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2"/>
  </p:notesMasterIdLst>
  <p:sldIdLst>
    <p:sldId id="398" r:id="rId3"/>
    <p:sldId id="256" r:id="rId4"/>
    <p:sldId id="401" r:id="rId5"/>
    <p:sldId id="338" r:id="rId6"/>
    <p:sldId id="329" r:id="rId7"/>
    <p:sldId id="333" r:id="rId8"/>
    <p:sldId id="402" r:id="rId9"/>
    <p:sldId id="403" r:id="rId10"/>
    <p:sldId id="404" r:id="rId11"/>
    <p:sldId id="334" r:id="rId12"/>
    <p:sldId id="335" r:id="rId13"/>
    <p:sldId id="337" r:id="rId14"/>
    <p:sldId id="345" r:id="rId15"/>
    <p:sldId id="339" r:id="rId16"/>
    <p:sldId id="400" r:id="rId17"/>
    <p:sldId id="341" r:id="rId18"/>
    <p:sldId id="330" r:id="rId19"/>
    <p:sldId id="336" r:id="rId20"/>
    <p:sldId id="342" r:id="rId21"/>
    <p:sldId id="343" r:id="rId22"/>
    <p:sldId id="344" r:id="rId23"/>
    <p:sldId id="331" r:id="rId24"/>
    <p:sldId id="347" r:id="rId25"/>
    <p:sldId id="346" r:id="rId26"/>
    <p:sldId id="407" r:id="rId27"/>
    <p:sldId id="349" r:id="rId28"/>
    <p:sldId id="350" r:id="rId29"/>
    <p:sldId id="348" r:id="rId30"/>
    <p:sldId id="353" r:id="rId31"/>
    <p:sldId id="354" r:id="rId32"/>
    <p:sldId id="352" r:id="rId33"/>
    <p:sldId id="355" r:id="rId34"/>
    <p:sldId id="356" r:id="rId35"/>
    <p:sldId id="357" r:id="rId36"/>
    <p:sldId id="358" r:id="rId37"/>
    <p:sldId id="359" r:id="rId38"/>
    <p:sldId id="360" r:id="rId39"/>
    <p:sldId id="361" r:id="rId40"/>
    <p:sldId id="362" r:id="rId41"/>
    <p:sldId id="363" r:id="rId42"/>
    <p:sldId id="351" r:id="rId43"/>
    <p:sldId id="364" r:id="rId44"/>
    <p:sldId id="365" r:id="rId45"/>
    <p:sldId id="366" r:id="rId46"/>
    <p:sldId id="368" r:id="rId47"/>
    <p:sldId id="369" r:id="rId48"/>
    <p:sldId id="370" r:id="rId49"/>
    <p:sldId id="371" r:id="rId50"/>
    <p:sldId id="372" r:id="rId51"/>
    <p:sldId id="374" r:id="rId52"/>
    <p:sldId id="376" r:id="rId53"/>
    <p:sldId id="377" r:id="rId54"/>
    <p:sldId id="378" r:id="rId55"/>
    <p:sldId id="379" r:id="rId56"/>
    <p:sldId id="380" r:id="rId57"/>
    <p:sldId id="405" r:id="rId58"/>
    <p:sldId id="382" r:id="rId59"/>
    <p:sldId id="383" r:id="rId60"/>
    <p:sldId id="384" r:id="rId61"/>
    <p:sldId id="385" r:id="rId62"/>
    <p:sldId id="386" r:id="rId63"/>
    <p:sldId id="387" r:id="rId64"/>
    <p:sldId id="388" r:id="rId65"/>
    <p:sldId id="389" r:id="rId66"/>
    <p:sldId id="392" r:id="rId67"/>
    <p:sldId id="397" r:id="rId68"/>
    <p:sldId id="406" r:id="rId69"/>
    <p:sldId id="399" r:id="rId70"/>
    <p:sldId id="408" r:id="rId71"/>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AES" cryptAlgorithmClass="hash" cryptAlgorithmType="typeAny" cryptAlgorithmSid="14" spinCount="100000" saltData="mezaNzo38VQlVMUo2Dni3A==" hashData="tjQuPOaeQnaWUuOk5AIoYuPSBhFRo/MlagUZNb3CWjtGIIMM4TMrSrRdkTxNDTbhwGgyiXNujCI8ulB9+WYlyA=="/>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7033"/>
    <a:srgbClr val="0F282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247" autoAdjust="0"/>
    <p:restoredTop sz="94660"/>
  </p:normalViewPr>
  <p:slideViewPr>
    <p:cSldViewPr>
      <p:cViewPr>
        <p:scale>
          <a:sx n="60" d="100"/>
          <a:sy n="60" d="100"/>
        </p:scale>
        <p:origin x="662" y="494"/>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pPr>
              <a:defRPr/>
            </a:pPr>
            <a:fld id="{62E1D8DE-CFC7-40BF-8ECE-6DA3C1EAFE91}" type="datetimeFigureOut">
              <a:rPr lang="es-ES"/>
              <a:pPr>
                <a:defRPr/>
              </a:pPr>
              <a:t>06/08/2023</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pPr>
              <a:defRPr/>
            </a:pPr>
            <a:fld id="{7E065C22-84AF-4E99-921C-99E961A97164}"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pPr>
              <a:defRPr/>
            </a:pPr>
            <a:fld id="{7E065C22-84AF-4E99-921C-99E961A97164}" type="slidenum">
              <a:rPr lang="es-ES" smtClean="0"/>
              <a:pPr>
                <a:defRPr/>
              </a:pPr>
              <a:t>8</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8611"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68612" name="3 Marcador de número de diapositiva"/>
          <p:cNvSpPr>
            <a:spLocks noGrp="1"/>
          </p:cNvSpPr>
          <p:nvPr>
            <p:ph type="sldNum" sz="quarter" idx="5"/>
          </p:nvPr>
        </p:nvSpPr>
        <p:spPr bwMode="auto">
          <a:noFill/>
          <a:ln>
            <a:miter lim="800000"/>
            <a:headEnd/>
            <a:tailEnd/>
          </a:ln>
        </p:spPr>
        <p:txBody>
          <a:bodyPr/>
          <a:lstStyle/>
          <a:p>
            <a:fld id="{E74EA155-8292-4127-982D-D0314BCE2DF8}" type="slidenum">
              <a:rPr lang="en-US" smtClean="0"/>
              <a:pPr/>
              <a:t>57</a:t>
            </a:fld>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6CBE6E1C-3C69-43C5-9E6B-1BE92F38F931}" type="datetimeFigureOut">
              <a:rPr lang="es-ES"/>
              <a:pPr>
                <a:defRPr/>
              </a:pPr>
              <a:t>06/08/2023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688F39F-1F13-4CA5-9824-D612BE89CEA7}" type="slidenum">
              <a:rPr lang="es-ES"/>
              <a:pPr>
                <a:defRPr/>
              </a:pPr>
              <a:t>‹Nº›</a:t>
            </a:fld>
            <a:endParaRPr lang="es-ES"/>
          </a:p>
        </p:txBody>
      </p:sp>
    </p:spTree>
  </p:cSld>
  <p:clrMapOvr>
    <a:masterClrMapping/>
  </p:clrMapOvr>
  <p:transition spd="med" advTm="8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C6B66A6D-251A-4126-8C8F-205F354A55F5}" type="datetimeFigureOut">
              <a:rPr lang="es-ES"/>
              <a:pPr>
                <a:defRPr/>
              </a:pPr>
              <a:t>06/08/2023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48AF075-ACC0-4CEE-B00F-6BAC3E06AB66}" type="slidenum">
              <a:rPr lang="es-ES"/>
              <a:pPr>
                <a:defRPr/>
              </a:pPr>
              <a:t>‹Nº›</a:t>
            </a:fld>
            <a:endParaRPr lang="es-ES"/>
          </a:p>
        </p:txBody>
      </p:sp>
    </p:spTree>
  </p:cSld>
  <p:clrMapOvr>
    <a:masterClrMapping/>
  </p:clrMapOvr>
  <p:transition spd="med" advTm="8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8"/>
            <a:ext cx="7772400" cy="1135062"/>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831C30E9-7E18-495A-BE2C-722C633C8DC5}" type="datetimeFigureOut">
              <a:rPr lang="es-ES"/>
              <a:pPr>
                <a:defRPr/>
              </a:pPr>
              <a:t>06/08/2023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F792118-F6E0-402B-9423-98109A3215C2}" type="slidenum">
              <a:rPr lang="es-ES"/>
              <a:pPr>
                <a:defRPr/>
              </a:pPr>
              <a:t>‹Nº›</a:t>
            </a:fld>
            <a:endParaRPr lang="es-ES"/>
          </a:p>
        </p:txBody>
      </p:sp>
    </p:spTree>
  </p:cSld>
  <p:clrMapOvr>
    <a:masterClrMapping/>
  </p:clrMapOvr>
  <p:transition spd="med" advTm="8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80396806-BDB5-4F7C-8F67-A59D6E5CC9B7}" type="datetimeFigureOut">
              <a:rPr lang="es-ES"/>
              <a:pPr>
                <a:defRPr/>
              </a:pPr>
              <a:t>06/08/2023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E23C6E8-C92E-46F4-AB10-3048056771E8}" type="slidenum">
              <a:rPr lang="es-ES"/>
              <a:pPr>
                <a:defRPr/>
              </a:pPr>
              <a:t>‹Nº›</a:t>
            </a:fld>
            <a:endParaRPr lang="es-ES"/>
          </a:p>
        </p:txBody>
      </p:sp>
    </p:spTree>
  </p:cSld>
  <p:clrMapOvr>
    <a:masterClrMapping/>
  </p:clrMapOvr>
  <p:transition spd="med" advTm="8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9"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9"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BECCFB24-90E0-4FE6-BFAB-8DAA641B7987}" type="datetimeFigureOut">
              <a:rPr lang="es-ES"/>
              <a:pPr>
                <a:defRPr/>
              </a:pPr>
              <a:t>06/08/2023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376F8C6B-F687-4AFF-9F0F-C23E68CF86AE}" type="slidenum">
              <a:rPr lang="es-ES"/>
              <a:pPr>
                <a:defRPr/>
              </a:pPr>
              <a:t>‹Nº›</a:t>
            </a:fld>
            <a:endParaRPr lang="es-ES"/>
          </a:p>
        </p:txBody>
      </p:sp>
    </p:spTree>
  </p:cSld>
  <p:clrMapOvr>
    <a:masterClrMapping/>
  </p:clrMapOvr>
  <p:transition spd="med" advTm="8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B721D487-6A03-4E8E-8A31-DF582AE1777B}" type="datetimeFigureOut">
              <a:rPr lang="es-ES"/>
              <a:pPr>
                <a:defRPr/>
              </a:pPr>
              <a:t>06/08/2023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EA829BBA-A3A9-42F9-8DBD-7F534463412C}" type="slidenum">
              <a:rPr lang="es-ES"/>
              <a:pPr>
                <a:defRPr/>
              </a:pPr>
              <a:t>‹Nº›</a:t>
            </a:fld>
            <a:endParaRPr lang="es-ES"/>
          </a:p>
        </p:txBody>
      </p:sp>
    </p:spTree>
  </p:cSld>
  <p:clrMapOvr>
    <a:masterClrMapping/>
  </p:clrMapOvr>
  <p:transition spd="med" advTm="8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26947FDE-CAC8-49FE-B354-8AD41535866B}" type="datetimeFigureOut">
              <a:rPr lang="es-ES"/>
              <a:pPr>
                <a:defRPr/>
              </a:pPr>
              <a:t>06/08/2023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263E206A-0950-4F09-BF51-ADD7D665EC4D}" type="slidenum">
              <a:rPr lang="es-ES"/>
              <a:pPr>
                <a:defRPr/>
              </a:pPr>
              <a:t>‹Nº›</a:t>
            </a:fld>
            <a:endParaRPr lang="es-ES"/>
          </a:p>
        </p:txBody>
      </p:sp>
    </p:spTree>
  </p:cSld>
  <p:clrMapOvr>
    <a:masterClrMapping/>
  </p:clrMapOvr>
  <p:transition spd="med" advTm="8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4" y="227541"/>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4"/>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4" y="1195919"/>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A6EEFED1-012A-4265-BE48-6A231E83C8EB}" type="datetimeFigureOut">
              <a:rPr lang="es-ES"/>
              <a:pPr>
                <a:defRPr/>
              </a:pPr>
              <a:t>06/08/2023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7CFCE28-B5AB-4E04-83C2-D9E6E367CFE2}" type="slidenum">
              <a:rPr lang="es-ES"/>
              <a:pPr>
                <a:defRPr/>
              </a:pPr>
              <a:t>‹Nº›</a:t>
            </a:fld>
            <a:endParaRPr lang="es-ES"/>
          </a:p>
        </p:txBody>
      </p:sp>
    </p:spTree>
  </p:cSld>
  <p:clrMapOvr>
    <a:masterClrMapping/>
  </p:clrMapOvr>
  <p:transition spd="med" advTm="8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3"/>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DA1648C3-EABA-48D4-B748-40776BFCD577}" type="datetimeFigureOut">
              <a:rPr lang="es-ES"/>
              <a:pPr>
                <a:defRPr/>
              </a:pPr>
              <a:t>06/08/2023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B2D42D-7B8D-475E-9E9E-5465EF783E45}" type="slidenum">
              <a:rPr lang="es-ES"/>
              <a:pPr>
                <a:defRPr/>
              </a:pPr>
              <a:t>‹Nº›</a:t>
            </a:fld>
            <a:endParaRPr lang="es-ES"/>
          </a:p>
        </p:txBody>
      </p:sp>
    </p:spTree>
  </p:cSld>
  <p:clrMapOvr>
    <a:masterClrMapping/>
  </p:clrMapOvr>
  <p:transition spd="med" advTm="8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BE4A660-038F-497B-B8F3-042E547A562B}" type="datetimeFigureOut">
              <a:rPr lang="es-ES"/>
              <a:pPr>
                <a:defRPr/>
              </a:pPr>
              <a:t>06/08/2023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50C118C-B59E-4BEE-98DB-A7D11D9BD7F1}" type="slidenum">
              <a:rPr lang="es-ES"/>
              <a:pPr>
                <a:defRPr/>
              </a:pPr>
              <a:t>‹Nº›</a:t>
            </a:fld>
            <a:endParaRPr lang="es-ES"/>
          </a:p>
        </p:txBody>
      </p:sp>
    </p:spTree>
  </p:cSld>
  <p:clrMapOvr>
    <a:masterClrMapping/>
  </p:clrMapOvr>
  <p:transition spd="med" advTm="8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7"/>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7"/>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EC7BB01-F275-4D01-B78A-28E312E6DCF9}" type="datetimeFigureOut">
              <a:rPr lang="es-ES"/>
              <a:pPr>
                <a:defRPr/>
              </a:pPr>
              <a:t>06/08/2023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2C7A281-8E22-4C38-9213-1F158403BFD4}" type="slidenum">
              <a:rPr lang="es-ES"/>
              <a:pPr>
                <a:defRPr/>
              </a:pPr>
              <a:t>‹Nº›</a:t>
            </a:fld>
            <a:endParaRPr lang="es-ES"/>
          </a:p>
        </p:txBody>
      </p:sp>
    </p:spTree>
  </p:cSld>
  <p:clrMapOvr>
    <a:masterClrMapping/>
  </p:clrMapOvr>
  <p:transition spd="med" advTm="8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27190236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4800"/>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pPr>
              <a:defRPr/>
            </a:pPr>
            <a:fld id="{11EDA7F5-5BBD-4E75-B738-429567AC1A57}" type="datetimeFigureOut">
              <a:rPr lang="es-ES"/>
              <a:pPr>
                <a:defRPr/>
              </a:pPr>
              <a:t>06/08/2023</a:t>
            </a:fld>
            <a:endParaRPr lang="es-ES"/>
          </a:p>
        </p:txBody>
      </p:sp>
      <p:sp>
        <p:nvSpPr>
          <p:cNvPr id="5" name="4 Marcador de pie de página"/>
          <p:cNvSpPr>
            <a:spLocks noGrp="1"/>
          </p:cNvSpPr>
          <p:nvPr>
            <p:ph type="ftr" sz="quarter" idx="3"/>
          </p:nvPr>
        </p:nvSpPr>
        <p:spPr>
          <a:xfrm>
            <a:off x="3124200" y="5297488"/>
            <a:ext cx="2895600" cy="304800"/>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4800"/>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pPr>
              <a:defRPr/>
            </a:pPr>
            <a:fld id="{DF762367-B80D-4D37-AE4B-8587AA3F856A}"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8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429250192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1.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ags" Target="../tags/tag1.xml"/><Relationship Id="rId4" Type="http://schemas.openxmlformats.org/officeDocument/2006/relationships/image" Target="../media/image57.jpeg"/></Relationships>
</file>

<file path=ppt/slides/_rels/slide58.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hyperlink" Target="https://vk.com/mispps" TargetMode="External"/><Relationship Id="rId3" Type="http://schemas.openxmlformats.org/officeDocument/2006/relationships/image" Target="../media/image67.png"/><Relationship Id="rId7" Type="http://schemas.openxmlformats.org/officeDocument/2006/relationships/hyperlink" Target="https://www.facebook.com/mispps" TargetMode="External"/><Relationship Id="rId12" Type="http://schemas.openxmlformats.org/officeDocument/2006/relationships/image" Target="../media/image7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9.png"/><Relationship Id="rId11" Type="http://schemas.openxmlformats.org/officeDocument/2006/relationships/hyperlink" Target="https://plus.google.com/+Mispps/" TargetMode="External"/><Relationship Id="rId5" Type="http://schemas.openxmlformats.org/officeDocument/2006/relationships/image" Target="../media/image68.png"/><Relationship Id="rId10" Type="http://schemas.openxmlformats.org/officeDocument/2006/relationships/image" Target="../media/image7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WordArt 3"/>
          <p:cNvSpPr>
            <a:spLocks noChangeArrowheads="1" noChangeShapeType="1" noTextEdit="1"/>
          </p:cNvSpPr>
          <p:nvPr/>
        </p:nvSpPr>
        <p:spPr bwMode="auto">
          <a:xfrm>
            <a:off x="971551" y="194028"/>
            <a:ext cx="7273925" cy="1201209"/>
          </a:xfrm>
          <a:prstGeom prst="rect">
            <a:avLst/>
          </a:prstGeom>
        </p:spPr>
        <p:txBody>
          <a:bodyPr wrap="none" fromWordArt="1">
            <a:prstTxWarp prst="textTriangle">
              <a:avLst>
                <a:gd name="adj" fmla="val 47269"/>
              </a:avLst>
            </a:prstTxWarp>
            <a:scene3d>
              <a:camera prst="perspectiveRelaxedModerately"/>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Guerreros </a:t>
            </a: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de Terracota </a:t>
            </a:r>
          </a:p>
        </p:txBody>
      </p:sp>
      <p:sp>
        <p:nvSpPr>
          <p:cNvPr id="80900" name="WordArt 4"/>
          <p:cNvSpPr>
            <a:spLocks noChangeArrowheads="1" noChangeShapeType="1" noTextEdit="1"/>
          </p:cNvSpPr>
          <p:nvPr/>
        </p:nvSpPr>
        <p:spPr bwMode="auto">
          <a:xfrm>
            <a:off x="1116014" y="1848555"/>
            <a:ext cx="7056437" cy="719667"/>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82550" h="38100" prst="coolSlant"/>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Fotografía recopilada de Internet </a:t>
            </a:r>
          </a:p>
        </p:txBody>
      </p:sp>
      <p:sp>
        <p:nvSpPr>
          <p:cNvPr id="80901" name="WordArt 5"/>
          <p:cNvSpPr>
            <a:spLocks noChangeArrowheads="1" noChangeShapeType="1" noTextEdit="1"/>
          </p:cNvSpPr>
          <p:nvPr/>
        </p:nvSpPr>
        <p:spPr bwMode="auto">
          <a:xfrm>
            <a:off x="1116014" y="2857501"/>
            <a:ext cx="6911975" cy="744361"/>
          </a:xfrm>
          <a:prstGeom prst="rect">
            <a:avLst/>
          </a:prstGeom>
        </p:spPr>
        <p:txBody>
          <a:bodyPr wrap="none" fromWordArt="1">
            <a:prstTxWarp prst="textFadeUp">
              <a:avLst>
                <a:gd name="adj" fmla="val 8153"/>
              </a:avLst>
            </a:prstTxWarp>
            <a:scene3d>
              <a:camera prst="perspectiveRelaxedModerately"/>
              <a:lightRig rig="threePt" dir="t"/>
            </a:scene3d>
            <a:sp3d extrusionH="57150">
              <a:bevelT w="82550" h="38100" prst="coolSlant"/>
            </a:sp3d>
          </a:bodyPr>
          <a:lstStyle/>
          <a:p>
            <a:pPr algn="ctr">
              <a:defRPr/>
            </a:pP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Creación y Diseño: </a:t>
            </a:r>
          </a:p>
        </p:txBody>
      </p:sp>
      <p:sp>
        <p:nvSpPr>
          <p:cNvPr id="80902" name="WordArt 6"/>
          <p:cNvSpPr>
            <a:spLocks noChangeArrowheads="1" noChangeShapeType="1" noTextEdit="1"/>
          </p:cNvSpPr>
          <p:nvPr/>
        </p:nvSpPr>
        <p:spPr bwMode="auto">
          <a:xfrm>
            <a:off x="2124075" y="3937001"/>
            <a:ext cx="4895850" cy="53975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82550" h="38100" prst="coolSlant"/>
            </a:sp3d>
          </a:bodyPr>
          <a:lstStyle/>
          <a:p>
            <a:pPr algn="ctr">
              <a:defRPr/>
            </a:pP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V I C E N T E  G A R C Í A </a:t>
            </a:r>
            <a:endPar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endParaRPr>
          </a:p>
        </p:txBody>
      </p:sp>
      <p:sp>
        <p:nvSpPr>
          <p:cNvPr id="80903" name="WordArt 7"/>
          <p:cNvSpPr>
            <a:spLocks noChangeArrowheads="1" noChangeShapeType="1" noTextEdit="1"/>
          </p:cNvSpPr>
          <p:nvPr/>
        </p:nvSpPr>
        <p:spPr bwMode="auto">
          <a:xfrm>
            <a:off x="2700338" y="4728987"/>
            <a:ext cx="3529012" cy="636763"/>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82550" h="38100" prst="coolSlant"/>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rPr>
              <a:t> Automático </a:t>
            </a:r>
          </a:p>
        </p:txBody>
      </p:sp>
    </p:spTree>
  </p:cSld>
  <p:clrMapOvr>
    <a:masterClrMapping/>
  </p:clrMapOvr>
  <mc:AlternateContent xmlns:mc="http://schemas.openxmlformats.org/markup-compatibility/2006" xmlns:p14="http://schemas.microsoft.com/office/powerpoint/2010/main">
    <mc:Choice Requires="p14">
      <p:transition spd="slow" p14:dur="2000" advTm="15000">
        <p:split orient="vert"/>
      </p:transition>
    </mc:Choice>
    <mc:Fallback xmlns="">
      <p:transition spd="slow" advTm="1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80899"/>
                                        </p:tgtEl>
                                        <p:attrNameLst>
                                          <p:attrName>style.visibility</p:attrName>
                                        </p:attrNameLst>
                                      </p:cBhvr>
                                      <p:to>
                                        <p:strVal val="visible"/>
                                      </p:to>
                                    </p:set>
                                    <p:anim calcmode="lin" valueType="num">
                                      <p:cBhvr>
                                        <p:cTn id="7" dur="2000" fill="hold"/>
                                        <p:tgtEl>
                                          <p:spTgt spid="80899"/>
                                        </p:tgtEl>
                                        <p:attrNameLst>
                                          <p:attrName>ppt_w</p:attrName>
                                        </p:attrNameLst>
                                      </p:cBhvr>
                                      <p:tavLst>
                                        <p:tav tm="0">
                                          <p:val>
                                            <p:strVal val="4*#ppt_w"/>
                                          </p:val>
                                        </p:tav>
                                        <p:tav tm="100000">
                                          <p:val>
                                            <p:strVal val="#ppt_w"/>
                                          </p:val>
                                        </p:tav>
                                      </p:tavLst>
                                    </p:anim>
                                    <p:anim calcmode="lin" valueType="num">
                                      <p:cBhvr>
                                        <p:cTn id="8" dur="2000" fill="hold"/>
                                        <p:tgtEl>
                                          <p:spTgt spid="80899"/>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80900"/>
                                        </p:tgtEl>
                                        <p:attrNameLst>
                                          <p:attrName>style.visibility</p:attrName>
                                        </p:attrNameLst>
                                      </p:cBhvr>
                                      <p:to>
                                        <p:strVal val="visible"/>
                                      </p:to>
                                    </p:set>
                                    <p:anim calcmode="lin" valueType="num">
                                      <p:cBhvr>
                                        <p:cTn id="12" dur="2000" fill="hold"/>
                                        <p:tgtEl>
                                          <p:spTgt spid="80900"/>
                                        </p:tgtEl>
                                        <p:attrNameLst>
                                          <p:attrName>ppt_w</p:attrName>
                                        </p:attrNameLst>
                                      </p:cBhvr>
                                      <p:tavLst>
                                        <p:tav tm="0">
                                          <p:val>
                                            <p:strVal val="#ppt_w*0.70"/>
                                          </p:val>
                                        </p:tav>
                                        <p:tav tm="100000">
                                          <p:val>
                                            <p:strVal val="#ppt_w"/>
                                          </p:val>
                                        </p:tav>
                                      </p:tavLst>
                                    </p:anim>
                                    <p:anim calcmode="lin" valueType="num">
                                      <p:cBhvr>
                                        <p:cTn id="13" dur="2000" fill="hold"/>
                                        <p:tgtEl>
                                          <p:spTgt spid="80900"/>
                                        </p:tgtEl>
                                        <p:attrNameLst>
                                          <p:attrName>ppt_h</p:attrName>
                                        </p:attrNameLst>
                                      </p:cBhvr>
                                      <p:tavLst>
                                        <p:tav tm="0">
                                          <p:val>
                                            <p:strVal val="#ppt_h"/>
                                          </p:val>
                                        </p:tav>
                                        <p:tav tm="100000">
                                          <p:val>
                                            <p:strVal val="#ppt_h"/>
                                          </p:val>
                                        </p:tav>
                                      </p:tavLst>
                                    </p:anim>
                                    <p:animEffect transition="in" filter="fade">
                                      <p:cBhvr>
                                        <p:cTn id="14" dur="2000"/>
                                        <p:tgtEl>
                                          <p:spTgt spid="80900"/>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80901"/>
                                        </p:tgtEl>
                                        <p:attrNameLst>
                                          <p:attrName>style.visibility</p:attrName>
                                        </p:attrNameLst>
                                      </p:cBhvr>
                                      <p:to>
                                        <p:strVal val="visible"/>
                                      </p:to>
                                    </p:set>
                                    <p:animEffect transition="in" filter="fade">
                                      <p:cBhvr>
                                        <p:cTn id="18" dur="2000"/>
                                        <p:tgtEl>
                                          <p:spTgt spid="80901"/>
                                        </p:tgtEl>
                                      </p:cBhvr>
                                    </p:animEffect>
                                    <p:anim calcmode="lin" valueType="num">
                                      <p:cBhvr>
                                        <p:cTn id="19" dur="2000" fill="hold"/>
                                        <p:tgtEl>
                                          <p:spTgt spid="80901"/>
                                        </p:tgtEl>
                                        <p:attrNameLst>
                                          <p:attrName>ppt_x</p:attrName>
                                        </p:attrNameLst>
                                      </p:cBhvr>
                                      <p:tavLst>
                                        <p:tav tm="0">
                                          <p:val>
                                            <p:strVal val="#ppt_x"/>
                                          </p:val>
                                        </p:tav>
                                        <p:tav tm="100000">
                                          <p:val>
                                            <p:strVal val="#ppt_x"/>
                                          </p:val>
                                        </p:tav>
                                      </p:tavLst>
                                    </p:anim>
                                    <p:anim calcmode="lin" valueType="num">
                                      <p:cBhvr>
                                        <p:cTn id="20" dur="2000" fill="hold"/>
                                        <p:tgtEl>
                                          <p:spTgt spid="80901"/>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80902"/>
                                        </p:tgtEl>
                                        <p:attrNameLst>
                                          <p:attrName>style.visibility</p:attrName>
                                        </p:attrNameLst>
                                      </p:cBhvr>
                                      <p:to>
                                        <p:strVal val="visible"/>
                                      </p:to>
                                    </p:set>
                                    <p:anim from="(-#ppt_w/2)" to="(#ppt_x)" calcmode="lin" valueType="num">
                                      <p:cBhvr>
                                        <p:cTn id="24" dur="1200" fill="hold">
                                          <p:stCondLst>
                                            <p:cond delay="0"/>
                                          </p:stCondLst>
                                        </p:cTn>
                                        <p:tgtEl>
                                          <p:spTgt spid="80902"/>
                                        </p:tgtEl>
                                        <p:attrNameLst>
                                          <p:attrName>ppt_x</p:attrName>
                                        </p:attrNameLst>
                                      </p:cBhvr>
                                    </p:anim>
                                    <p:anim from="0" to="-1.0" calcmode="lin" valueType="num">
                                      <p:cBhvr>
                                        <p:cTn id="25" dur="400" decel="50000" autoRev="1" fill="hold">
                                          <p:stCondLst>
                                            <p:cond delay="1200"/>
                                          </p:stCondLst>
                                        </p:cTn>
                                        <p:tgtEl>
                                          <p:spTgt spid="80902"/>
                                        </p:tgtEl>
                                        <p:attrNameLst>
                                          <p:attrName>xshear</p:attrName>
                                        </p:attrNameLst>
                                      </p:cBhvr>
                                    </p:anim>
                                    <p:animScale>
                                      <p:cBhvr>
                                        <p:cTn id="26" dur="400" decel="100000" autoRev="1" fill="hold">
                                          <p:stCondLst>
                                            <p:cond delay="1200"/>
                                          </p:stCondLst>
                                        </p:cTn>
                                        <p:tgtEl>
                                          <p:spTgt spid="80902"/>
                                        </p:tgtEl>
                                      </p:cBhvr>
                                      <p:from x="100000" y="100000"/>
                                      <p:to x="80000" y="100000"/>
                                    </p:animScale>
                                    <p:anim by="(#ppt_h/3+#ppt_w*0.1)" calcmode="lin" valueType="num">
                                      <p:cBhvr additive="sum">
                                        <p:cTn id="27" dur="400" decel="100000" autoRev="1" fill="hold">
                                          <p:stCondLst>
                                            <p:cond delay="1200"/>
                                          </p:stCondLst>
                                        </p:cTn>
                                        <p:tgtEl>
                                          <p:spTgt spid="80902"/>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80903"/>
                                        </p:tgtEl>
                                        <p:attrNameLst>
                                          <p:attrName>style.visibility</p:attrName>
                                        </p:attrNameLst>
                                      </p:cBhvr>
                                      <p:to>
                                        <p:strVal val="visible"/>
                                      </p:to>
                                    </p:set>
                                    <p:anim calcmode="lin" valueType="num">
                                      <p:cBhvr>
                                        <p:cTn id="31" dur="1000" fill="hold"/>
                                        <p:tgtEl>
                                          <p:spTgt spid="80903"/>
                                        </p:tgtEl>
                                        <p:attrNameLst>
                                          <p:attrName>ppt_w</p:attrName>
                                        </p:attrNameLst>
                                      </p:cBhvr>
                                      <p:tavLst>
                                        <p:tav tm="0">
                                          <p:val>
                                            <p:fltVal val="0"/>
                                          </p:val>
                                        </p:tav>
                                        <p:tav tm="100000">
                                          <p:val>
                                            <p:strVal val="#ppt_w"/>
                                          </p:val>
                                        </p:tav>
                                      </p:tavLst>
                                    </p:anim>
                                    <p:anim calcmode="lin" valueType="num">
                                      <p:cBhvr>
                                        <p:cTn id="32" dur="1000" fill="hold"/>
                                        <p:tgtEl>
                                          <p:spTgt spid="8090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Rectángulo"/>
          <p:cNvSpPr/>
          <p:nvPr/>
        </p:nvSpPr>
        <p:spPr>
          <a:xfrm>
            <a:off x="1115616" y="0"/>
            <a:ext cx="6768752" cy="697260"/>
          </a:xfrm>
          <a:prstGeom prst="rect">
            <a:avLst/>
          </a:prstGeom>
          <a:noFill/>
        </p:spPr>
        <p:txBody>
          <a:bodyPr wrap="none">
            <a:prstTxWarp prst="textDeflateTop">
              <a:avLst>
                <a:gd name="adj" fmla="val 4280"/>
              </a:avLst>
            </a:prstTxWarp>
            <a:spAutoFit/>
            <a:scene3d>
              <a:camera prst="perspectiveRelaxedModerately"/>
              <a:lightRig rig="glow" dir="tl">
                <a:rot lat="0" lon="0" rev="5400000"/>
              </a:lightRig>
            </a:scene3d>
            <a:sp3d contourW="12700">
              <a:bevelT w="25400" h="25400"/>
              <a:contourClr>
                <a:schemeClr val="accent6">
                  <a:shade val="73000"/>
                </a:schemeClr>
              </a:contourClr>
            </a:sp3d>
          </a:bodyPr>
          <a:lstStyle/>
          <a:p>
            <a:pPr algn="ctr">
              <a:defRPr/>
            </a:pPr>
            <a:r>
              <a:rPr lang="es-ES" sz="4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reflection blurRad="6350" stA="60000" endA="900" endPos="58000" dir="5400000" sy="-100000" algn="bl" rotWithShape="0"/>
                </a:effectLst>
              </a:rPr>
              <a:t> </a:t>
            </a:r>
            <a:r>
              <a:rPr lang="es-ES" sz="4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reflection blurRad="6350" stA="60000" endA="900" endPos="58000" dir="5400000" sy="-100000" algn="bl" rotWithShape="0"/>
                </a:effectLst>
              </a:rPr>
              <a:t>Guerreros </a:t>
            </a:r>
            <a:r>
              <a:rPr lang="es-ES" sz="4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reflection blurRad="6350" stA="60000" endA="900" endPos="58000" dir="5400000" sy="-100000" algn="bl" rotWithShape="0"/>
                </a:effectLst>
              </a:rPr>
              <a:t>de Terracota </a:t>
            </a:r>
          </a:p>
        </p:txBody>
      </p:sp>
      <p:sp>
        <p:nvSpPr>
          <p:cNvPr id="3" name="2 CuadroTexto"/>
          <p:cNvSpPr txBox="1"/>
          <p:nvPr/>
        </p:nvSpPr>
        <p:spPr>
          <a:xfrm>
            <a:off x="395536" y="1023908"/>
            <a:ext cx="8568952" cy="1938992"/>
          </a:xfrm>
          <a:prstGeom prst="rect">
            <a:avLst/>
          </a:prstGeom>
          <a:noFill/>
        </p:spPr>
        <p:txBody>
          <a:bodyPr wrap="square" rtlCol="0">
            <a:spAutoFit/>
          </a:bodyPr>
          <a:lstStyle/>
          <a:p>
            <a:r>
              <a:rPr lang="es-ES" sz="2000" i="1" dirty="0" smtClean="0">
                <a:effectLst>
                  <a:glow rad="101600">
                    <a:schemeClr val="accent6">
                      <a:lumMod val="75000"/>
                      <a:alpha val="85000"/>
                    </a:schemeClr>
                  </a:glow>
                  <a:outerShdw blurRad="38100" dist="38100" dir="2700000" algn="tl">
                    <a:srgbClr val="000000">
                      <a:alpha val="43137"/>
                    </a:srgbClr>
                  </a:outerShdw>
                </a:effectLst>
                <a:latin typeface="Lucida Bright" pitchFamily="18" charset="0"/>
              </a:rPr>
              <a:t>El ejército de terracota de Xi’an es uno de los descubrimientos arqueológicos más deslumbrantes de todos los tiempos. Creados hace más de 2000 años por orden del primer emperador de China, los guerreros de Xi’an son reconocidos como la octava Maravilla del Mundo y mantienen una repercusión palpable en el mundo de hoy. Después de la época imperial, China nunca volvería a ser la misma.</a:t>
            </a:r>
            <a:endParaRPr lang="es-ES" sz="2000" dirty="0">
              <a:effectLst>
                <a:glow rad="101600">
                  <a:schemeClr val="accent6">
                    <a:lumMod val="75000"/>
                    <a:alpha val="85000"/>
                  </a:schemeClr>
                </a:glow>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395536" y="3289548"/>
            <a:ext cx="8568952" cy="2246769"/>
          </a:xfrm>
          <a:prstGeom prst="rect">
            <a:avLst/>
          </a:prstGeom>
          <a:noFill/>
        </p:spPr>
        <p:txBody>
          <a:bodyPr wrap="square" rtlCol="0">
            <a:spAutoFit/>
          </a:bodyPr>
          <a:lstStyle/>
          <a:p>
            <a:r>
              <a:rPr lang="es-ES" sz="2000" i="1" dirty="0" smtClean="0">
                <a:effectLst>
                  <a:glow rad="101600">
                    <a:schemeClr val="accent6">
                      <a:lumMod val="75000"/>
                      <a:alpha val="85000"/>
                    </a:schemeClr>
                  </a:glow>
                  <a:outerShdw blurRad="38100" dist="38100" dir="2700000" algn="tl">
                    <a:srgbClr val="000000">
                      <a:alpha val="43137"/>
                    </a:srgbClr>
                  </a:outerShdw>
                </a:effectLst>
                <a:latin typeface="Lucida Bright" pitchFamily="18" charset="0"/>
              </a:rPr>
              <a:t>Los Guerreros de Terracota de </a:t>
            </a:r>
            <a:r>
              <a:rPr lang="es-ES" sz="2000" i="1" dirty="0" err="1" smtClean="0">
                <a:effectLst>
                  <a:glow rad="101600">
                    <a:schemeClr val="accent6">
                      <a:lumMod val="75000"/>
                      <a:alpha val="85000"/>
                    </a:schemeClr>
                  </a:glow>
                  <a:outerShdw blurRad="38100" dist="38100" dir="2700000" algn="tl">
                    <a:srgbClr val="000000">
                      <a:alpha val="43137"/>
                    </a:srgbClr>
                  </a:outerShdw>
                </a:effectLst>
                <a:latin typeface="Lucida Bright" pitchFamily="18" charset="0"/>
              </a:rPr>
              <a:t>Xian</a:t>
            </a:r>
            <a:r>
              <a:rPr lang="es-ES" sz="2000" i="1" dirty="0" smtClean="0">
                <a:effectLst>
                  <a:glow rad="101600">
                    <a:schemeClr val="accent6">
                      <a:lumMod val="75000"/>
                      <a:alpha val="85000"/>
                    </a:schemeClr>
                  </a:glow>
                  <a:outerShdw blurRad="38100" dist="38100" dir="2700000" algn="tl">
                    <a:srgbClr val="000000">
                      <a:alpha val="43137"/>
                    </a:srgbClr>
                  </a:outerShdw>
                </a:effectLst>
                <a:latin typeface="Lucida Bright" pitchFamily="18" charset="0"/>
              </a:rPr>
              <a:t>, considerados como patrimonio de la UNESCO, son una de las principales atracciones de China. Consisten en un ejército de 8.000 figuras de guerreros hechos en tamaño real entre los que no hay dos figuras iguales. Se construyeron por orden del primer emperador de China </a:t>
            </a:r>
            <a:r>
              <a:rPr lang="es-ES" sz="2000" i="1" dirty="0" err="1" smtClean="0">
                <a:effectLst>
                  <a:glow rad="101600">
                    <a:schemeClr val="accent6">
                      <a:lumMod val="75000"/>
                      <a:alpha val="85000"/>
                    </a:schemeClr>
                  </a:glow>
                  <a:outerShdw blurRad="38100" dist="38100" dir="2700000" algn="tl">
                    <a:srgbClr val="000000">
                      <a:alpha val="43137"/>
                    </a:srgbClr>
                  </a:outerShdw>
                </a:effectLst>
                <a:latin typeface="Lucida Bright" pitchFamily="18" charset="0"/>
              </a:rPr>
              <a:t>Qin</a:t>
            </a:r>
            <a:r>
              <a:rPr lang="es-ES" sz="2000" i="1" dirty="0" smtClean="0">
                <a:effectLst>
                  <a:glow rad="101600">
                    <a:schemeClr val="accent6">
                      <a:lumMod val="75000"/>
                      <a:alpha val="85000"/>
                    </a:schemeClr>
                  </a:glow>
                  <a:outerShdw blurRad="38100" dist="38100" dir="2700000" algn="tl">
                    <a:srgbClr val="000000">
                      <a:alpha val="43137"/>
                    </a:srgbClr>
                  </a:outerShdw>
                </a:effectLst>
                <a:latin typeface="Lucida Bright" pitchFamily="18" charset="0"/>
              </a:rPr>
              <a:t> </a:t>
            </a:r>
            <a:r>
              <a:rPr lang="es-ES" sz="2000" i="1" dirty="0" err="1" smtClean="0">
                <a:effectLst>
                  <a:glow rad="101600">
                    <a:schemeClr val="accent6">
                      <a:lumMod val="75000"/>
                      <a:alpha val="85000"/>
                    </a:schemeClr>
                  </a:glow>
                  <a:outerShdw blurRad="38100" dist="38100" dir="2700000" algn="tl">
                    <a:srgbClr val="000000">
                      <a:alpha val="43137"/>
                    </a:srgbClr>
                  </a:outerShdw>
                </a:effectLst>
                <a:latin typeface="Lucida Bright" pitchFamily="18" charset="0"/>
              </a:rPr>
              <a:t>Shi</a:t>
            </a:r>
            <a:r>
              <a:rPr lang="es-ES" sz="2000" i="1" dirty="0" smtClean="0">
                <a:effectLst>
                  <a:glow rad="101600">
                    <a:schemeClr val="accent6">
                      <a:lumMod val="75000"/>
                      <a:alpha val="85000"/>
                    </a:schemeClr>
                  </a:glow>
                  <a:outerShdw blurRad="38100" dist="38100" dir="2700000" algn="tl">
                    <a:srgbClr val="000000">
                      <a:alpha val="43137"/>
                    </a:srgbClr>
                  </a:outerShdw>
                </a:effectLst>
                <a:latin typeface="Lucida Bright" pitchFamily="18" charset="0"/>
              </a:rPr>
              <a:t> </a:t>
            </a:r>
            <a:r>
              <a:rPr lang="es-ES" sz="2000" i="1" dirty="0" err="1" smtClean="0">
                <a:effectLst>
                  <a:glow rad="101600">
                    <a:schemeClr val="accent6">
                      <a:lumMod val="75000"/>
                      <a:alpha val="85000"/>
                    </a:schemeClr>
                  </a:glow>
                  <a:outerShdw blurRad="38100" dist="38100" dir="2700000" algn="tl">
                    <a:srgbClr val="000000">
                      <a:alpha val="43137"/>
                    </a:srgbClr>
                  </a:outerShdw>
                </a:effectLst>
                <a:latin typeface="Lucida Bright" pitchFamily="18" charset="0"/>
              </a:rPr>
              <a:t>Huang</a:t>
            </a:r>
            <a:r>
              <a:rPr lang="es-ES" sz="2000" i="1" dirty="0" smtClean="0">
                <a:effectLst>
                  <a:glow rad="101600">
                    <a:schemeClr val="accent6">
                      <a:lumMod val="75000"/>
                      <a:alpha val="85000"/>
                    </a:schemeClr>
                  </a:glow>
                  <a:outerShdw blurRad="38100" dist="38100" dir="2700000" algn="tl">
                    <a:srgbClr val="000000">
                      <a:alpha val="43137"/>
                    </a:srgbClr>
                  </a:outerShdw>
                </a:effectLst>
                <a:latin typeface="Lucida Bright" pitchFamily="18" charset="0"/>
              </a:rPr>
              <a:t> y fueron enterrados cerca de su tumba para que le protegiesen en la otra vida en el año 209 A.C.</a:t>
            </a:r>
            <a:endParaRPr lang="es-ES" sz="2000" i="1" dirty="0">
              <a:effectLst>
                <a:glow rad="101600">
                  <a:schemeClr val="accent6">
                    <a:lumMod val="75000"/>
                    <a:alpha val="85000"/>
                  </a:scheme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74000">
        <p14:vortex dir="r"/>
      </p:transition>
    </mc:Choice>
    <mc:Fallback xmlns="">
      <p:transition spd="slow" advTm="7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40" presetClass="entr" presetSubtype="0" fill="hold" grpId="0" nodeType="afterEffect">
                                  <p:stCondLst>
                                    <p:cond delay="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1"/>
                                          </p:val>
                                        </p:tav>
                                        <p:tav tm="100000">
                                          <p:val>
                                            <p:strVal val="#ppt_x"/>
                                          </p:val>
                                        </p:tav>
                                      </p:tavLst>
                                    </p:anim>
                                    <p:anim calcmode="lin" valueType="num">
                                      <p:cBhvr>
                                        <p:cTn id="14" dur="10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35100"/>
                            </p:stCondLst>
                            <p:childTnLst>
                              <p:par>
                                <p:cTn id="16" presetID="40" presetClass="entr" presetSubtype="0" fill="hold" grpId="0" nodeType="afterEffect">
                                  <p:stCondLst>
                                    <p:cond delay="50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jpg"/>
          <p:cNvPicPr>
            <a:picLocks noChangeAspect="1"/>
          </p:cNvPicPr>
          <p:nvPr/>
        </p:nvPicPr>
        <p:blipFill>
          <a:blip r:embed="rId3" cstate="print"/>
          <a:stretch>
            <a:fillRect/>
          </a:stretch>
        </p:blipFill>
        <p:spPr bwMode="auto">
          <a:xfrm>
            <a:off x="2195736" y="0"/>
            <a:ext cx="468052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195736" cy="5715000"/>
          </a:xfrm>
          <a:prstGeom prst="rect">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8286750" y="0"/>
            <a:ext cx="85725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2195735" y="0"/>
            <a:ext cx="4680521" cy="5715000"/>
          </a:xfrm>
          <a:prstGeom prst="rect">
            <a:avLst/>
          </a:prstGeom>
          <a:solidFill>
            <a:schemeClr val="accent2">
              <a:lumMod val="75000"/>
              <a:alpha val="5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2483768" y="265212"/>
            <a:ext cx="4104456" cy="5256113"/>
          </a:xfrm>
          <a:prstGeom prst="rect">
            <a:avLst/>
          </a:prstGeom>
          <a:solidFill>
            <a:schemeClr val="accent2">
              <a:lumMod val="40000"/>
              <a:lumOff val="60000"/>
              <a:alpha val="5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6876257" y="0"/>
            <a:ext cx="2267744" cy="5715000"/>
          </a:xfrm>
          <a:prstGeom prst="rect">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611560" y="4657700"/>
            <a:ext cx="7848872" cy="923330"/>
          </a:xfrm>
          <a:prstGeom prst="rect">
            <a:avLst/>
          </a:prstGeom>
          <a:noFill/>
        </p:spPr>
        <p:txBody>
          <a:bodyPr wrap="square" rtlCol="0">
            <a:spAutoFit/>
          </a:bodyPr>
          <a:lstStyle/>
          <a:p>
            <a:r>
              <a:rPr lang="es-ES" b="1" dirty="0" err="1" smtClean="0">
                <a:effectLst>
                  <a:glow rad="101600">
                    <a:srgbClr val="C00000">
                      <a:alpha val="60000"/>
                    </a:srgbClr>
                  </a:glow>
                  <a:outerShdw blurRad="38100" dist="38100" dir="2700000" algn="tl">
                    <a:srgbClr val="000000">
                      <a:alpha val="43137"/>
                    </a:srgbClr>
                  </a:outerShdw>
                </a:effectLst>
              </a:rPr>
              <a:t>Qin</a:t>
            </a:r>
            <a:r>
              <a:rPr lang="es-ES" b="1" dirty="0" smtClean="0">
                <a:effectLst>
                  <a:glow rad="101600">
                    <a:srgbClr val="C00000">
                      <a:alpha val="60000"/>
                    </a:srgbClr>
                  </a:glow>
                  <a:outerShdw blurRad="38100" dist="38100" dir="2700000" algn="tl">
                    <a:srgbClr val="000000">
                      <a:alpha val="43137"/>
                    </a:srgbClr>
                  </a:outerShdw>
                </a:effectLst>
              </a:rPr>
              <a:t> </a:t>
            </a:r>
            <a:r>
              <a:rPr lang="es-ES" b="1" dirty="0" err="1" smtClean="0">
                <a:effectLst>
                  <a:glow rad="101600">
                    <a:srgbClr val="C00000">
                      <a:alpha val="60000"/>
                    </a:srgbClr>
                  </a:glow>
                  <a:outerShdw blurRad="38100" dist="38100" dir="2700000" algn="tl">
                    <a:srgbClr val="000000">
                      <a:alpha val="43137"/>
                    </a:srgbClr>
                  </a:outerShdw>
                </a:effectLst>
              </a:rPr>
              <a:t>Shi</a:t>
            </a:r>
            <a:r>
              <a:rPr lang="es-ES" b="1" dirty="0" smtClean="0">
                <a:effectLst>
                  <a:glow rad="101600">
                    <a:srgbClr val="C00000">
                      <a:alpha val="60000"/>
                    </a:srgbClr>
                  </a:glow>
                  <a:outerShdw blurRad="38100" dist="38100" dir="2700000" algn="tl">
                    <a:srgbClr val="000000">
                      <a:alpha val="43137"/>
                    </a:srgbClr>
                  </a:outerShdw>
                </a:effectLst>
              </a:rPr>
              <a:t> </a:t>
            </a:r>
            <a:r>
              <a:rPr lang="es-ES" b="1" dirty="0" err="1" smtClean="0">
                <a:effectLst>
                  <a:glow rad="101600">
                    <a:srgbClr val="C00000">
                      <a:alpha val="60000"/>
                    </a:srgbClr>
                  </a:glow>
                  <a:outerShdw blurRad="38100" dist="38100" dir="2700000" algn="tl">
                    <a:srgbClr val="000000">
                      <a:alpha val="43137"/>
                    </a:srgbClr>
                  </a:outerShdw>
                </a:effectLst>
              </a:rPr>
              <a:t>Huang</a:t>
            </a:r>
            <a:r>
              <a:rPr lang="es-ES" b="1" dirty="0" smtClean="0">
                <a:effectLst>
                  <a:glow rad="101600">
                    <a:srgbClr val="C00000">
                      <a:alpha val="60000"/>
                    </a:srgbClr>
                  </a:glow>
                  <a:outerShdw blurRad="38100" dist="38100" dir="2700000" algn="tl">
                    <a:srgbClr val="000000">
                      <a:alpha val="43137"/>
                    </a:srgbClr>
                  </a:outerShdw>
                </a:effectLst>
              </a:rPr>
              <a:t>, el emperador que unió a China y está enterrado en las proximidades del Ejército de Terracota. A los 13 años ordenó que su mausoleo fuera protegido por las estatuas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3000">
        <p14:vortex dir="d"/>
        <p:sndAc>
          <p:stSnd loop="1">
            <p:snd r:embed="rId2" name="Variadas.wav"/>
          </p:stSnd>
        </p:sndAc>
      </p:transition>
    </mc:Choice>
    <mc:Fallback xmlns="">
      <p:transition spd="slow" advTm="23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plus(in)">
                                      <p:cBhvr>
                                        <p:cTn id="10" dur="3000"/>
                                        <p:tgtEl>
                                          <p:spTgt spid="9"/>
                                        </p:tgtEl>
                                      </p:cBhvr>
                                    </p:animEffect>
                                  </p:childTnLst>
                                </p:cTn>
                              </p:par>
                              <p:par>
                                <p:cTn id="11" presetID="13" presetClass="entr" presetSubtype="1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xit" presetSubtype="32" fill="hold" nodeType="withEffect">
                                  <p:stCondLst>
                                    <p:cond delay="0"/>
                                  </p:stCondLst>
                                  <p:childTnLst>
                                    <p:animEffect transition="out" filter="plus(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13" presetClass="exit" presetSubtype="32" fill="hold" nodeType="withEffect">
                                  <p:stCondLst>
                                    <p:cond delay="0"/>
                                  </p:stCondLst>
                                  <p:childTnLst>
                                    <p:animEffect transition="out" filter="plus(out)">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23" presetClass="entr" presetSubtype="27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strVal val="2/3*#ppt_w"/>
                                          </p:val>
                                        </p:tav>
                                        <p:tav tm="100000">
                                          <p:val>
                                            <p:strVal val="#ppt_w"/>
                                          </p:val>
                                        </p:tav>
                                      </p:tavLst>
                                    </p:anim>
                                    <p:anim calcmode="lin" valueType="num">
                                      <p:cBhvr>
                                        <p:cTn id="23" dur="3000" fill="hold"/>
                                        <p:tgtEl>
                                          <p:spTgt spid="4"/>
                                        </p:tgtEl>
                                        <p:attrNameLst>
                                          <p:attrName>ppt_h</p:attrName>
                                        </p:attrNameLst>
                                      </p:cBhvr>
                                      <p:tavLst>
                                        <p:tav tm="0">
                                          <p:val>
                                            <p:strVal val="2/3*#ppt_h"/>
                                          </p:val>
                                        </p:tav>
                                        <p:tav tm="100000">
                                          <p:val>
                                            <p:strVal val="#ppt_h"/>
                                          </p:val>
                                        </p:tav>
                                      </p:tavLst>
                                    </p:anim>
                                  </p:childTnLst>
                                </p:cTn>
                              </p:par>
                              <p:par>
                                <p:cTn id="24" presetID="4" presetClass="entr" presetSubtype="32"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ox(out)">
                                      <p:cBhvr>
                                        <p:cTn id="26" dur="3000"/>
                                        <p:tgtEl>
                                          <p:spTgt spid="4"/>
                                        </p:tgtEl>
                                      </p:cBhvr>
                                    </p:animEffect>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1"/>
                                        </p:tgtEl>
                                        <p:attrNameLst>
                                          <p:attrName>style.visibility</p:attrName>
                                        </p:attrNameLst>
                                      </p:cBhvr>
                                      <p:to>
                                        <p:strVal val="visible"/>
                                      </p:to>
                                    </p:set>
                                    <p:animEffect transition="in" filter="fade">
                                      <p:cBhvr>
                                        <p:cTn id="30" dur="1000"/>
                                        <p:tgtEl>
                                          <p:spTgt spid="11"/>
                                        </p:tgtEl>
                                      </p:cBhvr>
                                    </p:animEffect>
                                    <p:anim calcmode="lin" valueType="num">
                                      <p:cBhvr>
                                        <p:cTn id="31" dur="1000" fill="hold"/>
                                        <p:tgtEl>
                                          <p:spTgt spid="11"/>
                                        </p:tgtEl>
                                        <p:attrNameLst>
                                          <p:attrName>ppt_x</p:attrName>
                                        </p:attrNameLst>
                                      </p:cBhvr>
                                      <p:tavLst>
                                        <p:tav tm="0">
                                          <p:val>
                                            <p:strVal val="#ppt_x-.1"/>
                                          </p:val>
                                        </p:tav>
                                        <p:tav tm="100000">
                                          <p:val>
                                            <p:strVal val="#ppt_x"/>
                                          </p:val>
                                        </p:tav>
                                      </p:tavLst>
                                    </p:anim>
                                    <p:anim calcmode="lin" valueType="num">
                                      <p:cBhvr>
                                        <p:cTn id="32"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uena11.jpg"/>
          <p:cNvPicPr>
            <a:picLocks noChangeAspect="1"/>
          </p:cNvPicPr>
          <p:nvPr/>
        </p:nvPicPr>
        <p:blipFill>
          <a:blip r:embed="rId2" cstate="print"/>
          <a:stretch>
            <a:fillRect/>
          </a:stretch>
        </p:blipFill>
        <p:spPr bwMode="auto">
          <a:xfrm>
            <a:off x="0" y="-310852"/>
            <a:ext cx="9144000" cy="633670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bg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214313" y="177800"/>
            <a:ext cx="8678167" cy="5299075"/>
          </a:xfrm>
          <a:prstGeom prst="rect">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28625" y="457200"/>
            <a:ext cx="8175625" cy="4721225"/>
          </a:xfrm>
          <a:prstGeom prst="rect">
            <a:avLst/>
          </a:prstGeom>
          <a:solidFill>
            <a:schemeClr val="tx1">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467544" y="4585692"/>
            <a:ext cx="8208912"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Cuando el arqueólogo </a:t>
            </a:r>
            <a:r>
              <a:rPr lang="es-ES" b="1" dirty="0" err="1" smtClean="0">
                <a:effectLst>
                  <a:glow rad="101600">
                    <a:srgbClr val="C00000">
                      <a:alpha val="60000"/>
                    </a:srgbClr>
                  </a:glow>
                  <a:outerShdw blurRad="38100" dist="38100" dir="2700000" algn="tl">
                    <a:srgbClr val="000000">
                      <a:alpha val="43137"/>
                    </a:srgbClr>
                  </a:outerShdw>
                </a:effectLst>
              </a:rPr>
              <a:t>Zhao</a:t>
            </a:r>
            <a:r>
              <a:rPr lang="es-ES" b="1" dirty="0" smtClean="0">
                <a:effectLst>
                  <a:glow rad="101600">
                    <a:srgbClr val="C00000">
                      <a:alpha val="60000"/>
                    </a:srgbClr>
                  </a:glow>
                  <a:outerShdw blurRad="38100" dist="38100" dir="2700000" algn="tl">
                    <a:srgbClr val="000000">
                      <a:alpha val="43137"/>
                    </a:srgbClr>
                  </a:outerShdw>
                </a:effectLst>
              </a:rPr>
              <a:t> </a:t>
            </a:r>
            <a:r>
              <a:rPr lang="es-ES" b="1" dirty="0" err="1" smtClean="0">
                <a:effectLst>
                  <a:glow rad="101600">
                    <a:srgbClr val="C00000">
                      <a:alpha val="60000"/>
                    </a:srgbClr>
                  </a:glow>
                  <a:outerShdw blurRad="38100" dist="38100" dir="2700000" algn="tl">
                    <a:srgbClr val="000000">
                      <a:alpha val="43137"/>
                    </a:srgbClr>
                  </a:outerShdw>
                </a:effectLst>
              </a:rPr>
              <a:t>Kangmin</a:t>
            </a:r>
            <a:r>
              <a:rPr lang="es-ES" b="1" dirty="0" smtClean="0">
                <a:effectLst>
                  <a:glow rad="101600">
                    <a:srgbClr val="C00000">
                      <a:alpha val="60000"/>
                    </a:srgbClr>
                  </a:glow>
                  <a:outerShdw blurRad="38100" dist="38100" dir="2700000" algn="tl">
                    <a:srgbClr val="000000">
                      <a:alpha val="43137"/>
                    </a:srgbClr>
                  </a:outerShdw>
                </a:effectLst>
              </a:rPr>
              <a:t> contestó el teléfono un día de abril de 1974, todo lo que le dijeron es que un grupo de agricultores había encontrado algunas reliquias cuando excavaban un pozo.</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4000" advTm="25000">
        <p14:vortex dir="u"/>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6"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circle(out)">
                                      <p:cBhvr>
                                        <p:cTn id="16" dur="3000"/>
                                        <p:tgtEl>
                                          <p:spTgt spid="4"/>
                                        </p:tgtEl>
                                      </p:cBhvr>
                                    </p:animEffect>
                                  </p:childTnLst>
                                </p:cTn>
                              </p:par>
                              <p:par>
                                <p:cTn id="17" presetID="54" presetClass="entr" presetSubtype="0" accel="10000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ppt_w*0.05"/>
                                          </p:val>
                                        </p:tav>
                                        <p:tav tm="100000">
                                          <p:val>
                                            <p:strVal val="#ppt_w"/>
                                          </p:val>
                                        </p:tav>
                                      </p:tavLst>
                                    </p:anim>
                                    <p:anim calcmode="lin" valueType="num">
                                      <p:cBhvr>
                                        <p:cTn id="20" dur="3000" fill="hold"/>
                                        <p:tgtEl>
                                          <p:spTgt spid="4"/>
                                        </p:tgtEl>
                                        <p:attrNameLst>
                                          <p:attrName>ppt_h</p:attrName>
                                        </p:attrNameLst>
                                      </p:cBhvr>
                                      <p:tavLst>
                                        <p:tav tm="0">
                                          <p:val>
                                            <p:strVal val="#ppt_h"/>
                                          </p:val>
                                        </p:tav>
                                        <p:tav tm="100000">
                                          <p:val>
                                            <p:strVal val="#ppt_h"/>
                                          </p:val>
                                        </p:tav>
                                      </p:tavLst>
                                    </p:anim>
                                    <p:anim calcmode="lin" valueType="num">
                                      <p:cBhvr>
                                        <p:cTn id="21" dur="3000" fill="hold"/>
                                        <p:tgtEl>
                                          <p:spTgt spid="4"/>
                                        </p:tgtEl>
                                        <p:attrNameLst>
                                          <p:attrName>ppt_x</p:attrName>
                                        </p:attrNameLst>
                                      </p:cBhvr>
                                      <p:tavLst>
                                        <p:tav tm="0">
                                          <p:val>
                                            <p:strVal val="#ppt_x-.2"/>
                                          </p:val>
                                        </p:tav>
                                        <p:tav tm="100000">
                                          <p:val>
                                            <p:strVal val="#ppt_x"/>
                                          </p:val>
                                        </p:tav>
                                      </p:tavLst>
                                    </p:anim>
                                    <p:anim calcmode="lin" valueType="num">
                                      <p:cBhvr>
                                        <p:cTn id="22" dur="3000" fill="hold"/>
                                        <p:tgtEl>
                                          <p:spTgt spid="4"/>
                                        </p:tgtEl>
                                        <p:attrNameLst>
                                          <p:attrName>ppt_y</p:attrName>
                                        </p:attrNameLst>
                                      </p:cBhvr>
                                      <p:tavLst>
                                        <p:tav tm="0">
                                          <p:val>
                                            <p:strVal val="#ppt_y"/>
                                          </p:val>
                                        </p:tav>
                                        <p:tav tm="100000">
                                          <p:val>
                                            <p:strVal val="#ppt_y"/>
                                          </p:val>
                                        </p:tav>
                                      </p:tavLst>
                                    </p:anim>
                                    <p:animEffect transition="in" filter="fade">
                                      <p:cBhvr>
                                        <p:cTn id="23" dur="3000"/>
                                        <p:tgtEl>
                                          <p:spTgt spid="4"/>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2702-svetik.jpg"/>
          <p:cNvPicPr>
            <a:picLocks noChangeAspect="1"/>
          </p:cNvPicPr>
          <p:nvPr/>
        </p:nvPicPr>
        <p:blipFill>
          <a:blip r:embed="rId2" cstate="print"/>
          <a:srcRect/>
          <a:stretch>
            <a:fillRect/>
          </a:stretch>
        </p:blipFill>
        <p:spPr bwMode="auto">
          <a:xfrm>
            <a:off x="0" y="-9525"/>
            <a:ext cx="9144000" cy="56546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467544" y="4585692"/>
            <a:ext cx="8208912" cy="923330"/>
          </a:xfrm>
          <a:prstGeom prst="rect">
            <a:avLst/>
          </a:prstGeom>
          <a:noFill/>
        </p:spPr>
        <p:txBody>
          <a:bodyPr wrap="square" rtlCol="0">
            <a:spAutoFit/>
          </a:bodyPr>
          <a:lstStyle/>
          <a:p>
            <a:r>
              <a:rPr lang="es-ES" b="1" dirty="0" err="1" smtClean="0">
                <a:effectLst>
                  <a:glow rad="101600">
                    <a:srgbClr val="C00000">
                      <a:alpha val="60000"/>
                    </a:srgbClr>
                  </a:glow>
                  <a:outerShdw blurRad="38100" dist="38100" dir="2700000" algn="tl">
                    <a:srgbClr val="000000">
                      <a:alpha val="43137"/>
                    </a:srgbClr>
                  </a:outerShdw>
                </a:effectLst>
              </a:rPr>
              <a:t>Zhao</a:t>
            </a:r>
            <a:r>
              <a:rPr lang="es-ES" b="1" dirty="0" smtClean="0">
                <a:effectLst>
                  <a:glow rad="101600">
                    <a:srgbClr val="C00000">
                      <a:alpha val="60000"/>
                    </a:srgbClr>
                  </a:glow>
                  <a:outerShdw blurRad="38100" dist="38100" dir="2700000" algn="tl">
                    <a:srgbClr val="000000">
                      <a:alpha val="43137"/>
                    </a:srgbClr>
                  </a:outerShdw>
                </a:effectLst>
              </a:rPr>
              <a:t> repartía esta tarjeta a los visitantes del Museo. En ella se lee: "Él es el verdadero hombre que descubrió, determinó, restauró y desenterró los mundialmente conocidos Guerreros y Caballos de Terracota".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6000">
        <p14:vortex/>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 presetClass="exit" presetSubtype="1" fill="hold" nodeType="withEffect">
                                  <p:stCondLst>
                                    <p:cond delay="0"/>
                                  </p:stCondLst>
                                  <p:childTnLst>
                                    <p:anim calcmode="lin" valueType="num">
                                      <p:cBhvr additive="base">
                                        <p:cTn id="9" dur="3000"/>
                                        <p:tgtEl>
                                          <p:spTgt spid="5"/>
                                        </p:tgtEl>
                                        <p:attrNameLst>
                                          <p:attrName>ppt_x</p:attrName>
                                        </p:attrNameLst>
                                      </p:cBhvr>
                                      <p:tavLst>
                                        <p:tav tm="0">
                                          <p:val>
                                            <p:strVal val="ppt_x"/>
                                          </p:val>
                                        </p:tav>
                                        <p:tav tm="100000">
                                          <p:val>
                                            <p:strVal val="ppt_x"/>
                                          </p:val>
                                        </p:tav>
                                      </p:tavLst>
                                    </p:anim>
                                    <p:anim calcmode="lin" valueType="num">
                                      <p:cBhvr additive="base">
                                        <p:cTn id="10" dur="3000"/>
                                        <p:tgtEl>
                                          <p:spTgt spid="5"/>
                                        </p:tgtEl>
                                        <p:attrNameLst>
                                          <p:attrName>ppt_y</p:attrName>
                                        </p:attrNameLst>
                                      </p:cBhvr>
                                      <p:tavLst>
                                        <p:tav tm="0">
                                          <p:val>
                                            <p:strVal val="ppt_y"/>
                                          </p:val>
                                        </p:tav>
                                        <p:tav tm="100000">
                                          <p:val>
                                            <p:strVal val="0-ppt_h/2"/>
                                          </p:val>
                                        </p:tav>
                                      </p:tavLst>
                                    </p:anim>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ppt_x</p:attrName>
                                        </p:attrNameLst>
                                      </p:cBhvr>
                                      <p:tavLst>
                                        <p:tav tm="0">
                                          <p:val>
                                            <p:strVal val="#ppt_x"/>
                                          </p:val>
                                        </p:tav>
                                        <p:tav tm="100000">
                                          <p:val>
                                            <p:strVal val="#ppt_x"/>
                                          </p:val>
                                        </p:tav>
                                      </p:tavLst>
                                    </p:anim>
                                    <p:anim calcmode="lin" valueType="num">
                                      <p:cBhvr>
                                        <p:cTn id="15" dur="3000" fill="hold"/>
                                        <p:tgtEl>
                                          <p:spTgt spid="4"/>
                                        </p:tgtEl>
                                        <p:attrNameLst>
                                          <p:attrName>ppt_y</p:attrName>
                                        </p:attrNameLst>
                                      </p:cBhvr>
                                      <p:tavLst>
                                        <p:tav tm="0">
                                          <p:val>
                                            <p:strVal val="#ppt_y+#ppt_h/2"/>
                                          </p:val>
                                        </p:tav>
                                        <p:tav tm="100000">
                                          <p:val>
                                            <p:strVal val="#ppt_y"/>
                                          </p:val>
                                        </p:tav>
                                      </p:tavLst>
                                    </p:anim>
                                    <p:anim calcmode="lin" valueType="num">
                                      <p:cBhvr>
                                        <p:cTn id="16" dur="3000" fill="hold"/>
                                        <p:tgtEl>
                                          <p:spTgt spid="4"/>
                                        </p:tgtEl>
                                        <p:attrNameLst>
                                          <p:attrName>ppt_w</p:attrName>
                                        </p:attrNameLst>
                                      </p:cBhvr>
                                      <p:tavLst>
                                        <p:tav tm="0">
                                          <p:val>
                                            <p:strVal val="#ppt_w"/>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5"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heckerboard(across)">
                                      <p:cBhvr>
                                        <p:cTn id="20" dur="3000"/>
                                        <p:tgtEl>
                                          <p:spTgt spid="4"/>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3 Imagen" descr="01_Malag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1">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285750" y="298450"/>
            <a:ext cx="8606730" cy="5178425"/>
          </a:xfrm>
          <a:prstGeom prst="rect">
            <a:avLst/>
          </a:prstGeom>
          <a:solidFill>
            <a:schemeClr val="tx1">
              <a:lumMod val="9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500063" y="476250"/>
            <a:ext cx="8176393" cy="4772025"/>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1043608" y="4657700"/>
            <a:ext cx="6912768"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En su lugar, uno de los campesinos, </a:t>
            </a:r>
            <a:r>
              <a:rPr lang="es-ES" b="1" dirty="0" err="1" smtClean="0">
                <a:effectLst>
                  <a:glow rad="101600">
                    <a:srgbClr val="C00000">
                      <a:alpha val="60000"/>
                    </a:srgbClr>
                  </a:glow>
                  <a:outerShdw blurRad="38100" dist="38100" dir="2700000" algn="tl">
                    <a:srgbClr val="000000">
                      <a:alpha val="43137"/>
                    </a:srgbClr>
                  </a:outerShdw>
                </a:effectLst>
              </a:rPr>
              <a:t>Yan</a:t>
            </a:r>
            <a:r>
              <a:rPr lang="es-ES" b="1" dirty="0" smtClean="0">
                <a:effectLst>
                  <a:glow rad="101600">
                    <a:srgbClr val="C00000">
                      <a:alpha val="60000"/>
                    </a:srgbClr>
                  </a:glow>
                  <a:outerShdw blurRad="38100" dist="38100" dir="2700000" algn="tl">
                    <a:srgbClr val="000000">
                      <a:alpha val="43137"/>
                    </a:srgbClr>
                  </a:outerShdw>
                </a:effectLst>
              </a:rPr>
              <a:t> </a:t>
            </a:r>
            <a:r>
              <a:rPr lang="es-ES" b="1" dirty="0" err="1" smtClean="0">
                <a:effectLst>
                  <a:glow rad="101600">
                    <a:srgbClr val="C00000">
                      <a:alpha val="60000"/>
                    </a:srgbClr>
                  </a:glow>
                  <a:outerShdw blurRad="38100" dist="38100" dir="2700000" algn="tl">
                    <a:srgbClr val="000000">
                      <a:alpha val="43137"/>
                    </a:srgbClr>
                  </a:outerShdw>
                </a:effectLst>
              </a:rPr>
              <a:t>Zhifa</a:t>
            </a:r>
            <a:r>
              <a:rPr lang="es-ES" b="1" dirty="0" smtClean="0">
                <a:effectLst>
                  <a:glow rad="101600">
                    <a:srgbClr val="C00000">
                      <a:alpha val="60000"/>
                    </a:srgbClr>
                  </a:glow>
                  <a:outerShdw blurRad="38100" dist="38100" dir="2700000" algn="tl">
                    <a:srgbClr val="000000">
                      <a:alpha val="43137"/>
                    </a:srgbClr>
                  </a:outerShdw>
                </a:effectLst>
              </a:rPr>
              <a:t>, quien se dice que desenterró la primera pieza, es presentado a los turistas visitantes como la persona que descubrió a los guerreros.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4000">
        <p14:honeycomb/>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20" presetClass="exit" presetSubtype="0" fill="hold" nodeType="withEffect">
                                  <p:stCondLst>
                                    <p:cond delay="0"/>
                                  </p:stCondLst>
                                  <p:childTnLst>
                                    <p:animEffect transition="out" filter="wedge">
                                      <p:cBhvr>
                                        <p:cTn id="12" dur="2000"/>
                                        <p:tgtEl>
                                          <p:spTgt spid="5"/>
                                        </p:tgtEl>
                                      </p:cBhvr>
                                    </p:animEffect>
                                    <p:set>
                                      <p:cBhvr>
                                        <p:cTn id="13" dur="1" fill="hold">
                                          <p:stCondLst>
                                            <p:cond delay="1999"/>
                                          </p:stCondLst>
                                        </p:cTn>
                                        <p:tgtEl>
                                          <p:spTgt spid="5"/>
                                        </p:tgtEl>
                                        <p:attrNameLst>
                                          <p:attrName>style.visibility</p:attrName>
                                        </p:attrNameLst>
                                      </p:cBhvr>
                                      <p:to>
                                        <p:strVal val="hidden"/>
                                      </p:to>
                                    </p:set>
                                  </p:childTnLst>
                                </p:cTn>
                              </p:par>
                              <p:par>
                                <p:cTn id="14" presetID="20" presetClass="entr" presetSubtype="0" fill="hold" nodeType="withEffect">
                                  <p:stCondLst>
                                    <p:cond delay="0"/>
                                  </p:stCondLst>
                                  <p:childTnLst>
                                    <p:set>
                                      <p:cBhvr>
                                        <p:cTn id="15" dur="1" fill="hold">
                                          <p:stCondLst>
                                            <p:cond delay="0"/>
                                          </p:stCondLst>
                                        </p:cTn>
                                        <p:tgtEl>
                                          <p:spTgt spid="2050"/>
                                        </p:tgtEl>
                                        <p:attrNameLst>
                                          <p:attrName>style.visibility</p:attrName>
                                        </p:attrNameLst>
                                      </p:cBhvr>
                                      <p:to>
                                        <p:strVal val="visible"/>
                                      </p:to>
                                    </p:set>
                                    <p:animEffect transition="in" filter="wedge">
                                      <p:cBhvr>
                                        <p:cTn id="16" dur="3500"/>
                                        <p:tgtEl>
                                          <p:spTgt spid="2050"/>
                                        </p:tgtEl>
                                      </p:cBhvr>
                                    </p:animEffect>
                                  </p:childTnLst>
                                </p:cTn>
                              </p:par>
                              <p:par>
                                <p:cTn id="17" presetID="23" presetClass="entr" presetSubtype="272" fill="hold" nodeType="withEffect">
                                  <p:stCondLst>
                                    <p:cond delay="0"/>
                                  </p:stCondLst>
                                  <p:childTnLst>
                                    <p:set>
                                      <p:cBhvr>
                                        <p:cTn id="18" dur="1" fill="hold">
                                          <p:stCondLst>
                                            <p:cond delay="0"/>
                                          </p:stCondLst>
                                        </p:cTn>
                                        <p:tgtEl>
                                          <p:spTgt spid="2050"/>
                                        </p:tgtEl>
                                        <p:attrNameLst>
                                          <p:attrName>style.visibility</p:attrName>
                                        </p:attrNameLst>
                                      </p:cBhvr>
                                      <p:to>
                                        <p:strVal val="visible"/>
                                      </p:to>
                                    </p:set>
                                    <p:anim calcmode="lin" valueType="num">
                                      <p:cBhvr>
                                        <p:cTn id="19" dur="3500" fill="hold"/>
                                        <p:tgtEl>
                                          <p:spTgt spid="2050"/>
                                        </p:tgtEl>
                                        <p:attrNameLst>
                                          <p:attrName>ppt_w</p:attrName>
                                        </p:attrNameLst>
                                      </p:cBhvr>
                                      <p:tavLst>
                                        <p:tav tm="0">
                                          <p:val>
                                            <p:strVal val="2/3*#ppt_w"/>
                                          </p:val>
                                        </p:tav>
                                        <p:tav tm="100000">
                                          <p:val>
                                            <p:strVal val="#ppt_w"/>
                                          </p:val>
                                        </p:tav>
                                      </p:tavLst>
                                    </p:anim>
                                    <p:anim calcmode="lin" valueType="num">
                                      <p:cBhvr>
                                        <p:cTn id="20" dur="3500" fill="hold"/>
                                        <p:tgtEl>
                                          <p:spTgt spid="2050"/>
                                        </p:tgtEl>
                                        <p:attrNameLst>
                                          <p:attrName>ppt_h</p:attrName>
                                        </p:attrNameLst>
                                      </p:cBhvr>
                                      <p:tavLst>
                                        <p:tav tm="0">
                                          <p:val>
                                            <p:strVal val="2/3*#ppt_h"/>
                                          </p:val>
                                        </p:tav>
                                        <p:tav tm="100000">
                                          <p:val>
                                            <p:strVal val="#ppt_h"/>
                                          </p:val>
                                        </p:tav>
                                      </p:tavLst>
                                    </p:anim>
                                  </p:childTnLst>
                                </p:cTn>
                              </p:par>
                            </p:childTnLst>
                          </p:cTn>
                        </p:par>
                        <p:par>
                          <p:cTn id="21" fill="hold">
                            <p:stCondLst>
                              <p:cond delay="3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1"/>
                                          </p:val>
                                        </p:tav>
                                        <p:tav tm="100000">
                                          <p:val>
                                            <p:strVal val="#ppt_x"/>
                                          </p:val>
                                        </p:tav>
                                      </p:tavLst>
                                    </p:anim>
                                    <p:anim calcmode="lin" valueType="num">
                                      <p:cBhvr>
                                        <p:cTn id="26"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farm4.staticflickr.com/3411/3575683596_0dc4c6c9ed.jpg"/>
          <p:cNvPicPr>
            <a:picLocks noChangeAspect="1" noChangeArrowheads="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2" descr="http://www.vacances-location.net/photos/normal/119801-02.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251520" y="4369668"/>
            <a:ext cx="8712968"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Corría el mes de marzo de 1974, poco después del Año Nuevo chino. El clima era entonces particularmente seco en el noroeste del país y el equipo de producción del que Yang </a:t>
            </a:r>
            <a:r>
              <a:rPr lang="es-ES" b="1" dirty="0" err="1" smtClean="0">
                <a:effectLst>
                  <a:glow rad="101600">
                    <a:srgbClr val="C00000">
                      <a:alpha val="60000"/>
                    </a:srgbClr>
                  </a:glow>
                  <a:outerShdw blurRad="38100" dist="38100" dir="2700000" algn="tl">
                    <a:srgbClr val="000000">
                      <a:alpha val="43137"/>
                    </a:srgbClr>
                  </a:outerShdw>
                </a:effectLst>
              </a:rPr>
              <a:t>Zhifa</a:t>
            </a:r>
            <a:r>
              <a:rPr lang="es-ES" b="1" dirty="0" smtClean="0">
                <a:effectLst>
                  <a:glow rad="101600">
                    <a:srgbClr val="C00000">
                      <a:alpha val="60000"/>
                    </a:srgbClr>
                  </a:glow>
                  <a:outerShdw blurRad="38100" dist="38100" dir="2700000" algn="tl">
                    <a:srgbClr val="000000">
                      <a:alpha val="43137"/>
                    </a:srgbClr>
                  </a:outerShdw>
                </a:effectLst>
              </a:rPr>
              <a:t> formaba parte decidió cavar un pozo para regar los cultivos de la cooperativa agrícola.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33000">
        <p15:prstTrans prst="peelOff"/>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18" presetClass="entr" presetSubtype="12" fill="hold" nodeType="withEffect">
                                  <p:stCondLst>
                                    <p:cond delay="2500"/>
                                  </p:stCondLst>
                                  <p:childTnLst>
                                    <p:set>
                                      <p:cBhvr>
                                        <p:cTn id="9" dur="1" fill="hold">
                                          <p:stCondLst>
                                            <p:cond delay="0"/>
                                          </p:stCondLst>
                                        </p:cTn>
                                        <p:tgtEl>
                                          <p:spTgt spid="41986"/>
                                        </p:tgtEl>
                                        <p:attrNameLst>
                                          <p:attrName>style.visibility</p:attrName>
                                        </p:attrNameLst>
                                      </p:cBhvr>
                                      <p:to>
                                        <p:strVal val="visible"/>
                                      </p:to>
                                    </p:set>
                                    <p:animEffect transition="in" filter="strips(downLeft)">
                                      <p:cBhvr>
                                        <p:cTn id="10" dur="3000"/>
                                        <p:tgtEl>
                                          <p:spTgt spid="41986"/>
                                        </p:tgtEl>
                                      </p:cBhvr>
                                    </p:animEffect>
                                  </p:childTnLst>
                                </p:cTn>
                              </p:par>
                              <p:par>
                                <p:cTn id="11" presetID="50" presetClass="entr" presetSubtype="0" decel="100000" fill="hold" nodeType="withEffect">
                                  <p:stCondLst>
                                    <p:cond delay="2500"/>
                                  </p:stCondLst>
                                  <p:childTnLst>
                                    <p:set>
                                      <p:cBhvr>
                                        <p:cTn id="12" dur="1" fill="hold">
                                          <p:stCondLst>
                                            <p:cond delay="0"/>
                                          </p:stCondLst>
                                        </p:cTn>
                                        <p:tgtEl>
                                          <p:spTgt spid="41986"/>
                                        </p:tgtEl>
                                        <p:attrNameLst>
                                          <p:attrName>style.visibility</p:attrName>
                                        </p:attrNameLst>
                                      </p:cBhvr>
                                      <p:to>
                                        <p:strVal val="visible"/>
                                      </p:to>
                                    </p:set>
                                    <p:anim calcmode="lin" valueType="num">
                                      <p:cBhvr>
                                        <p:cTn id="13" dur="3000" fill="hold"/>
                                        <p:tgtEl>
                                          <p:spTgt spid="41986"/>
                                        </p:tgtEl>
                                        <p:attrNameLst>
                                          <p:attrName>ppt_w</p:attrName>
                                        </p:attrNameLst>
                                      </p:cBhvr>
                                      <p:tavLst>
                                        <p:tav tm="0">
                                          <p:val>
                                            <p:strVal val="#ppt_w+.3"/>
                                          </p:val>
                                        </p:tav>
                                        <p:tav tm="100000">
                                          <p:val>
                                            <p:strVal val="#ppt_w"/>
                                          </p:val>
                                        </p:tav>
                                      </p:tavLst>
                                    </p:anim>
                                    <p:anim calcmode="lin" valueType="num">
                                      <p:cBhvr>
                                        <p:cTn id="14" dur="3000" fill="hold"/>
                                        <p:tgtEl>
                                          <p:spTgt spid="41986"/>
                                        </p:tgtEl>
                                        <p:attrNameLst>
                                          <p:attrName>ppt_h</p:attrName>
                                        </p:attrNameLst>
                                      </p:cBhvr>
                                      <p:tavLst>
                                        <p:tav tm="0">
                                          <p:val>
                                            <p:strVal val="#ppt_h"/>
                                          </p:val>
                                        </p:tav>
                                        <p:tav tm="100000">
                                          <p:val>
                                            <p:strVal val="#ppt_h"/>
                                          </p:val>
                                        </p:tav>
                                      </p:tavLst>
                                    </p:anim>
                                    <p:animEffect transition="in" filter="fade">
                                      <p:cBhvr>
                                        <p:cTn id="15" dur="3000"/>
                                        <p:tgtEl>
                                          <p:spTgt spid="41986"/>
                                        </p:tgtEl>
                                      </p:cBhvr>
                                    </p:animEffect>
                                  </p:childTnLst>
                                </p:cTn>
                              </p:par>
                            </p:childTnLst>
                          </p:cTn>
                        </p:par>
                        <p:par>
                          <p:cTn id="16" fill="hold">
                            <p:stCondLst>
                              <p:cond delay="55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sinos-en-las-vegas.jpg"/>
          <p:cNvPicPr>
            <a:picLocks noChangeAspect="1"/>
          </p:cNvPicPr>
          <p:nvPr/>
        </p:nvPicPr>
        <p:blipFill>
          <a:blip r:embed="rId3" cstate="print"/>
          <a:stretch>
            <a:fillRect/>
          </a:stretch>
        </p:blipFill>
        <p:spPr bwMode="auto">
          <a:xfrm>
            <a:off x="0" y="0"/>
            <a:ext cx="9130493"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casinos-en-las-vegas.jpg"/>
          <p:cNvPicPr>
            <a:picLocks noChangeAspect="1"/>
          </p:cNvPicPr>
          <p:nvPr/>
        </p:nvPicPr>
        <p:blipFill>
          <a:blip r:embed="rId3" cstate="print"/>
          <a:stretch>
            <a:fillRect/>
          </a:stretch>
        </p:blipFill>
        <p:spPr bwMode="auto">
          <a:xfrm>
            <a:off x="463024" y="298450"/>
            <a:ext cx="8217951" cy="51514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528" y="4657700"/>
            <a:ext cx="8280920"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Tras continuar las excavaciones, los amigos sacan a la luz objetos en bronce. Uno de ellos comenta a Yang </a:t>
            </a:r>
            <a:r>
              <a:rPr lang="es-ES" b="1" dirty="0" err="1" smtClean="0">
                <a:effectLst>
                  <a:glow rad="101600">
                    <a:srgbClr val="C00000">
                      <a:alpha val="60000"/>
                    </a:srgbClr>
                  </a:glow>
                  <a:outerShdw blurRad="38100" dist="38100" dir="2700000" algn="tl">
                    <a:srgbClr val="000000">
                      <a:alpha val="43137"/>
                    </a:srgbClr>
                  </a:outerShdw>
                </a:effectLst>
              </a:rPr>
              <a:t>Zhifa</a:t>
            </a:r>
            <a:r>
              <a:rPr lang="es-ES" b="1" dirty="0" smtClean="0">
                <a:effectLst>
                  <a:glow rad="101600">
                    <a:srgbClr val="C00000">
                      <a:alpha val="60000"/>
                    </a:srgbClr>
                  </a:glow>
                  <a:outerShdw blurRad="38100" dist="38100" dir="2700000" algn="tl">
                    <a:srgbClr val="000000">
                      <a:alpha val="43137"/>
                    </a:srgbClr>
                  </a:outerShdw>
                </a:effectLst>
              </a:rPr>
              <a:t>: “A ti te gusta fumar en pipa, y estas cosas deben valer dinero. Igual puedes cambiarlas por tabaco”.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6000">
        <p14:prism/>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3000"/>
                                        <p:tgtEl>
                                          <p:spTgt spid="4"/>
                                        </p:tgtEl>
                                      </p:cBhvr>
                                    </p:animEffec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3 Imagen" descr="4170473550_c0edca0ace_z.jpg"/>
          <p:cNvPicPr>
            <a:picLocks noChangeAspect="1"/>
          </p:cNvPicPr>
          <p:nvPr/>
        </p:nvPicPr>
        <p:blipFill>
          <a:blip r:embed="rId2" cstate="print"/>
          <a:srcRect/>
          <a:stretch>
            <a:fillRect/>
          </a:stretch>
        </p:blipFill>
        <p:spPr bwMode="auto">
          <a:xfrm>
            <a:off x="-500063" y="5715000"/>
            <a:ext cx="71438" cy="44450"/>
          </a:xfrm>
          <a:prstGeom prst="rect">
            <a:avLst/>
          </a:prstGeom>
          <a:noFill/>
          <a:ln w="9525">
            <a:noFill/>
            <a:miter lim="800000"/>
            <a:headEnd/>
            <a:tailEnd/>
          </a:ln>
        </p:spPr>
      </p:pic>
      <p:pic>
        <p:nvPicPr>
          <p:cNvPr id="5" name="4 Imagen" descr="4170473550_c0edca0ace_z.jpg"/>
          <p:cNvPicPr>
            <a:picLocks noChangeAspect="1"/>
          </p:cNvPicPr>
          <p:nvPr/>
        </p:nvPicPr>
        <p:blipFill>
          <a:blip r:embed="rId3" cstate="print"/>
          <a:stretch>
            <a:fillRect/>
          </a:stretch>
        </p:blipFill>
        <p:spPr bwMode="auto">
          <a:xfrm>
            <a:off x="0" y="0"/>
            <a:ext cx="9130493"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4170473550_c0edca0ace_z.jpg"/>
          <p:cNvPicPr>
            <a:picLocks noChangeAspect="1"/>
          </p:cNvPicPr>
          <p:nvPr/>
        </p:nvPicPr>
        <p:blipFill>
          <a:blip r:embed="rId3" cstate="print"/>
          <a:stretch>
            <a:fillRect/>
          </a:stretch>
        </p:blipFill>
        <p:spPr bwMode="auto">
          <a:xfrm>
            <a:off x="360459" y="217488"/>
            <a:ext cx="8423082" cy="52800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251520" y="4369668"/>
            <a:ext cx="8496944"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viejo Yang no es un hombre dotado para el comercio. En cambio, obtiene un contrato con el museo para firmar autógrafos a los visitantes. Cumpliendo con esta función, tuvo su hora de gloria cuando el presidente Clinton, de visita en el museo, le pidió un autógrafo.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2000">
        <p14:prism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4000"/>
                                        <p:tgtEl>
                                          <p:spTgt spid="5"/>
                                        </p:tgtEl>
                                      </p:cBhvr>
                                    </p:animEffect>
                                  </p:childTnLst>
                                </p:cTn>
                              </p:par>
                              <p:par>
                                <p:cTn id="11" presetID="21"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2)">
                                      <p:cBhvr>
                                        <p:cTn id="13" dur="3000"/>
                                        <p:tgtEl>
                                          <p:spTgt spid="5"/>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www.tallerdefotos.cat/wp-content/uploads/2012/01/TuscanySunrise.jpg"/>
          <p:cNvPicPr>
            <a:picLocks noChangeAspect="1" noChangeArrowheads="1"/>
          </p:cNvPicPr>
          <p:nvPr/>
        </p:nvPicPr>
        <p:blipFill>
          <a:blip r:embed="rId2" cstate="print"/>
          <a:srcRect b="50000"/>
          <a:stretch>
            <a:fillRect/>
          </a:stretch>
        </p:blipFill>
        <p:spPr bwMode="auto">
          <a:xfrm>
            <a:off x="0" y="0"/>
            <a:ext cx="7019925" cy="2857500"/>
          </a:xfrm>
          <a:prstGeom prst="rect">
            <a:avLst/>
          </a:prstGeom>
          <a:noFill/>
          <a:ln w="9525">
            <a:noFill/>
            <a:miter lim="800000"/>
            <a:headEnd/>
            <a:tailEnd/>
          </a:ln>
          <a:effectLst/>
        </p:spPr>
      </p:pic>
      <p:pic>
        <p:nvPicPr>
          <p:cNvPr id="5" name="Picture 2" descr="http://www.tallerdefotos.cat/wp-content/uploads/2012/01/TuscanySunrise.jpg"/>
          <p:cNvPicPr>
            <a:picLocks noChangeAspect="1" noChangeArrowheads="1"/>
          </p:cNvPicPr>
          <p:nvPr/>
        </p:nvPicPr>
        <p:blipFill>
          <a:blip r:embed="rId2" cstate="print"/>
          <a:srcRect t="50000"/>
          <a:stretch>
            <a:fillRect/>
          </a:stretch>
        </p:blipFill>
        <p:spPr bwMode="auto">
          <a:xfrm>
            <a:off x="0" y="2857500"/>
            <a:ext cx="7019925" cy="2857500"/>
          </a:xfrm>
          <a:prstGeom prst="rect">
            <a:avLst/>
          </a:prstGeom>
          <a:noFill/>
          <a:ln w="9525">
            <a:noFill/>
            <a:miter lim="800000"/>
            <a:headEnd/>
            <a:tailEnd/>
          </a:ln>
          <a:effectLst/>
        </p:spPr>
      </p:pic>
      <p:sp>
        <p:nvSpPr>
          <p:cNvPr id="4" name="3 CuadroTexto"/>
          <p:cNvSpPr txBox="1"/>
          <p:nvPr/>
        </p:nvSpPr>
        <p:spPr>
          <a:xfrm>
            <a:off x="5148064" y="1345332"/>
            <a:ext cx="3744416" cy="3139321"/>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Este general-digital recreado para la revista </a:t>
            </a:r>
            <a:r>
              <a:rPr lang="es-ES" b="1" dirty="0" err="1" smtClean="0">
                <a:effectLst>
                  <a:glow rad="101600">
                    <a:srgbClr val="C00000">
                      <a:alpha val="60000"/>
                    </a:srgbClr>
                  </a:glow>
                  <a:outerShdw blurRad="38100" dist="38100" dir="2700000" algn="tl">
                    <a:srgbClr val="000000">
                      <a:alpha val="43137"/>
                    </a:srgbClr>
                  </a:outerShdw>
                </a:effectLst>
              </a:rPr>
              <a:t>National</a:t>
            </a:r>
            <a:r>
              <a:rPr lang="es-ES" b="1" dirty="0" smtClean="0">
                <a:effectLst>
                  <a:glow rad="101600">
                    <a:srgbClr val="C00000">
                      <a:alpha val="60000"/>
                    </a:srgbClr>
                  </a:glow>
                  <a:outerShdw blurRad="38100" dist="38100" dir="2700000" algn="tl">
                    <a:srgbClr val="000000">
                      <a:alpha val="43137"/>
                    </a:srgbClr>
                  </a:outerShdw>
                </a:effectLst>
              </a:rPr>
              <a:t> </a:t>
            </a:r>
            <a:r>
              <a:rPr lang="es-ES" b="1" dirty="0" err="1" smtClean="0">
                <a:effectLst>
                  <a:glow rad="101600">
                    <a:srgbClr val="C00000">
                      <a:alpha val="60000"/>
                    </a:srgbClr>
                  </a:glow>
                  <a:outerShdw blurRad="38100" dist="38100" dir="2700000" algn="tl">
                    <a:srgbClr val="000000">
                      <a:alpha val="43137"/>
                    </a:srgbClr>
                  </a:outerShdw>
                </a:effectLst>
              </a:rPr>
              <a:t>Geographic</a:t>
            </a:r>
            <a:r>
              <a:rPr lang="es-ES" b="1" dirty="0" smtClean="0">
                <a:effectLst>
                  <a:glow rad="101600">
                    <a:srgbClr val="C00000">
                      <a:alpha val="60000"/>
                    </a:srgbClr>
                  </a:glow>
                  <a:outerShdw blurRad="38100" dist="38100" dir="2700000" algn="tl">
                    <a:srgbClr val="000000">
                      <a:alpha val="43137"/>
                    </a:srgbClr>
                  </a:outerShdw>
                </a:effectLst>
              </a:rPr>
              <a:t> muestra los colores llamativos con los que decoraban los uniformes de los soldados del ejército. Las figuras desenterradas tenían suficiente pintura para que los expertos determinaran casi en su totalidad los colores que utilizaban.</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4000">
        <p14:ripple/>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33794"/>
                                        </p:tgtEl>
                                        <p:attrNameLst>
                                          <p:attrName>style.visibility</p:attrName>
                                        </p:attrNameLst>
                                      </p:cBhvr>
                                      <p:to>
                                        <p:strVal val="visible"/>
                                      </p:to>
                                    </p:set>
                                    <p:animEffect transition="in" filter="fade">
                                      <p:cBhvr>
                                        <p:cTn id="7" dur="3000"/>
                                        <p:tgtEl>
                                          <p:spTgt spid="33794"/>
                                        </p:tgtEl>
                                      </p:cBhvr>
                                    </p:animEffect>
                                    <p:anim calcmode="lin" valueType="num">
                                      <p:cBhvr>
                                        <p:cTn id="8" dur="3000" fill="hold"/>
                                        <p:tgtEl>
                                          <p:spTgt spid="33794"/>
                                        </p:tgtEl>
                                        <p:attrNameLst>
                                          <p:attrName>style.rotation</p:attrName>
                                        </p:attrNameLst>
                                      </p:cBhvr>
                                      <p:tavLst>
                                        <p:tav tm="0">
                                          <p:val>
                                            <p:fltVal val="720"/>
                                          </p:val>
                                        </p:tav>
                                        <p:tav tm="100000">
                                          <p:val>
                                            <p:fltVal val="0"/>
                                          </p:val>
                                        </p:tav>
                                      </p:tavLst>
                                    </p:anim>
                                    <p:anim calcmode="lin" valueType="num">
                                      <p:cBhvr>
                                        <p:cTn id="9" dur="3000" fill="hold"/>
                                        <p:tgtEl>
                                          <p:spTgt spid="33794"/>
                                        </p:tgtEl>
                                        <p:attrNameLst>
                                          <p:attrName>ppt_h</p:attrName>
                                        </p:attrNameLst>
                                      </p:cBhvr>
                                      <p:tavLst>
                                        <p:tav tm="0">
                                          <p:val>
                                            <p:fltVal val="0"/>
                                          </p:val>
                                        </p:tav>
                                        <p:tav tm="100000">
                                          <p:val>
                                            <p:strVal val="#ppt_h"/>
                                          </p:val>
                                        </p:tav>
                                      </p:tavLst>
                                    </p:anim>
                                    <p:anim calcmode="lin" valueType="num">
                                      <p:cBhvr>
                                        <p:cTn id="10" dur="3000" fill="hold"/>
                                        <p:tgtEl>
                                          <p:spTgt spid="33794"/>
                                        </p:tgtEl>
                                        <p:attrNameLst>
                                          <p:attrName>ppt_w</p:attrName>
                                        </p:attrNameLst>
                                      </p:cBhvr>
                                      <p:tavLst>
                                        <p:tav tm="0">
                                          <p:val>
                                            <p:fltVal val="0"/>
                                          </p:val>
                                        </p:tav>
                                        <p:tav tm="100000">
                                          <p:val>
                                            <p:strVal val="#ppt_w"/>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2371-svetik.jpg"/>
          <p:cNvPicPr>
            <a:picLocks noChangeAspect="1"/>
          </p:cNvPicPr>
          <p:nvPr/>
        </p:nvPicPr>
        <p:blipFill>
          <a:blip r:embed="rId2" cstate="print"/>
          <a:srcRect/>
          <a:stretch>
            <a:fillRect/>
          </a:stretch>
        </p:blipFill>
        <p:spPr bwMode="auto">
          <a:xfrm>
            <a:off x="0" y="0"/>
            <a:ext cx="9144000"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467544" y="4657700"/>
            <a:ext cx="8064896"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Una armadura de terracota descubierta en su pozo principal conserva gran parte de su color. Después de restaurar la pintura, los arqueólogos la reconstruyeron pieza por pieza. </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3000">
        <p14:ripple dir="lu"/>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3000"/>
                                        <p:tgtEl>
                                          <p:spTgt spid="4"/>
                                        </p:tgtEl>
                                      </p:cBhvr>
                                    </p:animEffec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3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2013-svetik.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323528" y="4657700"/>
            <a:ext cx="8280920"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En la foto el 9 de junio, los arqueólogos siguen indagando en un complejo funerario descubierto en 1979. El sitio lleva desde entonces abierto al público como museo. </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2000">
        <p14:honeycomb/>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nodeType="withEffect">
                                  <p:stCondLst>
                                    <p:cond delay="0"/>
                                  </p:stCondLst>
                                  <p:childTnLst>
                                    <p:animEffect transition="out" filter="wheel(4)">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1" presetClass="entr" presetSubtype="3"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3)">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500" fill="hold"/>
                                        <p:tgtEl>
                                          <p:spTgt spid="4"/>
                                        </p:tgtEl>
                                        <p:attrNameLst>
                                          <p:attrName>ppt_w</p:attrName>
                                        </p:attrNameLst>
                                      </p:cBhvr>
                                      <p:tavLst>
                                        <p:tav tm="0">
                                          <p:val>
                                            <p:strVal val="4/3*#ppt_w"/>
                                          </p:val>
                                        </p:tav>
                                        <p:tav tm="100000">
                                          <p:val>
                                            <p:strVal val="#ppt_w"/>
                                          </p:val>
                                        </p:tav>
                                      </p:tavLst>
                                    </p:anim>
                                    <p:anim calcmode="lin" valueType="num">
                                      <p:cBhvr>
                                        <p:cTn id="14" dur="35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35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8_19_11_Malagueta.jpg"/>
          <p:cNvPicPr>
            <a:picLocks noChangeAspect="1"/>
          </p:cNvPicPr>
          <p:nvPr/>
        </p:nvPicPr>
        <p:blipFill>
          <a:blip r:embed="rId2" cstate="print"/>
          <a:srcRect/>
          <a:stretch>
            <a:fillRect/>
          </a:stretch>
        </p:blipFill>
        <p:spPr bwMode="auto">
          <a:xfrm>
            <a:off x="0" y="-311150"/>
            <a:ext cx="9144000" cy="64087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75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357188" y="238125"/>
            <a:ext cx="8439150" cy="5238750"/>
          </a:xfrm>
          <a:prstGeom prst="rect">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642938" y="476250"/>
            <a:ext cx="7816850" cy="4762500"/>
          </a:xfrm>
          <a:prstGeom prst="rect">
            <a:avLst/>
          </a:prstGeom>
          <a:solidFill>
            <a:schemeClr val="tx2">
              <a:lumMod val="1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251520" y="4369668"/>
            <a:ext cx="8424936"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Se calcula que la actual fase de excavación durará unos dos o tres años más. A medida que mejoran las técnicas de excavación, los arqueólogos se preparan para enfrentarse a la tumba del emperador, que se encuentra a unos 47 metros del montículo más cercano.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30000">
        <p15:prstTrans prst="curtains"/>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8"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amond(out)">
                                      <p:cBhvr>
                                        <p:cTn id="16" dur="2000"/>
                                        <p:tgtEl>
                                          <p:spTgt spid="4"/>
                                        </p:tgtEl>
                                      </p:cBhvr>
                                    </p:animEffect>
                                  </p:childTnLst>
                                </p:cTn>
                              </p:par>
                              <p:par>
                                <p:cTn id="17" presetID="3" presetClass="entr" presetSubtype="5"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vertical)">
                                      <p:cBhvr>
                                        <p:cTn id="19" dur="3000"/>
                                        <p:tgtEl>
                                          <p:spTgt spid="4"/>
                                        </p:tgtEl>
                                      </p:cBhvr>
                                    </p:animEffect>
                                  </p:childTnLst>
                                </p:cTn>
                              </p:par>
                            </p:childTnLst>
                          </p:cTn>
                        </p:par>
                        <p:par>
                          <p:cTn id="20" fill="hold">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http://2.bp.blogspot.com/-rFxp4lfpUnc/UYpYnwSDSKI/AAAAAAAAHjU/WqSWetPkD8Q/s1600/TOSCANA+05.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9" name="Picture 4" descr="http://2.bp.blogspot.com/-rFxp4lfpUnc/UYpYnwSDSKI/AAAAAAAAHjU/WqSWetPkD8Q/s1600/TOSCANA+05.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pic>
        <p:nvPicPr>
          <p:cNvPr id="6" name="5 Imagen" descr="0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657700"/>
            <a:ext cx="8424936"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Los textos describen la tumba como un pozo profundo revestido de bronce lleno de vasijas y otros objetos valiosos. Se dice que a través de la tumba corren ríos de mercurio y el techo pintado representa el cielo.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gallery dir="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3000"/>
                                        <p:tgtEl>
                                          <p:spTgt spid="9"/>
                                        </p:tgtEl>
                                      </p:cBhvr>
                                    </p:animEffect>
                                  </p:childTnLst>
                                </p:cTn>
                              </p:par>
                              <p:par>
                                <p:cTn id="8" presetID="18" presetClass="entr" presetSubtype="1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strips(downLeft)">
                                      <p:cBhvr>
                                        <p:cTn id="10" dur="3000"/>
                                        <p:tgtEl>
                                          <p:spTgt spid="8"/>
                                        </p:tgtEl>
                                      </p:cBhvr>
                                    </p:animEffect>
                                  </p:childTnLst>
                                </p:cTn>
                              </p:par>
                              <p:par>
                                <p:cTn id="11" presetID="6" presetClass="entr" presetSubtype="3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ircle(out)">
                                      <p:cBhvr>
                                        <p:cTn id="13" dur="3000"/>
                                        <p:tgtEl>
                                          <p:spTgt spid="6"/>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1842-svetik.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31 lo mismo.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39552" y="4657700"/>
            <a:ext cx="7776864"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Pero probablemente la tumba fue saqueada hace mucho tiempo. Sin embargo puede ofrecer una gran cantidad de pistas sobre una de las figuras más destacadas de la historia china.  </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14:flip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1000"/>
                                  </p:stCondLst>
                                  <p:childTnLst>
                                    <p:animEffect transition="out" filter="blinds(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 presetClass="exit" presetSubtype="4" fill="hold" nodeType="withEffect">
                                  <p:stCondLst>
                                    <p:cond delay="1000"/>
                                  </p:stCondLst>
                                  <p:childTnLst>
                                    <p:anim calcmode="lin" valueType="num">
                                      <p:cBhvr additive="base">
                                        <p:cTn id="9" dur="3000"/>
                                        <p:tgtEl>
                                          <p:spTgt spid="6"/>
                                        </p:tgtEl>
                                        <p:attrNameLst>
                                          <p:attrName>ppt_x</p:attrName>
                                        </p:attrNameLst>
                                      </p:cBhvr>
                                      <p:tavLst>
                                        <p:tav tm="0">
                                          <p:val>
                                            <p:strVal val="ppt_x"/>
                                          </p:val>
                                        </p:tav>
                                        <p:tav tm="100000">
                                          <p:val>
                                            <p:strVal val="ppt_x"/>
                                          </p:val>
                                        </p:tav>
                                      </p:tavLst>
                                    </p:anim>
                                    <p:anim calcmode="lin" valueType="num">
                                      <p:cBhvr additive="base">
                                        <p:cTn id="10" dur="3000"/>
                                        <p:tgtEl>
                                          <p:spTgt spid="6"/>
                                        </p:tgtEl>
                                        <p:attrNameLst>
                                          <p:attrName>ppt_y</p:attrName>
                                        </p:attrNameLst>
                                      </p:cBhvr>
                                      <p:tavLst>
                                        <p:tav tm="0">
                                          <p:val>
                                            <p:strVal val="ppt_y"/>
                                          </p:val>
                                        </p:tav>
                                        <p:tav tm="100000">
                                          <p:val>
                                            <p:strVal val="1+ppt_h/2"/>
                                          </p:val>
                                        </p:tav>
                                      </p:tavLst>
                                    </p:anim>
                                    <p:set>
                                      <p:cBhvr>
                                        <p:cTn id="11" dur="1" fill="hold">
                                          <p:stCondLst>
                                            <p:cond delay="2999"/>
                                          </p:stCondLst>
                                        </p:cTn>
                                        <p:tgtEl>
                                          <p:spTgt spid="6"/>
                                        </p:tgtEl>
                                        <p:attrNameLst>
                                          <p:attrName>style.visibility</p:attrName>
                                        </p:attrNameLst>
                                      </p:cBhvr>
                                      <p:to>
                                        <p:strVal val="hidden"/>
                                      </p:to>
                                    </p:set>
                                  </p:childTnLst>
                                </p:cTn>
                              </p:par>
                              <p:par>
                                <p:cTn id="12" presetID="17" presetClass="entr" presetSubtype="1" fill="hold" nodeType="withEffect">
                                  <p:stCondLst>
                                    <p:cond delay="10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ppt_x</p:attrName>
                                        </p:attrNameLst>
                                      </p:cBhvr>
                                      <p:tavLst>
                                        <p:tav tm="0">
                                          <p:val>
                                            <p:strVal val="#ppt_x"/>
                                          </p:val>
                                        </p:tav>
                                        <p:tav tm="100000">
                                          <p:val>
                                            <p:strVal val="#ppt_x"/>
                                          </p:val>
                                        </p:tav>
                                      </p:tavLst>
                                    </p:anim>
                                    <p:anim calcmode="lin" valueType="num">
                                      <p:cBhvr>
                                        <p:cTn id="15" dur="3000" fill="hold"/>
                                        <p:tgtEl>
                                          <p:spTgt spid="4"/>
                                        </p:tgtEl>
                                        <p:attrNameLst>
                                          <p:attrName>ppt_y</p:attrName>
                                        </p:attrNameLst>
                                      </p:cBhvr>
                                      <p:tavLst>
                                        <p:tav tm="0">
                                          <p:val>
                                            <p:strVal val="#ppt_y-#ppt_h/2"/>
                                          </p:val>
                                        </p:tav>
                                        <p:tav tm="100000">
                                          <p:val>
                                            <p:strVal val="#ppt_y"/>
                                          </p:val>
                                        </p:tav>
                                      </p:tavLst>
                                    </p:anim>
                                    <p:anim calcmode="lin" valueType="num">
                                      <p:cBhvr>
                                        <p:cTn id="16" dur="3000" fill="hold"/>
                                        <p:tgtEl>
                                          <p:spTgt spid="4"/>
                                        </p:tgtEl>
                                        <p:attrNameLst>
                                          <p:attrName>ppt_w</p:attrName>
                                        </p:attrNameLst>
                                      </p:cBhvr>
                                      <p:tavLst>
                                        <p:tav tm="0">
                                          <p:val>
                                            <p:strVal val="#ppt_w"/>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3" presetClass="entr" presetSubtype="10" fill="hold" nodeType="withEffect">
                                  <p:stCondLst>
                                    <p:cond delay="1000"/>
                                  </p:stCondLst>
                                  <p:childTnLst>
                                    <p:set>
                                      <p:cBhvr>
                                        <p:cTn id="19" dur="1" fill="hold">
                                          <p:stCondLst>
                                            <p:cond delay="0"/>
                                          </p:stCondLst>
                                        </p:cTn>
                                        <p:tgtEl>
                                          <p:spTgt spid="4"/>
                                        </p:tgtEl>
                                        <p:attrNameLst>
                                          <p:attrName>style.visibility</p:attrName>
                                        </p:attrNameLst>
                                      </p:cBhvr>
                                      <p:to>
                                        <p:strVal val="visible"/>
                                      </p:to>
                                    </p:set>
                                    <p:animEffect transition="in" filter="blinds(horizontal)">
                                      <p:cBhvr>
                                        <p:cTn id="20" dur="3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1836-svetik.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395536" y="4369668"/>
            <a:ext cx="8568952"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Con el mayor cuidado, los arqueólogos limpian la cabeza de un guerrero de terracota  en el complejo funerario del primer emperador de China. La cabeza forma parte de una de las figuras de terracota de tamaño natural descubiertas durante la última fase de la excavación, que comenzó en 2009.</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3000">
        <p14:switch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49" presetClass="exit" presetSubtype="0" accel="100000"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fltVal val="0"/>
                                          </p:val>
                                        </p:tav>
                                      </p:tavLst>
                                    </p:anim>
                                    <p:anim calcmode="lin" valueType="num">
                                      <p:cBhvr>
                                        <p:cTn id="11" dur="3000"/>
                                        <p:tgtEl>
                                          <p:spTgt spid="5"/>
                                        </p:tgtEl>
                                        <p:attrNameLst>
                                          <p:attrName>style.rotation</p:attrName>
                                        </p:attrNameLst>
                                      </p:cBhvr>
                                      <p:tavLst>
                                        <p:tav tm="0">
                                          <p:val>
                                            <p:fltVal val="0"/>
                                          </p:val>
                                        </p:tav>
                                        <p:tav tm="100000">
                                          <p:val>
                                            <p:fltVal val="360"/>
                                          </p:val>
                                        </p:tav>
                                      </p:tavLst>
                                    </p:anim>
                                    <p:animEffect transition="out" filter="fade">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4"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ox(out)">
                                      <p:cBhvr>
                                        <p:cTn id="16" dur="3000"/>
                                        <p:tgtEl>
                                          <p:spTgt spid="4"/>
                                        </p:tgtEl>
                                      </p:cBhvr>
                                    </p:animEffec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4/3*#ppt_w"/>
                                          </p:val>
                                        </p:tav>
                                        <p:tav tm="100000">
                                          <p:val>
                                            <p:strVal val="#ppt_w"/>
                                          </p:val>
                                        </p:tav>
                                      </p:tavLst>
                                    </p:anim>
                                    <p:anim calcmode="lin" valueType="num">
                                      <p:cBhvr>
                                        <p:cTn id="20" dur="3000" fill="hold"/>
                                        <p:tgtEl>
                                          <p:spTgt spid="4"/>
                                        </p:tgtEl>
                                        <p:attrNameLst>
                                          <p:attrName>ppt_h</p:attrName>
                                        </p:attrNameLst>
                                      </p:cBhvr>
                                      <p:tavLst>
                                        <p:tav tm="0">
                                          <p:val>
                                            <p:strVal val="4/3*#ppt_h"/>
                                          </p:val>
                                        </p:tav>
                                        <p:tav tm="100000">
                                          <p:val>
                                            <p:strVal val="#ppt_h"/>
                                          </p:val>
                                        </p:tav>
                                      </p:tavLst>
                                    </p:anim>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77px-CaesarsPalaceInterior.jpg"/>
          <p:cNvPicPr>
            <a:picLocks noChangeAspect="1"/>
          </p:cNvPicPr>
          <p:nvPr/>
        </p:nvPicPr>
        <p:blipFill>
          <a:blip r:embed="rId2" cstate="print"/>
          <a:srcRect/>
          <a:stretch>
            <a:fillRect/>
          </a:stretch>
        </p:blipFill>
        <p:spPr bwMode="auto">
          <a:xfrm>
            <a:off x="1331913" y="0"/>
            <a:ext cx="633571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1331913" cy="5715000"/>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7667625" y="0"/>
            <a:ext cx="1476375" cy="5715000"/>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traso"/>
          <p:cNvSpPr/>
          <p:nvPr/>
        </p:nvSpPr>
        <p:spPr>
          <a:xfrm rot="16200000">
            <a:off x="1642269" y="-310356"/>
            <a:ext cx="5715000" cy="6335712"/>
          </a:xfrm>
          <a:prstGeom prst="flowChartDelay">
            <a:avLst/>
          </a:prstGeom>
          <a:solidFill>
            <a:schemeClr val="tx2">
              <a:lumMod val="50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traso"/>
          <p:cNvSpPr/>
          <p:nvPr/>
        </p:nvSpPr>
        <p:spPr>
          <a:xfrm rot="16200000">
            <a:off x="1642269" y="-310356"/>
            <a:ext cx="5715000" cy="6335712"/>
          </a:xfrm>
          <a:prstGeom prst="flowChartDelay">
            <a:avLst/>
          </a:prstGeom>
          <a:solidFill>
            <a:schemeClr val="tx2">
              <a:lumMod val="50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683568" y="4657700"/>
            <a:ext cx="7488832"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Los arqueólogos también han encontrado recientemente caballos, carros, armas y tambores de terracota, como prueba del tipo de equipos que utilizaban los soldados de la época.  </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23000">
        <p15:prstTrans prst="prestige"/>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11"/>
                                        </p:tgtEl>
                                        <p:attrNameLst>
                                          <p:attrName>ppt_x</p:attrName>
                                        </p:attrNameLst>
                                      </p:cBhvr>
                                      <p:tavLst>
                                        <p:tav tm="0">
                                          <p:val>
                                            <p:strVal val="ppt_x"/>
                                          </p:val>
                                        </p:tav>
                                        <p:tav tm="100000">
                                          <p:val>
                                            <p:strVal val="ppt_x-ppt_w/2"/>
                                          </p:val>
                                        </p:tav>
                                      </p:tavLst>
                                    </p:anim>
                                    <p:anim calcmode="lin" valueType="num">
                                      <p:cBhvr>
                                        <p:cTn id="7" dur="3000"/>
                                        <p:tgtEl>
                                          <p:spTgt spid="11"/>
                                        </p:tgtEl>
                                        <p:attrNameLst>
                                          <p:attrName>ppt_y</p:attrName>
                                        </p:attrNameLst>
                                      </p:cBhvr>
                                      <p:tavLst>
                                        <p:tav tm="0">
                                          <p:val>
                                            <p:strVal val="ppt_y"/>
                                          </p:val>
                                        </p:tav>
                                        <p:tav tm="100000">
                                          <p:val>
                                            <p:strVal val="ppt_y"/>
                                          </p:val>
                                        </p:tav>
                                      </p:tavLst>
                                    </p:anim>
                                    <p:anim calcmode="lin" valueType="num">
                                      <p:cBhvr>
                                        <p:cTn id="8" dur="3000"/>
                                        <p:tgtEl>
                                          <p:spTgt spid="11"/>
                                        </p:tgtEl>
                                        <p:attrNameLst>
                                          <p:attrName>ppt_w</p:attrName>
                                        </p:attrNameLst>
                                      </p:cBhvr>
                                      <p:tavLst>
                                        <p:tav tm="0">
                                          <p:val>
                                            <p:strVal val="ppt_w"/>
                                          </p:val>
                                        </p:tav>
                                        <p:tav tm="100000">
                                          <p:val>
                                            <p:fltVal val="0"/>
                                          </p:val>
                                        </p:tav>
                                      </p:tavLst>
                                    </p:anim>
                                    <p:anim calcmode="lin" valueType="num">
                                      <p:cBhvr>
                                        <p:cTn id="9" dur="3000"/>
                                        <p:tgtEl>
                                          <p:spTgt spid="11"/>
                                        </p:tgtEl>
                                        <p:attrNameLst>
                                          <p:attrName>ppt_h</p:attrName>
                                        </p:attrNameLst>
                                      </p:cBhvr>
                                      <p:tavLst>
                                        <p:tav tm="0">
                                          <p:val>
                                            <p:strVal val="ppt_h"/>
                                          </p:val>
                                        </p:tav>
                                        <p:tav tm="100000">
                                          <p:val>
                                            <p:strVal val="ppt_h"/>
                                          </p:val>
                                        </p:tav>
                                      </p:tavLst>
                                    </p:anim>
                                    <p:set>
                                      <p:cBhvr>
                                        <p:cTn id="10" dur="1" fill="hold">
                                          <p:stCondLst>
                                            <p:cond delay="2999"/>
                                          </p:stCondLst>
                                        </p:cTn>
                                        <p:tgtEl>
                                          <p:spTgt spid="11"/>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12"/>
                                        </p:tgtEl>
                                        <p:attrNameLst>
                                          <p:attrName>ppt_x</p:attrName>
                                        </p:attrNameLst>
                                      </p:cBhvr>
                                      <p:tavLst>
                                        <p:tav tm="0">
                                          <p:val>
                                            <p:strVal val="ppt_x"/>
                                          </p:val>
                                        </p:tav>
                                        <p:tav tm="100000">
                                          <p:val>
                                            <p:strVal val="ppt_x+ppt_w/2"/>
                                          </p:val>
                                        </p:tav>
                                      </p:tavLst>
                                    </p:anim>
                                    <p:anim calcmode="lin" valueType="num">
                                      <p:cBhvr>
                                        <p:cTn id="13" dur="3000"/>
                                        <p:tgtEl>
                                          <p:spTgt spid="12"/>
                                        </p:tgtEl>
                                        <p:attrNameLst>
                                          <p:attrName>ppt_y</p:attrName>
                                        </p:attrNameLst>
                                      </p:cBhvr>
                                      <p:tavLst>
                                        <p:tav tm="0">
                                          <p:val>
                                            <p:strVal val="ppt_y"/>
                                          </p:val>
                                        </p:tav>
                                        <p:tav tm="100000">
                                          <p:val>
                                            <p:strVal val="ppt_y"/>
                                          </p:val>
                                        </p:tav>
                                      </p:tavLst>
                                    </p:anim>
                                    <p:anim calcmode="lin" valueType="num">
                                      <p:cBhvr>
                                        <p:cTn id="14" dur="3000"/>
                                        <p:tgtEl>
                                          <p:spTgt spid="12"/>
                                        </p:tgtEl>
                                        <p:attrNameLst>
                                          <p:attrName>ppt_w</p:attrName>
                                        </p:attrNameLst>
                                      </p:cBhvr>
                                      <p:tavLst>
                                        <p:tav tm="0">
                                          <p:val>
                                            <p:strVal val="ppt_w"/>
                                          </p:val>
                                        </p:tav>
                                        <p:tav tm="100000">
                                          <p:val>
                                            <p:fltVal val="0"/>
                                          </p:val>
                                        </p:tav>
                                      </p:tavLst>
                                    </p:anim>
                                    <p:anim calcmode="lin" valueType="num">
                                      <p:cBhvr>
                                        <p:cTn id="15" dur="3000"/>
                                        <p:tgtEl>
                                          <p:spTgt spid="12"/>
                                        </p:tgtEl>
                                        <p:attrNameLst>
                                          <p:attrName>ppt_h</p:attrName>
                                        </p:attrNameLst>
                                      </p:cBhvr>
                                      <p:tavLst>
                                        <p:tav tm="0">
                                          <p:val>
                                            <p:strVal val="ppt_h"/>
                                          </p:val>
                                        </p:tav>
                                        <p:tav tm="100000">
                                          <p:val>
                                            <p:strVal val="ppt_h"/>
                                          </p:val>
                                        </p:tav>
                                      </p:tavLst>
                                    </p:anim>
                                    <p:set>
                                      <p:cBhvr>
                                        <p:cTn id="16" dur="1" fill="hold">
                                          <p:stCondLst>
                                            <p:cond delay="2999"/>
                                          </p:stCondLst>
                                        </p:cTn>
                                        <p:tgtEl>
                                          <p:spTgt spid="12"/>
                                        </p:tgtEl>
                                        <p:attrNameLst>
                                          <p:attrName>style.visibility</p:attrName>
                                        </p:attrNameLst>
                                      </p:cBhvr>
                                      <p:to>
                                        <p:strVal val="hidden"/>
                                      </p:to>
                                    </p:set>
                                  </p:childTnLst>
                                </p:cTn>
                              </p:par>
                              <p:par>
                                <p:cTn id="17" presetID="16" presetClass="entr" presetSubtype="37"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outVertical)">
                                      <p:cBhvr>
                                        <p:cTn id="19" dur="3000"/>
                                        <p:tgtEl>
                                          <p:spTgt spid="4"/>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linds(horizontal)">
                                      <p:cBhvr>
                                        <p:cTn id="22" dur="3000"/>
                                        <p:tgtEl>
                                          <p:spTgt spid="8"/>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linds(horizontal)">
                                      <p:cBhvr>
                                        <p:cTn id="25" dur="3000"/>
                                        <p:tgtEl>
                                          <p:spTgt spid="6"/>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1.JPG"/>
          <p:cNvPicPr>
            <a:picLocks noChangeAspect="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11" name="Picture 10" descr="a2.JPG"/>
          <p:cNvPicPr>
            <a:picLocks noChangeAspect="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sp>
        <p:nvSpPr>
          <p:cNvPr id="4" name="3 CuadroTexto"/>
          <p:cNvSpPr txBox="1"/>
          <p:nvPr/>
        </p:nvSpPr>
        <p:spPr>
          <a:xfrm>
            <a:off x="395536" y="4657700"/>
            <a:ext cx="8064896"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recinto que alberga a los Guerreros de Terracota de </a:t>
            </a:r>
            <a:r>
              <a:rPr lang="es-ES" b="1" dirty="0" err="1" smtClean="0">
                <a:effectLst>
                  <a:glow rad="101600">
                    <a:srgbClr val="C00000">
                      <a:alpha val="60000"/>
                    </a:srgbClr>
                  </a:glow>
                  <a:outerShdw blurRad="38100" dist="38100" dir="2700000" algn="tl">
                    <a:srgbClr val="000000">
                      <a:alpha val="43137"/>
                    </a:srgbClr>
                  </a:outerShdw>
                </a:effectLst>
              </a:rPr>
              <a:t>Xian</a:t>
            </a:r>
            <a:r>
              <a:rPr lang="es-ES" b="1" dirty="0" smtClean="0">
                <a:effectLst>
                  <a:glow rad="101600">
                    <a:srgbClr val="C00000">
                      <a:alpha val="60000"/>
                    </a:srgbClr>
                  </a:glow>
                  <a:outerShdw blurRad="38100" dist="38100" dir="2700000" algn="tl">
                    <a:srgbClr val="000000">
                      <a:alpha val="43137"/>
                    </a:srgbClr>
                  </a:outerShdw>
                </a:effectLst>
              </a:rPr>
              <a:t> se compone de tres pabellones principales. El número 1 es el más espectacular, se concentra el mayor número de guerreros.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3000">
        <p14:ripple dir="ru"/>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diamond(out)">
                                      <p:cBhvr>
                                        <p:cTn id="7" dur="3000"/>
                                        <p:tgtEl>
                                          <p:spTgt spid="10"/>
                                        </p:tgtEl>
                                      </p:cBhvr>
                                    </p:animEffect>
                                  </p:childTnLst>
                                </p:cTn>
                              </p:par>
                              <p:par>
                                <p:cTn id="8" presetID="53"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p:cTn id="10" dur="3000" fill="hold"/>
                                        <p:tgtEl>
                                          <p:spTgt spid="10"/>
                                        </p:tgtEl>
                                        <p:attrNameLst>
                                          <p:attrName>ppt_w</p:attrName>
                                        </p:attrNameLst>
                                      </p:cBhvr>
                                      <p:tavLst>
                                        <p:tav tm="0">
                                          <p:val>
                                            <p:fltVal val="0"/>
                                          </p:val>
                                        </p:tav>
                                        <p:tav tm="100000">
                                          <p:val>
                                            <p:strVal val="#ppt_w"/>
                                          </p:val>
                                        </p:tav>
                                      </p:tavLst>
                                    </p:anim>
                                    <p:anim calcmode="lin" valueType="num">
                                      <p:cBhvr>
                                        <p:cTn id="11" dur="3000" fill="hold"/>
                                        <p:tgtEl>
                                          <p:spTgt spid="10"/>
                                        </p:tgtEl>
                                        <p:attrNameLst>
                                          <p:attrName>ppt_h</p:attrName>
                                        </p:attrNameLst>
                                      </p:cBhvr>
                                      <p:tavLst>
                                        <p:tav tm="0">
                                          <p:val>
                                            <p:fltVal val="0"/>
                                          </p:val>
                                        </p:tav>
                                        <p:tav tm="100000">
                                          <p:val>
                                            <p:strVal val="#ppt_h"/>
                                          </p:val>
                                        </p:tav>
                                      </p:tavLst>
                                    </p:anim>
                                    <p:animEffect transition="in" filter="fade">
                                      <p:cBhvr>
                                        <p:cTn id="12" dur="3000"/>
                                        <p:tgtEl>
                                          <p:spTgt spid="10"/>
                                        </p:tgtEl>
                                      </p:cBhvr>
                                    </p:animEffect>
                                  </p:childTnLst>
                                </p:cTn>
                              </p:par>
                              <p:par>
                                <p:cTn id="13" presetID="8" presetClass="entr" presetSubtype="32"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diamond(out)">
                                      <p:cBhvr>
                                        <p:cTn id="15" dur="3000"/>
                                        <p:tgtEl>
                                          <p:spTgt spid="11"/>
                                        </p:tgtEl>
                                      </p:cBhvr>
                                    </p:animEffect>
                                  </p:childTnLst>
                                </p:cTn>
                              </p:par>
                              <p:par>
                                <p:cTn id="16" presetID="53" presetClass="entr" presetSubtype="0"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p:cTn id="18" dur="3000" fill="hold"/>
                                        <p:tgtEl>
                                          <p:spTgt spid="11"/>
                                        </p:tgtEl>
                                        <p:attrNameLst>
                                          <p:attrName>ppt_w</p:attrName>
                                        </p:attrNameLst>
                                      </p:cBhvr>
                                      <p:tavLst>
                                        <p:tav tm="0">
                                          <p:val>
                                            <p:fltVal val="0"/>
                                          </p:val>
                                        </p:tav>
                                        <p:tav tm="100000">
                                          <p:val>
                                            <p:strVal val="#ppt_w"/>
                                          </p:val>
                                        </p:tav>
                                      </p:tavLst>
                                    </p:anim>
                                    <p:anim calcmode="lin" valueType="num">
                                      <p:cBhvr>
                                        <p:cTn id="19" dur="3000" fill="hold"/>
                                        <p:tgtEl>
                                          <p:spTgt spid="11"/>
                                        </p:tgtEl>
                                        <p:attrNameLst>
                                          <p:attrName>ppt_h</p:attrName>
                                        </p:attrNameLst>
                                      </p:cBhvr>
                                      <p:tavLst>
                                        <p:tav tm="0">
                                          <p:val>
                                            <p:fltVal val="0"/>
                                          </p:val>
                                        </p:tav>
                                        <p:tav tm="100000">
                                          <p:val>
                                            <p:strVal val="#ppt_h"/>
                                          </p:val>
                                        </p:tav>
                                      </p:tavLst>
                                    </p:anim>
                                    <p:animEffect transition="in" filter="fade">
                                      <p:cBhvr>
                                        <p:cTn id="20" dur="3000"/>
                                        <p:tgtEl>
                                          <p:spTgt spid="11"/>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guatemplazaconstitucion.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5">
              <a:lumMod val="40000"/>
              <a:lumOff val="60000"/>
              <a:alpha val="4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214313" y="238125"/>
            <a:ext cx="8643937" cy="5238750"/>
          </a:xfrm>
          <a:prstGeom prst="rect">
            <a:avLst/>
          </a:prstGeom>
          <a:solidFill>
            <a:schemeClr val="accent3">
              <a:lumMod val="5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395288" y="457200"/>
            <a:ext cx="8248650" cy="4841875"/>
          </a:xfrm>
          <a:prstGeom prst="rect">
            <a:avLst/>
          </a:prstGeom>
          <a:solidFill>
            <a:schemeClr val="tx2">
              <a:lumMod val="75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395536" y="4585692"/>
            <a:ext cx="8352928"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número 2 contiene menos ejemplares, muchos de ellos en proceso de restauración. En el número 3 se encuentran los oficiales de mayor rango y se cree que era como el estado mayor del ejército.</a:t>
            </a:r>
          </a:p>
        </p:txBody>
      </p:sp>
    </p:spTree>
  </p:cSld>
  <p:clrMapOvr>
    <a:masterClrMapping/>
  </p:clrMapOvr>
  <mc:AlternateContent xmlns:mc="http://schemas.openxmlformats.org/markup-compatibility/2006" xmlns:p14="http://schemas.microsoft.com/office/powerpoint/2010/main">
    <mc:Choice Requires="p14">
      <p:transition spd="slow" p14:dur="2000" advTm="24000">
        <p14:switch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3" presetClass="entr" presetSubtype="5"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linds(vertical)">
                                      <p:cBhvr>
                                        <p:cTn id="16" dur="3000"/>
                                        <p:tgtEl>
                                          <p:spTgt spid="4"/>
                                        </p:tgtEl>
                                      </p:cBhvr>
                                    </p:animEffect>
                                  </p:childTnLst>
                                </p:cTn>
                              </p:par>
                              <p:par>
                                <p:cTn id="17" presetID="39" presetClass="entr" presetSubtype="0" accel="10000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20" dur="3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21" dur="3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22" dur="3000" fill="hold"/>
                                        <p:tgtEl>
                                          <p:spTgt spid="4"/>
                                        </p:tgtEl>
                                        <p:attrNameLst>
                                          <p:attrName>ppt_y</p:attrName>
                                        </p:attrNameLst>
                                      </p:cBhvr>
                                      <p:tavLst>
                                        <p:tav tm="0">
                                          <p:val>
                                            <p:strVal val="#ppt_y"/>
                                          </p:val>
                                        </p:tav>
                                        <p:tav tm="100000">
                                          <p:val>
                                            <p:strVal val="#ppt_y"/>
                                          </p:val>
                                        </p:tav>
                                      </p:tavLst>
                                    </p:anim>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Content Placeholder 14" descr="a1.JPG"/>
          <p:cNvPicPr>
            <a:picLocks noGrp="1" noChangeAspect="1"/>
          </p:cNvPicPr>
          <p:nvPr>
            <p:ph idx="1"/>
          </p:nvPr>
        </p:nvPicPr>
        <p:blipFill>
          <a:blip r:embed="rId2" cstate="print"/>
          <a:srcRect r="50000" b="50000"/>
          <a:stretch>
            <a:fillRect/>
          </a:stretch>
        </p:blipFill>
        <p:spPr>
          <a:xfrm>
            <a:off x="0" y="0"/>
            <a:ext cx="4572000" cy="2857500"/>
          </a:xfrm>
        </p:spPr>
      </p:pic>
      <p:pic>
        <p:nvPicPr>
          <p:cNvPr id="16" name="Picture 15" descr="a2.JPG"/>
          <p:cNvPicPr>
            <a:picLocks noChangeAspect="1"/>
          </p:cNvPicPr>
          <p:nvPr/>
        </p:nvPicPr>
        <p:blipFill>
          <a:blip r:embed="rId2" cstate="print"/>
          <a:srcRect l="50000" b="50000"/>
          <a:stretch>
            <a:fillRect/>
          </a:stretch>
        </p:blipFill>
        <p:spPr bwMode="auto">
          <a:xfrm>
            <a:off x="4572000" y="0"/>
            <a:ext cx="4572000" cy="2857500"/>
          </a:xfrm>
          <a:prstGeom prst="rect">
            <a:avLst/>
          </a:prstGeom>
          <a:noFill/>
          <a:ln w="9525">
            <a:noFill/>
            <a:miter lim="800000"/>
            <a:headEnd/>
            <a:tailEnd/>
          </a:ln>
        </p:spPr>
      </p:pic>
      <p:pic>
        <p:nvPicPr>
          <p:cNvPr id="17" name="Picture 16" descr="a3.JPG"/>
          <p:cNvPicPr>
            <a:picLocks noChangeAspect="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pic>
        <p:nvPicPr>
          <p:cNvPr id="18" name="Picture 17" descr="a4.JPG"/>
          <p:cNvPicPr>
            <a:picLocks noChangeAspect="1"/>
          </p:cNvPicPr>
          <p:nvPr/>
        </p:nvPicPr>
        <p:blipFill>
          <a:blip r:embed="rId2" cstate="print"/>
          <a:srcRect l="50000" t="50000"/>
          <a:stretch>
            <a:fillRect/>
          </a:stretch>
        </p:blipFill>
        <p:spPr bwMode="auto">
          <a:xfrm>
            <a:off x="4572000" y="2857500"/>
            <a:ext cx="4572000" cy="2857500"/>
          </a:xfrm>
          <a:prstGeom prst="rect">
            <a:avLst/>
          </a:prstGeom>
          <a:noFill/>
          <a:ln w="9525">
            <a:noFill/>
            <a:miter lim="800000"/>
            <a:headEnd/>
            <a:tailEnd/>
          </a:ln>
        </p:spPr>
      </p:pic>
      <p:sp>
        <p:nvSpPr>
          <p:cNvPr id="7" name="6 CuadroTexto"/>
          <p:cNvSpPr txBox="1"/>
          <p:nvPr/>
        </p:nvSpPr>
        <p:spPr>
          <a:xfrm>
            <a:off x="179512" y="4081636"/>
            <a:ext cx="8784976" cy="1477328"/>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mayor peligro, durante las primeras excavaciones, los arqueólogos veían impotentes cómo los pigmentos de las estatuas se desintegraban al contacto con el aire. Ahora, las piezas con más trazos de color se trasladan a un laboratorio en el mismo yacimiento donde nuevas técnicas permiten conservar los pigmentos originales.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6000">
        <p14:shred pattern="rectangle"/>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checkerboard(across)">
                                      <p:cBhvr>
                                        <p:cTn id="7" dur="3000"/>
                                        <p:tgtEl>
                                          <p:spTgt spid="15"/>
                                        </p:tgtEl>
                                      </p:cBhvr>
                                    </p:animEffect>
                                  </p:childTnLst>
                                </p:cTn>
                              </p:par>
                              <p:par>
                                <p:cTn id="8" presetID="5" presetClass="entr" presetSubtype="5"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checkerboard(down)">
                                      <p:cBhvr>
                                        <p:cTn id="10" dur="3000"/>
                                        <p:tgtEl>
                                          <p:spTgt spid="16"/>
                                        </p:tgtEl>
                                      </p:cBhvr>
                                    </p:animEffect>
                                  </p:childTnLst>
                                </p:cTn>
                              </p:par>
                              <p:par>
                                <p:cTn id="11" presetID="5" presetClass="entr" presetSubtype="10" fill="hold"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checkerboard(across)">
                                      <p:cBhvr>
                                        <p:cTn id="13" dur="3000"/>
                                        <p:tgtEl>
                                          <p:spTgt spid="18"/>
                                        </p:tgtEl>
                                      </p:cBhvr>
                                    </p:animEffect>
                                  </p:childTnLst>
                                </p:cTn>
                              </p:par>
                              <p:par>
                                <p:cTn id="14" presetID="5" presetClass="entr" presetSubtype="5" fill="hold"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checkerboard(down)">
                                      <p:cBhvr>
                                        <p:cTn id="16" dur="3000"/>
                                        <p:tgtEl>
                                          <p:spTgt spid="17"/>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1"/>
                                          </p:val>
                                        </p:tav>
                                        <p:tav tm="100000">
                                          <p:val>
                                            <p:strVal val="#ppt_x"/>
                                          </p:val>
                                        </p:tav>
                                      </p:tavLst>
                                    </p:anim>
                                    <p:anim calcmode="lin" valueType="num">
                                      <p:cBhvr>
                                        <p:cTn id="2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1049-svetik.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323528" y="4657700"/>
            <a:ext cx="8280920"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color fue una de las mayores sorpresas con las que se encontraron los arqueólogos en la excavación. A pesar de los siglos, muchas esculturas siguen manteniendo su pintura brillante.</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4000">
        <p14:honeycomb/>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ppt_x"/>
                                          </p:val>
                                        </p:tav>
                                      </p:tavLst>
                                    </p:anim>
                                    <p:anim calcmode="lin" valueType="num">
                                      <p:cBhvr additive="base">
                                        <p:cTn id="7" dur="3000"/>
                                        <p:tgtEl>
                                          <p:spTgt spid="5"/>
                                        </p:tgtEl>
                                        <p:attrNameLst>
                                          <p:attrName>ppt_y</p:attrName>
                                        </p:attrNameLst>
                                      </p:cBhvr>
                                      <p:tavLst>
                                        <p:tav tm="0">
                                          <p:val>
                                            <p:strVal val="ppt_y"/>
                                          </p:val>
                                        </p:tav>
                                        <p:tav tm="100000">
                                          <p:val>
                                            <p:strVal val="0-ppt_h/2"/>
                                          </p:val>
                                        </p:tav>
                                      </p:tavLst>
                                    </p:anim>
                                    <p:set>
                                      <p:cBhvr>
                                        <p:cTn id="8" dur="1" fill="hold">
                                          <p:stCondLst>
                                            <p:cond delay="2999"/>
                                          </p:stCondLst>
                                        </p:cTn>
                                        <p:tgtEl>
                                          <p:spTgt spid="5"/>
                                        </p:tgtEl>
                                        <p:attrNameLst>
                                          <p:attrName>style.visibility</p:attrName>
                                        </p:attrNameLst>
                                      </p:cBhvr>
                                      <p:to>
                                        <p:strVal val="hidden"/>
                                      </p:to>
                                    </p:set>
                                  </p:childTnLst>
                                </p:cTn>
                              </p:par>
                              <p:par>
                                <p:cTn id="9" presetID="3" presetClass="exit" presetSubtype="5" fill="hold" nodeType="withEffect">
                                  <p:stCondLst>
                                    <p:cond delay="0"/>
                                  </p:stCondLst>
                                  <p:childTnLst>
                                    <p:animEffect transition="out" filter="blinds(vertical)">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ppt_x</p:attrName>
                                        </p:attrNameLst>
                                      </p:cBhvr>
                                      <p:tavLst>
                                        <p:tav tm="0">
                                          <p:val>
                                            <p:strVal val="#ppt_x"/>
                                          </p:val>
                                        </p:tav>
                                        <p:tav tm="100000">
                                          <p:val>
                                            <p:strVal val="#ppt_x"/>
                                          </p:val>
                                        </p:tav>
                                      </p:tavLst>
                                    </p:anim>
                                    <p:anim calcmode="lin" valueType="num">
                                      <p:cBhvr>
                                        <p:cTn id="15" dur="3000" fill="hold"/>
                                        <p:tgtEl>
                                          <p:spTgt spid="4"/>
                                        </p:tgtEl>
                                        <p:attrNameLst>
                                          <p:attrName>ppt_y</p:attrName>
                                        </p:attrNameLst>
                                      </p:cBhvr>
                                      <p:tavLst>
                                        <p:tav tm="0">
                                          <p:val>
                                            <p:strVal val="#ppt_y+#ppt_h/2"/>
                                          </p:val>
                                        </p:tav>
                                        <p:tav tm="100000">
                                          <p:val>
                                            <p:strVal val="#ppt_y"/>
                                          </p:val>
                                        </p:tav>
                                      </p:tavLst>
                                    </p:anim>
                                    <p:anim calcmode="lin" valueType="num">
                                      <p:cBhvr>
                                        <p:cTn id="16" dur="3000" fill="hold"/>
                                        <p:tgtEl>
                                          <p:spTgt spid="4"/>
                                        </p:tgtEl>
                                        <p:attrNameLst>
                                          <p:attrName>ppt_w</p:attrName>
                                        </p:attrNameLst>
                                      </p:cBhvr>
                                      <p:tavLst>
                                        <p:tav tm="0">
                                          <p:val>
                                            <p:strVal val="#ppt_w"/>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8"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diamond(out)">
                                      <p:cBhvr>
                                        <p:cTn id="20" dur="3000"/>
                                        <p:tgtEl>
                                          <p:spTgt spid="4"/>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Natsumi-Hayashi-Levitating-Girl-9.jpg"/>
          <p:cNvPicPr>
            <a:picLocks noGrp="1" noChangeAspect="1"/>
          </p:cNvPicPr>
          <p:nvPr>
            <p:ph idx="1"/>
          </p:nvPr>
        </p:nvPicPr>
        <p:blipFill>
          <a:blip r:embed="rId2" cstate="print"/>
          <a:srcRect/>
          <a:stretch>
            <a:fillRect/>
          </a:stretch>
        </p:blipFill>
        <p:spPr>
          <a:xfrm>
            <a:off x="2051050" y="0"/>
            <a:ext cx="5184775"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000232"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7235825" y="0"/>
            <a:ext cx="1908175" cy="5715000"/>
          </a:xfrm>
          <a:prstGeom prst="rect">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2051050" y="0"/>
            <a:ext cx="1368425" cy="5715000"/>
          </a:xfrm>
          <a:prstGeom prst="rect">
            <a:avLst/>
          </a:prstGeom>
          <a:solidFill>
            <a:schemeClr val="accent6">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3419475" y="0"/>
            <a:ext cx="1296988" cy="5715000"/>
          </a:xfrm>
          <a:prstGeom prst="rect">
            <a:avLst/>
          </a:prstGeom>
          <a:solidFill>
            <a:schemeClr val="accent6">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4716463" y="0"/>
            <a:ext cx="1295400" cy="5715000"/>
          </a:xfrm>
          <a:prstGeom prst="rect">
            <a:avLst/>
          </a:prstGeom>
          <a:solidFill>
            <a:schemeClr val="accent6">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6011863" y="0"/>
            <a:ext cx="1223962" cy="5715000"/>
          </a:xfrm>
          <a:prstGeom prst="rect">
            <a:avLst/>
          </a:prstGeom>
          <a:solidFill>
            <a:schemeClr val="accent6">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0" y="0"/>
            <a:ext cx="2051050" cy="5715000"/>
          </a:xfrm>
          <a:prstGeom prst="rect">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uadroTexto"/>
          <p:cNvSpPr txBox="1"/>
          <p:nvPr/>
        </p:nvSpPr>
        <p:spPr>
          <a:xfrm>
            <a:off x="539552" y="4585692"/>
            <a:ext cx="7632848"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Los Guerreros de Terracota en Xi'an, conocidos como la octava maravilla del mundo, ahora es un museo para mostrar los guerreros y caballos de terracota que se hicieron en la dinastía </a:t>
            </a:r>
            <a:r>
              <a:rPr lang="es-ES" b="1" dirty="0" err="1" smtClean="0">
                <a:effectLst>
                  <a:glow rad="101600">
                    <a:srgbClr val="C00000">
                      <a:alpha val="60000"/>
                    </a:srgbClr>
                  </a:glow>
                  <a:outerShdw blurRad="38100" dist="38100" dir="2700000" algn="tl">
                    <a:srgbClr val="000000">
                      <a:alpha val="43137"/>
                    </a:srgbClr>
                  </a:outerShdw>
                </a:effectLst>
              </a:rPr>
              <a:t>Qin</a:t>
            </a:r>
            <a:r>
              <a:rPr lang="es-ES" b="1" dirty="0" smtClean="0">
                <a:effectLst>
                  <a:glow rad="101600">
                    <a:srgbClr val="C00000">
                      <a:alpha val="60000"/>
                    </a:srgbClr>
                  </a:glow>
                  <a:outerShdw blurRad="38100" dist="38100" dir="2700000" algn="tl">
                    <a:srgbClr val="000000">
                      <a:alpha val="43137"/>
                    </a:srgbClr>
                  </a:outerShdw>
                </a:effectLst>
              </a:rPr>
              <a:t>.</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14:prism dir="u"/>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3000"/>
                                        <p:tgtEl>
                                          <p:spTgt spid="5"/>
                                        </p:tgtEl>
                                      </p:cBhvr>
                                    </p:animEffect>
                                  </p:childTnLst>
                                </p:cTn>
                              </p:par>
                              <p:par>
                                <p:cTn id="8" presetID="8"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3000"/>
                                        <p:tgtEl>
                                          <p:spTgt spid="6"/>
                                        </p:tgtEl>
                                      </p:cBhvr>
                                    </p:animEffect>
                                  </p:childTnLst>
                                </p:cTn>
                              </p:par>
                              <p:par>
                                <p:cTn id="11" presetID="8" presetClass="entr" presetSubtype="16"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diamond(in)">
                                      <p:cBhvr>
                                        <p:cTn id="13" dur="3000"/>
                                        <p:tgtEl>
                                          <p:spTgt spid="15"/>
                                        </p:tgtEl>
                                      </p:cBhvr>
                                    </p:animEffect>
                                  </p:childTnLst>
                                </p:cTn>
                              </p:par>
                              <p:par>
                                <p:cTn id="14" presetID="8" presetClass="exit" presetSubtype="32" fill="hold" nodeType="withEffect">
                                  <p:stCondLst>
                                    <p:cond delay="0"/>
                                  </p:stCondLst>
                                  <p:childTnLst>
                                    <p:animEffect transition="out" filter="diamond(out)">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3000"/>
                                        <p:tgtEl>
                                          <p:spTgt spid="11"/>
                                        </p:tgtEl>
                                      </p:cBhvr>
                                    </p:animEffect>
                                    <p:set>
                                      <p:cBhvr>
                                        <p:cTn id="19" dur="1" fill="hold">
                                          <p:stCondLst>
                                            <p:cond delay="2999"/>
                                          </p:stCondLst>
                                        </p:cTn>
                                        <p:tgtEl>
                                          <p:spTgt spid="11"/>
                                        </p:tgtEl>
                                        <p:attrNameLst>
                                          <p:attrName>style.visibility</p:attrName>
                                        </p:attrNameLst>
                                      </p:cBhvr>
                                      <p:to>
                                        <p:strVal val="hidden"/>
                                      </p:to>
                                    </p:set>
                                  </p:childTnLst>
                                </p:cTn>
                              </p:par>
                              <p:par>
                                <p:cTn id="20" presetID="8" presetClass="exit" presetSubtype="32" fill="hold" nodeType="withEffect">
                                  <p:stCondLst>
                                    <p:cond delay="0"/>
                                  </p:stCondLst>
                                  <p:childTnLst>
                                    <p:animEffect transition="out" filter="diamond(out)">
                                      <p:cBhvr>
                                        <p:cTn id="21" dur="3000"/>
                                        <p:tgtEl>
                                          <p:spTgt spid="12"/>
                                        </p:tgtEl>
                                      </p:cBhvr>
                                    </p:animEffect>
                                    <p:set>
                                      <p:cBhvr>
                                        <p:cTn id="22" dur="1" fill="hold">
                                          <p:stCondLst>
                                            <p:cond delay="2999"/>
                                          </p:stCondLst>
                                        </p:cTn>
                                        <p:tgtEl>
                                          <p:spTgt spid="12"/>
                                        </p:tgtEl>
                                        <p:attrNameLst>
                                          <p:attrName>style.visibility</p:attrName>
                                        </p:attrNameLst>
                                      </p:cBhvr>
                                      <p:to>
                                        <p:strVal val="hidden"/>
                                      </p:to>
                                    </p:set>
                                  </p:childTnLst>
                                </p:cTn>
                              </p:par>
                              <p:par>
                                <p:cTn id="23" presetID="8" presetClass="exit" presetSubtype="32" fill="hold" nodeType="withEffect">
                                  <p:stCondLst>
                                    <p:cond delay="0"/>
                                  </p:stCondLst>
                                  <p:childTnLst>
                                    <p:animEffect transition="out" filter="diamond(out)">
                                      <p:cBhvr>
                                        <p:cTn id="24" dur="3000"/>
                                        <p:tgtEl>
                                          <p:spTgt spid="13"/>
                                        </p:tgtEl>
                                      </p:cBhvr>
                                    </p:animEffect>
                                    <p:set>
                                      <p:cBhvr>
                                        <p:cTn id="25" dur="1" fill="hold">
                                          <p:stCondLst>
                                            <p:cond delay="2999"/>
                                          </p:stCondLst>
                                        </p:cTn>
                                        <p:tgtEl>
                                          <p:spTgt spid="13"/>
                                        </p:tgtEl>
                                        <p:attrNameLst>
                                          <p:attrName>style.visibility</p:attrName>
                                        </p:attrNameLst>
                                      </p:cBhvr>
                                      <p:to>
                                        <p:strVal val="hidden"/>
                                      </p:to>
                                    </p:set>
                                  </p:childTnLst>
                                </p:cTn>
                              </p:par>
                              <p:par>
                                <p:cTn id="26" presetID="23"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fltVal val="0"/>
                                          </p:val>
                                        </p:tav>
                                        <p:tav tm="100000">
                                          <p:val>
                                            <p:strVal val="#ppt_w"/>
                                          </p:val>
                                        </p:tav>
                                      </p:tavLst>
                                    </p:anim>
                                    <p:anim calcmode="lin" valueType="num">
                                      <p:cBhvr>
                                        <p:cTn id="29" dur="3000" fill="hold"/>
                                        <p:tgtEl>
                                          <p:spTgt spid="4"/>
                                        </p:tgtEl>
                                        <p:attrNameLst>
                                          <p:attrName>ppt_h</p:attrName>
                                        </p:attrNameLst>
                                      </p:cBhvr>
                                      <p:tavLst>
                                        <p:tav tm="0">
                                          <p:val>
                                            <p:fltVal val="0"/>
                                          </p:val>
                                        </p:tav>
                                        <p:tav tm="100000">
                                          <p:val>
                                            <p:strVal val="#ppt_h"/>
                                          </p:val>
                                        </p:tav>
                                      </p:tavLst>
                                    </p:anim>
                                  </p:childTnLst>
                                </p:cTn>
                              </p:par>
                              <p:par>
                                <p:cTn id="30" presetID="8" presetClass="entr" presetSubtype="3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diamond(out)">
                                      <p:cBhvr>
                                        <p:cTn id="32" dur="3000"/>
                                        <p:tgtEl>
                                          <p:spTgt spid="4"/>
                                        </p:tgtEl>
                                      </p:cBhvr>
                                    </p:animEffect>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4"/>
                                        </p:tgtEl>
                                        <p:attrNameLst>
                                          <p:attrName>style.visibility</p:attrName>
                                        </p:attrNameLst>
                                      </p:cBhvr>
                                      <p:to>
                                        <p:strVal val="visible"/>
                                      </p:to>
                                    </p:set>
                                    <p:animEffect transition="in" filter="fade">
                                      <p:cBhvr>
                                        <p:cTn id="36" dur="1000"/>
                                        <p:tgtEl>
                                          <p:spTgt spid="14"/>
                                        </p:tgtEl>
                                      </p:cBhvr>
                                    </p:animEffect>
                                    <p:anim calcmode="lin" valueType="num">
                                      <p:cBhvr>
                                        <p:cTn id="37" dur="1000" fill="hold"/>
                                        <p:tgtEl>
                                          <p:spTgt spid="14"/>
                                        </p:tgtEl>
                                        <p:attrNameLst>
                                          <p:attrName>ppt_x</p:attrName>
                                        </p:attrNameLst>
                                      </p:cBhvr>
                                      <p:tavLst>
                                        <p:tav tm="0">
                                          <p:val>
                                            <p:strVal val="#ppt_x-.1"/>
                                          </p:val>
                                        </p:tav>
                                        <p:tav tm="100000">
                                          <p:val>
                                            <p:strVal val="#ppt_x"/>
                                          </p:val>
                                        </p:tav>
                                      </p:tavLst>
                                    </p:anim>
                                    <p:anim calcmode="lin" valueType="num">
                                      <p:cBhvr>
                                        <p:cTn id="38"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8867-svetik.jpg"/>
          <p:cNvPicPr>
            <a:picLocks noChangeAspect="1"/>
          </p:cNvPicPr>
          <p:nvPr/>
        </p:nvPicPr>
        <p:blipFill>
          <a:blip r:embed="rId2" cstate="print"/>
          <a:srcRect/>
          <a:stretch>
            <a:fillRect/>
          </a:stretch>
        </p:blipFill>
        <p:spPr bwMode="auto">
          <a:xfrm>
            <a:off x="0" y="0"/>
            <a:ext cx="9144000" cy="60975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18.jpg"/>
          <p:cNvPicPr>
            <a:picLocks noChangeAspect="1"/>
          </p:cNvPicPr>
          <p:nvPr/>
        </p:nvPicPr>
        <p:blipFill>
          <a:blip r:embed="rId2" cstate="print"/>
          <a:srcRect/>
          <a:stretch>
            <a:fillRect/>
          </a:stretch>
        </p:blipFill>
        <p:spPr bwMode="auto">
          <a:xfrm>
            <a:off x="0" y="0"/>
            <a:ext cx="9144000" cy="60975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83568" y="4369668"/>
            <a:ext cx="8064896"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Los guerreros de terracota han vigilado el mausoleo de </a:t>
            </a:r>
            <a:r>
              <a:rPr lang="es-ES" b="1" dirty="0" err="1" smtClean="0">
                <a:effectLst>
                  <a:glow rad="101600">
                    <a:srgbClr val="C00000">
                      <a:alpha val="60000"/>
                    </a:srgbClr>
                  </a:glow>
                  <a:outerShdw blurRad="38100" dist="38100" dir="2700000" algn="tl">
                    <a:srgbClr val="000000">
                      <a:alpha val="43137"/>
                    </a:srgbClr>
                  </a:outerShdw>
                </a:effectLst>
              </a:rPr>
              <a:t>Qin</a:t>
            </a:r>
            <a:r>
              <a:rPr lang="es-ES" b="1" dirty="0" smtClean="0">
                <a:effectLst>
                  <a:glow rad="101600">
                    <a:srgbClr val="C00000">
                      <a:alpha val="60000"/>
                    </a:srgbClr>
                  </a:glow>
                  <a:outerShdw blurRad="38100" dist="38100" dir="2700000" algn="tl">
                    <a:srgbClr val="000000">
                      <a:alpha val="43137"/>
                    </a:srgbClr>
                  </a:outerShdw>
                </a:effectLst>
              </a:rPr>
              <a:t> </a:t>
            </a:r>
            <a:r>
              <a:rPr lang="es-ES" b="1" dirty="0" err="1" smtClean="0">
                <a:effectLst>
                  <a:glow rad="101600">
                    <a:srgbClr val="C00000">
                      <a:alpha val="60000"/>
                    </a:srgbClr>
                  </a:glow>
                  <a:outerShdw blurRad="38100" dist="38100" dir="2700000" algn="tl">
                    <a:srgbClr val="000000">
                      <a:alpha val="43137"/>
                    </a:srgbClr>
                  </a:outerShdw>
                </a:effectLst>
              </a:rPr>
              <a:t>Shi</a:t>
            </a:r>
            <a:r>
              <a:rPr lang="es-ES" b="1" dirty="0" smtClean="0">
                <a:effectLst>
                  <a:glow rad="101600">
                    <a:srgbClr val="C00000">
                      <a:alpha val="60000"/>
                    </a:srgbClr>
                  </a:glow>
                  <a:outerShdw blurRad="38100" dist="38100" dir="2700000" algn="tl">
                    <a:srgbClr val="000000">
                      <a:alpha val="43137"/>
                    </a:srgbClr>
                  </a:outerShdw>
                </a:effectLst>
              </a:rPr>
              <a:t> </a:t>
            </a:r>
            <a:r>
              <a:rPr lang="es-ES" b="1" dirty="0" err="1" smtClean="0">
                <a:effectLst>
                  <a:glow rad="101600">
                    <a:srgbClr val="C00000">
                      <a:alpha val="60000"/>
                    </a:srgbClr>
                  </a:glow>
                  <a:outerShdw blurRad="38100" dist="38100" dir="2700000" algn="tl">
                    <a:srgbClr val="000000">
                      <a:alpha val="43137"/>
                    </a:srgbClr>
                  </a:outerShdw>
                </a:effectLst>
              </a:rPr>
              <a:t>Huang</a:t>
            </a:r>
            <a:r>
              <a:rPr lang="es-ES" b="1" dirty="0" smtClean="0">
                <a:effectLst>
                  <a:glow rad="101600">
                    <a:srgbClr val="C00000">
                      <a:alpha val="60000"/>
                    </a:srgbClr>
                  </a:glow>
                  <a:outerShdw blurRad="38100" dist="38100" dir="2700000" algn="tl">
                    <a:srgbClr val="000000">
                      <a:alpha val="43137"/>
                    </a:srgbClr>
                  </a:outerShdw>
                </a:effectLst>
              </a:rPr>
              <a:t> durante más de 2000 años. En 1987, el Mausoleo de </a:t>
            </a:r>
            <a:r>
              <a:rPr lang="es-ES" b="1" dirty="0" err="1" smtClean="0">
                <a:effectLst>
                  <a:glow rad="101600">
                    <a:srgbClr val="C00000">
                      <a:alpha val="60000"/>
                    </a:srgbClr>
                  </a:glow>
                  <a:outerShdw blurRad="38100" dist="38100" dir="2700000" algn="tl">
                    <a:srgbClr val="000000">
                      <a:alpha val="43137"/>
                    </a:srgbClr>
                  </a:outerShdw>
                </a:effectLst>
              </a:rPr>
              <a:t>Qin</a:t>
            </a:r>
            <a:r>
              <a:rPr lang="es-ES" b="1" dirty="0" smtClean="0">
                <a:effectLst>
                  <a:glow rad="101600">
                    <a:srgbClr val="C00000">
                      <a:alpha val="60000"/>
                    </a:srgbClr>
                  </a:glow>
                  <a:outerShdw blurRad="38100" dist="38100" dir="2700000" algn="tl">
                    <a:srgbClr val="000000">
                      <a:alpha val="43137"/>
                    </a:srgbClr>
                  </a:outerShdw>
                </a:effectLst>
              </a:rPr>
              <a:t> </a:t>
            </a:r>
            <a:r>
              <a:rPr lang="es-ES" b="1" dirty="0" err="1" smtClean="0">
                <a:effectLst>
                  <a:glow rad="101600">
                    <a:srgbClr val="C00000">
                      <a:alpha val="60000"/>
                    </a:srgbClr>
                  </a:glow>
                  <a:outerShdw blurRad="38100" dist="38100" dir="2700000" algn="tl">
                    <a:srgbClr val="000000">
                      <a:alpha val="43137"/>
                    </a:srgbClr>
                  </a:outerShdw>
                </a:effectLst>
              </a:rPr>
              <a:t>Shi</a:t>
            </a:r>
            <a:r>
              <a:rPr lang="es-ES" b="1" dirty="0" smtClean="0">
                <a:effectLst>
                  <a:glow rad="101600">
                    <a:srgbClr val="C00000">
                      <a:alpha val="60000"/>
                    </a:srgbClr>
                  </a:glow>
                  <a:outerShdw blurRad="38100" dist="38100" dir="2700000" algn="tl">
                    <a:srgbClr val="000000">
                      <a:alpha val="43137"/>
                    </a:srgbClr>
                  </a:outerShdw>
                </a:effectLst>
              </a:rPr>
              <a:t> </a:t>
            </a:r>
            <a:r>
              <a:rPr lang="es-ES" b="1" dirty="0" err="1" smtClean="0">
                <a:effectLst>
                  <a:glow rad="101600">
                    <a:srgbClr val="C00000">
                      <a:alpha val="60000"/>
                    </a:srgbClr>
                  </a:glow>
                  <a:outerShdw blurRad="38100" dist="38100" dir="2700000" algn="tl">
                    <a:srgbClr val="000000">
                      <a:alpha val="43137"/>
                    </a:srgbClr>
                  </a:outerShdw>
                </a:effectLst>
              </a:rPr>
              <a:t>Huang</a:t>
            </a:r>
            <a:r>
              <a:rPr lang="es-ES" b="1" dirty="0" smtClean="0">
                <a:effectLst>
                  <a:glow rad="101600">
                    <a:srgbClr val="C00000">
                      <a:alpha val="60000"/>
                    </a:srgbClr>
                  </a:glow>
                  <a:outerShdw blurRad="38100" dist="38100" dir="2700000" algn="tl">
                    <a:srgbClr val="000000">
                      <a:alpha val="43137"/>
                    </a:srgbClr>
                  </a:outerShdw>
                </a:effectLst>
              </a:rPr>
              <a:t> y guerreros de terracota fueron aprobados por la UNESCO en la Lista del Patrimonio Mundial.</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7000">
        <p14:prism isInverted="1"/>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strVal val="ppt_h"/>
                                          </p:val>
                                        </p:tav>
                                      </p:tavLst>
                                    </p:anim>
                                    <p:set>
                                      <p:cBhvr>
                                        <p:cTn id="8" dur="1" fill="hold">
                                          <p:stCondLst>
                                            <p:cond delay="2999"/>
                                          </p:stCondLst>
                                        </p:cTn>
                                        <p:tgtEl>
                                          <p:spTgt spid="6"/>
                                        </p:tgtEl>
                                        <p:attrNameLst>
                                          <p:attrName>style.visibility</p:attrName>
                                        </p:attrNameLst>
                                      </p:cBhvr>
                                      <p:to>
                                        <p:strVal val="hidden"/>
                                      </p:to>
                                    </p:set>
                                  </p:childTnLst>
                                </p:cTn>
                              </p:par>
                              <p:par>
                                <p:cTn id="9" presetID="3" presetClass="exit" presetSubtype="10" fill="hold" nodeType="withEffect">
                                  <p:stCondLst>
                                    <p:cond delay="0"/>
                                  </p:stCondLst>
                                  <p:childTnLst>
                                    <p:animEffect transition="out" filter="blinds(horizontal)">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1.JPG"/>
          <p:cNvPicPr>
            <a:picLocks noGrp="1" noChangeAspect="1"/>
          </p:cNvPicPr>
          <p:nvPr>
            <p:ph idx="1"/>
          </p:nvPr>
        </p:nvPicPr>
        <p:blipFill>
          <a:blip r:embed="rId2" cstate="print"/>
          <a:srcRect b="65120"/>
          <a:stretch>
            <a:fillRect/>
          </a:stretch>
        </p:blipFill>
        <p:spPr>
          <a:xfrm>
            <a:off x="0" y="0"/>
            <a:ext cx="9144000" cy="1993404"/>
          </a:xfrm>
        </p:spPr>
      </p:pic>
      <p:pic>
        <p:nvPicPr>
          <p:cNvPr id="8" name="Picture 7" descr="a2.JPG"/>
          <p:cNvPicPr>
            <a:picLocks noChangeAspect="1"/>
          </p:cNvPicPr>
          <p:nvPr/>
        </p:nvPicPr>
        <p:blipFill>
          <a:blip r:embed="rId2" cstate="print"/>
          <a:srcRect t="34880" b="31100"/>
          <a:stretch>
            <a:fillRect/>
          </a:stretch>
        </p:blipFill>
        <p:spPr bwMode="auto">
          <a:xfrm>
            <a:off x="0" y="1993404"/>
            <a:ext cx="9144000" cy="1944216"/>
          </a:xfrm>
          <a:prstGeom prst="rect">
            <a:avLst/>
          </a:prstGeom>
          <a:noFill/>
          <a:ln w="9525">
            <a:noFill/>
            <a:miter lim="800000"/>
            <a:headEnd/>
            <a:tailEnd/>
          </a:ln>
        </p:spPr>
      </p:pic>
      <p:pic>
        <p:nvPicPr>
          <p:cNvPr id="9" name="Picture 8" descr="a3.JPG"/>
          <p:cNvPicPr>
            <a:picLocks noChangeAspect="1"/>
          </p:cNvPicPr>
          <p:nvPr/>
        </p:nvPicPr>
        <p:blipFill>
          <a:blip r:embed="rId2" cstate="print"/>
          <a:srcRect t="68900"/>
          <a:stretch>
            <a:fillRect/>
          </a:stretch>
        </p:blipFill>
        <p:spPr bwMode="auto">
          <a:xfrm>
            <a:off x="0" y="3937620"/>
            <a:ext cx="9144000" cy="1777380"/>
          </a:xfrm>
          <a:prstGeom prst="rect">
            <a:avLst/>
          </a:prstGeom>
          <a:noFill/>
          <a:ln w="9525">
            <a:noFill/>
            <a:miter lim="800000"/>
            <a:headEnd/>
            <a:tailEnd/>
          </a:ln>
        </p:spPr>
      </p:pic>
      <p:sp>
        <p:nvSpPr>
          <p:cNvPr id="5" name="4 CuadroTexto"/>
          <p:cNvSpPr txBox="1"/>
          <p:nvPr/>
        </p:nvSpPr>
        <p:spPr>
          <a:xfrm>
            <a:off x="179512" y="553244"/>
            <a:ext cx="5359159" cy="400110"/>
          </a:xfrm>
          <a:prstGeom prst="rect">
            <a:avLst/>
          </a:prstGeom>
          <a:noFill/>
        </p:spPr>
        <p:txBody>
          <a:bodyPr wrap="none" rtlCol="0">
            <a:spAutoFit/>
          </a:bodyPr>
          <a:lstStyle/>
          <a:p>
            <a:r>
              <a:rPr lang="es-ES" sz="2000" b="1" dirty="0" smtClean="0">
                <a:effectLst>
                  <a:glow rad="101600">
                    <a:srgbClr val="C00000">
                      <a:alpha val="60000"/>
                    </a:srgbClr>
                  </a:glow>
                  <a:outerShdw blurRad="38100" dist="38100" dir="2700000" algn="tl">
                    <a:srgbClr val="000000">
                      <a:alpha val="43137"/>
                    </a:srgbClr>
                  </a:outerShdw>
                </a:effectLst>
                <a:latin typeface="Lucida Bright" pitchFamily="18" charset="0"/>
              </a:rPr>
              <a:t>Reconstitución de la policromía original</a:t>
            </a:r>
          </a:p>
        </p:txBody>
      </p:sp>
      <p:sp>
        <p:nvSpPr>
          <p:cNvPr id="7" name="6 CuadroTexto"/>
          <p:cNvSpPr txBox="1"/>
          <p:nvPr/>
        </p:nvSpPr>
        <p:spPr>
          <a:xfrm>
            <a:off x="467544" y="4873724"/>
            <a:ext cx="7704856" cy="646331"/>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 Los guerreros de Terracota se pintaban con vivos colores. Pero esto último no se ha conservado hasta nuestros días.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3000">
        <p14:prism dir="r" isInverted="1"/>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2000" fill="hold"/>
                                        <p:tgtEl>
                                          <p:spTgt spid="8"/>
                                        </p:tgtEl>
                                        <p:attrNameLst>
                                          <p:attrName>ppt_w</p:attrName>
                                        </p:attrNameLst>
                                      </p:cBhvr>
                                      <p:tavLst>
                                        <p:tav tm="0">
                                          <p:val>
                                            <p:fltVal val="0"/>
                                          </p:val>
                                        </p:tav>
                                        <p:tav tm="100000">
                                          <p:val>
                                            <p:strVal val="#ppt_w"/>
                                          </p:val>
                                        </p:tav>
                                      </p:tavLst>
                                    </p:anim>
                                    <p:anim calcmode="lin" valueType="num">
                                      <p:cBhvr>
                                        <p:cTn id="8" dur="2000" fill="hold"/>
                                        <p:tgtEl>
                                          <p:spTgt spid="8"/>
                                        </p:tgtEl>
                                        <p:attrNameLst>
                                          <p:attrName>ppt_h</p:attrName>
                                        </p:attrNameLst>
                                      </p:cBhvr>
                                      <p:tavLst>
                                        <p:tav tm="0">
                                          <p:val>
                                            <p:fltVal val="0"/>
                                          </p:val>
                                        </p:tav>
                                        <p:tav tm="100000">
                                          <p:val>
                                            <p:strVal val="#ppt_h"/>
                                          </p:val>
                                        </p:tav>
                                      </p:tavLst>
                                    </p:anim>
                                  </p:childTnLst>
                                </p:cTn>
                              </p:par>
                            </p:childTnLst>
                          </p:cTn>
                        </p:par>
                        <p:par>
                          <p:cTn id="9" fill="hold">
                            <p:stCondLst>
                              <p:cond delay="2000"/>
                            </p:stCondLst>
                            <p:childTnLst>
                              <p:par>
                                <p:cTn id="10" presetID="17" presetClass="entr" presetSubtype="4"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3000" fill="hold"/>
                                        <p:tgtEl>
                                          <p:spTgt spid="6"/>
                                        </p:tgtEl>
                                        <p:attrNameLst>
                                          <p:attrName>ppt_x</p:attrName>
                                        </p:attrNameLst>
                                      </p:cBhvr>
                                      <p:tavLst>
                                        <p:tav tm="0">
                                          <p:val>
                                            <p:strVal val="#ppt_x"/>
                                          </p:val>
                                        </p:tav>
                                        <p:tav tm="100000">
                                          <p:val>
                                            <p:strVal val="#ppt_x"/>
                                          </p:val>
                                        </p:tav>
                                      </p:tavLst>
                                    </p:anim>
                                    <p:anim calcmode="lin" valueType="num">
                                      <p:cBhvr>
                                        <p:cTn id="13" dur="3000" fill="hold"/>
                                        <p:tgtEl>
                                          <p:spTgt spid="6"/>
                                        </p:tgtEl>
                                        <p:attrNameLst>
                                          <p:attrName>ppt_y</p:attrName>
                                        </p:attrNameLst>
                                      </p:cBhvr>
                                      <p:tavLst>
                                        <p:tav tm="0">
                                          <p:val>
                                            <p:strVal val="#ppt_y+#ppt_h/2"/>
                                          </p:val>
                                        </p:tav>
                                        <p:tav tm="100000">
                                          <p:val>
                                            <p:strVal val="#ppt_y"/>
                                          </p:val>
                                        </p:tav>
                                      </p:tavLst>
                                    </p:anim>
                                    <p:anim calcmode="lin" valueType="num">
                                      <p:cBhvr>
                                        <p:cTn id="14" dur="3000" fill="hold"/>
                                        <p:tgtEl>
                                          <p:spTgt spid="6"/>
                                        </p:tgtEl>
                                        <p:attrNameLst>
                                          <p:attrName>ppt_w</p:attrName>
                                        </p:attrNameLst>
                                      </p:cBhvr>
                                      <p:tavLst>
                                        <p:tav tm="0">
                                          <p:val>
                                            <p:strVal val="#ppt_w"/>
                                          </p:val>
                                        </p:tav>
                                        <p:tav tm="100000">
                                          <p:val>
                                            <p:strVal val="#ppt_w"/>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childTnLst>
                                </p:cTn>
                              </p:par>
                              <p:par>
                                <p:cTn id="16" presetID="17" presetClass="entr" presetSubtype="1"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3000" fill="hold"/>
                                        <p:tgtEl>
                                          <p:spTgt spid="9"/>
                                        </p:tgtEl>
                                        <p:attrNameLst>
                                          <p:attrName>ppt_x</p:attrName>
                                        </p:attrNameLst>
                                      </p:cBhvr>
                                      <p:tavLst>
                                        <p:tav tm="0">
                                          <p:val>
                                            <p:strVal val="#ppt_x"/>
                                          </p:val>
                                        </p:tav>
                                        <p:tav tm="100000">
                                          <p:val>
                                            <p:strVal val="#ppt_x"/>
                                          </p:val>
                                        </p:tav>
                                      </p:tavLst>
                                    </p:anim>
                                    <p:anim calcmode="lin" valueType="num">
                                      <p:cBhvr>
                                        <p:cTn id="19" dur="3000" fill="hold"/>
                                        <p:tgtEl>
                                          <p:spTgt spid="9"/>
                                        </p:tgtEl>
                                        <p:attrNameLst>
                                          <p:attrName>ppt_y</p:attrName>
                                        </p:attrNameLst>
                                      </p:cBhvr>
                                      <p:tavLst>
                                        <p:tav tm="0">
                                          <p:val>
                                            <p:strVal val="#ppt_y-#ppt_h/2"/>
                                          </p:val>
                                        </p:tav>
                                        <p:tav tm="100000">
                                          <p:val>
                                            <p:strVal val="#ppt_y"/>
                                          </p:val>
                                        </p:tav>
                                      </p:tavLst>
                                    </p:anim>
                                    <p:anim calcmode="lin" valueType="num">
                                      <p:cBhvr>
                                        <p:cTn id="20" dur="3000" fill="hold"/>
                                        <p:tgtEl>
                                          <p:spTgt spid="9"/>
                                        </p:tgtEl>
                                        <p:attrNameLst>
                                          <p:attrName>ppt_w</p:attrName>
                                        </p:attrNameLst>
                                      </p:cBhvr>
                                      <p:tavLst>
                                        <p:tav tm="0">
                                          <p:val>
                                            <p:strVal val="#ppt_w"/>
                                          </p:val>
                                        </p:tav>
                                        <p:tav tm="100000">
                                          <p:val>
                                            <p:strVal val="#ppt_w"/>
                                          </p:val>
                                        </p:tav>
                                      </p:tavLst>
                                    </p:anim>
                                    <p:anim calcmode="lin" valueType="num">
                                      <p:cBhvr>
                                        <p:cTn id="21" dur="3000" fill="hold"/>
                                        <p:tgtEl>
                                          <p:spTgt spid="9"/>
                                        </p:tgtEl>
                                        <p:attrNameLst>
                                          <p:attrName>ppt_h</p:attrName>
                                        </p:attrNameLst>
                                      </p:cBhvr>
                                      <p:tavLst>
                                        <p:tav tm="0">
                                          <p:val>
                                            <p:fltVal val="0"/>
                                          </p:val>
                                        </p:tav>
                                        <p:tav tm="100000">
                                          <p:val>
                                            <p:strVal val="#ppt_h"/>
                                          </p:val>
                                        </p:tav>
                                      </p:tavLst>
                                    </p:anim>
                                  </p:childTnLst>
                                </p:cTn>
                              </p:par>
                            </p:childTnLst>
                          </p:cTn>
                        </p:par>
                        <p:par>
                          <p:cTn id="22" fill="hold">
                            <p:stCondLst>
                              <p:cond delay="5000"/>
                            </p:stCondLst>
                            <p:childTnLst>
                              <p:par>
                                <p:cTn id="23" presetID="23" presetClass="entr" presetSubtype="16"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2000" fill="hold"/>
                                        <p:tgtEl>
                                          <p:spTgt spid="5"/>
                                        </p:tgtEl>
                                        <p:attrNameLst>
                                          <p:attrName>ppt_w</p:attrName>
                                        </p:attrNameLst>
                                      </p:cBhvr>
                                      <p:tavLst>
                                        <p:tav tm="0">
                                          <p:val>
                                            <p:fltVal val="0"/>
                                          </p:val>
                                        </p:tav>
                                        <p:tav tm="100000">
                                          <p:val>
                                            <p:strVal val="#ppt_w"/>
                                          </p:val>
                                        </p:tav>
                                      </p:tavLst>
                                    </p:anim>
                                    <p:anim calcmode="lin" valueType="num">
                                      <p:cBhvr>
                                        <p:cTn id="26" dur="2000" fill="hold"/>
                                        <p:tgtEl>
                                          <p:spTgt spid="5"/>
                                        </p:tgtEl>
                                        <p:attrNameLst>
                                          <p:attrName>ppt_h</p:attrName>
                                        </p:attrNameLst>
                                      </p:cBhvr>
                                      <p:tavLst>
                                        <p:tav tm="0">
                                          <p:val>
                                            <p:fltVal val="0"/>
                                          </p:val>
                                        </p:tav>
                                        <p:tav tm="100000">
                                          <p:val>
                                            <p:strVal val="#ppt_h"/>
                                          </p:val>
                                        </p:tav>
                                      </p:tavLst>
                                    </p:anim>
                                  </p:childTnLst>
                                </p:cTn>
                              </p:par>
                            </p:childTnLst>
                          </p:cTn>
                        </p:par>
                        <p:par>
                          <p:cTn id="27" fill="hold">
                            <p:stCondLst>
                              <p:cond delay="7000"/>
                            </p:stCondLst>
                            <p:childTnLst>
                              <p:par>
                                <p:cTn id="28" presetID="40" presetClass="entr" presetSubtype="0" fill="hold" grpId="0" nodeType="afterEffect">
                                  <p:stCondLst>
                                    <p:cond delay="1000"/>
                                  </p:stCondLst>
                                  <p:iterate type="lt">
                                    <p:tmPct val="10000"/>
                                  </p:iterate>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1"/>
                                          </p:val>
                                        </p:tav>
                                        <p:tav tm="100000">
                                          <p:val>
                                            <p:strVal val="#ppt_x"/>
                                          </p:val>
                                        </p:tav>
                                      </p:tavLst>
                                    </p:anim>
                                    <p:anim calcmode="lin" valueType="num">
                                      <p:cBhvr>
                                        <p:cTn id="3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jpg"/>
          <p:cNvPicPr>
            <a:picLocks noChangeAspect="1"/>
          </p:cNvPicPr>
          <p:nvPr/>
        </p:nvPicPr>
        <p:blipFill>
          <a:blip r:embed="rId2" cstate="print"/>
          <a:stretch>
            <a:fillRect/>
          </a:stretch>
        </p:blipFill>
        <p:spPr bwMode="auto">
          <a:xfrm>
            <a:off x="1619672" y="0"/>
            <a:ext cx="583264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619250" cy="5715000"/>
          </a:xfrm>
          <a:prstGeom prst="rect">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8286750" y="0"/>
            <a:ext cx="85725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1619250" y="0"/>
            <a:ext cx="5832475" cy="5715000"/>
          </a:xfrm>
          <a:prstGeom prst="rect">
            <a:avLst/>
          </a:prstGeom>
          <a:solidFill>
            <a:schemeClr val="tx1">
              <a:lumMod val="95000"/>
              <a:alpha val="5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1835150" y="265213"/>
            <a:ext cx="5400675" cy="5256112"/>
          </a:xfrm>
          <a:prstGeom prst="rect">
            <a:avLst/>
          </a:prstGeom>
          <a:solidFill>
            <a:schemeClr val="accent2">
              <a:lumMod val="75000"/>
              <a:alpha val="5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7451725" y="0"/>
            <a:ext cx="1692275" cy="5715000"/>
          </a:xfrm>
          <a:prstGeom prst="rect">
            <a:avLst/>
          </a:prstGeom>
          <a:gradFill flip="none" rotWithShape="1">
            <a:gsLst>
              <a:gs pos="0">
                <a:schemeClr val="accent2">
                  <a:lumMod val="75000"/>
                  <a:shade val="30000"/>
                  <a:satMod val="115000"/>
                </a:schemeClr>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539552" y="4081636"/>
            <a:ext cx="7992888" cy="1477328"/>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 escultura de un general reproducida junto a estas líneas conservaba restos de pintura que permitieron determinar sus colores originales. La pintura se aplicaba con base de huevo sobre dos capas de laca. Al desenterrar las figuras, la laca seca se desconchaba, llevándose la pintura con ella.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3000">
        <p14:prism dir="d"/>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3000"/>
                                        <p:tgtEl>
                                          <p:spTgt spid="5"/>
                                        </p:tgtEl>
                                      </p:cBhvr>
                                    </p:animEffect>
                                  </p:childTnLst>
                                </p:cTn>
                              </p:par>
                              <p:par>
                                <p:cTn id="8" presetID="13" presetClass="entr" presetSubtype="32"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plus(out)">
                                      <p:cBhvr>
                                        <p:cTn id="10" dur="3000"/>
                                        <p:tgtEl>
                                          <p:spTgt spid="9"/>
                                        </p:tgtEl>
                                      </p:cBhvr>
                                    </p:animEffect>
                                  </p:childTnLst>
                                </p:cTn>
                              </p:par>
                              <p:par>
                                <p:cTn id="11" presetID="13" presetClass="entr" presetSubtype="1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xit" presetSubtype="32" fill="hold" nodeType="withEffect">
                                  <p:stCondLst>
                                    <p:cond delay="0"/>
                                  </p:stCondLst>
                                  <p:childTnLst>
                                    <p:animEffect transition="out" filter="plus(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13" presetClass="exit" presetSubtype="32" fill="hold" nodeType="withEffect">
                                  <p:stCondLst>
                                    <p:cond delay="0"/>
                                  </p:stCondLst>
                                  <p:childTnLst>
                                    <p:animEffect transition="out" filter="plus(out)">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23" presetClass="entr" presetSubtype="27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strVal val="2/3*#ppt_w"/>
                                          </p:val>
                                        </p:tav>
                                        <p:tav tm="100000">
                                          <p:val>
                                            <p:strVal val="#ppt_w"/>
                                          </p:val>
                                        </p:tav>
                                      </p:tavLst>
                                    </p:anim>
                                    <p:anim calcmode="lin" valueType="num">
                                      <p:cBhvr>
                                        <p:cTn id="23" dur="3000" fill="hold"/>
                                        <p:tgtEl>
                                          <p:spTgt spid="4"/>
                                        </p:tgtEl>
                                        <p:attrNameLst>
                                          <p:attrName>ppt_h</p:attrName>
                                        </p:attrNameLst>
                                      </p:cBhvr>
                                      <p:tavLst>
                                        <p:tav tm="0">
                                          <p:val>
                                            <p:strVal val="2/3*#ppt_h"/>
                                          </p:val>
                                        </p:tav>
                                        <p:tav tm="100000">
                                          <p:val>
                                            <p:strVal val="#ppt_h"/>
                                          </p:val>
                                        </p:tav>
                                      </p:tavLst>
                                    </p:anim>
                                  </p:childTnLst>
                                </p:cTn>
                              </p:par>
                              <p:par>
                                <p:cTn id="24" presetID="4" presetClass="entr" presetSubtype="32"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ox(out)">
                                      <p:cBhvr>
                                        <p:cTn id="26" dur="3000"/>
                                        <p:tgtEl>
                                          <p:spTgt spid="4"/>
                                        </p:tgtEl>
                                      </p:cBhvr>
                                    </p:animEffect>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1"/>
                                        </p:tgtEl>
                                        <p:attrNameLst>
                                          <p:attrName>style.visibility</p:attrName>
                                        </p:attrNameLst>
                                      </p:cBhvr>
                                      <p:to>
                                        <p:strVal val="visible"/>
                                      </p:to>
                                    </p:set>
                                    <p:animEffect transition="in" filter="fade">
                                      <p:cBhvr>
                                        <p:cTn id="30" dur="1000"/>
                                        <p:tgtEl>
                                          <p:spTgt spid="11"/>
                                        </p:tgtEl>
                                      </p:cBhvr>
                                    </p:animEffect>
                                    <p:anim calcmode="lin" valueType="num">
                                      <p:cBhvr>
                                        <p:cTn id="31" dur="1000" fill="hold"/>
                                        <p:tgtEl>
                                          <p:spTgt spid="11"/>
                                        </p:tgtEl>
                                        <p:attrNameLst>
                                          <p:attrName>ppt_x</p:attrName>
                                        </p:attrNameLst>
                                      </p:cBhvr>
                                      <p:tavLst>
                                        <p:tav tm="0">
                                          <p:val>
                                            <p:strVal val="#ppt_x-.1"/>
                                          </p:val>
                                        </p:tav>
                                        <p:tav tm="100000">
                                          <p:val>
                                            <p:strVal val="#ppt_x"/>
                                          </p:val>
                                        </p:tav>
                                      </p:tavLst>
                                    </p:anim>
                                    <p:anim calcmode="lin" valueType="num">
                                      <p:cBhvr>
                                        <p:cTn id="32"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13.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214313" y="177800"/>
            <a:ext cx="8715375" cy="5359400"/>
          </a:xfrm>
          <a:prstGeom prst="rect">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28625" y="415925"/>
            <a:ext cx="8153400" cy="4889500"/>
          </a:xfrm>
          <a:prstGeom prst="rect">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179512" y="4369668"/>
            <a:ext cx="8712968"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Sin ninguna duda, los guerreros de terracota son uno de los imprescindibles      que ver en </a:t>
            </a:r>
            <a:r>
              <a:rPr lang="es-ES" b="1" dirty="0" err="1" smtClean="0">
                <a:effectLst>
                  <a:glow rad="101600">
                    <a:srgbClr val="C00000">
                      <a:alpha val="60000"/>
                    </a:srgbClr>
                  </a:glow>
                  <a:outerShdw blurRad="38100" dist="38100" dir="2700000" algn="tl">
                    <a:srgbClr val="000000">
                      <a:alpha val="43137"/>
                    </a:srgbClr>
                  </a:outerShdw>
                </a:effectLst>
              </a:rPr>
              <a:t>Xian</a:t>
            </a:r>
            <a:r>
              <a:rPr lang="es-ES" b="1" dirty="0" smtClean="0">
                <a:effectLst>
                  <a:glow rad="101600">
                    <a:srgbClr val="C00000">
                      <a:alpha val="60000"/>
                    </a:srgbClr>
                  </a:glow>
                  <a:outerShdw blurRad="38100" dist="38100" dir="2700000" algn="tl">
                    <a:srgbClr val="000000">
                      <a:alpha val="43137"/>
                    </a:srgbClr>
                  </a:outerShdw>
                </a:effectLst>
              </a:rPr>
              <a:t>. Muchos turistas viajan a lo que fue el inicio de la ruta de la seda solamente para ver este mausoleo, que se considera una de las obras de ingeniería más espectaculares del planeta.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1000">
        <p14:ripple dir="lu"/>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6" presetClass="entr" presetSubtype="37"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Vertical)">
                                      <p:cBhvr>
                                        <p:cTn id="16" dur="3000"/>
                                        <p:tgtEl>
                                          <p:spTgt spid="4"/>
                                        </p:tgtEl>
                                      </p:cBhvr>
                                    </p:animEffect>
                                  </p:childTnLst>
                                </p:cTn>
                              </p:par>
                              <p:par>
                                <p:cTn id="17" presetID="25"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20" dur="1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21" dur="1500" accel="50000" fill="hold">
                                          <p:stCondLst>
                                            <p:cond delay="1500"/>
                                          </p:stCondLst>
                                        </p:cTn>
                                        <p:tgtEl>
                                          <p:spTgt spid="4"/>
                                        </p:tgtEl>
                                        <p:attrNameLst>
                                          <p:attrName>ppt_w</p:attrName>
                                        </p:attrNameLst>
                                      </p:cBhvr>
                                      <p:tavLst>
                                        <p:tav tm="0">
                                          <p:val>
                                            <p:strVal val="#ppt_w*.05"/>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anim calcmode="lin" valueType="num">
                                      <p:cBhvr>
                                        <p:cTn id="23" dur="1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24" dur="1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25" dur="1500" accel="50000" fill="hold">
                                          <p:stCondLst>
                                            <p:cond delay="1500"/>
                                          </p:stCondLst>
                                        </p:cTn>
                                        <p:tgtEl>
                                          <p:spTgt spid="4"/>
                                        </p:tgtEl>
                                        <p:attrNameLst>
                                          <p:attrName>ppt_y</p:attrName>
                                        </p:attrNameLst>
                                      </p:cBhvr>
                                      <p:tavLst>
                                        <p:tav tm="0">
                                          <p:val>
                                            <p:strVal val="#ppt_y+.1"/>
                                          </p:val>
                                        </p:tav>
                                        <p:tav tm="100000">
                                          <p:val>
                                            <p:strVal val="#ppt_y"/>
                                          </p:val>
                                        </p:tav>
                                      </p:tavLst>
                                    </p:anim>
                                    <p:animEffect transition="in" filter="fade">
                                      <p:cBhvr>
                                        <p:cTn id="26" dur="3000" decel="50000">
                                          <p:stCondLst>
                                            <p:cond delay="0"/>
                                          </p:stCondLst>
                                        </p:cTn>
                                        <p:tgtEl>
                                          <p:spTgt spid="4"/>
                                        </p:tgtEl>
                                      </p:cBhvr>
                                    </p:animEffect>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2.JPG"/>
          <p:cNvPicPr>
            <a:picLocks noChangeAspect="1"/>
          </p:cNvPicPr>
          <p:nvPr/>
        </p:nvPicPr>
        <p:blipFill>
          <a:blip r:embed="rId2" cstate="print"/>
          <a:srcRect t="15981" b="66380"/>
          <a:stretch>
            <a:fillRect/>
          </a:stretch>
        </p:blipFill>
        <p:spPr bwMode="auto">
          <a:xfrm>
            <a:off x="0" y="912813"/>
            <a:ext cx="9144000" cy="1008062"/>
          </a:xfrm>
          <a:prstGeom prst="rect">
            <a:avLst/>
          </a:prstGeom>
          <a:noFill/>
          <a:ln w="9525">
            <a:noFill/>
            <a:miter lim="800000"/>
            <a:headEnd/>
            <a:tailEnd/>
          </a:ln>
        </p:spPr>
      </p:pic>
      <p:pic>
        <p:nvPicPr>
          <p:cNvPr id="11" name="Picture 10" descr="a3.JPG"/>
          <p:cNvPicPr>
            <a:picLocks noChangeAspect="1"/>
          </p:cNvPicPr>
          <p:nvPr/>
        </p:nvPicPr>
        <p:blipFill>
          <a:blip r:embed="rId2" cstate="print"/>
          <a:srcRect t="33620" b="50000"/>
          <a:stretch>
            <a:fillRect/>
          </a:stretch>
        </p:blipFill>
        <p:spPr bwMode="auto">
          <a:xfrm>
            <a:off x="0" y="1920875"/>
            <a:ext cx="9144000" cy="936625"/>
          </a:xfrm>
          <a:prstGeom prst="rect">
            <a:avLst/>
          </a:prstGeom>
          <a:noFill/>
          <a:ln w="9525">
            <a:noFill/>
            <a:miter lim="800000"/>
            <a:headEnd/>
            <a:tailEnd/>
          </a:ln>
        </p:spPr>
      </p:pic>
      <p:pic>
        <p:nvPicPr>
          <p:cNvPr id="12" name="Picture 11" descr="a4.JPG"/>
          <p:cNvPicPr>
            <a:picLocks noChangeAspect="1"/>
          </p:cNvPicPr>
          <p:nvPr/>
        </p:nvPicPr>
        <p:blipFill>
          <a:blip r:embed="rId2" cstate="print"/>
          <a:srcRect t="50000" b="33620"/>
          <a:stretch>
            <a:fillRect/>
          </a:stretch>
        </p:blipFill>
        <p:spPr bwMode="auto">
          <a:xfrm>
            <a:off x="0" y="2857500"/>
            <a:ext cx="9144000" cy="936625"/>
          </a:xfrm>
          <a:prstGeom prst="rect">
            <a:avLst/>
          </a:prstGeom>
          <a:noFill/>
          <a:ln w="9525">
            <a:noFill/>
            <a:miter lim="800000"/>
            <a:headEnd/>
            <a:tailEnd/>
          </a:ln>
        </p:spPr>
      </p:pic>
      <p:pic>
        <p:nvPicPr>
          <p:cNvPr id="13" name="Picture 12" descr="a5.JPG"/>
          <p:cNvPicPr>
            <a:picLocks noChangeAspect="1"/>
          </p:cNvPicPr>
          <p:nvPr/>
        </p:nvPicPr>
        <p:blipFill>
          <a:blip r:embed="rId2" cstate="print"/>
          <a:srcRect t="66380" b="15981"/>
          <a:stretch>
            <a:fillRect/>
          </a:stretch>
        </p:blipFill>
        <p:spPr bwMode="auto">
          <a:xfrm>
            <a:off x="0" y="3794125"/>
            <a:ext cx="9144000" cy="1008063"/>
          </a:xfrm>
          <a:prstGeom prst="rect">
            <a:avLst/>
          </a:prstGeom>
          <a:noFill/>
          <a:ln w="9525">
            <a:noFill/>
            <a:miter lim="800000"/>
            <a:headEnd/>
            <a:tailEnd/>
          </a:ln>
        </p:spPr>
      </p:pic>
      <p:pic>
        <p:nvPicPr>
          <p:cNvPr id="14" name="Picture 13" descr="a6.JPG"/>
          <p:cNvPicPr>
            <a:picLocks noChangeAspect="1"/>
          </p:cNvPicPr>
          <p:nvPr/>
        </p:nvPicPr>
        <p:blipFill>
          <a:blip r:embed="rId2" cstate="print"/>
          <a:srcRect t="84019"/>
          <a:stretch>
            <a:fillRect/>
          </a:stretch>
        </p:blipFill>
        <p:spPr bwMode="auto">
          <a:xfrm>
            <a:off x="0" y="4802188"/>
            <a:ext cx="9144000" cy="912812"/>
          </a:xfrm>
          <a:prstGeom prst="rect">
            <a:avLst/>
          </a:prstGeom>
          <a:noFill/>
          <a:ln w="9525">
            <a:noFill/>
            <a:miter lim="800000"/>
            <a:headEnd/>
            <a:tailEnd/>
          </a:ln>
        </p:spPr>
      </p:pic>
      <p:pic>
        <p:nvPicPr>
          <p:cNvPr id="9" name="Picture 8" descr="a1.JPG"/>
          <p:cNvPicPr>
            <a:picLocks noChangeAspect="1"/>
          </p:cNvPicPr>
          <p:nvPr/>
        </p:nvPicPr>
        <p:blipFill>
          <a:blip r:embed="rId2" cstate="print"/>
          <a:srcRect b="84019"/>
          <a:stretch>
            <a:fillRect/>
          </a:stretch>
        </p:blipFill>
        <p:spPr bwMode="auto">
          <a:xfrm>
            <a:off x="0" y="0"/>
            <a:ext cx="9144000" cy="912813"/>
          </a:xfrm>
          <a:prstGeom prst="rect">
            <a:avLst/>
          </a:prstGeom>
          <a:noFill/>
          <a:ln w="9525">
            <a:noFill/>
            <a:miter lim="800000"/>
            <a:headEnd/>
            <a:tailEnd/>
          </a:ln>
        </p:spPr>
      </p:pic>
      <p:sp>
        <p:nvSpPr>
          <p:cNvPr id="15" name="14 Rectángulo"/>
          <p:cNvSpPr/>
          <p:nvPr/>
        </p:nvSpPr>
        <p:spPr>
          <a:xfrm>
            <a:off x="0" y="0"/>
            <a:ext cx="9144000" cy="5715000"/>
          </a:xfrm>
          <a:prstGeom prst="rect">
            <a:avLst/>
          </a:prstGeom>
          <a:solidFill>
            <a:schemeClr val="tx1">
              <a:lumMod val="6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611560" y="4369668"/>
            <a:ext cx="7776864"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Es posible que la primera pregunta que te surja es ¿dónde están los guerreros de </a:t>
            </a:r>
            <a:r>
              <a:rPr lang="es-ES" b="1" dirty="0" err="1" smtClean="0">
                <a:effectLst>
                  <a:glow rad="101600">
                    <a:srgbClr val="C00000">
                      <a:alpha val="60000"/>
                    </a:srgbClr>
                  </a:glow>
                  <a:outerShdw blurRad="38100" dist="38100" dir="2700000" algn="tl">
                    <a:srgbClr val="000000">
                      <a:alpha val="43137"/>
                    </a:srgbClr>
                  </a:outerShdw>
                </a:effectLst>
              </a:rPr>
              <a:t>Xian</a:t>
            </a:r>
            <a:r>
              <a:rPr lang="es-ES" b="1" dirty="0" smtClean="0">
                <a:effectLst>
                  <a:glow rad="101600">
                    <a:srgbClr val="C00000">
                      <a:alpha val="60000"/>
                    </a:srgbClr>
                  </a:glow>
                  <a:outerShdw blurRad="38100" dist="38100" dir="2700000" algn="tl">
                    <a:srgbClr val="000000">
                      <a:alpha val="43137"/>
                    </a:srgbClr>
                  </a:outerShdw>
                </a:effectLst>
              </a:rPr>
              <a:t>? Pues, en realidad, están bastante a las afueras de esta ciudad china, concretamente a unos 35 km. al este. Es por ese motivo que necesitarás un transporte para llegar a ellos.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4000">
        <p14:honeycomb/>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2000"/>
                                        <p:tgtEl>
                                          <p:spTgt spid="15"/>
                                        </p:tgtEl>
                                      </p:cBhvr>
                                    </p:animEffect>
                                    <p:set>
                                      <p:cBhvr>
                                        <p:cTn id="7" dur="1" fill="hold">
                                          <p:stCondLst>
                                            <p:cond delay="1999"/>
                                          </p:stCondLst>
                                        </p:cTn>
                                        <p:tgtEl>
                                          <p:spTgt spid="15"/>
                                        </p:tgtEl>
                                        <p:attrNameLst>
                                          <p:attrName>style.visibility</p:attrName>
                                        </p:attrNameLst>
                                      </p:cBhvr>
                                      <p:to>
                                        <p:strVal val="hidden"/>
                                      </p:to>
                                    </p:set>
                                  </p:childTnLst>
                                </p:cTn>
                              </p:par>
                              <p:par>
                                <p:cTn id="8" presetID="52"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Scale>
                                      <p:cBhvr>
                                        <p:cTn id="10" dur="2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 dur="2000" decel="50000" fill="hold">
                                          <p:stCondLst>
                                            <p:cond delay="0"/>
                                          </p:stCondLst>
                                        </p:cTn>
                                        <p:tgtEl>
                                          <p:spTgt spid="9"/>
                                        </p:tgtEl>
                                        <p:attrNameLst>
                                          <p:attrName>ppt_x</p:attrName>
                                          <p:attrName>ppt_y</p:attrName>
                                        </p:attrNameLst>
                                      </p:cBhvr>
                                    </p:animMotion>
                                    <p:animEffect transition="in" filter="fade">
                                      <p:cBhvr>
                                        <p:cTn id="12" dur="2000"/>
                                        <p:tgtEl>
                                          <p:spTgt spid="9"/>
                                        </p:tgtEl>
                                      </p:cBhvr>
                                    </p:animEffect>
                                  </p:childTnLst>
                                </p:cTn>
                              </p:par>
                              <p:par>
                                <p:cTn id="13" presetID="49" presetClass="entr" presetSubtype="0" decel="10000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2000" fill="hold"/>
                                        <p:tgtEl>
                                          <p:spTgt spid="9"/>
                                        </p:tgtEl>
                                        <p:attrNameLst>
                                          <p:attrName>ppt_w</p:attrName>
                                        </p:attrNameLst>
                                      </p:cBhvr>
                                      <p:tavLst>
                                        <p:tav tm="0">
                                          <p:val>
                                            <p:fltVal val="0"/>
                                          </p:val>
                                        </p:tav>
                                        <p:tav tm="100000">
                                          <p:val>
                                            <p:strVal val="#ppt_w"/>
                                          </p:val>
                                        </p:tav>
                                      </p:tavLst>
                                    </p:anim>
                                    <p:anim calcmode="lin" valueType="num">
                                      <p:cBhvr>
                                        <p:cTn id="16" dur="2000" fill="hold"/>
                                        <p:tgtEl>
                                          <p:spTgt spid="9"/>
                                        </p:tgtEl>
                                        <p:attrNameLst>
                                          <p:attrName>ppt_h</p:attrName>
                                        </p:attrNameLst>
                                      </p:cBhvr>
                                      <p:tavLst>
                                        <p:tav tm="0">
                                          <p:val>
                                            <p:fltVal val="0"/>
                                          </p:val>
                                        </p:tav>
                                        <p:tav tm="100000">
                                          <p:val>
                                            <p:strVal val="#ppt_h"/>
                                          </p:val>
                                        </p:tav>
                                      </p:tavLst>
                                    </p:anim>
                                    <p:anim calcmode="lin" valueType="num">
                                      <p:cBhvr>
                                        <p:cTn id="17" dur="2000" fill="hold"/>
                                        <p:tgtEl>
                                          <p:spTgt spid="9"/>
                                        </p:tgtEl>
                                        <p:attrNameLst>
                                          <p:attrName>style.rotation</p:attrName>
                                        </p:attrNameLst>
                                      </p:cBhvr>
                                      <p:tavLst>
                                        <p:tav tm="0">
                                          <p:val>
                                            <p:fltVal val="360"/>
                                          </p:val>
                                        </p:tav>
                                        <p:tav tm="100000">
                                          <p:val>
                                            <p:fltVal val="0"/>
                                          </p:val>
                                        </p:tav>
                                      </p:tavLst>
                                    </p:anim>
                                    <p:animEffect transition="in" filter="fade">
                                      <p:cBhvr>
                                        <p:cTn id="18" dur="2000"/>
                                        <p:tgtEl>
                                          <p:spTgt spid="9"/>
                                        </p:tgtEl>
                                      </p:cBhvr>
                                    </p:animEffect>
                                  </p:childTnLst>
                                </p:cTn>
                              </p:par>
                              <p:par>
                                <p:cTn id="19" presetID="52" presetClass="entr" presetSubtype="0" fill="hold" nodeType="withEffect">
                                  <p:stCondLst>
                                    <p:cond delay="1000"/>
                                  </p:stCondLst>
                                  <p:childTnLst>
                                    <p:set>
                                      <p:cBhvr>
                                        <p:cTn id="20" dur="1" fill="hold">
                                          <p:stCondLst>
                                            <p:cond delay="0"/>
                                          </p:stCondLst>
                                        </p:cTn>
                                        <p:tgtEl>
                                          <p:spTgt spid="10"/>
                                        </p:tgtEl>
                                        <p:attrNameLst>
                                          <p:attrName>style.visibility</p:attrName>
                                        </p:attrNameLst>
                                      </p:cBhvr>
                                      <p:to>
                                        <p:strVal val="visible"/>
                                      </p:to>
                                    </p:set>
                                    <p:animScale>
                                      <p:cBhvr>
                                        <p:cTn id="21" dur="2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2000" decel="50000" fill="hold">
                                          <p:stCondLst>
                                            <p:cond delay="0"/>
                                          </p:stCondLst>
                                        </p:cTn>
                                        <p:tgtEl>
                                          <p:spTgt spid="10"/>
                                        </p:tgtEl>
                                        <p:attrNameLst>
                                          <p:attrName>ppt_x</p:attrName>
                                          <p:attrName>ppt_y</p:attrName>
                                        </p:attrNameLst>
                                      </p:cBhvr>
                                    </p:animMotion>
                                    <p:animEffect transition="in" filter="fade">
                                      <p:cBhvr>
                                        <p:cTn id="23" dur="2000"/>
                                        <p:tgtEl>
                                          <p:spTgt spid="10"/>
                                        </p:tgtEl>
                                      </p:cBhvr>
                                    </p:animEffect>
                                  </p:childTnLst>
                                </p:cTn>
                              </p:par>
                              <p:par>
                                <p:cTn id="24" presetID="49" presetClass="entr" presetSubtype="0" decel="100000" fill="hold" nodeType="withEffect">
                                  <p:stCondLst>
                                    <p:cond delay="1000"/>
                                  </p:stCondLst>
                                  <p:childTnLst>
                                    <p:set>
                                      <p:cBhvr>
                                        <p:cTn id="25" dur="1" fill="hold">
                                          <p:stCondLst>
                                            <p:cond delay="0"/>
                                          </p:stCondLst>
                                        </p:cTn>
                                        <p:tgtEl>
                                          <p:spTgt spid="10"/>
                                        </p:tgtEl>
                                        <p:attrNameLst>
                                          <p:attrName>style.visibility</p:attrName>
                                        </p:attrNameLst>
                                      </p:cBhvr>
                                      <p:to>
                                        <p:strVal val="visible"/>
                                      </p:to>
                                    </p:set>
                                    <p:anim calcmode="lin" valueType="num">
                                      <p:cBhvr>
                                        <p:cTn id="26" dur="2000" fill="hold"/>
                                        <p:tgtEl>
                                          <p:spTgt spid="10"/>
                                        </p:tgtEl>
                                        <p:attrNameLst>
                                          <p:attrName>ppt_w</p:attrName>
                                        </p:attrNameLst>
                                      </p:cBhvr>
                                      <p:tavLst>
                                        <p:tav tm="0">
                                          <p:val>
                                            <p:fltVal val="0"/>
                                          </p:val>
                                        </p:tav>
                                        <p:tav tm="100000">
                                          <p:val>
                                            <p:strVal val="#ppt_w"/>
                                          </p:val>
                                        </p:tav>
                                      </p:tavLst>
                                    </p:anim>
                                    <p:anim calcmode="lin" valueType="num">
                                      <p:cBhvr>
                                        <p:cTn id="27" dur="2000" fill="hold"/>
                                        <p:tgtEl>
                                          <p:spTgt spid="10"/>
                                        </p:tgtEl>
                                        <p:attrNameLst>
                                          <p:attrName>ppt_h</p:attrName>
                                        </p:attrNameLst>
                                      </p:cBhvr>
                                      <p:tavLst>
                                        <p:tav tm="0">
                                          <p:val>
                                            <p:fltVal val="0"/>
                                          </p:val>
                                        </p:tav>
                                        <p:tav tm="100000">
                                          <p:val>
                                            <p:strVal val="#ppt_h"/>
                                          </p:val>
                                        </p:tav>
                                      </p:tavLst>
                                    </p:anim>
                                    <p:anim calcmode="lin" valueType="num">
                                      <p:cBhvr>
                                        <p:cTn id="28" dur="2000" fill="hold"/>
                                        <p:tgtEl>
                                          <p:spTgt spid="10"/>
                                        </p:tgtEl>
                                        <p:attrNameLst>
                                          <p:attrName>style.rotation</p:attrName>
                                        </p:attrNameLst>
                                      </p:cBhvr>
                                      <p:tavLst>
                                        <p:tav tm="0">
                                          <p:val>
                                            <p:fltVal val="360"/>
                                          </p:val>
                                        </p:tav>
                                        <p:tav tm="100000">
                                          <p:val>
                                            <p:fltVal val="0"/>
                                          </p:val>
                                        </p:tav>
                                      </p:tavLst>
                                    </p:anim>
                                    <p:animEffect transition="in" filter="fade">
                                      <p:cBhvr>
                                        <p:cTn id="29" dur="2000"/>
                                        <p:tgtEl>
                                          <p:spTgt spid="10"/>
                                        </p:tgtEl>
                                      </p:cBhvr>
                                    </p:animEffect>
                                  </p:childTnLst>
                                </p:cTn>
                              </p:par>
                              <p:par>
                                <p:cTn id="30" presetID="52" presetClass="entr" presetSubtype="0" fill="hold" nodeType="withEffect">
                                  <p:stCondLst>
                                    <p:cond delay="2000"/>
                                  </p:stCondLst>
                                  <p:childTnLst>
                                    <p:set>
                                      <p:cBhvr>
                                        <p:cTn id="31" dur="1" fill="hold">
                                          <p:stCondLst>
                                            <p:cond delay="0"/>
                                          </p:stCondLst>
                                        </p:cTn>
                                        <p:tgtEl>
                                          <p:spTgt spid="11"/>
                                        </p:tgtEl>
                                        <p:attrNameLst>
                                          <p:attrName>style.visibility</p:attrName>
                                        </p:attrNameLst>
                                      </p:cBhvr>
                                      <p:to>
                                        <p:strVal val="visible"/>
                                      </p:to>
                                    </p:set>
                                    <p:animScale>
                                      <p:cBhvr>
                                        <p:cTn id="32" dur="2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2000" decel="50000" fill="hold">
                                          <p:stCondLst>
                                            <p:cond delay="0"/>
                                          </p:stCondLst>
                                        </p:cTn>
                                        <p:tgtEl>
                                          <p:spTgt spid="11"/>
                                        </p:tgtEl>
                                        <p:attrNameLst>
                                          <p:attrName>ppt_x</p:attrName>
                                          <p:attrName>ppt_y</p:attrName>
                                        </p:attrNameLst>
                                      </p:cBhvr>
                                    </p:animMotion>
                                    <p:animEffect transition="in" filter="fade">
                                      <p:cBhvr>
                                        <p:cTn id="34" dur="2000"/>
                                        <p:tgtEl>
                                          <p:spTgt spid="11"/>
                                        </p:tgtEl>
                                      </p:cBhvr>
                                    </p:animEffect>
                                  </p:childTnLst>
                                </p:cTn>
                              </p:par>
                              <p:par>
                                <p:cTn id="35" presetID="49" presetClass="entr" presetSubtype="0" decel="100000" fill="hold" nodeType="withEffect">
                                  <p:stCondLst>
                                    <p:cond delay="2000"/>
                                  </p:stCondLst>
                                  <p:childTnLst>
                                    <p:set>
                                      <p:cBhvr>
                                        <p:cTn id="36" dur="1" fill="hold">
                                          <p:stCondLst>
                                            <p:cond delay="0"/>
                                          </p:stCondLst>
                                        </p:cTn>
                                        <p:tgtEl>
                                          <p:spTgt spid="11"/>
                                        </p:tgtEl>
                                        <p:attrNameLst>
                                          <p:attrName>style.visibility</p:attrName>
                                        </p:attrNameLst>
                                      </p:cBhvr>
                                      <p:to>
                                        <p:strVal val="visible"/>
                                      </p:to>
                                    </p:set>
                                    <p:anim calcmode="lin" valueType="num">
                                      <p:cBhvr>
                                        <p:cTn id="37" dur="2000" fill="hold"/>
                                        <p:tgtEl>
                                          <p:spTgt spid="11"/>
                                        </p:tgtEl>
                                        <p:attrNameLst>
                                          <p:attrName>ppt_w</p:attrName>
                                        </p:attrNameLst>
                                      </p:cBhvr>
                                      <p:tavLst>
                                        <p:tav tm="0">
                                          <p:val>
                                            <p:fltVal val="0"/>
                                          </p:val>
                                        </p:tav>
                                        <p:tav tm="100000">
                                          <p:val>
                                            <p:strVal val="#ppt_w"/>
                                          </p:val>
                                        </p:tav>
                                      </p:tavLst>
                                    </p:anim>
                                    <p:anim calcmode="lin" valueType="num">
                                      <p:cBhvr>
                                        <p:cTn id="38" dur="2000" fill="hold"/>
                                        <p:tgtEl>
                                          <p:spTgt spid="11"/>
                                        </p:tgtEl>
                                        <p:attrNameLst>
                                          <p:attrName>ppt_h</p:attrName>
                                        </p:attrNameLst>
                                      </p:cBhvr>
                                      <p:tavLst>
                                        <p:tav tm="0">
                                          <p:val>
                                            <p:fltVal val="0"/>
                                          </p:val>
                                        </p:tav>
                                        <p:tav tm="100000">
                                          <p:val>
                                            <p:strVal val="#ppt_h"/>
                                          </p:val>
                                        </p:tav>
                                      </p:tavLst>
                                    </p:anim>
                                    <p:anim calcmode="lin" valueType="num">
                                      <p:cBhvr>
                                        <p:cTn id="39" dur="2000" fill="hold"/>
                                        <p:tgtEl>
                                          <p:spTgt spid="11"/>
                                        </p:tgtEl>
                                        <p:attrNameLst>
                                          <p:attrName>style.rotation</p:attrName>
                                        </p:attrNameLst>
                                      </p:cBhvr>
                                      <p:tavLst>
                                        <p:tav tm="0">
                                          <p:val>
                                            <p:fltVal val="360"/>
                                          </p:val>
                                        </p:tav>
                                        <p:tav tm="100000">
                                          <p:val>
                                            <p:fltVal val="0"/>
                                          </p:val>
                                        </p:tav>
                                      </p:tavLst>
                                    </p:anim>
                                    <p:animEffect transition="in" filter="fade">
                                      <p:cBhvr>
                                        <p:cTn id="40" dur="2000"/>
                                        <p:tgtEl>
                                          <p:spTgt spid="11"/>
                                        </p:tgtEl>
                                      </p:cBhvr>
                                    </p:animEffect>
                                  </p:childTnLst>
                                </p:cTn>
                              </p:par>
                              <p:par>
                                <p:cTn id="41" presetID="52" presetClass="entr" presetSubtype="0" fill="hold" nodeType="withEffect">
                                  <p:stCondLst>
                                    <p:cond delay="3000"/>
                                  </p:stCondLst>
                                  <p:childTnLst>
                                    <p:set>
                                      <p:cBhvr>
                                        <p:cTn id="42" dur="1" fill="hold">
                                          <p:stCondLst>
                                            <p:cond delay="0"/>
                                          </p:stCondLst>
                                        </p:cTn>
                                        <p:tgtEl>
                                          <p:spTgt spid="12"/>
                                        </p:tgtEl>
                                        <p:attrNameLst>
                                          <p:attrName>style.visibility</p:attrName>
                                        </p:attrNameLst>
                                      </p:cBhvr>
                                      <p:to>
                                        <p:strVal val="visible"/>
                                      </p:to>
                                    </p:set>
                                    <p:animScale>
                                      <p:cBhvr>
                                        <p:cTn id="43" dur="2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2000" decel="50000" fill="hold">
                                          <p:stCondLst>
                                            <p:cond delay="0"/>
                                          </p:stCondLst>
                                        </p:cTn>
                                        <p:tgtEl>
                                          <p:spTgt spid="12"/>
                                        </p:tgtEl>
                                        <p:attrNameLst>
                                          <p:attrName>ppt_x</p:attrName>
                                          <p:attrName>ppt_y</p:attrName>
                                        </p:attrNameLst>
                                      </p:cBhvr>
                                    </p:animMotion>
                                    <p:animEffect transition="in" filter="fade">
                                      <p:cBhvr>
                                        <p:cTn id="45" dur="2000"/>
                                        <p:tgtEl>
                                          <p:spTgt spid="12"/>
                                        </p:tgtEl>
                                      </p:cBhvr>
                                    </p:animEffect>
                                  </p:childTnLst>
                                </p:cTn>
                              </p:par>
                              <p:par>
                                <p:cTn id="46" presetID="49" presetClass="entr" presetSubtype="0" decel="100000" fill="hold" nodeType="withEffect">
                                  <p:stCondLst>
                                    <p:cond delay="3000"/>
                                  </p:stCondLst>
                                  <p:childTnLst>
                                    <p:set>
                                      <p:cBhvr>
                                        <p:cTn id="47" dur="1" fill="hold">
                                          <p:stCondLst>
                                            <p:cond delay="0"/>
                                          </p:stCondLst>
                                        </p:cTn>
                                        <p:tgtEl>
                                          <p:spTgt spid="12"/>
                                        </p:tgtEl>
                                        <p:attrNameLst>
                                          <p:attrName>style.visibility</p:attrName>
                                        </p:attrNameLst>
                                      </p:cBhvr>
                                      <p:to>
                                        <p:strVal val="visible"/>
                                      </p:to>
                                    </p:set>
                                    <p:anim calcmode="lin" valueType="num">
                                      <p:cBhvr>
                                        <p:cTn id="48" dur="2000" fill="hold"/>
                                        <p:tgtEl>
                                          <p:spTgt spid="12"/>
                                        </p:tgtEl>
                                        <p:attrNameLst>
                                          <p:attrName>ppt_w</p:attrName>
                                        </p:attrNameLst>
                                      </p:cBhvr>
                                      <p:tavLst>
                                        <p:tav tm="0">
                                          <p:val>
                                            <p:fltVal val="0"/>
                                          </p:val>
                                        </p:tav>
                                        <p:tav tm="100000">
                                          <p:val>
                                            <p:strVal val="#ppt_w"/>
                                          </p:val>
                                        </p:tav>
                                      </p:tavLst>
                                    </p:anim>
                                    <p:anim calcmode="lin" valueType="num">
                                      <p:cBhvr>
                                        <p:cTn id="49" dur="2000" fill="hold"/>
                                        <p:tgtEl>
                                          <p:spTgt spid="12"/>
                                        </p:tgtEl>
                                        <p:attrNameLst>
                                          <p:attrName>ppt_h</p:attrName>
                                        </p:attrNameLst>
                                      </p:cBhvr>
                                      <p:tavLst>
                                        <p:tav tm="0">
                                          <p:val>
                                            <p:fltVal val="0"/>
                                          </p:val>
                                        </p:tav>
                                        <p:tav tm="100000">
                                          <p:val>
                                            <p:strVal val="#ppt_h"/>
                                          </p:val>
                                        </p:tav>
                                      </p:tavLst>
                                    </p:anim>
                                    <p:anim calcmode="lin" valueType="num">
                                      <p:cBhvr>
                                        <p:cTn id="50" dur="2000" fill="hold"/>
                                        <p:tgtEl>
                                          <p:spTgt spid="12"/>
                                        </p:tgtEl>
                                        <p:attrNameLst>
                                          <p:attrName>style.rotation</p:attrName>
                                        </p:attrNameLst>
                                      </p:cBhvr>
                                      <p:tavLst>
                                        <p:tav tm="0">
                                          <p:val>
                                            <p:fltVal val="360"/>
                                          </p:val>
                                        </p:tav>
                                        <p:tav tm="100000">
                                          <p:val>
                                            <p:fltVal val="0"/>
                                          </p:val>
                                        </p:tav>
                                      </p:tavLst>
                                    </p:anim>
                                    <p:animEffect transition="in" filter="fade">
                                      <p:cBhvr>
                                        <p:cTn id="51" dur="2000"/>
                                        <p:tgtEl>
                                          <p:spTgt spid="12"/>
                                        </p:tgtEl>
                                      </p:cBhvr>
                                    </p:animEffect>
                                  </p:childTnLst>
                                </p:cTn>
                              </p:par>
                              <p:par>
                                <p:cTn id="52" presetID="52" presetClass="entr" presetSubtype="0" fill="hold" nodeType="withEffect">
                                  <p:stCondLst>
                                    <p:cond delay="4000"/>
                                  </p:stCondLst>
                                  <p:childTnLst>
                                    <p:set>
                                      <p:cBhvr>
                                        <p:cTn id="53" dur="1" fill="hold">
                                          <p:stCondLst>
                                            <p:cond delay="0"/>
                                          </p:stCondLst>
                                        </p:cTn>
                                        <p:tgtEl>
                                          <p:spTgt spid="13"/>
                                        </p:tgtEl>
                                        <p:attrNameLst>
                                          <p:attrName>style.visibility</p:attrName>
                                        </p:attrNameLst>
                                      </p:cBhvr>
                                      <p:to>
                                        <p:strVal val="visible"/>
                                      </p:to>
                                    </p:set>
                                    <p:animScale>
                                      <p:cBhvr>
                                        <p:cTn id="54" dur="2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5" dur="2000" decel="50000" fill="hold">
                                          <p:stCondLst>
                                            <p:cond delay="0"/>
                                          </p:stCondLst>
                                        </p:cTn>
                                        <p:tgtEl>
                                          <p:spTgt spid="13"/>
                                        </p:tgtEl>
                                        <p:attrNameLst>
                                          <p:attrName>ppt_x</p:attrName>
                                          <p:attrName>ppt_y</p:attrName>
                                        </p:attrNameLst>
                                      </p:cBhvr>
                                    </p:animMotion>
                                    <p:animEffect transition="in" filter="fade">
                                      <p:cBhvr>
                                        <p:cTn id="56" dur="2000"/>
                                        <p:tgtEl>
                                          <p:spTgt spid="13"/>
                                        </p:tgtEl>
                                      </p:cBhvr>
                                    </p:animEffect>
                                  </p:childTnLst>
                                </p:cTn>
                              </p:par>
                              <p:par>
                                <p:cTn id="57" presetID="49" presetClass="entr" presetSubtype="0" decel="100000" fill="hold" nodeType="withEffect">
                                  <p:stCondLst>
                                    <p:cond delay="4000"/>
                                  </p:stCondLst>
                                  <p:childTnLst>
                                    <p:set>
                                      <p:cBhvr>
                                        <p:cTn id="58" dur="1" fill="hold">
                                          <p:stCondLst>
                                            <p:cond delay="0"/>
                                          </p:stCondLst>
                                        </p:cTn>
                                        <p:tgtEl>
                                          <p:spTgt spid="13"/>
                                        </p:tgtEl>
                                        <p:attrNameLst>
                                          <p:attrName>style.visibility</p:attrName>
                                        </p:attrNameLst>
                                      </p:cBhvr>
                                      <p:to>
                                        <p:strVal val="visible"/>
                                      </p:to>
                                    </p:set>
                                    <p:anim calcmode="lin" valueType="num">
                                      <p:cBhvr>
                                        <p:cTn id="59" dur="2000" fill="hold"/>
                                        <p:tgtEl>
                                          <p:spTgt spid="13"/>
                                        </p:tgtEl>
                                        <p:attrNameLst>
                                          <p:attrName>ppt_w</p:attrName>
                                        </p:attrNameLst>
                                      </p:cBhvr>
                                      <p:tavLst>
                                        <p:tav tm="0">
                                          <p:val>
                                            <p:fltVal val="0"/>
                                          </p:val>
                                        </p:tav>
                                        <p:tav tm="100000">
                                          <p:val>
                                            <p:strVal val="#ppt_w"/>
                                          </p:val>
                                        </p:tav>
                                      </p:tavLst>
                                    </p:anim>
                                    <p:anim calcmode="lin" valueType="num">
                                      <p:cBhvr>
                                        <p:cTn id="60" dur="2000" fill="hold"/>
                                        <p:tgtEl>
                                          <p:spTgt spid="13"/>
                                        </p:tgtEl>
                                        <p:attrNameLst>
                                          <p:attrName>ppt_h</p:attrName>
                                        </p:attrNameLst>
                                      </p:cBhvr>
                                      <p:tavLst>
                                        <p:tav tm="0">
                                          <p:val>
                                            <p:fltVal val="0"/>
                                          </p:val>
                                        </p:tav>
                                        <p:tav tm="100000">
                                          <p:val>
                                            <p:strVal val="#ppt_h"/>
                                          </p:val>
                                        </p:tav>
                                      </p:tavLst>
                                    </p:anim>
                                    <p:anim calcmode="lin" valueType="num">
                                      <p:cBhvr>
                                        <p:cTn id="61" dur="2000" fill="hold"/>
                                        <p:tgtEl>
                                          <p:spTgt spid="13"/>
                                        </p:tgtEl>
                                        <p:attrNameLst>
                                          <p:attrName>style.rotation</p:attrName>
                                        </p:attrNameLst>
                                      </p:cBhvr>
                                      <p:tavLst>
                                        <p:tav tm="0">
                                          <p:val>
                                            <p:fltVal val="360"/>
                                          </p:val>
                                        </p:tav>
                                        <p:tav tm="100000">
                                          <p:val>
                                            <p:fltVal val="0"/>
                                          </p:val>
                                        </p:tav>
                                      </p:tavLst>
                                    </p:anim>
                                    <p:animEffect transition="in" filter="fade">
                                      <p:cBhvr>
                                        <p:cTn id="62" dur="2000"/>
                                        <p:tgtEl>
                                          <p:spTgt spid="13"/>
                                        </p:tgtEl>
                                      </p:cBhvr>
                                    </p:animEffect>
                                  </p:childTnLst>
                                </p:cTn>
                              </p:par>
                              <p:par>
                                <p:cTn id="63" presetID="52" presetClass="entr" presetSubtype="0" fill="hold" nodeType="withEffect">
                                  <p:stCondLst>
                                    <p:cond delay="5000"/>
                                  </p:stCondLst>
                                  <p:childTnLst>
                                    <p:set>
                                      <p:cBhvr>
                                        <p:cTn id="64" dur="1" fill="hold">
                                          <p:stCondLst>
                                            <p:cond delay="0"/>
                                          </p:stCondLst>
                                        </p:cTn>
                                        <p:tgtEl>
                                          <p:spTgt spid="14"/>
                                        </p:tgtEl>
                                        <p:attrNameLst>
                                          <p:attrName>style.visibility</p:attrName>
                                        </p:attrNameLst>
                                      </p:cBhvr>
                                      <p:to>
                                        <p:strVal val="visible"/>
                                      </p:to>
                                    </p:set>
                                    <p:animScale>
                                      <p:cBhvr>
                                        <p:cTn id="65" dur="2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6" dur="2000" decel="50000" fill="hold">
                                          <p:stCondLst>
                                            <p:cond delay="0"/>
                                          </p:stCondLst>
                                        </p:cTn>
                                        <p:tgtEl>
                                          <p:spTgt spid="14"/>
                                        </p:tgtEl>
                                        <p:attrNameLst>
                                          <p:attrName>ppt_x</p:attrName>
                                          <p:attrName>ppt_y</p:attrName>
                                        </p:attrNameLst>
                                      </p:cBhvr>
                                    </p:animMotion>
                                    <p:animEffect transition="in" filter="fade">
                                      <p:cBhvr>
                                        <p:cTn id="67" dur="2000"/>
                                        <p:tgtEl>
                                          <p:spTgt spid="14"/>
                                        </p:tgtEl>
                                      </p:cBhvr>
                                    </p:animEffect>
                                  </p:childTnLst>
                                </p:cTn>
                              </p:par>
                              <p:par>
                                <p:cTn id="68" presetID="49" presetClass="entr" presetSubtype="0" decel="100000" fill="hold" nodeType="withEffect">
                                  <p:stCondLst>
                                    <p:cond delay="5000"/>
                                  </p:stCondLst>
                                  <p:childTnLst>
                                    <p:set>
                                      <p:cBhvr>
                                        <p:cTn id="69" dur="1" fill="hold">
                                          <p:stCondLst>
                                            <p:cond delay="0"/>
                                          </p:stCondLst>
                                        </p:cTn>
                                        <p:tgtEl>
                                          <p:spTgt spid="14"/>
                                        </p:tgtEl>
                                        <p:attrNameLst>
                                          <p:attrName>style.visibility</p:attrName>
                                        </p:attrNameLst>
                                      </p:cBhvr>
                                      <p:to>
                                        <p:strVal val="visible"/>
                                      </p:to>
                                    </p:set>
                                    <p:anim calcmode="lin" valueType="num">
                                      <p:cBhvr>
                                        <p:cTn id="70" dur="2000" fill="hold"/>
                                        <p:tgtEl>
                                          <p:spTgt spid="14"/>
                                        </p:tgtEl>
                                        <p:attrNameLst>
                                          <p:attrName>ppt_w</p:attrName>
                                        </p:attrNameLst>
                                      </p:cBhvr>
                                      <p:tavLst>
                                        <p:tav tm="0">
                                          <p:val>
                                            <p:fltVal val="0"/>
                                          </p:val>
                                        </p:tav>
                                        <p:tav tm="100000">
                                          <p:val>
                                            <p:strVal val="#ppt_w"/>
                                          </p:val>
                                        </p:tav>
                                      </p:tavLst>
                                    </p:anim>
                                    <p:anim calcmode="lin" valueType="num">
                                      <p:cBhvr>
                                        <p:cTn id="71" dur="2000" fill="hold"/>
                                        <p:tgtEl>
                                          <p:spTgt spid="14"/>
                                        </p:tgtEl>
                                        <p:attrNameLst>
                                          <p:attrName>ppt_h</p:attrName>
                                        </p:attrNameLst>
                                      </p:cBhvr>
                                      <p:tavLst>
                                        <p:tav tm="0">
                                          <p:val>
                                            <p:fltVal val="0"/>
                                          </p:val>
                                        </p:tav>
                                        <p:tav tm="100000">
                                          <p:val>
                                            <p:strVal val="#ppt_h"/>
                                          </p:val>
                                        </p:tav>
                                      </p:tavLst>
                                    </p:anim>
                                    <p:anim calcmode="lin" valueType="num">
                                      <p:cBhvr>
                                        <p:cTn id="72" dur="2000" fill="hold"/>
                                        <p:tgtEl>
                                          <p:spTgt spid="14"/>
                                        </p:tgtEl>
                                        <p:attrNameLst>
                                          <p:attrName>style.rotation</p:attrName>
                                        </p:attrNameLst>
                                      </p:cBhvr>
                                      <p:tavLst>
                                        <p:tav tm="0">
                                          <p:val>
                                            <p:fltVal val="360"/>
                                          </p:val>
                                        </p:tav>
                                        <p:tav tm="100000">
                                          <p:val>
                                            <p:fltVal val="0"/>
                                          </p:val>
                                        </p:tav>
                                      </p:tavLst>
                                    </p:anim>
                                    <p:animEffect transition="in" filter="fade">
                                      <p:cBhvr>
                                        <p:cTn id="73" dur="2000"/>
                                        <p:tgtEl>
                                          <p:spTgt spid="14"/>
                                        </p:tgtEl>
                                      </p:cBhvr>
                                    </p:animEffect>
                                  </p:childTnLst>
                                </p:cTn>
                              </p:par>
                            </p:childTnLst>
                          </p:cTn>
                        </p:par>
                        <p:par>
                          <p:cTn id="74" fill="hold">
                            <p:stCondLst>
                              <p:cond delay="7000"/>
                            </p:stCondLst>
                            <p:childTnLst>
                              <p:par>
                                <p:cTn id="75" presetID="40" presetClass="entr" presetSubtype="0" fill="hold" grpId="0" nodeType="afterEffect">
                                  <p:stCondLst>
                                    <p:cond delay="0"/>
                                  </p:stCondLst>
                                  <p:iterate type="lt">
                                    <p:tmPct val="10000"/>
                                  </p:iterate>
                                  <p:childTnLst>
                                    <p:set>
                                      <p:cBhvr>
                                        <p:cTn id="76" dur="1" fill="hold">
                                          <p:stCondLst>
                                            <p:cond delay="0"/>
                                          </p:stCondLst>
                                        </p:cTn>
                                        <p:tgtEl>
                                          <p:spTgt spid="16"/>
                                        </p:tgtEl>
                                        <p:attrNameLst>
                                          <p:attrName>style.visibility</p:attrName>
                                        </p:attrNameLst>
                                      </p:cBhvr>
                                      <p:to>
                                        <p:strVal val="visible"/>
                                      </p:to>
                                    </p:set>
                                    <p:animEffect transition="in" filter="fade">
                                      <p:cBhvr>
                                        <p:cTn id="77" dur="1000"/>
                                        <p:tgtEl>
                                          <p:spTgt spid="16"/>
                                        </p:tgtEl>
                                      </p:cBhvr>
                                    </p:animEffect>
                                    <p:anim calcmode="lin" valueType="num">
                                      <p:cBhvr>
                                        <p:cTn id="78" dur="1000" fill="hold"/>
                                        <p:tgtEl>
                                          <p:spTgt spid="16"/>
                                        </p:tgtEl>
                                        <p:attrNameLst>
                                          <p:attrName>ppt_x</p:attrName>
                                        </p:attrNameLst>
                                      </p:cBhvr>
                                      <p:tavLst>
                                        <p:tav tm="0">
                                          <p:val>
                                            <p:strVal val="#ppt_x-.1"/>
                                          </p:val>
                                        </p:tav>
                                        <p:tav tm="100000">
                                          <p:val>
                                            <p:strVal val="#ppt_x"/>
                                          </p:val>
                                        </p:tav>
                                      </p:tavLst>
                                    </p:anim>
                                    <p:anim calcmode="lin" valueType="num">
                                      <p:cBhvr>
                                        <p:cTn id="79"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jpg"/>
          <p:cNvPicPr>
            <a:picLocks noChangeAspect="1"/>
          </p:cNvPicPr>
          <p:nvPr/>
        </p:nvPicPr>
        <p:blipFill>
          <a:blip r:embed="rId2" cstate="print"/>
          <a:srcRect/>
          <a:stretch>
            <a:fillRect/>
          </a:stretch>
        </p:blipFill>
        <p:spPr bwMode="auto">
          <a:xfrm>
            <a:off x="1619250" y="0"/>
            <a:ext cx="58324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619250" cy="5715000"/>
          </a:xfrm>
          <a:prstGeom prst="rect">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8286750" y="0"/>
            <a:ext cx="85725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1619250" y="0"/>
            <a:ext cx="5832475" cy="5715000"/>
          </a:xfrm>
          <a:prstGeom prst="rect">
            <a:avLst/>
          </a:prstGeom>
          <a:solidFill>
            <a:schemeClr val="tx1">
              <a:lumMod val="65000"/>
              <a:alpha val="5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1835150" y="193675"/>
            <a:ext cx="5400675" cy="5327650"/>
          </a:xfrm>
          <a:prstGeom prst="rect">
            <a:avLst/>
          </a:prstGeom>
          <a:solidFill>
            <a:schemeClr val="bg1">
              <a:lumMod val="50000"/>
              <a:lumOff val="50000"/>
              <a:alpha val="5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7451725" y="0"/>
            <a:ext cx="1692275" cy="5715000"/>
          </a:xfrm>
          <a:prstGeom prst="rect">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395536" y="4657700"/>
            <a:ext cx="8280920"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Los guerreros de terracota son más de 8 mil figuras hechas de arcilla que fueron enterradas en el año 245 a.C. por el emperador </a:t>
            </a:r>
            <a:r>
              <a:rPr lang="es-ES" b="1" dirty="0" err="1" smtClean="0">
                <a:effectLst>
                  <a:glow rad="101600">
                    <a:srgbClr val="C00000">
                      <a:alpha val="60000"/>
                    </a:srgbClr>
                  </a:glow>
                  <a:outerShdw blurRad="38100" dist="38100" dir="2700000" algn="tl">
                    <a:srgbClr val="000000">
                      <a:alpha val="43137"/>
                    </a:srgbClr>
                  </a:outerShdw>
                </a:effectLst>
              </a:rPr>
              <a:t>Qin</a:t>
            </a:r>
            <a:r>
              <a:rPr lang="es-ES" b="1" dirty="0" smtClean="0">
                <a:effectLst>
                  <a:glow rad="101600">
                    <a:srgbClr val="C00000">
                      <a:alpha val="60000"/>
                    </a:srgbClr>
                  </a:glow>
                  <a:outerShdw blurRad="38100" dist="38100" dir="2700000" algn="tl">
                    <a:srgbClr val="000000">
                      <a:alpha val="43137"/>
                    </a:srgbClr>
                  </a:outerShdw>
                </a:effectLst>
              </a:rPr>
              <a:t> </a:t>
            </a:r>
            <a:r>
              <a:rPr lang="es-ES" b="1" dirty="0" err="1" smtClean="0">
                <a:effectLst>
                  <a:glow rad="101600">
                    <a:srgbClr val="C00000">
                      <a:alpha val="60000"/>
                    </a:srgbClr>
                  </a:glow>
                  <a:outerShdw blurRad="38100" dist="38100" dir="2700000" algn="tl">
                    <a:srgbClr val="000000">
                      <a:alpha val="43137"/>
                    </a:srgbClr>
                  </a:outerShdw>
                </a:effectLst>
              </a:rPr>
              <a:t>Shi</a:t>
            </a:r>
            <a:r>
              <a:rPr lang="es-ES" b="1" dirty="0" smtClean="0">
                <a:effectLst>
                  <a:glow rad="101600">
                    <a:srgbClr val="C00000">
                      <a:alpha val="60000"/>
                    </a:srgbClr>
                  </a:glow>
                  <a:outerShdw blurRad="38100" dist="38100" dir="2700000" algn="tl">
                    <a:srgbClr val="000000">
                      <a:alpha val="43137"/>
                    </a:srgbClr>
                  </a:outerShdw>
                </a:effectLst>
              </a:rPr>
              <a:t> </a:t>
            </a:r>
            <a:r>
              <a:rPr lang="es-ES" b="1" dirty="0" err="1" smtClean="0">
                <a:effectLst>
                  <a:glow rad="101600">
                    <a:srgbClr val="C00000">
                      <a:alpha val="60000"/>
                    </a:srgbClr>
                  </a:glow>
                  <a:outerShdw blurRad="38100" dist="38100" dir="2700000" algn="tl">
                    <a:srgbClr val="000000">
                      <a:alpha val="43137"/>
                    </a:srgbClr>
                  </a:outerShdw>
                </a:effectLst>
              </a:rPr>
              <a:t>Huang</a:t>
            </a:r>
            <a:r>
              <a:rPr lang="es-ES" b="1" dirty="0" smtClean="0">
                <a:effectLst>
                  <a:glow rad="101600">
                    <a:srgbClr val="C00000">
                      <a:alpha val="60000"/>
                    </a:srgbClr>
                  </a:glow>
                  <a:outerShdw blurRad="38100" dist="38100" dir="2700000" algn="tl">
                    <a:srgbClr val="000000">
                      <a:alpha val="43137"/>
                    </a:srgbClr>
                  </a:outerShdw>
                </a:effectLst>
              </a:rPr>
              <a:t>. Entre estas figuras encontramos soldados, caballos, armas, carros, etc.</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6000">
        <p:pull/>
      </p:transition>
    </mc:Choice>
    <mc:Fallback xmlns="">
      <p:transition spd="slow" advTm="26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plus(in)">
                                      <p:cBhvr>
                                        <p:cTn id="10" dur="3000"/>
                                        <p:tgtEl>
                                          <p:spTgt spid="9"/>
                                        </p:tgtEl>
                                      </p:cBhvr>
                                    </p:animEffect>
                                  </p:childTnLst>
                                </p:cTn>
                              </p:par>
                              <p:par>
                                <p:cTn id="11" presetID="13" presetClass="entr" presetSubtype="1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xit" presetSubtype="32" fill="hold" nodeType="withEffect">
                                  <p:stCondLst>
                                    <p:cond delay="0"/>
                                  </p:stCondLst>
                                  <p:childTnLst>
                                    <p:animEffect transition="out" filter="plus(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13" presetClass="exit" presetSubtype="32" fill="hold" nodeType="withEffect">
                                  <p:stCondLst>
                                    <p:cond delay="0"/>
                                  </p:stCondLst>
                                  <p:childTnLst>
                                    <p:animEffect transition="out" filter="plus(out)">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23" presetClass="entr" presetSubtype="27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strVal val="2/3*#ppt_w"/>
                                          </p:val>
                                        </p:tav>
                                        <p:tav tm="100000">
                                          <p:val>
                                            <p:strVal val="#ppt_w"/>
                                          </p:val>
                                        </p:tav>
                                      </p:tavLst>
                                    </p:anim>
                                    <p:anim calcmode="lin" valueType="num">
                                      <p:cBhvr>
                                        <p:cTn id="23" dur="3000" fill="hold"/>
                                        <p:tgtEl>
                                          <p:spTgt spid="4"/>
                                        </p:tgtEl>
                                        <p:attrNameLst>
                                          <p:attrName>ppt_h</p:attrName>
                                        </p:attrNameLst>
                                      </p:cBhvr>
                                      <p:tavLst>
                                        <p:tav tm="0">
                                          <p:val>
                                            <p:strVal val="2/3*#ppt_h"/>
                                          </p:val>
                                        </p:tav>
                                        <p:tav tm="100000">
                                          <p:val>
                                            <p:strVal val="#ppt_h"/>
                                          </p:val>
                                        </p:tav>
                                      </p:tavLst>
                                    </p:anim>
                                  </p:childTnLst>
                                </p:cTn>
                              </p:par>
                              <p:par>
                                <p:cTn id="24" presetID="4" presetClass="entr" presetSubtype="32"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ox(out)">
                                      <p:cBhvr>
                                        <p:cTn id="26" dur="3000"/>
                                        <p:tgtEl>
                                          <p:spTgt spid="4"/>
                                        </p:tgtEl>
                                      </p:cBhvr>
                                    </p:animEffect>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1"/>
                                          </p:val>
                                        </p:tav>
                                        <p:tav tm="100000">
                                          <p:val>
                                            <p:strVal val="#ppt_x"/>
                                          </p:val>
                                        </p:tav>
                                      </p:tavLst>
                                    </p:anim>
                                    <p:anim calcmode="lin" valueType="num">
                                      <p:cBhvr>
                                        <p:cTn id="3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descr="a1.JPG"/>
          <p:cNvPicPr>
            <a:picLocks noGrp="1" noChangeAspect="1"/>
          </p:cNvPicPr>
          <p:nvPr>
            <p:ph idx="1"/>
          </p:nvPr>
        </p:nvPicPr>
        <p:blipFill>
          <a:blip r:embed="rId2" cstate="print"/>
          <a:srcRect r="50000"/>
          <a:stretch>
            <a:fillRect/>
          </a:stretch>
        </p:blipFill>
        <p:spPr>
          <a:xfrm>
            <a:off x="0" y="0"/>
            <a:ext cx="4572000" cy="5715000"/>
          </a:xfrm>
        </p:spPr>
      </p:pic>
      <p:pic>
        <p:nvPicPr>
          <p:cNvPr id="9" name="Picture 8" descr="a2.JPG"/>
          <p:cNvPicPr>
            <a:picLocks noChangeAspect="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sp>
        <p:nvSpPr>
          <p:cNvPr id="4" name="3 CuadroTexto"/>
          <p:cNvSpPr txBox="1"/>
          <p:nvPr/>
        </p:nvSpPr>
        <p:spPr>
          <a:xfrm>
            <a:off x="395536" y="4369668"/>
            <a:ext cx="8424936"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Dicho así puedes pensar que es una minucia, un conjunto de esculturas de barro. La grandeza viene, no sólo por la cantidad de historia que tienen, más de 2.000 años, sino cuando te enfrentas cara a cara con ellos y te das cuenta que son un ejército perfectamente formado, y de tamaño real.</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2000">
        <p15:prstTrans prst="drape"/>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3000"/>
                                        <p:tgtEl>
                                          <p:spTgt spid="8"/>
                                        </p:tgtEl>
                                      </p:cBhvr>
                                    </p:animEffect>
                                  </p:childTnLst>
                                </p:cTn>
                              </p:par>
                              <p:par>
                                <p:cTn id="8" presetID="37"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3000"/>
                                        <p:tgtEl>
                                          <p:spTgt spid="8"/>
                                        </p:tgtEl>
                                      </p:cBhvr>
                                    </p:animEffect>
                                    <p:anim calcmode="lin" valueType="num">
                                      <p:cBhvr>
                                        <p:cTn id="11" dur="3000" fill="hold"/>
                                        <p:tgtEl>
                                          <p:spTgt spid="8"/>
                                        </p:tgtEl>
                                        <p:attrNameLst>
                                          <p:attrName>ppt_x</p:attrName>
                                        </p:attrNameLst>
                                      </p:cBhvr>
                                      <p:tavLst>
                                        <p:tav tm="0">
                                          <p:val>
                                            <p:strVal val="#ppt_x"/>
                                          </p:val>
                                        </p:tav>
                                        <p:tav tm="100000">
                                          <p:val>
                                            <p:strVal val="#ppt_x"/>
                                          </p:val>
                                        </p:tav>
                                      </p:tavLst>
                                    </p:anim>
                                    <p:anim calcmode="lin" valueType="num">
                                      <p:cBhvr>
                                        <p:cTn id="12" dur="2700" decel="100000" fill="hold"/>
                                        <p:tgtEl>
                                          <p:spTgt spid="8"/>
                                        </p:tgtEl>
                                        <p:attrNameLst>
                                          <p:attrName>ppt_y</p:attrName>
                                        </p:attrNameLst>
                                      </p:cBhvr>
                                      <p:tavLst>
                                        <p:tav tm="0">
                                          <p:val>
                                            <p:strVal val="#ppt_y+1"/>
                                          </p:val>
                                        </p:tav>
                                        <p:tav tm="100000">
                                          <p:val>
                                            <p:strVal val="#ppt_y-.03"/>
                                          </p:val>
                                        </p:tav>
                                      </p:tavLst>
                                    </p:anim>
                                    <p:anim calcmode="lin" valueType="num">
                                      <p:cBhvr>
                                        <p:cTn id="13" dur="300" accel="100000" fill="hold">
                                          <p:stCondLst>
                                            <p:cond delay="2700"/>
                                          </p:stCondLst>
                                        </p:cTn>
                                        <p:tgtEl>
                                          <p:spTgt spid="8"/>
                                        </p:tgtEl>
                                        <p:attrNameLst>
                                          <p:attrName>ppt_y</p:attrName>
                                        </p:attrNameLst>
                                      </p:cBhvr>
                                      <p:tavLst>
                                        <p:tav tm="0">
                                          <p:val>
                                            <p:strVal val="#ppt_y-.03"/>
                                          </p:val>
                                        </p:tav>
                                        <p:tav tm="100000">
                                          <p:val>
                                            <p:strVal val="#ppt_y"/>
                                          </p:val>
                                        </p:tav>
                                      </p:tavLst>
                                    </p:anim>
                                  </p:childTnLst>
                                </p:cTn>
                              </p:par>
                              <p:par>
                                <p:cTn id="14" presetID="20" presetClass="entr" presetSubtype="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edge">
                                      <p:cBhvr>
                                        <p:cTn id="16" dur="3000"/>
                                        <p:tgtEl>
                                          <p:spTgt spid="9"/>
                                        </p:tgtEl>
                                      </p:cBhvr>
                                    </p:animEffect>
                                  </p:childTnLst>
                                </p:cTn>
                              </p:par>
                              <p:par>
                                <p:cTn id="17" presetID="37"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3000"/>
                                        <p:tgtEl>
                                          <p:spTgt spid="9"/>
                                        </p:tgtEl>
                                      </p:cBhvr>
                                    </p:animEffect>
                                    <p:anim calcmode="lin" valueType="num">
                                      <p:cBhvr>
                                        <p:cTn id="20" dur="3000" fill="hold"/>
                                        <p:tgtEl>
                                          <p:spTgt spid="9"/>
                                        </p:tgtEl>
                                        <p:attrNameLst>
                                          <p:attrName>ppt_x</p:attrName>
                                        </p:attrNameLst>
                                      </p:cBhvr>
                                      <p:tavLst>
                                        <p:tav tm="0">
                                          <p:val>
                                            <p:strVal val="#ppt_x"/>
                                          </p:val>
                                        </p:tav>
                                        <p:tav tm="100000">
                                          <p:val>
                                            <p:strVal val="#ppt_x"/>
                                          </p:val>
                                        </p:tav>
                                      </p:tavLst>
                                    </p:anim>
                                    <p:anim calcmode="lin" valueType="num">
                                      <p:cBhvr>
                                        <p:cTn id="21" dur="2700" decel="100000" fill="hold"/>
                                        <p:tgtEl>
                                          <p:spTgt spid="9"/>
                                        </p:tgtEl>
                                        <p:attrNameLst>
                                          <p:attrName>ppt_y</p:attrName>
                                        </p:attrNameLst>
                                      </p:cBhvr>
                                      <p:tavLst>
                                        <p:tav tm="0">
                                          <p:val>
                                            <p:strVal val="#ppt_y+1"/>
                                          </p:val>
                                        </p:tav>
                                        <p:tav tm="100000">
                                          <p:val>
                                            <p:strVal val="#ppt_y-.03"/>
                                          </p:val>
                                        </p:tav>
                                      </p:tavLst>
                                    </p:anim>
                                    <p:anim calcmode="lin" valueType="num">
                                      <p:cBhvr>
                                        <p:cTn id="22" dur="300" accel="100000" fill="hold">
                                          <p:stCondLst>
                                            <p:cond delay="2700"/>
                                          </p:stCondLst>
                                        </p:cTn>
                                        <p:tgtEl>
                                          <p:spTgt spid="9"/>
                                        </p:tgtEl>
                                        <p:attrNameLst>
                                          <p:attrName>ppt_y</p:attrName>
                                        </p:attrNameLst>
                                      </p:cBhvr>
                                      <p:tavLst>
                                        <p:tav tm="0">
                                          <p:val>
                                            <p:strVal val="#ppt_y-.03"/>
                                          </p:val>
                                        </p:tav>
                                        <p:tav tm="100000">
                                          <p:val>
                                            <p:strVal val="#ppt_y"/>
                                          </p:val>
                                        </p:tav>
                                      </p:tavLst>
                                    </p:anim>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1591-svetik.jpg"/>
          <p:cNvPicPr>
            <a:picLocks noChangeAspect="1"/>
          </p:cNvPicPr>
          <p:nvPr/>
        </p:nvPicPr>
        <p:blipFill>
          <a:blip r:embed="rId2" cstate="print"/>
          <a:srcRect/>
          <a:stretch>
            <a:fillRect/>
          </a:stretch>
        </p:blipFill>
        <p:spPr bwMode="auto">
          <a:xfrm>
            <a:off x="0" y="-238125"/>
            <a:ext cx="9144000" cy="59531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1">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323850" y="336550"/>
            <a:ext cx="8496300" cy="5113338"/>
          </a:xfrm>
          <a:prstGeom prst="rect">
            <a:avLst/>
          </a:prstGeom>
          <a:solidFill>
            <a:schemeClr val="tx1">
              <a:lumMod val="8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467544" y="4873724"/>
            <a:ext cx="7920880" cy="646331"/>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Pensamos que quizá más grandes incluso que el tamaño medio de los chinos de aquella época, ya que cada escultura mide 1,80 metros. </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9000">
        <p15:prstTrans prst="pageCurlDouble"/>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3000"/>
                                        <p:tgtEl>
                                          <p:spTgt spid="4"/>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08-04-south-street-seaport-w120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1">
              <a:lumMod val="95000"/>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179388" y="217488"/>
            <a:ext cx="8785225" cy="5280025"/>
          </a:xfrm>
          <a:prstGeom prst="rect">
            <a:avLst/>
          </a:prstGeom>
          <a:solidFill>
            <a:schemeClr val="tx1">
              <a:lumMod val="75000"/>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28625" y="517525"/>
            <a:ext cx="8247063" cy="4740275"/>
          </a:xfrm>
          <a:prstGeom prst="rect">
            <a:avLst/>
          </a:prstGeom>
          <a:solidFill>
            <a:schemeClr val="tx1">
              <a:lumMod val="50000"/>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611560" y="4585692"/>
            <a:ext cx="7704856"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En representación del ejército principal del emperador, los soldados se alinean en formación de batalla en el pozo principal. Más de 7.000 han sido encontrados desde que la excavación comenzó en 1974.</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5000">
        <p15:prstTrans prst="airplane"/>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35"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3000"/>
                                        <p:tgtEl>
                                          <p:spTgt spid="4"/>
                                        </p:tgtEl>
                                      </p:cBhvr>
                                    </p:animEffect>
                                    <p:anim calcmode="lin" valueType="num">
                                      <p:cBhvr>
                                        <p:cTn id="17" dur="3000" fill="hold"/>
                                        <p:tgtEl>
                                          <p:spTgt spid="4"/>
                                        </p:tgtEl>
                                        <p:attrNameLst>
                                          <p:attrName>style.rotation</p:attrName>
                                        </p:attrNameLst>
                                      </p:cBhvr>
                                      <p:tavLst>
                                        <p:tav tm="0">
                                          <p:val>
                                            <p:fltVal val="720"/>
                                          </p:val>
                                        </p:tav>
                                        <p:tav tm="100000">
                                          <p:val>
                                            <p:fltVal val="0"/>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anim calcmode="lin" valueType="num">
                                      <p:cBhvr>
                                        <p:cTn id="19" dur="3000" fill="hold"/>
                                        <p:tgtEl>
                                          <p:spTgt spid="4"/>
                                        </p:tgtEl>
                                        <p:attrNameLst>
                                          <p:attrName>ppt_w</p:attrName>
                                        </p:attrNameLst>
                                      </p:cBhvr>
                                      <p:tavLst>
                                        <p:tav tm="0">
                                          <p:val>
                                            <p:fltVal val="0"/>
                                          </p:val>
                                        </p:tav>
                                        <p:tav tm="100000">
                                          <p:val>
                                            <p:strVal val="#ppt_w"/>
                                          </p:val>
                                        </p:tav>
                                      </p:tavLst>
                                    </p:anim>
                                  </p:childTnLst>
                                </p:cTn>
                              </p:par>
                              <p:par>
                                <p:cTn id="20" presetID="39" presetClass="entr" presetSubtype="0" accel="10000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23" dur="3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24" dur="3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25" dur="3000" fill="hold"/>
                                        <p:tgtEl>
                                          <p:spTgt spid="4"/>
                                        </p:tgtEl>
                                        <p:attrNameLst>
                                          <p:attrName>ppt_y</p:attrName>
                                        </p:attrNameLst>
                                      </p:cBhvr>
                                      <p:tavLst>
                                        <p:tav tm="0">
                                          <p:val>
                                            <p:strVal val="#ppt_y"/>
                                          </p:val>
                                        </p:tav>
                                        <p:tav tm="100000">
                                          <p:val>
                                            <p:strVal val="#ppt_y"/>
                                          </p:val>
                                        </p:tav>
                                      </p:tavLst>
                                    </p:anim>
                                  </p:childTnLst>
                                </p:cTn>
                              </p:par>
                              <p:par>
                                <p:cTn id="26" presetID="55" presetClass="entr" presetSubtype="0" fill="hold" nodeType="withEffect">
                                  <p:stCondLst>
                                    <p:cond delay="50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strVal val="#ppt_w*0.70"/>
                                          </p:val>
                                        </p:tav>
                                        <p:tav tm="100000">
                                          <p:val>
                                            <p:strVal val="#ppt_w"/>
                                          </p:val>
                                        </p:tav>
                                      </p:tavLst>
                                    </p:anim>
                                    <p:anim calcmode="lin" valueType="num">
                                      <p:cBhvr>
                                        <p:cTn id="29" dur="3000" fill="hold"/>
                                        <p:tgtEl>
                                          <p:spTgt spid="4"/>
                                        </p:tgtEl>
                                        <p:attrNameLst>
                                          <p:attrName>ppt_h</p:attrName>
                                        </p:attrNameLst>
                                      </p:cBhvr>
                                      <p:tavLst>
                                        <p:tav tm="0">
                                          <p:val>
                                            <p:strVal val="#ppt_h"/>
                                          </p:val>
                                        </p:tav>
                                        <p:tav tm="100000">
                                          <p:val>
                                            <p:strVal val="#ppt_h"/>
                                          </p:val>
                                        </p:tav>
                                      </p:tavLst>
                                    </p:anim>
                                    <p:animEffect transition="in" filter="fade">
                                      <p:cBhvr>
                                        <p:cTn id="30" dur="3000"/>
                                        <p:tgtEl>
                                          <p:spTgt spid="4"/>
                                        </p:tgtEl>
                                      </p:cBhvr>
                                    </p:animEffect>
                                  </p:childTnLst>
                                </p:cTn>
                              </p:par>
                            </p:childTnLst>
                          </p:cTn>
                        </p:par>
                        <p:par>
                          <p:cTn id="31" fill="hold">
                            <p:stCondLst>
                              <p:cond delay="35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1"/>
                                          </p:val>
                                        </p:tav>
                                        <p:tav tm="100000">
                                          <p:val>
                                            <p:strVal val="#ppt_x"/>
                                          </p:val>
                                        </p:tav>
                                      </p:tavLst>
                                    </p:anim>
                                    <p:anim calcmode="lin" valueType="num">
                                      <p:cBhvr>
                                        <p:cTn id="3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06143-1024x768-reflection.jpg"/>
          <p:cNvPicPr>
            <a:picLocks noChangeAspect="1"/>
          </p:cNvPicPr>
          <p:nvPr/>
        </p:nvPicPr>
        <p:blipFill>
          <a:blip r:embed="rId2" cstate="print"/>
          <a:srcRect/>
          <a:stretch>
            <a:fillRect/>
          </a:stretch>
        </p:blipFill>
        <p:spPr bwMode="auto">
          <a:xfrm>
            <a:off x="0" y="0"/>
            <a:ext cx="571023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5724525" cy="5715000"/>
          </a:xfrm>
          <a:prstGeom prst="rect">
            <a:avLst/>
          </a:prstGeom>
          <a:solidFill>
            <a:schemeClr val="tx1">
              <a:lumMod val="8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179388" y="265113"/>
            <a:ext cx="5256212" cy="5256212"/>
          </a:xfrm>
          <a:prstGeom prst="rect">
            <a:avLst/>
          </a:prstGeom>
          <a:solidFill>
            <a:schemeClr val="tx1">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68313" y="554038"/>
            <a:ext cx="4679950" cy="4679950"/>
          </a:xfrm>
          <a:prstGeom prst="rect">
            <a:avLst/>
          </a:prstGeom>
          <a:solidFill>
            <a:schemeClr val="bg1">
              <a:lumMod val="65000"/>
              <a:lumOff val="3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5724128" y="1489348"/>
            <a:ext cx="3240360" cy="2308324"/>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En este museo se exponen algunas de las piezas más espectaculares que han rescatado de los yacimientos. En este lugar puedes observar el carro de bronce o algunos oficiales de terracota de alto rango.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5000">
        <p14:doors dir="vert"/>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6" presetClass="exit" presetSubtype="42" fill="hold" nodeType="withEffect">
                                  <p:stCondLst>
                                    <p:cond delay="0"/>
                                  </p:stCondLst>
                                  <p:childTnLst>
                                    <p:animEffect transition="out" filter="barn(out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3"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linds(horizontal)">
                                      <p:cBhvr>
                                        <p:cTn id="16" dur="3000"/>
                                        <p:tgtEl>
                                          <p:spTgt spid="4"/>
                                        </p:tgtEl>
                                      </p:cBhvr>
                                    </p:animEffect>
                                  </p:childTnLst>
                                </p:cTn>
                              </p:par>
                              <p:par>
                                <p:cTn id="17" presetID="42"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3000"/>
                                        <p:tgtEl>
                                          <p:spTgt spid="4"/>
                                        </p:tgtEl>
                                      </p:cBhvr>
                                    </p:animEffect>
                                    <p:anim calcmode="lin" valueType="num">
                                      <p:cBhvr>
                                        <p:cTn id="20" dur="3000" fill="hold"/>
                                        <p:tgtEl>
                                          <p:spTgt spid="4"/>
                                        </p:tgtEl>
                                        <p:attrNameLst>
                                          <p:attrName>ppt_x</p:attrName>
                                        </p:attrNameLst>
                                      </p:cBhvr>
                                      <p:tavLst>
                                        <p:tav tm="0">
                                          <p:val>
                                            <p:strVal val="#ppt_x"/>
                                          </p:val>
                                        </p:tav>
                                        <p:tav tm="100000">
                                          <p:val>
                                            <p:strVal val="#ppt_x"/>
                                          </p:val>
                                        </p:tav>
                                      </p:tavLst>
                                    </p:anim>
                                    <p:anim calcmode="lin" valueType="num">
                                      <p:cBhvr>
                                        <p:cTn id="21" dur="3000" fill="hold"/>
                                        <p:tgtEl>
                                          <p:spTgt spid="4"/>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Content Placeholder 14" descr="a1.JPG"/>
          <p:cNvPicPr>
            <a:picLocks noGrp="1" noChangeAspect="1"/>
          </p:cNvPicPr>
          <p:nvPr>
            <p:ph idx="1"/>
          </p:nvPr>
        </p:nvPicPr>
        <p:blipFill>
          <a:blip r:embed="rId2" cstate="print"/>
          <a:srcRect r="50000" b="50000"/>
          <a:stretch>
            <a:fillRect/>
          </a:stretch>
        </p:blipFill>
        <p:spPr>
          <a:xfrm>
            <a:off x="0" y="0"/>
            <a:ext cx="4572000" cy="2857500"/>
          </a:xfrm>
        </p:spPr>
      </p:pic>
      <p:pic>
        <p:nvPicPr>
          <p:cNvPr id="16" name="Picture 15" descr="a2.JPG"/>
          <p:cNvPicPr>
            <a:picLocks noChangeAspect="1"/>
          </p:cNvPicPr>
          <p:nvPr/>
        </p:nvPicPr>
        <p:blipFill>
          <a:blip r:embed="rId2" cstate="print"/>
          <a:srcRect l="50000" b="50000"/>
          <a:stretch>
            <a:fillRect/>
          </a:stretch>
        </p:blipFill>
        <p:spPr bwMode="auto">
          <a:xfrm>
            <a:off x="4572000" y="0"/>
            <a:ext cx="4572000" cy="2857500"/>
          </a:xfrm>
          <a:prstGeom prst="rect">
            <a:avLst/>
          </a:prstGeom>
          <a:noFill/>
          <a:ln w="9525">
            <a:noFill/>
            <a:miter lim="800000"/>
            <a:headEnd/>
            <a:tailEnd/>
          </a:ln>
        </p:spPr>
      </p:pic>
      <p:pic>
        <p:nvPicPr>
          <p:cNvPr id="17" name="Picture 16" descr="a3.JPG"/>
          <p:cNvPicPr>
            <a:picLocks noChangeAspect="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pic>
        <p:nvPicPr>
          <p:cNvPr id="19" name="Picture 18" descr="a4.JPG"/>
          <p:cNvPicPr>
            <a:picLocks noChangeAspect="1"/>
          </p:cNvPicPr>
          <p:nvPr/>
        </p:nvPicPr>
        <p:blipFill>
          <a:blip r:embed="rId2" cstate="print"/>
          <a:srcRect l="50000" t="50000"/>
          <a:stretch>
            <a:fillRect/>
          </a:stretch>
        </p:blipFill>
        <p:spPr bwMode="auto">
          <a:xfrm>
            <a:off x="4572000" y="2857500"/>
            <a:ext cx="4572000" cy="2857500"/>
          </a:xfrm>
          <a:prstGeom prst="rect">
            <a:avLst/>
          </a:prstGeom>
          <a:noFill/>
          <a:ln w="9525">
            <a:noFill/>
            <a:miter lim="800000"/>
            <a:headEnd/>
            <a:tailEnd/>
          </a:ln>
        </p:spPr>
      </p:pic>
      <p:sp>
        <p:nvSpPr>
          <p:cNvPr id="6" name="5 CuadroTexto"/>
          <p:cNvSpPr txBox="1"/>
          <p:nvPr/>
        </p:nvSpPr>
        <p:spPr>
          <a:xfrm>
            <a:off x="467544" y="4657700"/>
            <a:ext cx="7992888"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Es un buen lugar para apreciar el color que cubría las figuras. Estamos acostumbrados a verlos sin color, pero parece ser que cuando se moldearon tenían acabados policromados.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3000">
        <p14:doors/>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slide(fromBottom)">
                                      <p:cBhvr>
                                        <p:cTn id="7" dur="3000"/>
                                        <p:tgtEl>
                                          <p:spTgt spid="15"/>
                                        </p:tgtEl>
                                      </p:cBhvr>
                                    </p:animEffect>
                                  </p:childTnLst>
                                </p:cTn>
                              </p:par>
                              <p:par>
                                <p:cTn id="8" presetID="12" presetClass="entr" presetSubtype="8"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slide(fromLeft)">
                                      <p:cBhvr>
                                        <p:cTn id="10" dur="3000"/>
                                        <p:tgtEl>
                                          <p:spTgt spid="16"/>
                                        </p:tgtEl>
                                      </p:cBhvr>
                                    </p:animEffect>
                                  </p:childTnLst>
                                </p:cTn>
                              </p:par>
                              <p:par>
                                <p:cTn id="11" presetID="12" presetClass="entr" presetSubtype="1"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slide(fromTop)">
                                      <p:cBhvr>
                                        <p:cTn id="13" dur="3000"/>
                                        <p:tgtEl>
                                          <p:spTgt spid="19"/>
                                        </p:tgtEl>
                                      </p:cBhvr>
                                    </p:animEffect>
                                  </p:childTnLst>
                                </p:cTn>
                              </p:par>
                              <p:par>
                                <p:cTn id="14" presetID="12" presetClass="entr" presetSubtype="2" fill="hold"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slide(fromRight)">
                                      <p:cBhvr>
                                        <p:cTn id="16" dur="3000"/>
                                        <p:tgtEl>
                                          <p:spTgt spid="17"/>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1233-svetik.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9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683568" y="4657700"/>
            <a:ext cx="7344816"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En total se han descubierto 3 pabellones de soldados y armas de combate, aunque se cree que es sólo una pequeña parte de todo lo que falta por descubrir.</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14:ferris dir="l"/>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5"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ppt_w"/>
                                          </p:val>
                                        </p:tav>
                                      </p:tavLst>
                                    </p:anim>
                                    <p:anim calcmode="lin" valueType="num">
                                      <p:cBhvr>
                                        <p:cTn id="7"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 dur="1" fill="hold">
                                          <p:stCondLst>
                                            <p:cond delay="2999"/>
                                          </p:stCondLst>
                                        </p:cTn>
                                        <p:tgtEl>
                                          <p:spTgt spid="5"/>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626259730_1f0c6bde93_b.jpg"/>
          <p:cNvPicPr>
            <a:picLocks noChangeAspect="1"/>
          </p:cNvPicPr>
          <p:nvPr/>
        </p:nvPicPr>
        <p:blipFill>
          <a:blip r:embed="rId2" cstate="print"/>
          <a:srcRect/>
          <a:stretch>
            <a:fillRect/>
          </a:stretch>
        </p:blipFill>
        <p:spPr bwMode="auto">
          <a:xfrm>
            <a:off x="0" y="22225"/>
            <a:ext cx="9144000" cy="56705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179388" y="157163"/>
            <a:ext cx="8785225" cy="5400675"/>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68313" y="336550"/>
            <a:ext cx="8280400" cy="4981575"/>
          </a:xfrm>
          <a:prstGeom prst="rect">
            <a:avLst/>
          </a:prstGeom>
          <a:solidFill>
            <a:schemeClr val="tx2">
              <a:lumMod val="9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251520" y="4369668"/>
            <a:ext cx="8424936"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Este lugar es sin duda, el lugar más espectacular de todo el complejo. Además hay alguna fosa que impacta más que otras. El más espectacular es la fosa 1, donde están el mayor número de guerreros y, la fosa 2 con las figuras que se están restaurando.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9000">
        <p14:conveyor dir="l"/>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8" presetClass="exit" presetSubtype="12" fill="hold" nodeType="withEffect">
                                  <p:stCondLst>
                                    <p:cond delay="0"/>
                                  </p:stCondLst>
                                  <p:childTnLst>
                                    <p:animEffect transition="out" filter="strips(downLef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8" presetClass="exit" presetSubtype="6" fill="hold" nodeType="withEffect">
                                  <p:stCondLst>
                                    <p:cond delay="0"/>
                                  </p:stCondLst>
                                  <p:childTnLst>
                                    <p:animEffect transition="out" filter="strips(downRigh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6" presetClass="entr" presetSubtype="4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Horizontal)">
                                      <p:cBhvr>
                                        <p:cTn id="16" dur="3000"/>
                                        <p:tgtEl>
                                          <p:spTgt spid="4"/>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1"/>
                                          </p:val>
                                        </p:tav>
                                        <p:tav tm="100000">
                                          <p:val>
                                            <p:strVal val="#ppt_x"/>
                                          </p:val>
                                        </p:tav>
                                      </p:tavLst>
                                    </p:anim>
                                    <p:anim calcmode="lin" valueType="num">
                                      <p:cBhvr>
                                        <p:cTn id="2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fotos.diariosur.es/200911/chianty.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pic>
        <p:nvPicPr>
          <p:cNvPr id="5" name="Picture 2" descr="http://fotos.diariosur.es/200911/chianty.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sp>
        <p:nvSpPr>
          <p:cNvPr id="4" name="3 CuadroTexto"/>
          <p:cNvSpPr txBox="1"/>
          <p:nvPr/>
        </p:nvSpPr>
        <p:spPr>
          <a:xfrm>
            <a:off x="395536" y="4081636"/>
            <a:ext cx="8280920" cy="1477328"/>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No puede sorprender a nadie que los guerreros de terracota de </a:t>
            </a:r>
            <a:r>
              <a:rPr lang="es-ES" b="1" dirty="0" err="1" smtClean="0">
                <a:effectLst>
                  <a:glow rad="101600">
                    <a:srgbClr val="C00000">
                      <a:alpha val="60000"/>
                    </a:srgbClr>
                  </a:glow>
                  <a:outerShdw blurRad="38100" dist="38100" dir="2700000" algn="tl">
                    <a:srgbClr val="000000">
                      <a:alpha val="43137"/>
                    </a:srgbClr>
                  </a:outerShdw>
                </a:effectLst>
              </a:rPr>
              <a:t>Xian</a:t>
            </a:r>
            <a:r>
              <a:rPr lang="es-ES" b="1" dirty="0" smtClean="0">
                <a:effectLst>
                  <a:glow rad="101600">
                    <a:srgbClr val="C00000">
                      <a:alpha val="60000"/>
                    </a:srgbClr>
                  </a:glow>
                  <a:outerShdw blurRad="38100" dist="38100" dir="2700000" algn="tl">
                    <a:srgbClr val="000000">
                      <a:alpha val="43137"/>
                    </a:srgbClr>
                  </a:outerShdw>
                </a:effectLst>
              </a:rPr>
              <a:t> se declararan en 1987 Patrimonio de la Humanidad por la UNESCO. Quizá lo que más llama la atención es el increíble detalle de las figuras de arcilla. Desde las facciones faciales, cada cara es diferente, hasta los detalles de las armaduras y armas. </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14:ferris dir="r"/>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2226"/>
                                        </p:tgtEl>
                                        <p:attrNameLst>
                                          <p:attrName>style.visibility</p:attrName>
                                        </p:attrNameLst>
                                      </p:cBhvr>
                                      <p:to>
                                        <p:strVal val="visible"/>
                                      </p:to>
                                    </p:set>
                                    <p:animEffect transition="in" filter="blinds(horizontal)">
                                      <p:cBhvr>
                                        <p:cTn id="7" dur="3000"/>
                                        <p:tgtEl>
                                          <p:spTgt spid="52226"/>
                                        </p:tgtEl>
                                      </p:cBhvr>
                                    </p:animEffect>
                                  </p:childTnLst>
                                </p:cTn>
                              </p:par>
                              <p:par>
                                <p:cTn id="8" presetID="3" presetClass="entr" presetSubtype="5"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vertical)">
                                      <p:cBhvr>
                                        <p:cTn id="10" dur="3000"/>
                                        <p:tgtEl>
                                          <p:spTgt spid="5"/>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0871-svetik.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3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945732"/>
            <a:ext cx="8208912" cy="646331"/>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Los miles de guerreros fueron colocados en formación de batalla, listos para defender a su emperador de lo que pudiera esperarle en el más allá. </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0000">
        <p14:conveyor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xit" presetSubtype="0" fill="hold" nodeType="withEffect">
                                  <p:stCondLst>
                                    <p:cond delay="0"/>
                                  </p:stCondLst>
                                  <p:childTnLst>
                                    <p:animEffect transition="out" filter="fade">
                                      <p:cBhvr>
                                        <p:cTn id="6" dur="3000"/>
                                        <p:tgtEl>
                                          <p:spTgt spid="6"/>
                                        </p:tgtEl>
                                      </p:cBhvr>
                                    </p:animEffect>
                                    <p:anim calcmode="lin" valueType="num">
                                      <p:cBhvr>
                                        <p:cTn id="7" dur="3000"/>
                                        <p:tgtEl>
                                          <p:spTgt spid="6"/>
                                        </p:tgtEl>
                                        <p:attrNameLst>
                                          <p:attrName>style.rotation</p:attrName>
                                        </p:attrNameLst>
                                      </p:cBhvr>
                                      <p:tavLst>
                                        <p:tav tm="0">
                                          <p:val>
                                            <p:fltVal val="0"/>
                                          </p:val>
                                        </p:tav>
                                        <p:tav tm="100000">
                                          <p:val>
                                            <p:fltVal val="720"/>
                                          </p:val>
                                        </p:tav>
                                      </p:tavLst>
                                    </p:anim>
                                    <p:anim calcmode="lin" valueType="num">
                                      <p:cBhvr>
                                        <p:cTn id="8" dur="3000"/>
                                        <p:tgtEl>
                                          <p:spTgt spid="6"/>
                                        </p:tgtEl>
                                        <p:attrNameLst>
                                          <p:attrName>ppt_h</p:attrName>
                                        </p:attrNameLst>
                                      </p:cBhvr>
                                      <p:tavLst>
                                        <p:tav tm="0">
                                          <p:val>
                                            <p:strVal val="ppt_h"/>
                                          </p:val>
                                        </p:tav>
                                        <p:tav tm="100000">
                                          <p:val>
                                            <p:fltVal val="0"/>
                                          </p:val>
                                        </p:tav>
                                      </p:tavLst>
                                    </p:anim>
                                    <p:anim calcmode="lin" valueType="num">
                                      <p:cBhvr>
                                        <p:cTn id="9" dur="3000"/>
                                        <p:tgtEl>
                                          <p:spTgt spid="6"/>
                                        </p:tgtEl>
                                        <p:attrNameLst>
                                          <p:attrName>ppt_w</p:attrName>
                                        </p:attrNameLst>
                                      </p:cBhvr>
                                      <p:tavLst>
                                        <p:tav tm="0">
                                          <p:val>
                                            <p:strVal val="ppt_w"/>
                                          </p:val>
                                        </p:tav>
                                        <p:tav tm="100000">
                                          <p:val>
                                            <p:fltVal val="0"/>
                                          </p:val>
                                        </p:tav>
                                      </p:tavLst>
                                    </p:anim>
                                    <p:set>
                                      <p:cBhvr>
                                        <p:cTn id="10" dur="1" fill="hold">
                                          <p:stCondLst>
                                            <p:cond delay="2999"/>
                                          </p:stCondLst>
                                        </p:cTn>
                                        <p:tgtEl>
                                          <p:spTgt spid="6"/>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6"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ircle(out)">
                                      <p:cBhvr>
                                        <p:cTn id="20" dur="3000"/>
                                        <p:tgtEl>
                                          <p:spTgt spid="4"/>
                                        </p:tgtEl>
                                      </p:cBhvr>
                                    </p:animEffect>
                                  </p:childTnLst>
                                </p:cTn>
                              </p:par>
                              <p:par>
                                <p:cTn id="21" presetID="35" presetClass="entr" presetSubtype="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3000"/>
                                        <p:tgtEl>
                                          <p:spTgt spid="4"/>
                                        </p:tgtEl>
                                      </p:cBhvr>
                                    </p:animEffect>
                                    <p:anim calcmode="lin" valueType="num">
                                      <p:cBhvr>
                                        <p:cTn id="24" dur="3000" fill="hold"/>
                                        <p:tgtEl>
                                          <p:spTgt spid="4"/>
                                        </p:tgtEl>
                                        <p:attrNameLst>
                                          <p:attrName>style.rotation</p:attrName>
                                        </p:attrNameLst>
                                      </p:cBhvr>
                                      <p:tavLst>
                                        <p:tav tm="0">
                                          <p:val>
                                            <p:fltVal val="720"/>
                                          </p:val>
                                        </p:tav>
                                        <p:tav tm="100000">
                                          <p:val>
                                            <p:fltVal val="0"/>
                                          </p:val>
                                        </p:tav>
                                      </p:tavLst>
                                    </p:anim>
                                    <p:anim calcmode="lin" valueType="num">
                                      <p:cBhvr>
                                        <p:cTn id="25" dur="3000" fill="hold"/>
                                        <p:tgtEl>
                                          <p:spTgt spid="4"/>
                                        </p:tgtEl>
                                        <p:attrNameLst>
                                          <p:attrName>ppt_h</p:attrName>
                                        </p:attrNameLst>
                                      </p:cBhvr>
                                      <p:tavLst>
                                        <p:tav tm="0">
                                          <p:val>
                                            <p:fltVal val="0"/>
                                          </p:val>
                                        </p:tav>
                                        <p:tav tm="100000">
                                          <p:val>
                                            <p:strVal val="#ppt_h"/>
                                          </p:val>
                                        </p:tav>
                                      </p:tavLst>
                                    </p:anim>
                                    <p:anim calcmode="lin" valueType="num">
                                      <p:cBhvr>
                                        <p:cTn id="26" dur="3000" fill="hold"/>
                                        <p:tgtEl>
                                          <p:spTgt spid="4"/>
                                        </p:tgtEl>
                                        <p:attrNameLst>
                                          <p:attrName>ppt_w</p:attrName>
                                        </p:attrNameLst>
                                      </p:cBhvr>
                                      <p:tavLst>
                                        <p:tav tm="0">
                                          <p:val>
                                            <p:fltVal val="0"/>
                                          </p:val>
                                        </p:tav>
                                        <p:tav tm="100000">
                                          <p:val>
                                            <p:strVal val="#ppt_w"/>
                                          </p:val>
                                        </p:tav>
                                      </p:tavLst>
                                    </p:anim>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5"/>
                                        </p:tgtEl>
                                        <p:attrNameLst>
                                          <p:attrName>style.visibility</p:attrName>
                                        </p:attrNameLst>
                                      </p:cBhvr>
                                      <p:to>
                                        <p:strVal val="visible"/>
                                      </p:to>
                                    </p:set>
                                    <p:animEffect transition="in" filter="fade">
                                      <p:cBhvr>
                                        <p:cTn id="30" dur="1000"/>
                                        <p:tgtEl>
                                          <p:spTgt spid="5"/>
                                        </p:tgtEl>
                                      </p:cBhvr>
                                    </p:animEffect>
                                    <p:anim calcmode="lin" valueType="num">
                                      <p:cBhvr>
                                        <p:cTn id="31" dur="1000" fill="hold"/>
                                        <p:tgtEl>
                                          <p:spTgt spid="5"/>
                                        </p:tgtEl>
                                        <p:attrNameLst>
                                          <p:attrName>ppt_x</p:attrName>
                                        </p:attrNameLst>
                                      </p:cBhvr>
                                      <p:tavLst>
                                        <p:tav tm="0">
                                          <p:val>
                                            <p:strVal val="#ppt_x-.1"/>
                                          </p:val>
                                        </p:tav>
                                        <p:tav tm="100000">
                                          <p:val>
                                            <p:strVal val="#ppt_x"/>
                                          </p:val>
                                        </p:tav>
                                      </p:tavLst>
                                    </p:anim>
                                    <p:anim calcmode="lin" valueType="num">
                                      <p:cBhvr>
                                        <p:cTn id="3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014822749_edecde041a_o.jpg"/>
          <p:cNvPicPr>
            <a:picLocks noChangeAspect="1"/>
          </p:cNvPicPr>
          <p:nvPr/>
        </p:nvPicPr>
        <p:blipFill>
          <a:blip r:embed="rId2" cstate="print"/>
          <a:srcRect/>
          <a:stretch>
            <a:fillRect/>
          </a:stretch>
        </p:blipFill>
        <p:spPr bwMode="auto">
          <a:xfrm>
            <a:off x="0" y="22225"/>
            <a:ext cx="9144000" cy="56705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6">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250825" y="238125"/>
            <a:ext cx="8607425" cy="5299075"/>
          </a:xfrm>
          <a:prstGeom prst="rect">
            <a:avLst/>
          </a:prstGeom>
          <a:solidFill>
            <a:schemeClr val="accent6">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539750" y="415925"/>
            <a:ext cx="8064500" cy="4883150"/>
          </a:xfrm>
          <a:prstGeom prst="rect">
            <a:avLst/>
          </a:prstGeom>
          <a:solidFill>
            <a:schemeClr val="accent6">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539552" y="4873724"/>
            <a:ext cx="7848872" cy="646331"/>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Fue un trabajo detallado, con docenas de diferentes tipos de cabezas, y había 100 carros y decenas de miles de armas de bronce.</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14:prism isContent="1"/>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4"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ox(out)">
                                      <p:cBhvr>
                                        <p:cTn id="16" dur="3000"/>
                                        <p:tgtEl>
                                          <p:spTgt spid="4"/>
                                        </p:tgtEl>
                                      </p:cBhvr>
                                    </p:animEffect>
                                  </p:childTnLst>
                                </p:cTn>
                              </p:par>
                              <p:par>
                                <p:cTn id="17" presetID="47"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3000"/>
                                        <p:tgtEl>
                                          <p:spTgt spid="4"/>
                                        </p:tgtEl>
                                      </p:cBhvr>
                                    </p:animEffect>
                                    <p:anim calcmode="lin" valueType="num">
                                      <p:cBhvr>
                                        <p:cTn id="20" dur="3000" fill="hold"/>
                                        <p:tgtEl>
                                          <p:spTgt spid="4"/>
                                        </p:tgtEl>
                                        <p:attrNameLst>
                                          <p:attrName>ppt_x</p:attrName>
                                        </p:attrNameLst>
                                      </p:cBhvr>
                                      <p:tavLst>
                                        <p:tav tm="0">
                                          <p:val>
                                            <p:strVal val="#ppt_x"/>
                                          </p:val>
                                        </p:tav>
                                        <p:tav tm="100000">
                                          <p:val>
                                            <p:strVal val="#ppt_x"/>
                                          </p:val>
                                        </p:tav>
                                      </p:tavLst>
                                    </p:anim>
                                    <p:anim calcmode="lin" valueType="num">
                                      <p:cBhvr>
                                        <p:cTn id="21" dur="3000" fill="hold"/>
                                        <p:tgtEl>
                                          <p:spTgt spid="4"/>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descr="a1.JPG"/>
          <p:cNvPicPr>
            <a:picLocks noGrp="1" noChangeAspect="1"/>
          </p:cNvPicPr>
          <p:nvPr>
            <p:ph idx="1"/>
          </p:nvPr>
        </p:nvPicPr>
        <p:blipFill>
          <a:blip r:embed="rId2" cstate="print"/>
          <a:srcRect r="50000" b="50000"/>
          <a:stretch>
            <a:fillRect/>
          </a:stretch>
        </p:blipFill>
        <p:spPr>
          <a:xfrm>
            <a:off x="0" y="0"/>
            <a:ext cx="4572000" cy="2857500"/>
          </a:xfrm>
        </p:spPr>
      </p:pic>
      <p:pic>
        <p:nvPicPr>
          <p:cNvPr id="9" name="Picture 8" descr="a2.JPG"/>
          <p:cNvPicPr>
            <a:picLocks noChangeAspect="1"/>
          </p:cNvPicPr>
          <p:nvPr/>
        </p:nvPicPr>
        <p:blipFill>
          <a:blip r:embed="rId2" cstate="print"/>
          <a:srcRect l="50000" b="50000"/>
          <a:stretch>
            <a:fillRect/>
          </a:stretch>
        </p:blipFill>
        <p:spPr bwMode="auto">
          <a:xfrm>
            <a:off x="4572000" y="0"/>
            <a:ext cx="4572000" cy="2857500"/>
          </a:xfrm>
          <a:prstGeom prst="rect">
            <a:avLst/>
          </a:prstGeom>
          <a:noFill/>
          <a:ln w="9525">
            <a:noFill/>
            <a:miter lim="800000"/>
            <a:headEnd/>
            <a:tailEnd/>
          </a:ln>
        </p:spPr>
      </p:pic>
      <p:pic>
        <p:nvPicPr>
          <p:cNvPr id="10" name="Picture 9" descr="a3.JPG"/>
          <p:cNvPicPr>
            <a:picLocks noChangeAspect="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pic>
        <p:nvPicPr>
          <p:cNvPr id="11" name="Picture 10" descr="a4.JPG"/>
          <p:cNvPicPr>
            <a:picLocks noChangeAspect="1"/>
          </p:cNvPicPr>
          <p:nvPr/>
        </p:nvPicPr>
        <p:blipFill>
          <a:blip r:embed="rId2" cstate="print"/>
          <a:srcRect l="50000" t="50000"/>
          <a:stretch>
            <a:fillRect/>
          </a:stretch>
        </p:blipFill>
        <p:spPr bwMode="auto">
          <a:xfrm>
            <a:off x="4572000" y="2857500"/>
            <a:ext cx="4572000" cy="2857500"/>
          </a:xfrm>
          <a:prstGeom prst="rect">
            <a:avLst/>
          </a:prstGeom>
          <a:noFill/>
          <a:ln w="9525">
            <a:noFill/>
            <a:miter lim="800000"/>
            <a:headEnd/>
            <a:tailEnd/>
          </a:ln>
        </p:spPr>
      </p:pic>
      <p:pic>
        <p:nvPicPr>
          <p:cNvPr id="7" name="Picture 4" descr="http://i.mota.ru/towns/img/towns_330.jpg"/>
          <p:cNvPicPr>
            <a:picLocks noChangeAspect="1" noChangeArrowheads="1"/>
          </p:cNvPicPr>
          <p:nvPr/>
        </p:nvPicPr>
        <p:blipFill>
          <a:blip r:embed="rId2" cstate="print"/>
          <a:stretch>
            <a:fillRect/>
          </a:stretch>
        </p:blipFill>
        <p:spPr bwMode="auto">
          <a:xfrm>
            <a:off x="0" y="0"/>
            <a:ext cx="9144000" cy="5715000"/>
          </a:xfrm>
          <a:prstGeom prst="rect">
            <a:avLst/>
          </a:prstGeom>
          <a:solidFill>
            <a:schemeClr val="tx2">
              <a:lumMod val="50000"/>
              <a:alpha val="67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6871" name="11 CuadroTexto"/>
          <p:cNvSpPr txBox="1">
            <a:spLocks noChangeArrowheads="1"/>
          </p:cNvSpPr>
          <p:nvPr/>
        </p:nvSpPr>
        <p:spPr bwMode="auto">
          <a:xfrm>
            <a:off x="6553200" y="4953000"/>
            <a:ext cx="46038" cy="369888"/>
          </a:xfrm>
          <a:prstGeom prst="rect">
            <a:avLst/>
          </a:prstGeom>
          <a:noFill/>
          <a:ln w="9525">
            <a:noFill/>
            <a:miter lim="800000"/>
            <a:headEnd/>
            <a:tailEnd/>
          </a:ln>
        </p:spPr>
        <p:txBody>
          <a:bodyPr>
            <a:spAutoFit/>
          </a:bodyPr>
          <a:lstStyle/>
          <a:p>
            <a:endParaRPr lang="es-ES">
              <a:latin typeface="Calibri" pitchFamily="34" charset="0"/>
            </a:endParaRPr>
          </a:p>
        </p:txBody>
      </p:sp>
      <p:sp>
        <p:nvSpPr>
          <p:cNvPr id="12" name="11 CuadroTexto"/>
          <p:cNvSpPr txBox="1"/>
          <p:nvPr/>
        </p:nvSpPr>
        <p:spPr>
          <a:xfrm>
            <a:off x="467544" y="4369668"/>
            <a:ext cx="8280920"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 tumba del emperador </a:t>
            </a:r>
            <a:r>
              <a:rPr lang="es-ES" b="1" dirty="0" err="1" smtClean="0">
                <a:effectLst>
                  <a:glow rad="101600">
                    <a:srgbClr val="C00000">
                      <a:alpha val="60000"/>
                    </a:srgbClr>
                  </a:glow>
                  <a:outerShdw blurRad="38100" dist="38100" dir="2700000" algn="tl">
                    <a:srgbClr val="000000">
                      <a:alpha val="43137"/>
                    </a:srgbClr>
                  </a:outerShdw>
                </a:effectLst>
              </a:rPr>
              <a:t>Qin</a:t>
            </a:r>
            <a:r>
              <a:rPr lang="es-ES" b="1" dirty="0" smtClean="0">
                <a:effectLst>
                  <a:glow rad="101600">
                    <a:srgbClr val="C00000">
                      <a:alpha val="60000"/>
                    </a:srgbClr>
                  </a:glow>
                  <a:outerShdw blurRad="38100" dist="38100" dir="2700000" algn="tl">
                    <a:srgbClr val="000000">
                      <a:alpha val="43137"/>
                    </a:srgbClr>
                  </a:outerShdw>
                </a:effectLst>
              </a:rPr>
              <a:t> </a:t>
            </a:r>
            <a:r>
              <a:rPr lang="es-ES" b="1" dirty="0" err="1" smtClean="0">
                <a:effectLst>
                  <a:glow rad="101600">
                    <a:srgbClr val="C00000">
                      <a:alpha val="60000"/>
                    </a:srgbClr>
                  </a:glow>
                  <a:outerShdw blurRad="38100" dist="38100" dir="2700000" algn="tl">
                    <a:srgbClr val="000000">
                      <a:alpha val="43137"/>
                    </a:srgbClr>
                  </a:outerShdw>
                </a:effectLst>
              </a:rPr>
              <a:t>Shi</a:t>
            </a:r>
            <a:r>
              <a:rPr lang="es-ES" b="1" dirty="0" smtClean="0">
                <a:effectLst>
                  <a:glow rad="101600">
                    <a:srgbClr val="C00000">
                      <a:alpha val="60000"/>
                    </a:srgbClr>
                  </a:glow>
                  <a:outerShdw blurRad="38100" dist="38100" dir="2700000" algn="tl">
                    <a:srgbClr val="000000">
                      <a:alpha val="43137"/>
                    </a:srgbClr>
                  </a:outerShdw>
                </a:effectLst>
              </a:rPr>
              <a:t> </a:t>
            </a:r>
            <a:r>
              <a:rPr lang="es-ES" b="1" dirty="0" err="1" smtClean="0">
                <a:effectLst>
                  <a:glow rad="101600">
                    <a:srgbClr val="C00000">
                      <a:alpha val="60000"/>
                    </a:srgbClr>
                  </a:glow>
                  <a:outerShdw blurRad="38100" dist="38100" dir="2700000" algn="tl">
                    <a:srgbClr val="000000">
                      <a:alpha val="43137"/>
                    </a:srgbClr>
                  </a:outerShdw>
                </a:effectLst>
              </a:rPr>
              <a:t>Huang</a:t>
            </a:r>
            <a:r>
              <a:rPr lang="es-ES" b="1" dirty="0" smtClean="0">
                <a:effectLst>
                  <a:glow rad="101600">
                    <a:srgbClr val="C00000">
                      <a:alpha val="60000"/>
                    </a:srgbClr>
                  </a:glow>
                  <a:outerShdw blurRad="38100" dist="38100" dir="2700000" algn="tl">
                    <a:srgbClr val="000000">
                      <a:alpha val="43137"/>
                    </a:srgbClr>
                  </a:outerShdw>
                </a:effectLst>
              </a:rPr>
              <a:t> continúa sellada. Podría haber miles de artefactos preciosos dentro, pero el riesgo de abrirla y causar un daño irreparable a lo que haya dentro ha frenado al gobierno chino hasta el momento.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prism dir="r" isContent="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nodeType="withEffect">
                                  <p:stCondLst>
                                    <p:cond delay="0"/>
                                  </p:stCondLst>
                                  <p:childTnLst>
                                    <p:animEffect transition="out" filter="plus(in)">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3000" fill="hold"/>
                                        <p:tgtEl>
                                          <p:spTgt spid="8"/>
                                        </p:tgtEl>
                                        <p:attrNameLst>
                                          <p:attrName>ppt_w</p:attrName>
                                        </p:attrNameLst>
                                      </p:cBhvr>
                                      <p:tavLst>
                                        <p:tav tm="0">
                                          <p:val>
                                            <p:fltVal val="0"/>
                                          </p:val>
                                        </p:tav>
                                        <p:tav tm="100000">
                                          <p:val>
                                            <p:strVal val="#ppt_w"/>
                                          </p:val>
                                        </p:tav>
                                      </p:tavLst>
                                    </p:anim>
                                    <p:anim calcmode="lin" valueType="num">
                                      <p:cBhvr>
                                        <p:cTn id="11" dur="3000" fill="hold"/>
                                        <p:tgtEl>
                                          <p:spTgt spid="8"/>
                                        </p:tgtEl>
                                        <p:attrNameLst>
                                          <p:attrName>ppt_h</p:attrName>
                                        </p:attrNameLst>
                                      </p:cBhvr>
                                      <p:tavLst>
                                        <p:tav tm="0">
                                          <p:val>
                                            <p:fltVal val="0"/>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circle(out)">
                                      <p:cBhvr>
                                        <p:cTn id="14" dur="3000"/>
                                        <p:tgtEl>
                                          <p:spTgt spid="8"/>
                                        </p:tgtEl>
                                      </p:cBhvr>
                                    </p:animEffect>
                                  </p:childTnLst>
                                </p:cTn>
                              </p:par>
                              <p:par>
                                <p:cTn id="15" presetID="23" presetClass="entr" presetSubtype="16"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3000" fill="hold"/>
                                        <p:tgtEl>
                                          <p:spTgt spid="9"/>
                                        </p:tgtEl>
                                        <p:attrNameLst>
                                          <p:attrName>ppt_w</p:attrName>
                                        </p:attrNameLst>
                                      </p:cBhvr>
                                      <p:tavLst>
                                        <p:tav tm="0">
                                          <p:val>
                                            <p:fltVal val="0"/>
                                          </p:val>
                                        </p:tav>
                                        <p:tav tm="100000">
                                          <p:val>
                                            <p:strVal val="#ppt_w"/>
                                          </p:val>
                                        </p:tav>
                                      </p:tavLst>
                                    </p:anim>
                                    <p:anim calcmode="lin" valueType="num">
                                      <p:cBhvr>
                                        <p:cTn id="18" dur="3000" fill="hold"/>
                                        <p:tgtEl>
                                          <p:spTgt spid="9"/>
                                        </p:tgtEl>
                                        <p:attrNameLst>
                                          <p:attrName>ppt_h</p:attrName>
                                        </p:attrNameLst>
                                      </p:cBhvr>
                                      <p:tavLst>
                                        <p:tav tm="0">
                                          <p:val>
                                            <p:fltVal val="0"/>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circle(out)">
                                      <p:cBhvr>
                                        <p:cTn id="21" dur="3000"/>
                                        <p:tgtEl>
                                          <p:spTgt spid="9"/>
                                        </p:tgtEl>
                                      </p:cBhvr>
                                    </p:animEffect>
                                  </p:childTnLst>
                                </p:cTn>
                              </p:par>
                              <p:par>
                                <p:cTn id="22" presetID="23" presetClass="entr" presetSubtype="16"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3000" fill="hold"/>
                                        <p:tgtEl>
                                          <p:spTgt spid="11"/>
                                        </p:tgtEl>
                                        <p:attrNameLst>
                                          <p:attrName>ppt_w</p:attrName>
                                        </p:attrNameLst>
                                      </p:cBhvr>
                                      <p:tavLst>
                                        <p:tav tm="0">
                                          <p:val>
                                            <p:fltVal val="0"/>
                                          </p:val>
                                        </p:tav>
                                        <p:tav tm="100000">
                                          <p:val>
                                            <p:strVal val="#ppt_w"/>
                                          </p:val>
                                        </p:tav>
                                      </p:tavLst>
                                    </p:anim>
                                    <p:anim calcmode="lin" valueType="num">
                                      <p:cBhvr>
                                        <p:cTn id="25" dur="3000" fill="hold"/>
                                        <p:tgtEl>
                                          <p:spTgt spid="11"/>
                                        </p:tgtEl>
                                        <p:attrNameLst>
                                          <p:attrName>ppt_h</p:attrName>
                                        </p:attrNameLst>
                                      </p:cBhvr>
                                      <p:tavLst>
                                        <p:tav tm="0">
                                          <p:val>
                                            <p:fltVal val="0"/>
                                          </p:val>
                                        </p:tav>
                                        <p:tav tm="100000">
                                          <p:val>
                                            <p:strVal val="#ppt_h"/>
                                          </p:val>
                                        </p:tav>
                                      </p:tavLst>
                                    </p:anim>
                                  </p:childTnLst>
                                </p:cTn>
                              </p:par>
                              <p:par>
                                <p:cTn id="26" presetID="6" presetClass="entr" presetSubtype="32"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circle(out)">
                                      <p:cBhvr>
                                        <p:cTn id="28" dur="3000"/>
                                        <p:tgtEl>
                                          <p:spTgt spid="11"/>
                                        </p:tgtEl>
                                      </p:cBhvr>
                                    </p:animEffect>
                                  </p:childTnLst>
                                </p:cTn>
                              </p:par>
                              <p:par>
                                <p:cTn id="29" presetID="23" presetClass="entr" presetSubtype="16"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3000" fill="hold"/>
                                        <p:tgtEl>
                                          <p:spTgt spid="10"/>
                                        </p:tgtEl>
                                        <p:attrNameLst>
                                          <p:attrName>ppt_w</p:attrName>
                                        </p:attrNameLst>
                                      </p:cBhvr>
                                      <p:tavLst>
                                        <p:tav tm="0">
                                          <p:val>
                                            <p:fltVal val="0"/>
                                          </p:val>
                                        </p:tav>
                                        <p:tav tm="100000">
                                          <p:val>
                                            <p:strVal val="#ppt_w"/>
                                          </p:val>
                                        </p:tav>
                                      </p:tavLst>
                                    </p:anim>
                                    <p:anim calcmode="lin" valueType="num">
                                      <p:cBhvr>
                                        <p:cTn id="32" dur="3000" fill="hold"/>
                                        <p:tgtEl>
                                          <p:spTgt spid="10"/>
                                        </p:tgtEl>
                                        <p:attrNameLst>
                                          <p:attrName>ppt_h</p:attrName>
                                        </p:attrNameLst>
                                      </p:cBhvr>
                                      <p:tavLst>
                                        <p:tav tm="0">
                                          <p:val>
                                            <p:fltVal val="0"/>
                                          </p:val>
                                        </p:tav>
                                        <p:tav tm="100000">
                                          <p:val>
                                            <p:strVal val="#ppt_h"/>
                                          </p:val>
                                        </p:tav>
                                      </p:tavLst>
                                    </p:anim>
                                  </p:childTnLst>
                                </p:cTn>
                              </p:par>
                              <p:par>
                                <p:cTn id="33" presetID="6" presetClass="entr" presetSubtype="32"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circle(out)">
                                      <p:cBhvr>
                                        <p:cTn id="35" dur="3000"/>
                                        <p:tgtEl>
                                          <p:spTgt spid="10"/>
                                        </p:tgtEl>
                                      </p:cBhvr>
                                    </p:animEffect>
                                  </p:childTnLst>
                                </p:cTn>
                              </p:par>
                            </p:childTnLst>
                          </p:cTn>
                        </p:par>
                        <p:par>
                          <p:cTn id="36" fill="hold">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1"/>
                                          </p:val>
                                        </p:tav>
                                        <p:tav tm="100000">
                                          <p:val>
                                            <p:strVal val="#ppt_x"/>
                                          </p:val>
                                        </p:tav>
                                      </p:tavLst>
                                    </p:anim>
                                    <p:anim calcmode="lin" valueType="num">
                                      <p:cBhvr>
                                        <p:cTn id="41"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5151-svetik.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357313" cy="5715000"/>
          </a:xfrm>
          <a:prstGeom prst="rect">
            <a:avLst/>
          </a:prstGeom>
          <a:solidFill>
            <a:schemeClr val="accent6">
              <a:lumMod val="40000"/>
              <a:lumOff val="6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1357313" y="0"/>
            <a:ext cx="1357312" cy="5715000"/>
          </a:xfrm>
          <a:prstGeom prst="rect">
            <a:avLst/>
          </a:prstGeom>
          <a:solidFill>
            <a:schemeClr val="accent6">
              <a:lumMod val="20000"/>
              <a:lumOff val="8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2714625" y="0"/>
            <a:ext cx="1357313" cy="5715000"/>
          </a:xfrm>
          <a:prstGeom prst="rect">
            <a:avLst/>
          </a:prstGeom>
          <a:solidFill>
            <a:schemeClr val="accent6">
              <a:lumMod val="40000"/>
              <a:lumOff val="6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4071938" y="0"/>
            <a:ext cx="1357312" cy="5715000"/>
          </a:xfrm>
          <a:prstGeom prst="rect">
            <a:avLst/>
          </a:prstGeom>
          <a:solidFill>
            <a:schemeClr val="accent6">
              <a:lumMod val="20000"/>
              <a:lumOff val="8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5429250" y="0"/>
            <a:ext cx="1357313" cy="5715000"/>
          </a:xfrm>
          <a:prstGeom prst="rect">
            <a:avLst/>
          </a:prstGeom>
          <a:solidFill>
            <a:schemeClr val="accent6">
              <a:lumMod val="40000"/>
              <a:lumOff val="6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6786563" y="0"/>
            <a:ext cx="1214437" cy="5715000"/>
          </a:xfrm>
          <a:prstGeom prst="rect">
            <a:avLst/>
          </a:prstGeom>
          <a:solidFill>
            <a:schemeClr val="accent6">
              <a:lumMod val="20000"/>
              <a:lumOff val="8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8001000" y="0"/>
            <a:ext cx="1143000" cy="5715000"/>
          </a:xfrm>
          <a:prstGeom prst="rect">
            <a:avLst/>
          </a:prstGeom>
          <a:solidFill>
            <a:schemeClr val="accent6">
              <a:lumMod val="40000"/>
              <a:lumOff val="6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uadroTexto"/>
          <p:cNvSpPr txBox="1"/>
          <p:nvPr/>
        </p:nvSpPr>
        <p:spPr>
          <a:xfrm>
            <a:off x="251520" y="4657700"/>
            <a:ext cx="8496944"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En 1975, un año después de que comenzara la excavación, se decidió abrir un museo en el lugar. Y mientras continuaban las excavaciones, durante los años siguientes, se corría la voz sobre la magnitud del hallazgo.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prism dir="u" isContent="1"/>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5"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ppt_w"/>
                                          </p:val>
                                        </p:tav>
                                      </p:tavLst>
                                    </p:anim>
                                    <p:anim calcmode="lin" valueType="num">
                                      <p:cBhvr>
                                        <p:cTn id="7"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 dur="1" fill="hold">
                                          <p:stCondLst>
                                            <p:cond delay="2999"/>
                                          </p:stCondLst>
                                        </p:cTn>
                                        <p:tgtEl>
                                          <p:spTgt spid="5"/>
                                        </p:tgtEl>
                                        <p:attrNameLst>
                                          <p:attrName>style.visibility</p:attrName>
                                        </p:attrNameLst>
                                      </p:cBhvr>
                                      <p:to>
                                        <p:strVal val="hidden"/>
                                      </p:to>
                                    </p:set>
                                  </p:childTnLst>
                                </p:cTn>
                              </p:par>
                              <p:par>
                                <p:cTn id="9" presetID="19" presetClass="exit" presetSubtype="10" fill="hold" nodeType="withEffect">
                                  <p:stCondLst>
                                    <p:cond delay="0"/>
                                  </p:stCondLst>
                                  <p:childTnLst>
                                    <p:anim calcmode="lin" valueType="num">
                                      <p:cBhvr>
                                        <p:cTn id="10" dur="3000"/>
                                        <p:tgtEl>
                                          <p:spTgt spid="6"/>
                                        </p:tgtEl>
                                        <p:attrNameLst>
                                          <p:attrName>ppt_h</p:attrName>
                                        </p:attrNameLst>
                                      </p:cBhvr>
                                      <p:tavLst>
                                        <p:tav tm="0">
                                          <p:val>
                                            <p:strVal val="ppt_h"/>
                                          </p:val>
                                        </p:tav>
                                        <p:tav tm="100000">
                                          <p:val>
                                            <p:strVal val="ppt_h"/>
                                          </p:val>
                                        </p:tav>
                                      </p:tavLst>
                                    </p:anim>
                                    <p:anim calcmode="lin" valueType="num">
                                      <p:cBhvr>
                                        <p:cTn id="1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2999"/>
                                          </p:stCondLst>
                                        </p:cTn>
                                        <p:tgtEl>
                                          <p:spTgt spid="6"/>
                                        </p:tgtEl>
                                        <p:attrNameLst>
                                          <p:attrName>style.visibility</p:attrName>
                                        </p:attrNameLst>
                                      </p:cBhvr>
                                      <p:to>
                                        <p:strVal val="hidden"/>
                                      </p:to>
                                    </p:set>
                                  </p:childTnLst>
                                </p:cTn>
                              </p:par>
                              <p:par>
                                <p:cTn id="13" presetID="19" presetClass="exit" presetSubtype="5" fill="hold" nodeType="withEffect">
                                  <p:stCondLst>
                                    <p:cond delay="0"/>
                                  </p:stCondLst>
                                  <p:childTnLst>
                                    <p:anim calcmode="lin" valueType="num">
                                      <p:cBhvr>
                                        <p:cTn id="14" dur="3000"/>
                                        <p:tgtEl>
                                          <p:spTgt spid="7"/>
                                        </p:tgtEl>
                                        <p:attrNameLst>
                                          <p:attrName>ppt_w</p:attrName>
                                        </p:attrNameLst>
                                      </p:cBhvr>
                                      <p:tavLst>
                                        <p:tav tm="0">
                                          <p:val>
                                            <p:strVal val="ppt_w"/>
                                          </p:val>
                                        </p:tav>
                                        <p:tav tm="100000">
                                          <p:val>
                                            <p:strVal val="ppt_w"/>
                                          </p:val>
                                        </p:tav>
                                      </p:tavLst>
                                    </p:anim>
                                    <p:anim calcmode="lin" valueType="num">
                                      <p:cBhvr>
                                        <p:cTn id="15"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 dur="1" fill="hold">
                                          <p:stCondLst>
                                            <p:cond delay="2999"/>
                                          </p:stCondLst>
                                        </p:cTn>
                                        <p:tgtEl>
                                          <p:spTgt spid="7"/>
                                        </p:tgtEl>
                                        <p:attrNameLst>
                                          <p:attrName>style.visibility</p:attrName>
                                        </p:attrNameLst>
                                      </p:cBhvr>
                                      <p:to>
                                        <p:strVal val="hidden"/>
                                      </p:to>
                                    </p:set>
                                  </p:childTnLst>
                                </p:cTn>
                              </p:par>
                              <p:par>
                                <p:cTn id="17" presetID="19" presetClass="exit" presetSubtype="10" fill="hold" nodeType="withEffect">
                                  <p:stCondLst>
                                    <p:cond delay="0"/>
                                  </p:stCondLst>
                                  <p:childTnLst>
                                    <p:anim calcmode="lin" valueType="num">
                                      <p:cBhvr>
                                        <p:cTn id="18" dur="3000"/>
                                        <p:tgtEl>
                                          <p:spTgt spid="8"/>
                                        </p:tgtEl>
                                        <p:attrNameLst>
                                          <p:attrName>ppt_h</p:attrName>
                                        </p:attrNameLst>
                                      </p:cBhvr>
                                      <p:tavLst>
                                        <p:tav tm="0">
                                          <p:val>
                                            <p:strVal val="ppt_h"/>
                                          </p:val>
                                        </p:tav>
                                        <p:tav tm="100000">
                                          <p:val>
                                            <p:strVal val="ppt_h"/>
                                          </p:val>
                                        </p:tav>
                                      </p:tavLst>
                                    </p:anim>
                                    <p:anim calcmode="lin" valueType="num">
                                      <p:cBhvr>
                                        <p:cTn id="1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2999"/>
                                          </p:stCondLst>
                                        </p:cTn>
                                        <p:tgtEl>
                                          <p:spTgt spid="8"/>
                                        </p:tgtEl>
                                        <p:attrNameLst>
                                          <p:attrName>style.visibility</p:attrName>
                                        </p:attrNameLst>
                                      </p:cBhvr>
                                      <p:to>
                                        <p:strVal val="hidden"/>
                                      </p:to>
                                    </p:set>
                                  </p:childTnLst>
                                </p:cTn>
                              </p:par>
                              <p:par>
                                <p:cTn id="21" presetID="19" presetClass="exit" presetSubtype="5" fill="hold" nodeType="withEffect">
                                  <p:stCondLst>
                                    <p:cond delay="0"/>
                                  </p:stCondLst>
                                  <p:childTnLst>
                                    <p:anim calcmode="lin" valueType="num">
                                      <p:cBhvr>
                                        <p:cTn id="22" dur="3000"/>
                                        <p:tgtEl>
                                          <p:spTgt spid="9"/>
                                        </p:tgtEl>
                                        <p:attrNameLst>
                                          <p:attrName>ppt_w</p:attrName>
                                        </p:attrNameLst>
                                      </p:cBhvr>
                                      <p:tavLst>
                                        <p:tav tm="0">
                                          <p:val>
                                            <p:strVal val="ppt_w"/>
                                          </p:val>
                                        </p:tav>
                                        <p:tav tm="100000">
                                          <p:val>
                                            <p:strVal val="ppt_w"/>
                                          </p:val>
                                        </p:tav>
                                      </p:tavLst>
                                    </p:anim>
                                    <p:anim calcmode="lin" valueType="num">
                                      <p:cBhvr>
                                        <p:cTn id="23"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 dur="1" fill="hold">
                                          <p:stCondLst>
                                            <p:cond delay="2999"/>
                                          </p:stCondLst>
                                        </p:cTn>
                                        <p:tgtEl>
                                          <p:spTgt spid="9"/>
                                        </p:tgtEl>
                                        <p:attrNameLst>
                                          <p:attrName>style.visibility</p:attrName>
                                        </p:attrNameLst>
                                      </p:cBhvr>
                                      <p:to>
                                        <p:strVal val="hidden"/>
                                      </p:to>
                                    </p:set>
                                  </p:childTnLst>
                                </p:cTn>
                              </p:par>
                              <p:par>
                                <p:cTn id="25" presetID="19" presetClass="exit" presetSubtype="10" fill="hold" nodeType="withEffect">
                                  <p:stCondLst>
                                    <p:cond delay="0"/>
                                  </p:stCondLst>
                                  <p:childTnLst>
                                    <p:anim calcmode="lin" valueType="num">
                                      <p:cBhvr>
                                        <p:cTn id="26" dur="3000"/>
                                        <p:tgtEl>
                                          <p:spTgt spid="10"/>
                                        </p:tgtEl>
                                        <p:attrNameLst>
                                          <p:attrName>ppt_h</p:attrName>
                                        </p:attrNameLst>
                                      </p:cBhvr>
                                      <p:tavLst>
                                        <p:tav tm="0">
                                          <p:val>
                                            <p:strVal val="ppt_h"/>
                                          </p:val>
                                        </p:tav>
                                        <p:tav tm="100000">
                                          <p:val>
                                            <p:strVal val="ppt_h"/>
                                          </p:val>
                                        </p:tav>
                                      </p:tavLst>
                                    </p:anim>
                                    <p:anim calcmode="lin" valueType="num">
                                      <p:cBhvr>
                                        <p:cTn id="27"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2999"/>
                                          </p:stCondLst>
                                        </p:cTn>
                                        <p:tgtEl>
                                          <p:spTgt spid="10"/>
                                        </p:tgtEl>
                                        <p:attrNameLst>
                                          <p:attrName>style.visibility</p:attrName>
                                        </p:attrNameLst>
                                      </p:cBhvr>
                                      <p:to>
                                        <p:strVal val="hidden"/>
                                      </p:to>
                                    </p:set>
                                  </p:childTnLst>
                                </p:cTn>
                              </p:par>
                              <p:par>
                                <p:cTn id="29" presetID="19" presetClass="exit" presetSubtype="5" fill="hold" nodeType="withEffect">
                                  <p:stCondLst>
                                    <p:cond delay="0"/>
                                  </p:stCondLst>
                                  <p:childTnLst>
                                    <p:anim calcmode="lin" valueType="num">
                                      <p:cBhvr>
                                        <p:cTn id="30" dur="3000"/>
                                        <p:tgtEl>
                                          <p:spTgt spid="11"/>
                                        </p:tgtEl>
                                        <p:attrNameLst>
                                          <p:attrName>ppt_w</p:attrName>
                                        </p:attrNameLst>
                                      </p:cBhvr>
                                      <p:tavLst>
                                        <p:tav tm="0">
                                          <p:val>
                                            <p:strVal val="ppt_w"/>
                                          </p:val>
                                        </p:tav>
                                        <p:tav tm="100000">
                                          <p:val>
                                            <p:strVal val="ppt_w"/>
                                          </p:val>
                                        </p:tav>
                                      </p:tavLst>
                                    </p:anim>
                                    <p:anim calcmode="lin" valueType="num">
                                      <p:cBhvr>
                                        <p:cTn id="31"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 dur="1" fill="hold">
                                          <p:stCondLst>
                                            <p:cond delay="2999"/>
                                          </p:stCondLst>
                                        </p:cTn>
                                        <p:tgtEl>
                                          <p:spTgt spid="11"/>
                                        </p:tgtEl>
                                        <p:attrNameLst>
                                          <p:attrName>style.visibility</p:attrName>
                                        </p:attrNameLst>
                                      </p:cBhvr>
                                      <p:to>
                                        <p:strVal val="hidden"/>
                                      </p:to>
                                    </p:set>
                                  </p:childTnLst>
                                </p:cTn>
                              </p:par>
                              <p:par>
                                <p:cTn id="33" presetID="17" presetClass="entr" presetSubtype="10"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3000" fill="hold"/>
                                        <p:tgtEl>
                                          <p:spTgt spid="4"/>
                                        </p:tgtEl>
                                        <p:attrNameLst>
                                          <p:attrName>ppt_w</p:attrName>
                                        </p:attrNameLst>
                                      </p:cBhvr>
                                      <p:tavLst>
                                        <p:tav tm="0">
                                          <p:val>
                                            <p:fltVal val="0"/>
                                          </p:val>
                                        </p:tav>
                                        <p:tav tm="100000">
                                          <p:val>
                                            <p:strVal val="#ppt_w"/>
                                          </p:val>
                                        </p:tav>
                                      </p:tavLst>
                                    </p:anim>
                                    <p:anim calcmode="lin" valueType="num">
                                      <p:cBhvr>
                                        <p:cTn id="36" dur="3000" fill="hold"/>
                                        <p:tgtEl>
                                          <p:spTgt spid="4"/>
                                        </p:tgtEl>
                                        <p:attrNameLst>
                                          <p:attrName>ppt_h</p:attrName>
                                        </p:attrNameLst>
                                      </p:cBhvr>
                                      <p:tavLst>
                                        <p:tav tm="0">
                                          <p:val>
                                            <p:strVal val="#ppt_h"/>
                                          </p:val>
                                        </p:tav>
                                        <p:tav tm="100000">
                                          <p:val>
                                            <p:strVal val="#ppt_h"/>
                                          </p:val>
                                        </p:tav>
                                      </p:tavLst>
                                    </p:anim>
                                  </p:childTnLst>
                                </p:cTn>
                              </p:par>
                              <p:par>
                                <p:cTn id="37" presetID="16" presetClass="entr" presetSubtype="42"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barn(outHorizontal)">
                                      <p:cBhvr>
                                        <p:cTn id="39" dur="3000"/>
                                        <p:tgtEl>
                                          <p:spTgt spid="4"/>
                                        </p:tgtEl>
                                      </p:cBhvr>
                                    </p:animEffect>
                                  </p:childTnLst>
                                </p:cTn>
                              </p:par>
                            </p:childTnLst>
                          </p:cTn>
                        </p:par>
                        <p:par>
                          <p:cTn id="40" fill="hold">
                            <p:stCondLst>
                              <p:cond delay="3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12"/>
                                        </p:tgtEl>
                                        <p:attrNameLst>
                                          <p:attrName>style.visibility</p:attrName>
                                        </p:attrNameLst>
                                      </p:cBhvr>
                                      <p:to>
                                        <p:strVal val="visible"/>
                                      </p:to>
                                    </p:set>
                                    <p:animEffect transition="in" filter="fade">
                                      <p:cBhvr>
                                        <p:cTn id="43" dur="1000"/>
                                        <p:tgtEl>
                                          <p:spTgt spid="12"/>
                                        </p:tgtEl>
                                      </p:cBhvr>
                                    </p:animEffect>
                                    <p:anim calcmode="lin" valueType="num">
                                      <p:cBhvr>
                                        <p:cTn id="44" dur="1000" fill="hold"/>
                                        <p:tgtEl>
                                          <p:spTgt spid="12"/>
                                        </p:tgtEl>
                                        <p:attrNameLst>
                                          <p:attrName>ppt_x</p:attrName>
                                        </p:attrNameLst>
                                      </p:cBhvr>
                                      <p:tavLst>
                                        <p:tav tm="0">
                                          <p:val>
                                            <p:strVal val="#ppt_x-.1"/>
                                          </p:val>
                                        </p:tav>
                                        <p:tav tm="100000">
                                          <p:val>
                                            <p:strVal val="#ppt_x"/>
                                          </p:val>
                                        </p:tav>
                                      </p:tavLst>
                                    </p:anim>
                                    <p:anim calcmode="lin" valueType="num">
                                      <p:cBhvr>
                                        <p:cTn id="45"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8867-svetik.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1">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539552" y="4585692"/>
            <a:ext cx="7776864"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Dirigentes extranjeros y algunos turistas empezaron a visitar el lugar. La reina Isabel II estuvo entre los dirigentes extranjeros que visitaron el Museo de los Guerreros de Terracota en los 80.</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prism dir="d" isContent="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3" presetClass="exit" presetSubtype="10" fill="hold" nodeType="withEffect">
                                  <p:stCondLst>
                                    <p:cond delay="0"/>
                                  </p:stCondLst>
                                  <p:childTnLst>
                                    <p:animEffect transition="out" filter="blinds(horizontal)">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39" presetClass="entr" presetSubtype="0" accel="10000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15" dur="3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16" dur="3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childTnLst>
                                </p:cTn>
                              </p:par>
                              <p:par>
                                <p:cTn id="18" presetID="3"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vertical)">
                                      <p:cBhvr>
                                        <p:cTn id="20" dur="3000"/>
                                        <p:tgtEl>
                                          <p:spTgt spid="4"/>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2.JPG"/>
          <p:cNvPicPr>
            <a:picLocks noChangeAspect="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pic>
        <p:nvPicPr>
          <p:cNvPr id="8" name="Content Placeholder 7" descr="a1.JPG"/>
          <p:cNvPicPr>
            <a:picLocks noGrp="1" noChangeAspect="1"/>
          </p:cNvPicPr>
          <p:nvPr>
            <p:ph idx="1"/>
          </p:nvPr>
        </p:nvPicPr>
        <p:blipFill>
          <a:blip r:embed="rId2" cstate="print"/>
          <a:srcRect r="50000"/>
          <a:stretch>
            <a:fillRect/>
          </a:stretch>
        </p:blipFill>
        <p:spPr>
          <a:xfrm>
            <a:off x="0" y="0"/>
            <a:ext cx="4572000" cy="5715000"/>
          </a:xfrm>
        </p:spPr>
      </p:pic>
      <p:sp>
        <p:nvSpPr>
          <p:cNvPr id="4" name="3 CuadroTexto"/>
          <p:cNvSpPr txBox="1"/>
          <p:nvPr/>
        </p:nvSpPr>
        <p:spPr>
          <a:xfrm>
            <a:off x="539552" y="4585692"/>
            <a:ext cx="7560840"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Pero hubo que esperar algunos años para que el lugar recibiera el reconocimiento global. Fue declarado Patrimonio de la Humanidad por la Unesco en 1987.</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750" advTm="21000">
        <p14:honeycomb/>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1+#ppt_w/2"/>
                                          </p:val>
                                        </p:tav>
                                        <p:tav tm="100000">
                                          <p:val>
                                            <p:strVal val="#ppt_x"/>
                                          </p:val>
                                        </p:tav>
                                      </p:tavLst>
                                    </p:anim>
                                    <p:anim calcmode="lin" valueType="num">
                                      <p:cBhvr additive="base">
                                        <p:cTn id="8" dur="3000" fill="hold"/>
                                        <p:tgtEl>
                                          <p:spTgt spid="8"/>
                                        </p:tgtEl>
                                        <p:attrNameLst>
                                          <p:attrName>ppt_y</p:attrName>
                                        </p:attrNameLst>
                                      </p:cBhvr>
                                      <p:tavLst>
                                        <p:tav tm="0">
                                          <p:val>
                                            <p:strVal val="0-#ppt_h/2"/>
                                          </p:val>
                                        </p:tav>
                                        <p:tav tm="100000">
                                          <p:val>
                                            <p:strVal val="#ppt_y"/>
                                          </p:val>
                                        </p:tav>
                                      </p:tavLst>
                                    </p:anim>
                                  </p:childTnLst>
                                </p:cTn>
                              </p:par>
                              <p:par>
                                <p:cTn id="9" presetID="5" presetClass="entr" presetSubtype="10"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checkerboard(across)">
                                      <p:cBhvr>
                                        <p:cTn id="11" dur="3000"/>
                                        <p:tgtEl>
                                          <p:spTgt spid="8"/>
                                        </p:tgtEl>
                                      </p:cBhvr>
                                    </p:animEffect>
                                  </p:childTnLst>
                                </p:cTn>
                              </p:par>
                              <p:par>
                                <p:cTn id="12" presetID="8" presetClass="emph" presetSubtype="0" fill="hold" nodeType="withEffect">
                                  <p:stCondLst>
                                    <p:cond delay="0"/>
                                  </p:stCondLst>
                                  <p:childTnLst>
                                    <p:animRot by="-21600000">
                                      <p:cBhvr>
                                        <p:cTn id="13" dur="3000" fill="hold"/>
                                        <p:tgtEl>
                                          <p:spTgt spid="8"/>
                                        </p:tgtEl>
                                        <p:attrNameLst>
                                          <p:attrName>r</p:attrName>
                                        </p:attrNameLst>
                                      </p:cBhvr>
                                    </p:animRot>
                                  </p:childTnLst>
                                </p:cTn>
                              </p:par>
                              <p:par>
                                <p:cTn id="14" presetID="2" presetClass="entr" presetSubtype="12"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3000" fill="hold"/>
                                        <p:tgtEl>
                                          <p:spTgt spid="9"/>
                                        </p:tgtEl>
                                        <p:attrNameLst>
                                          <p:attrName>ppt_x</p:attrName>
                                        </p:attrNameLst>
                                      </p:cBhvr>
                                      <p:tavLst>
                                        <p:tav tm="0">
                                          <p:val>
                                            <p:strVal val="0-#ppt_w/2"/>
                                          </p:val>
                                        </p:tav>
                                        <p:tav tm="100000">
                                          <p:val>
                                            <p:strVal val="#ppt_x"/>
                                          </p:val>
                                        </p:tav>
                                      </p:tavLst>
                                    </p:anim>
                                    <p:anim calcmode="lin" valueType="num">
                                      <p:cBhvr additive="base">
                                        <p:cTn id="17" dur="3000" fill="hold"/>
                                        <p:tgtEl>
                                          <p:spTgt spid="9"/>
                                        </p:tgtEl>
                                        <p:attrNameLst>
                                          <p:attrName>ppt_y</p:attrName>
                                        </p:attrNameLst>
                                      </p:cBhvr>
                                      <p:tavLst>
                                        <p:tav tm="0">
                                          <p:val>
                                            <p:strVal val="1+#ppt_h/2"/>
                                          </p:val>
                                        </p:tav>
                                        <p:tav tm="100000">
                                          <p:val>
                                            <p:strVal val="#ppt_y"/>
                                          </p:val>
                                        </p:tav>
                                      </p:tavLst>
                                    </p:anim>
                                  </p:childTnLst>
                                </p:cTn>
                              </p:par>
                              <p:par>
                                <p:cTn id="18" presetID="5" presetClass="entr" presetSubtype="10" fill="hold"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checkerboard(across)">
                                      <p:cBhvr>
                                        <p:cTn id="20" dur="3000"/>
                                        <p:tgtEl>
                                          <p:spTgt spid="9"/>
                                        </p:tgtEl>
                                      </p:cBhvr>
                                    </p:animEffect>
                                  </p:childTnLst>
                                </p:cTn>
                              </p:par>
                              <p:par>
                                <p:cTn id="21" presetID="8" presetClass="emph" presetSubtype="0" fill="hold" nodeType="withEffect">
                                  <p:stCondLst>
                                    <p:cond delay="0"/>
                                  </p:stCondLst>
                                  <p:childTnLst>
                                    <p:animRot by="21600000">
                                      <p:cBhvr>
                                        <p:cTn id="22" dur="3000" fill="hold"/>
                                        <p:tgtEl>
                                          <p:spTgt spid="9"/>
                                        </p:tgtEl>
                                        <p:attrNameLst>
                                          <p:attrName>r</p:attrName>
                                        </p:attrNameLst>
                                      </p:cBhvr>
                                    </p:animRo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abuelitos\Desktop\ASTURIAS\Viaje a Asturias (3.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0" y="0"/>
            <a:ext cx="9144000" cy="5715000"/>
          </a:xfrm>
          <a:prstGeom prst="rect">
            <a:avLst/>
          </a:prstGeom>
          <a:solidFill>
            <a:schemeClr val="tx2">
              <a:lumMod val="9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Rectángulo"/>
          <p:cNvSpPr/>
          <p:nvPr/>
        </p:nvSpPr>
        <p:spPr>
          <a:xfrm>
            <a:off x="0" y="0"/>
            <a:ext cx="9144000" cy="5715000"/>
          </a:xfrm>
          <a:prstGeom prst="rect">
            <a:avLst/>
          </a:prstGeom>
          <a:solidFill>
            <a:schemeClr val="tx1">
              <a:lumMod val="8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467544" y="4369668"/>
            <a:ext cx="7848872"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Hoy en día, los Guerreros de Terracota son ampliamente reconocidos como un tesoro nacional de China. Pero existe la sensación de que el rol personal de </a:t>
            </a:r>
            <a:r>
              <a:rPr lang="es-ES" b="1" dirty="0" err="1" smtClean="0">
                <a:effectLst>
                  <a:glow rad="101600">
                    <a:srgbClr val="C00000">
                      <a:alpha val="60000"/>
                    </a:srgbClr>
                  </a:glow>
                  <a:outerShdw blurRad="38100" dist="38100" dir="2700000" algn="tl">
                    <a:srgbClr val="000000">
                      <a:alpha val="43137"/>
                    </a:srgbClr>
                  </a:outerShdw>
                </a:effectLst>
              </a:rPr>
              <a:t>Zhao</a:t>
            </a:r>
            <a:r>
              <a:rPr lang="es-ES" b="1" dirty="0" smtClean="0">
                <a:effectLst>
                  <a:glow rad="101600">
                    <a:srgbClr val="C00000">
                      <a:alpha val="60000"/>
                    </a:srgbClr>
                  </a:glow>
                  <a:outerShdw blurRad="38100" dist="38100" dir="2700000" algn="tl">
                    <a:srgbClr val="000000">
                      <a:alpha val="43137"/>
                    </a:srgbClr>
                  </a:outerShdw>
                </a:effectLst>
              </a:rPr>
              <a:t> en el descubrimiento nunca fue completamente reconocido.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7000">
        <p14:ripple dir="rd"/>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1" nodeType="withEffect">
                                  <p:stCondLst>
                                    <p:cond delay="0"/>
                                  </p:stCondLst>
                                  <p:childTnLst>
                                    <p:animEffect transition="out" filter="circle(in)">
                                      <p:cBhvr>
                                        <p:cTn id="6" dur="3500"/>
                                        <p:tgtEl>
                                          <p:spTgt spid="5"/>
                                        </p:tgtEl>
                                      </p:cBhvr>
                                    </p:animEffect>
                                    <p:set>
                                      <p:cBhvr>
                                        <p:cTn id="7" dur="1" fill="hold">
                                          <p:stCondLst>
                                            <p:cond delay="3499"/>
                                          </p:stCondLst>
                                        </p:cTn>
                                        <p:tgtEl>
                                          <p:spTgt spid="5"/>
                                        </p:tgtEl>
                                        <p:attrNameLst>
                                          <p:attrName>style.visibility</p:attrName>
                                        </p:attrNameLst>
                                      </p:cBhvr>
                                      <p:to>
                                        <p:strVal val="hidden"/>
                                      </p:to>
                                    </p:set>
                                  </p:childTnLst>
                                </p:cTn>
                              </p:par>
                              <p:par>
                                <p:cTn id="8" presetID="2" presetClass="exit" presetSubtype="8" fill="hold" grpId="0" nodeType="withEffect">
                                  <p:stCondLst>
                                    <p:cond delay="0"/>
                                  </p:stCondLst>
                                  <p:childTnLst>
                                    <p:anim calcmode="lin" valueType="num">
                                      <p:cBhvr additive="base">
                                        <p:cTn id="9" dur="3500"/>
                                        <p:tgtEl>
                                          <p:spTgt spid="5"/>
                                        </p:tgtEl>
                                        <p:attrNameLst>
                                          <p:attrName>ppt_x</p:attrName>
                                        </p:attrNameLst>
                                      </p:cBhvr>
                                      <p:tavLst>
                                        <p:tav tm="0">
                                          <p:val>
                                            <p:strVal val="ppt_x"/>
                                          </p:val>
                                        </p:tav>
                                        <p:tav tm="100000">
                                          <p:val>
                                            <p:strVal val="0-ppt_w/2"/>
                                          </p:val>
                                        </p:tav>
                                      </p:tavLst>
                                    </p:anim>
                                    <p:anim calcmode="lin" valueType="num">
                                      <p:cBhvr additive="base">
                                        <p:cTn id="10" dur="3500"/>
                                        <p:tgtEl>
                                          <p:spTgt spid="5"/>
                                        </p:tgtEl>
                                        <p:attrNameLst>
                                          <p:attrName>ppt_y</p:attrName>
                                        </p:attrNameLst>
                                      </p:cBhvr>
                                      <p:tavLst>
                                        <p:tav tm="0">
                                          <p:val>
                                            <p:strVal val="ppt_y"/>
                                          </p:val>
                                        </p:tav>
                                        <p:tav tm="100000">
                                          <p:val>
                                            <p:strVal val="ppt_y"/>
                                          </p:val>
                                        </p:tav>
                                      </p:tavLst>
                                    </p:anim>
                                    <p:set>
                                      <p:cBhvr>
                                        <p:cTn id="11" dur="1" fill="hold">
                                          <p:stCondLst>
                                            <p:cond delay="3499"/>
                                          </p:stCondLst>
                                        </p:cTn>
                                        <p:tgtEl>
                                          <p:spTgt spid="5"/>
                                        </p:tgtEl>
                                        <p:attrNameLst>
                                          <p:attrName>style.visibility</p:attrName>
                                        </p:attrNameLst>
                                      </p:cBhvr>
                                      <p:to>
                                        <p:strVal val="hidden"/>
                                      </p:to>
                                    </p:set>
                                  </p:childTnLst>
                                </p:cTn>
                              </p:par>
                              <p:par>
                                <p:cTn id="12" presetID="2" presetClass="exit" presetSubtype="2" fill="hold" grpId="0" nodeType="withEffect">
                                  <p:stCondLst>
                                    <p:cond delay="0"/>
                                  </p:stCondLst>
                                  <p:childTnLst>
                                    <p:anim calcmode="lin" valueType="num">
                                      <p:cBhvr additive="base">
                                        <p:cTn id="13" dur="3500"/>
                                        <p:tgtEl>
                                          <p:spTgt spid="8"/>
                                        </p:tgtEl>
                                        <p:attrNameLst>
                                          <p:attrName>ppt_x</p:attrName>
                                        </p:attrNameLst>
                                      </p:cBhvr>
                                      <p:tavLst>
                                        <p:tav tm="0">
                                          <p:val>
                                            <p:strVal val="ppt_x"/>
                                          </p:val>
                                        </p:tav>
                                        <p:tav tm="100000">
                                          <p:val>
                                            <p:strVal val="1+ppt_w/2"/>
                                          </p:val>
                                        </p:tav>
                                      </p:tavLst>
                                    </p:anim>
                                    <p:anim calcmode="lin" valueType="num">
                                      <p:cBhvr additive="base">
                                        <p:cTn id="14" dur="3500"/>
                                        <p:tgtEl>
                                          <p:spTgt spid="8"/>
                                        </p:tgtEl>
                                        <p:attrNameLst>
                                          <p:attrName>ppt_y</p:attrName>
                                        </p:attrNameLst>
                                      </p:cBhvr>
                                      <p:tavLst>
                                        <p:tav tm="0">
                                          <p:val>
                                            <p:strVal val="ppt_y"/>
                                          </p:val>
                                        </p:tav>
                                        <p:tav tm="100000">
                                          <p:val>
                                            <p:strVal val="ppt_y"/>
                                          </p:val>
                                        </p:tav>
                                      </p:tavLst>
                                    </p:anim>
                                    <p:set>
                                      <p:cBhvr>
                                        <p:cTn id="15" dur="1" fill="hold">
                                          <p:stCondLst>
                                            <p:cond delay="3499"/>
                                          </p:stCondLst>
                                        </p:cTn>
                                        <p:tgtEl>
                                          <p:spTgt spid="8"/>
                                        </p:tgtEl>
                                        <p:attrNameLst>
                                          <p:attrName>style.visibility</p:attrName>
                                        </p:attrNameLst>
                                      </p:cBhvr>
                                      <p:to>
                                        <p:strVal val="hidden"/>
                                      </p:to>
                                    </p:set>
                                  </p:childTnLst>
                                </p:cTn>
                              </p:par>
                              <p:par>
                                <p:cTn id="16" presetID="6" presetClass="exit" presetSubtype="16" fill="hold" grpId="1" nodeType="withEffect">
                                  <p:stCondLst>
                                    <p:cond delay="0"/>
                                  </p:stCondLst>
                                  <p:childTnLst>
                                    <p:animEffect transition="out" filter="circle(in)">
                                      <p:cBhvr>
                                        <p:cTn id="17" dur="3500"/>
                                        <p:tgtEl>
                                          <p:spTgt spid="8"/>
                                        </p:tgtEl>
                                      </p:cBhvr>
                                    </p:animEffect>
                                    <p:set>
                                      <p:cBhvr>
                                        <p:cTn id="18" dur="1" fill="hold">
                                          <p:stCondLst>
                                            <p:cond delay="3499"/>
                                          </p:stCondLst>
                                        </p:cTn>
                                        <p:tgtEl>
                                          <p:spTgt spid="8"/>
                                        </p:tgtEl>
                                        <p:attrNameLst>
                                          <p:attrName>style.visibility</p:attrName>
                                        </p:attrNameLst>
                                      </p:cBhvr>
                                      <p:to>
                                        <p:strVal val="hidden"/>
                                      </p:to>
                                    </p:set>
                                  </p:childTnLst>
                                </p:cTn>
                              </p:par>
                              <p:par>
                                <p:cTn id="19" presetID="16" presetClass="entr" presetSubtype="21" fill="hold" nodeType="withEffect">
                                  <p:stCondLst>
                                    <p:cond delay="0"/>
                                  </p:stCondLst>
                                  <p:childTnLst>
                                    <p:set>
                                      <p:cBhvr>
                                        <p:cTn id="20" dur="1" fill="hold">
                                          <p:stCondLst>
                                            <p:cond delay="0"/>
                                          </p:stCondLst>
                                        </p:cTn>
                                        <p:tgtEl>
                                          <p:spTgt spid="4098"/>
                                        </p:tgtEl>
                                        <p:attrNameLst>
                                          <p:attrName>style.visibility</p:attrName>
                                        </p:attrNameLst>
                                      </p:cBhvr>
                                      <p:to>
                                        <p:strVal val="visible"/>
                                      </p:to>
                                    </p:set>
                                    <p:animEffect transition="in" filter="barn(inVertical)">
                                      <p:cBhvr>
                                        <p:cTn id="21" dur="3000"/>
                                        <p:tgtEl>
                                          <p:spTgt spid="4098"/>
                                        </p:tgtEl>
                                      </p:cBhvr>
                                    </p:animEffect>
                                  </p:childTnLst>
                                </p:cTn>
                              </p:par>
                              <p:par>
                                <p:cTn id="22" presetID="35" presetClass="entr" presetSubtype="0" fill="hold" nodeType="withEffect">
                                  <p:stCondLst>
                                    <p:cond delay="0"/>
                                  </p:stCondLst>
                                  <p:childTnLst>
                                    <p:set>
                                      <p:cBhvr>
                                        <p:cTn id="23" dur="1" fill="hold">
                                          <p:stCondLst>
                                            <p:cond delay="0"/>
                                          </p:stCondLst>
                                        </p:cTn>
                                        <p:tgtEl>
                                          <p:spTgt spid="4098"/>
                                        </p:tgtEl>
                                        <p:attrNameLst>
                                          <p:attrName>style.visibility</p:attrName>
                                        </p:attrNameLst>
                                      </p:cBhvr>
                                      <p:to>
                                        <p:strVal val="visible"/>
                                      </p:to>
                                    </p:set>
                                    <p:animEffect transition="in" filter="fade">
                                      <p:cBhvr>
                                        <p:cTn id="24" dur="3000"/>
                                        <p:tgtEl>
                                          <p:spTgt spid="4098"/>
                                        </p:tgtEl>
                                      </p:cBhvr>
                                    </p:animEffect>
                                    <p:anim calcmode="lin" valueType="num">
                                      <p:cBhvr>
                                        <p:cTn id="25" dur="3000" fill="hold"/>
                                        <p:tgtEl>
                                          <p:spTgt spid="4098"/>
                                        </p:tgtEl>
                                        <p:attrNameLst>
                                          <p:attrName>style.rotation</p:attrName>
                                        </p:attrNameLst>
                                      </p:cBhvr>
                                      <p:tavLst>
                                        <p:tav tm="0">
                                          <p:val>
                                            <p:fltVal val="720"/>
                                          </p:val>
                                        </p:tav>
                                        <p:tav tm="100000">
                                          <p:val>
                                            <p:fltVal val="0"/>
                                          </p:val>
                                        </p:tav>
                                      </p:tavLst>
                                    </p:anim>
                                    <p:anim calcmode="lin" valueType="num">
                                      <p:cBhvr>
                                        <p:cTn id="26" dur="3000" fill="hold"/>
                                        <p:tgtEl>
                                          <p:spTgt spid="4098"/>
                                        </p:tgtEl>
                                        <p:attrNameLst>
                                          <p:attrName>ppt_h</p:attrName>
                                        </p:attrNameLst>
                                      </p:cBhvr>
                                      <p:tavLst>
                                        <p:tav tm="0">
                                          <p:val>
                                            <p:fltVal val="0"/>
                                          </p:val>
                                        </p:tav>
                                        <p:tav tm="100000">
                                          <p:val>
                                            <p:strVal val="#ppt_h"/>
                                          </p:val>
                                        </p:tav>
                                      </p:tavLst>
                                    </p:anim>
                                    <p:anim calcmode="lin" valueType="num">
                                      <p:cBhvr>
                                        <p:cTn id="27" dur="3000" fill="hold"/>
                                        <p:tgtEl>
                                          <p:spTgt spid="4098"/>
                                        </p:tgtEl>
                                        <p:attrNameLst>
                                          <p:attrName>ppt_w</p:attrName>
                                        </p:attrNameLst>
                                      </p:cBhvr>
                                      <p:tavLst>
                                        <p:tav tm="0">
                                          <p:val>
                                            <p:fltVal val="0"/>
                                          </p:val>
                                        </p:tav>
                                        <p:tav tm="100000">
                                          <p:val>
                                            <p:strVal val="#ppt_w"/>
                                          </p:val>
                                        </p:tav>
                                      </p:tavLst>
                                    </p:anim>
                                  </p:childTnLst>
                                </p:cTn>
                              </p:par>
                            </p:childTnLst>
                          </p:cTn>
                        </p:par>
                        <p:par>
                          <p:cTn id="28" fill="hold">
                            <p:stCondLst>
                              <p:cond delay="35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1"/>
                                          </p:val>
                                        </p:tav>
                                        <p:tav tm="100000">
                                          <p:val>
                                            <p:strVal val="#ppt_x"/>
                                          </p:val>
                                        </p:tav>
                                      </p:tavLst>
                                    </p:anim>
                                    <p:anim calcmode="lin" valueType="num">
                                      <p:cBhvr>
                                        <p:cTn id="3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5" grpId="0" animBg="1"/>
      <p:bldP spid="5" grpId="1" animBg="1"/>
      <p:bldP spid="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13355787_8455391b02_o.jpg"/>
          <p:cNvPicPr>
            <a:picLocks noChangeAspect="1"/>
          </p:cNvPicPr>
          <p:nvPr/>
        </p:nvPicPr>
        <p:blipFill>
          <a:blip r:embed="rId2" cstate="print"/>
          <a:srcRect/>
          <a:stretch>
            <a:fillRect/>
          </a:stretch>
        </p:blipFill>
        <p:spPr bwMode="auto">
          <a:xfrm>
            <a:off x="0" y="22225"/>
            <a:ext cx="9144000" cy="56705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357188" y="358775"/>
            <a:ext cx="8510587" cy="5006975"/>
          </a:xfrm>
          <a:prstGeom prst="rect">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714375" y="696913"/>
            <a:ext cx="7805738" cy="4370387"/>
          </a:xfrm>
          <a:prstGeom prst="rect">
            <a:avLst/>
          </a:prstGeom>
          <a:solidFill>
            <a:schemeClr val="accent6">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251520" y="4657700"/>
            <a:ext cx="8568952"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En su lugar, uno de los campesinos, </a:t>
            </a:r>
            <a:r>
              <a:rPr lang="es-ES" b="1" dirty="0" err="1" smtClean="0">
                <a:effectLst>
                  <a:glow rad="101600">
                    <a:srgbClr val="C00000">
                      <a:alpha val="60000"/>
                    </a:srgbClr>
                  </a:glow>
                  <a:outerShdw blurRad="38100" dist="38100" dir="2700000" algn="tl">
                    <a:srgbClr val="000000">
                      <a:alpha val="43137"/>
                    </a:srgbClr>
                  </a:outerShdw>
                </a:effectLst>
              </a:rPr>
              <a:t>Yan</a:t>
            </a:r>
            <a:r>
              <a:rPr lang="es-ES" b="1" dirty="0" smtClean="0">
                <a:effectLst>
                  <a:glow rad="101600">
                    <a:srgbClr val="C00000">
                      <a:alpha val="60000"/>
                    </a:srgbClr>
                  </a:glow>
                  <a:outerShdw blurRad="38100" dist="38100" dir="2700000" algn="tl">
                    <a:srgbClr val="000000">
                      <a:alpha val="43137"/>
                    </a:srgbClr>
                  </a:outerShdw>
                </a:effectLst>
              </a:rPr>
              <a:t> </a:t>
            </a:r>
            <a:r>
              <a:rPr lang="es-ES" b="1" dirty="0" err="1" smtClean="0">
                <a:effectLst>
                  <a:glow rad="101600">
                    <a:srgbClr val="C00000">
                      <a:alpha val="60000"/>
                    </a:srgbClr>
                  </a:glow>
                  <a:outerShdw blurRad="38100" dist="38100" dir="2700000" algn="tl">
                    <a:srgbClr val="000000">
                      <a:alpha val="43137"/>
                    </a:srgbClr>
                  </a:outerShdw>
                </a:effectLst>
              </a:rPr>
              <a:t>Zhifa</a:t>
            </a:r>
            <a:r>
              <a:rPr lang="es-ES" b="1" dirty="0" smtClean="0">
                <a:effectLst>
                  <a:glow rad="101600">
                    <a:srgbClr val="C00000">
                      <a:alpha val="60000"/>
                    </a:srgbClr>
                  </a:glow>
                  <a:outerShdw blurRad="38100" dist="38100" dir="2700000" algn="tl">
                    <a:srgbClr val="000000">
                      <a:alpha val="43137"/>
                    </a:srgbClr>
                  </a:outerShdw>
                </a:effectLst>
              </a:rPr>
              <a:t>, quien se dice que desenterró la primera pieza, es presentado a los turistas visitantes como la persona que descubrió a los guerreros.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4000">
        <p15:prstTrans prst="wind"/>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8" presetClass="exit" presetSubtype="3" fill="hold" nodeType="withEffect">
                                  <p:stCondLst>
                                    <p:cond delay="0"/>
                                  </p:stCondLst>
                                  <p:childTnLst>
                                    <p:animEffect transition="out" filter="strips(upRigh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6" presetClass="entr" presetSubtype="4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Horizontal)">
                                      <p:cBhvr>
                                        <p:cTn id="16" dur="3000"/>
                                        <p:tgtEl>
                                          <p:spTgt spid="4"/>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1"/>
                                          </p:val>
                                        </p:tav>
                                        <p:tav tm="100000">
                                          <p:val>
                                            <p:strVal val="#ppt_x"/>
                                          </p:val>
                                        </p:tav>
                                      </p:tavLst>
                                    </p:anim>
                                    <p:anim calcmode="lin" valueType="num">
                                      <p:cBhvr>
                                        <p:cTn id="2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abuelitos\Desktop\ASTURIAS\Viaje a Asturias.jpg"/>
          <p:cNvPicPr>
            <a:picLocks noChangeAspect="1" noChangeArrowheads="1"/>
          </p:cNvPicPr>
          <p:nvPr/>
        </p:nvPicPr>
        <p:blipFill>
          <a:blip r:embed="rId2" cstate="print"/>
          <a:srcRect/>
          <a:stretch>
            <a:fillRect/>
          </a:stretch>
        </p:blipFill>
        <p:spPr bwMode="auto">
          <a:xfrm>
            <a:off x="0" y="0"/>
            <a:ext cx="9144000" cy="60975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a:off x="0" y="0"/>
            <a:ext cx="9144000" cy="5715000"/>
          </a:xfrm>
          <a:prstGeom prst="rect">
            <a:avLst/>
          </a:prstGeom>
          <a:solidFill>
            <a:schemeClr val="tx2">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467544" y="4657700"/>
            <a:ext cx="7632848"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Durante años, se sentó en el Museo de los Guerreros y Caballos de Terracota, firmando libros en silencio y sin sonreír. Fue él, no </a:t>
            </a:r>
            <a:r>
              <a:rPr lang="es-ES" b="1" dirty="0" err="1" smtClean="0">
                <a:effectLst>
                  <a:glow rad="101600">
                    <a:srgbClr val="C00000">
                      <a:alpha val="60000"/>
                    </a:srgbClr>
                  </a:glow>
                  <a:outerShdw blurRad="38100" dist="38100" dir="2700000" algn="tl">
                    <a:srgbClr val="000000">
                      <a:alpha val="43137"/>
                    </a:srgbClr>
                  </a:outerShdw>
                </a:effectLst>
              </a:rPr>
              <a:t>Zhao</a:t>
            </a:r>
            <a:r>
              <a:rPr lang="es-ES" b="1" dirty="0" smtClean="0">
                <a:effectLst>
                  <a:glow rad="101600">
                    <a:srgbClr val="C00000">
                      <a:alpha val="60000"/>
                    </a:srgbClr>
                  </a:glow>
                  <a:outerShdw blurRad="38100" dist="38100" dir="2700000" algn="tl">
                    <a:srgbClr val="000000">
                      <a:alpha val="43137"/>
                    </a:srgbClr>
                  </a:outerShdw>
                </a:effectLst>
              </a:rPr>
              <a:t>, quien viajó al extranjero para contar su historia. </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wheel spokes="1"/>
      </p:transition>
    </mc:Choice>
    <mc:Fallback xmlns="">
      <p:transition spd="slow" advTm="24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grpId="0" nodeType="withEffect">
                                  <p:stCondLst>
                                    <p:cond delay="0"/>
                                  </p:stCondLst>
                                  <p:childTnLst>
                                    <p:animEffect transition="out" filter="wedge">
                                      <p:cBhvr>
                                        <p:cTn id="6" dur="2700"/>
                                        <p:tgtEl>
                                          <p:spTgt spid="4"/>
                                        </p:tgtEl>
                                      </p:cBhvr>
                                    </p:animEffect>
                                    <p:set>
                                      <p:cBhvr>
                                        <p:cTn id="7" dur="1" fill="hold">
                                          <p:stCondLst>
                                            <p:cond delay="2699"/>
                                          </p:stCondLst>
                                        </p:cTn>
                                        <p:tgtEl>
                                          <p:spTgt spid="4"/>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14338"/>
                                        </p:tgtEl>
                                        <p:attrNameLst>
                                          <p:attrName>style.visibility</p:attrName>
                                        </p:attrNameLst>
                                      </p:cBhvr>
                                      <p:to>
                                        <p:strVal val="visible"/>
                                      </p:to>
                                    </p:set>
                                    <p:animEffect transition="in" filter="wedge">
                                      <p:cBhvr>
                                        <p:cTn id="10" dur="3000"/>
                                        <p:tgtEl>
                                          <p:spTgt spid="14338"/>
                                        </p:tgtEl>
                                      </p:cBhvr>
                                    </p:animEffect>
                                  </p:childTnLst>
                                </p:cTn>
                              </p:par>
                              <p:par>
                                <p:cTn id="11" presetID="23" presetClass="entr" presetSubtype="16" fill="hold" nodeType="withEffect">
                                  <p:stCondLst>
                                    <p:cond delay="0"/>
                                  </p:stCondLst>
                                  <p:childTnLst>
                                    <p:set>
                                      <p:cBhvr>
                                        <p:cTn id="12" dur="1" fill="hold">
                                          <p:stCondLst>
                                            <p:cond delay="0"/>
                                          </p:stCondLst>
                                        </p:cTn>
                                        <p:tgtEl>
                                          <p:spTgt spid="14338"/>
                                        </p:tgtEl>
                                        <p:attrNameLst>
                                          <p:attrName>style.visibility</p:attrName>
                                        </p:attrNameLst>
                                      </p:cBhvr>
                                      <p:to>
                                        <p:strVal val="visible"/>
                                      </p:to>
                                    </p:set>
                                    <p:anim calcmode="lin" valueType="num">
                                      <p:cBhvr>
                                        <p:cTn id="13" dur="3000" fill="hold"/>
                                        <p:tgtEl>
                                          <p:spTgt spid="14338"/>
                                        </p:tgtEl>
                                        <p:attrNameLst>
                                          <p:attrName>ppt_w</p:attrName>
                                        </p:attrNameLst>
                                      </p:cBhvr>
                                      <p:tavLst>
                                        <p:tav tm="0">
                                          <p:val>
                                            <p:fltVal val="0"/>
                                          </p:val>
                                        </p:tav>
                                        <p:tav tm="100000">
                                          <p:val>
                                            <p:strVal val="#ppt_w"/>
                                          </p:val>
                                        </p:tav>
                                      </p:tavLst>
                                    </p:anim>
                                    <p:anim calcmode="lin" valueType="num">
                                      <p:cBhvr>
                                        <p:cTn id="14" dur="3000" fill="hold"/>
                                        <p:tgtEl>
                                          <p:spTgt spid="14338"/>
                                        </p:tgtEl>
                                        <p:attrNameLst>
                                          <p:attrName>ppt_h</p:attrName>
                                        </p:attrNameLst>
                                      </p:cBhvr>
                                      <p:tavLst>
                                        <p:tav tm="0">
                                          <p:val>
                                            <p:fltVal val="0"/>
                                          </p:val>
                                        </p:tav>
                                        <p:tav tm="100000">
                                          <p:val>
                                            <p:strVal val="#ppt_h"/>
                                          </p:val>
                                        </p:tav>
                                      </p:tavLst>
                                    </p:anim>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091107195549-prostituta.jpg"/>
          <p:cNvPicPr>
            <a:picLocks noChangeAspect="1"/>
          </p:cNvPicPr>
          <p:nvPr/>
        </p:nvPicPr>
        <p:blipFill>
          <a:blip r:embed="rId2" cstate="print"/>
          <a:srcRect/>
          <a:stretch>
            <a:fillRect/>
          </a:stretch>
        </p:blipFill>
        <p:spPr bwMode="auto">
          <a:xfrm>
            <a:off x="0" y="22225"/>
            <a:ext cx="9144000" cy="56705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50000"/>
              <a:alpha val="62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250825" y="238125"/>
            <a:ext cx="8678863" cy="5187950"/>
          </a:xfrm>
          <a:prstGeom prst="rect">
            <a:avLst/>
          </a:prstGeom>
          <a:solidFill>
            <a:srgbClr val="2B3616">
              <a:alpha val="62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539750" y="538163"/>
            <a:ext cx="8113713" cy="4640262"/>
          </a:xfrm>
          <a:prstGeom prst="rect">
            <a:avLst/>
          </a:prstGeom>
          <a:solidFill>
            <a:schemeClr val="tx1">
              <a:lumMod val="95000"/>
              <a:alpha val="62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539552" y="4873724"/>
            <a:ext cx="7632848" cy="646331"/>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En 1998, cuando el entonces presidente estadounidense Bill Clinton visitó el lugar, fue Yang quien le estrechó la mano.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18000">
        <p15:prstTrans prst="origami"/>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6" presetClass="entr" presetSubtype="4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Horizontal)">
                                      <p:cBhvr>
                                        <p:cTn id="16" dur="3000"/>
                                        <p:tgtEl>
                                          <p:spTgt spid="4"/>
                                        </p:tgtEl>
                                      </p:cBhvr>
                                    </p:animEffect>
                                  </p:childTnLst>
                                </p:cTn>
                              </p:par>
                              <p:par>
                                <p:cTn id="17" presetID="50" presetClass="entr" presetSubtype="0" decel="10000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ppt_w+.3"/>
                                          </p:val>
                                        </p:tav>
                                        <p:tav tm="100000">
                                          <p:val>
                                            <p:strVal val="#ppt_w"/>
                                          </p:val>
                                        </p:tav>
                                      </p:tavLst>
                                    </p:anim>
                                    <p:anim calcmode="lin" valueType="num">
                                      <p:cBhvr>
                                        <p:cTn id="20" dur="3000" fill="hold"/>
                                        <p:tgtEl>
                                          <p:spTgt spid="4"/>
                                        </p:tgtEl>
                                        <p:attrNameLst>
                                          <p:attrName>ppt_h</p:attrName>
                                        </p:attrNameLst>
                                      </p:cBhvr>
                                      <p:tavLst>
                                        <p:tav tm="0">
                                          <p:val>
                                            <p:strVal val="#ppt_h"/>
                                          </p:val>
                                        </p:tav>
                                        <p:tav tm="100000">
                                          <p:val>
                                            <p:strVal val="#ppt_h"/>
                                          </p:val>
                                        </p:tav>
                                      </p:tavLst>
                                    </p:anim>
                                    <p:animEffect transition="in" filter="fade">
                                      <p:cBhvr>
                                        <p:cTn id="21" dur="3000"/>
                                        <p:tgtEl>
                                          <p:spTgt spid="4"/>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www.tenyten.com/thumbs/?src=tusc-italy55454.jpg&amp;w=550&amp;h=310&amp;zc=C"/>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pic>
        <p:nvPicPr>
          <p:cNvPr id="5" name="Picture 2" descr="http://www.tenyten.com/thumbs/?src=tusc-italy55454.jpg&amp;w=550&amp;h=310&amp;zc=C"/>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6" name="Picture 4" descr="http://cdn.traveler.es/uploads/images/thumbs/201150/paisajes_de_pel__cula_976761789_650x.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539552" y="4585692"/>
            <a:ext cx="8064896"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Hace algunos años admitió que no fue a ver al ejército restaurado hasta 1995, cuando el gerente de la tienda de regalos del museo le pidió que firmara libros.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1000">
        <p14:gallery dir="r"/>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6"/>
                                        </p:tgtEl>
                                        <p:attrNameLst>
                                          <p:attrName>r</p:attrName>
                                        </p:attrNameLst>
                                      </p:cBhvr>
                                    </p:animRot>
                                  </p:childTnLst>
                                </p:cTn>
                              </p:par>
                              <p:par>
                                <p:cTn id="7" presetID="8" presetClass="exit" presetSubtype="16" fill="hold" nodeType="withEffect">
                                  <p:stCondLst>
                                    <p:cond delay="0"/>
                                  </p:stCondLst>
                                  <p:childTnLst>
                                    <p:animEffect transition="out" filter="diamond(in)">
                                      <p:cBhvr>
                                        <p:cTn id="8" dur="3000"/>
                                        <p:tgtEl>
                                          <p:spTgt spid="6"/>
                                        </p:tgtEl>
                                      </p:cBhvr>
                                    </p:animEffect>
                                    <p:set>
                                      <p:cBhvr>
                                        <p:cTn id="9" dur="1" fill="hold">
                                          <p:stCondLst>
                                            <p:cond delay="2999"/>
                                          </p:stCondLst>
                                        </p:cTn>
                                        <p:tgtEl>
                                          <p:spTgt spid="6"/>
                                        </p:tgtEl>
                                        <p:attrNameLst>
                                          <p:attrName>style.visibility</p:attrName>
                                        </p:attrNameLst>
                                      </p:cBhvr>
                                      <p:to>
                                        <p:strVal val="hidden"/>
                                      </p:to>
                                    </p:set>
                                  </p:childTnLst>
                                </p:cTn>
                              </p:par>
                              <p:par>
                                <p:cTn id="10" presetID="18" presetClass="entr" presetSubtype="6"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trips(downRight)">
                                      <p:cBhvr>
                                        <p:cTn id="12" dur="3000"/>
                                        <p:tgtEl>
                                          <p:spTgt spid="5"/>
                                        </p:tgtEl>
                                      </p:cBhvr>
                                    </p:animEffect>
                                  </p:childTnLst>
                                </p:cTn>
                              </p:par>
                              <p:par>
                                <p:cTn id="13" presetID="18" presetClass="entr" presetSubtype="9" fill="hold" nodeType="withEffect">
                                  <p:stCondLst>
                                    <p:cond delay="0"/>
                                  </p:stCondLst>
                                  <p:childTnLst>
                                    <p:set>
                                      <p:cBhvr>
                                        <p:cTn id="14" dur="1" fill="hold">
                                          <p:stCondLst>
                                            <p:cond delay="0"/>
                                          </p:stCondLst>
                                        </p:cTn>
                                        <p:tgtEl>
                                          <p:spTgt spid="29698"/>
                                        </p:tgtEl>
                                        <p:attrNameLst>
                                          <p:attrName>style.visibility</p:attrName>
                                        </p:attrNameLst>
                                      </p:cBhvr>
                                      <p:to>
                                        <p:strVal val="visible"/>
                                      </p:to>
                                    </p:set>
                                    <p:animEffect transition="in" filter="strips(upLeft)">
                                      <p:cBhvr>
                                        <p:cTn id="15" dur="3000"/>
                                        <p:tgtEl>
                                          <p:spTgt spid="29698"/>
                                        </p:tgtEl>
                                      </p:cBhvr>
                                    </p:animEffect>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1"/>
                                          </p:val>
                                        </p:tav>
                                        <p:tav tm="100000">
                                          <p:val>
                                            <p:strVal val="#ppt_x"/>
                                          </p:val>
                                        </p:tav>
                                      </p:tavLst>
                                    </p:anim>
                                    <p:anim calcmode="lin" valueType="num">
                                      <p:cBhvr>
                                        <p:cTn id="2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buelitos\Desktop\ASTURIAS\Viaje a Asturias (.jpg"/>
          <p:cNvPicPr>
            <a:picLocks noChangeAspect="1" noChangeArrowheads="1"/>
          </p:cNvPicPr>
          <p:nvPr/>
        </p:nvPicPr>
        <p:blipFill>
          <a:blip r:embed="rId2" cstate="print"/>
          <a:srcRect/>
          <a:stretch>
            <a:fillRect/>
          </a:stretch>
        </p:blipFill>
        <p:spPr bwMode="auto">
          <a:xfrm>
            <a:off x="0" y="0"/>
            <a:ext cx="427513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3" name="12 Rectángulo"/>
          <p:cNvSpPr/>
          <p:nvPr/>
        </p:nvSpPr>
        <p:spPr>
          <a:xfrm>
            <a:off x="0" y="0"/>
            <a:ext cx="4284663" cy="5715000"/>
          </a:xfrm>
          <a:prstGeom prst="rect">
            <a:avLst/>
          </a:prstGeom>
          <a:solidFill>
            <a:schemeClr val="tx2">
              <a:lumMod val="5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0"/>
            <a:ext cx="4284663" cy="5715000"/>
          </a:xfrm>
          <a:prstGeom prst="rect">
            <a:avLst/>
          </a:prstGeom>
          <a:solidFill>
            <a:schemeClr val="tx2">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0" y="0"/>
            <a:ext cx="4284663" cy="5715000"/>
          </a:xfrm>
          <a:prstGeom prst="rect">
            <a:avLst/>
          </a:prstGeom>
          <a:solidFill>
            <a:schemeClr val="tx2">
              <a:lumMod val="9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0" y="0"/>
            <a:ext cx="4284663" cy="5715000"/>
          </a:xfrm>
          <a:prstGeom prst="rect">
            <a:avLst/>
          </a:prstGeom>
          <a:solidFill>
            <a:schemeClr val="tx2">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4572000" y="1993404"/>
            <a:ext cx="3744416" cy="1631216"/>
          </a:xfrm>
          <a:prstGeom prst="rect">
            <a:avLst/>
          </a:prstGeom>
          <a:noFill/>
        </p:spPr>
        <p:txBody>
          <a:bodyPr wrap="square" rtlCol="0">
            <a:spAutoFit/>
          </a:bodyPr>
          <a:lstStyle/>
          <a:p>
            <a:r>
              <a:rPr lang="es-ES" sz="2000" b="1" dirty="0" smtClean="0">
                <a:effectLst>
                  <a:glow rad="101600">
                    <a:srgbClr val="C00000">
                      <a:alpha val="60000"/>
                    </a:srgbClr>
                  </a:glow>
                  <a:outerShdw blurRad="38100" dist="38100" dir="2700000" algn="tl">
                    <a:srgbClr val="000000">
                      <a:alpha val="43137"/>
                    </a:srgbClr>
                  </a:outerShdw>
                </a:effectLst>
              </a:rPr>
              <a:t>Todas las figuras estaban adornadas originalmente con esmaltes y pinturas de diferentes colores, aplicadas sobre una base de laca.</a:t>
            </a:r>
            <a:endParaRPr lang="es-ES" sz="2000"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9000">
        <p14:doors/>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10"/>
                                        </p:tgtEl>
                                        <p:attrNameLst>
                                          <p:attrName>ppt_x</p:attrName>
                                        </p:attrNameLst>
                                      </p:cBhvr>
                                      <p:tavLst>
                                        <p:tav tm="0">
                                          <p:val>
                                            <p:strVal val="ppt_x"/>
                                          </p:val>
                                        </p:tav>
                                        <p:tav tm="100000">
                                          <p:val>
                                            <p:strVal val="ppt_x"/>
                                          </p:val>
                                        </p:tav>
                                      </p:tavLst>
                                    </p:anim>
                                    <p:anim calcmode="lin" valueType="num">
                                      <p:cBhvr>
                                        <p:cTn id="7" dur="3000"/>
                                        <p:tgtEl>
                                          <p:spTgt spid="10"/>
                                        </p:tgtEl>
                                        <p:attrNameLst>
                                          <p:attrName>ppt_y</p:attrName>
                                        </p:attrNameLst>
                                      </p:cBhvr>
                                      <p:tavLst>
                                        <p:tav tm="0">
                                          <p:val>
                                            <p:strVal val="ppt_y"/>
                                          </p:val>
                                        </p:tav>
                                        <p:tav tm="100000">
                                          <p:val>
                                            <p:strVal val="ppt_y-ppt_h/2"/>
                                          </p:val>
                                        </p:tav>
                                      </p:tavLst>
                                    </p:anim>
                                    <p:anim calcmode="lin" valueType="num">
                                      <p:cBhvr>
                                        <p:cTn id="8" dur="3000"/>
                                        <p:tgtEl>
                                          <p:spTgt spid="10"/>
                                        </p:tgtEl>
                                        <p:attrNameLst>
                                          <p:attrName>ppt_w</p:attrName>
                                        </p:attrNameLst>
                                      </p:cBhvr>
                                      <p:tavLst>
                                        <p:tav tm="0">
                                          <p:val>
                                            <p:strVal val="ppt_w"/>
                                          </p:val>
                                        </p:tav>
                                        <p:tav tm="100000">
                                          <p:val>
                                            <p:strVal val="ppt_w"/>
                                          </p:val>
                                        </p:tav>
                                      </p:tavLst>
                                    </p:anim>
                                    <p:anim calcmode="lin" valueType="num">
                                      <p:cBhvr>
                                        <p:cTn id="9" dur="3000"/>
                                        <p:tgtEl>
                                          <p:spTgt spid="10"/>
                                        </p:tgtEl>
                                        <p:attrNameLst>
                                          <p:attrName>ppt_h</p:attrName>
                                        </p:attrNameLst>
                                      </p:cBhvr>
                                      <p:tavLst>
                                        <p:tav tm="0">
                                          <p:val>
                                            <p:strVal val="ppt_h"/>
                                          </p:val>
                                        </p:tav>
                                        <p:tav tm="100000">
                                          <p:val>
                                            <p:fltVal val="0"/>
                                          </p:val>
                                        </p:tav>
                                      </p:tavLst>
                                    </p:anim>
                                    <p:set>
                                      <p:cBhvr>
                                        <p:cTn id="10" dur="1" fill="hold">
                                          <p:stCondLst>
                                            <p:cond delay="2999"/>
                                          </p:stCondLst>
                                        </p:cTn>
                                        <p:tgtEl>
                                          <p:spTgt spid="10"/>
                                        </p:tgtEl>
                                        <p:attrNameLst>
                                          <p:attrName>style.visibility</p:attrName>
                                        </p:attrNameLst>
                                      </p:cBhvr>
                                      <p:to>
                                        <p:strVal val="hidden"/>
                                      </p:to>
                                    </p:set>
                                  </p:childTnLst>
                                </p:cTn>
                              </p:par>
                              <p:par>
                                <p:cTn id="11" presetID="17" presetClass="exit" presetSubtype="4" fill="hold" grpId="0" nodeType="withEffect">
                                  <p:stCondLst>
                                    <p:cond delay="0"/>
                                  </p:stCondLst>
                                  <p:childTnLst>
                                    <p:anim calcmode="lin" valueType="num">
                                      <p:cBhvr>
                                        <p:cTn id="12" dur="3000"/>
                                        <p:tgtEl>
                                          <p:spTgt spid="11"/>
                                        </p:tgtEl>
                                        <p:attrNameLst>
                                          <p:attrName>ppt_x</p:attrName>
                                        </p:attrNameLst>
                                      </p:cBhvr>
                                      <p:tavLst>
                                        <p:tav tm="0">
                                          <p:val>
                                            <p:strVal val="ppt_x"/>
                                          </p:val>
                                        </p:tav>
                                        <p:tav tm="100000">
                                          <p:val>
                                            <p:strVal val="ppt_x"/>
                                          </p:val>
                                        </p:tav>
                                      </p:tavLst>
                                    </p:anim>
                                    <p:anim calcmode="lin" valueType="num">
                                      <p:cBhvr>
                                        <p:cTn id="13" dur="3000"/>
                                        <p:tgtEl>
                                          <p:spTgt spid="11"/>
                                        </p:tgtEl>
                                        <p:attrNameLst>
                                          <p:attrName>ppt_y</p:attrName>
                                        </p:attrNameLst>
                                      </p:cBhvr>
                                      <p:tavLst>
                                        <p:tav tm="0">
                                          <p:val>
                                            <p:strVal val="ppt_y"/>
                                          </p:val>
                                        </p:tav>
                                        <p:tav tm="100000">
                                          <p:val>
                                            <p:strVal val="ppt_y+ppt_h/2"/>
                                          </p:val>
                                        </p:tav>
                                      </p:tavLst>
                                    </p:anim>
                                    <p:anim calcmode="lin" valueType="num">
                                      <p:cBhvr>
                                        <p:cTn id="14" dur="3000"/>
                                        <p:tgtEl>
                                          <p:spTgt spid="11"/>
                                        </p:tgtEl>
                                        <p:attrNameLst>
                                          <p:attrName>ppt_w</p:attrName>
                                        </p:attrNameLst>
                                      </p:cBhvr>
                                      <p:tavLst>
                                        <p:tav tm="0">
                                          <p:val>
                                            <p:strVal val="ppt_w"/>
                                          </p:val>
                                        </p:tav>
                                        <p:tav tm="100000">
                                          <p:val>
                                            <p:strVal val="ppt_w"/>
                                          </p:val>
                                        </p:tav>
                                      </p:tavLst>
                                    </p:anim>
                                    <p:anim calcmode="lin" valueType="num">
                                      <p:cBhvr>
                                        <p:cTn id="15" dur="3000"/>
                                        <p:tgtEl>
                                          <p:spTgt spid="11"/>
                                        </p:tgtEl>
                                        <p:attrNameLst>
                                          <p:attrName>ppt_h</p:attrName>
                                        </p:attrNameLst>
                                      </p:cBhvr>
                                      <p:tavLst>
                                        <p:tav tm="0">
                                          <p:val>
                                            <p:strVal val="ppt_h"/>
                                          </p:val>
                                        </p:tav>
                                        <p:tav tm="100000">
                                          <p:val>
                                            <p:fltVal val="0"/>
                                          </p:val>
                                        </p:tav>
                                      </p:tavLst>
                                    </p:anim>
                                    <p:set>
                                      <p:cBhvr>
                                        <p:cTn id="16" dur="1" fill="hold">
                                          <p:stCondLst>
                                            <p:cond delay="2999"/>
                                          </p:stCondLst>
                                        </p:cTn>
                                        <p:tgtEl>
                                          <p:spTgt spid="11"/>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3000"/>
                                        <p:tgtEl>
                                          <p:spTgt spid="12"/>
                                        </p:tgtEl>
                                        <p:attrNameLst>
                                          <p:attrName>ppt_x</p:attrName>
                                        </p:attrNameLst>
                                      </p:cBhvr>
                                      <p:tavLst>
                                        <p:tav tm="0">
                                          <p:val>
                                            <p:strVal val="ppt_x"/>
                                          </p:val>
                                        </p:tav>
                                        <p:tav tm="100000">
                                          <p:val>
                                            <p:strVal val="ppt_x-ppt_w/2"/>
                                          </p:val>
                                        </p:tav>
                                      </p:tavLst>
                                    </p:anim>
                                    <p:anim calcmode="lin" valueType="num">
                                      <p:cBhvr>
                                        <p:cTn id="19" dur="3000"/>
                                        <p:tgtEl>
                                          <p:spTgt spid="12"/>
                                        </p:tgtEl>
                                        <p:attrNameLst>
                                          <p:attrName>ppt_y</p:attrName>
                                        </p:attrNameLst>
                                      </p:cBhvr>
                                      <p:tavLst>
                                        <p:tav tm="0">
                                          <p:val>
                                            <p:strVal val="ppt_y"/>
                                          </p:val>
                                        </p:tav>
                                        <p:tav tm="100000">
                                          <p:val>
                                            <p:strVal val="ppt_y"/>
                                          </p:val>
                                        </p:tav>
                                      </p:tavLst>
                                    </p:anim>
                                    <p:anim calcmode="lin" valueType="num">
                                      <p:cBhvr>
                                        <p:cTn id="20" dur="3000"/>
                                        <p:tgtEl>
                                          <p:spTgt spid="12"/>
                                        </p:tgtEl>
                                        <p:attrNameLst>
                                          <p:attrName>ppt_w</p:attrName>
                                        </p:attrNameLst>
                                      </p:cBhvr>
                                      <p:tavLst>
                                        <p:tav tm="0">
                                          <p:val>
                                            <p:strVal val="ppt_w"/>
                                          </p:val>
                                        </p:tav>
                                        <p:tav tm="100000">
                                          <p:val>
                                            <p:fltVal val="0"/>
                                          </p:val>
                                        </p:tav>
                                      </p:tavLst>
                                    </p:anim>
                                    <p:anim calcmode="lin" valueType="num">
                                      <p:cBhvr>
                                        <p:cTn id="21" dur="3000"/>
                                        <p:tgtEl>
                                          <p:spTgt spid="12"/>
                                        </p:tgtEl>
                                        <p:attrNameLst>
                                          <p:attrName>ppt_h</p:attrName>
                                        </p:attrNameLst>
                                      </p:cBhvr>
                                      <p:tavLst>
                                        <p:tav tm="0">
                                          <p:val>
                                            <p:strVal val="ppt_h"/>
                                          </p:val>
                                        </p:tav>
                                        <p:tav tm="100000">
                                          <p:val>
                                            <p:strVal val="ppt_h"/>
                                          </p:val>
                                        </p:tav>
                                      </p:tavLst>
                                    </p:anim>
                                    <p:set>
                                      <p:cBhvr>
                                        <p:cTn id="22" dur="1" fill="hold">
                                          <p:stCondLst>
                                            <p:cond delay="2999"/>
                                          </p:stCondLst>
                                        </p:cTn>
                                        <p:tgtEl>
                                          <p:spTgt spid="12"/>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3000"/>
                                        <p:tgtEl>
                                          <p:spTgt spid="13"/>
                                        </p:tgtEl>
                                        <p:attrNameLst>
                                          <p:attrName>ppt_x</p:attrName>
                                        </p:attrNameLst>
                                      </p:cBhvr>
                                      <p:tavLst>
                                        <p:tav tm="0">
                                          <p:val>
                                            <p:strVal val="ppt_x"/>
                                          </p:val>
                                        </p:tav>
                                        <p:tav tm="100000">
                                          <p:val>
                                            <p:strVal val="ppt_x+ppt_w/2"/>
                                          </p:val>
                                        </p:tav>
                                      </p:tavLst>
                                    </p:anim>
                                    <p:anim calcmode="lin" valueType="num">
                                      <p:cBhvr>
                                        <p:cTn id="25" dur="3000"/>
                                        <p:tgtEl>
                                          <p:spTgt spid="13"/>
                                        </p:tgtEl>
                                        <p:attrNameLst>
                                          <p:attrName>ppt_y</p:attrName>
                                        </p:attrNameLst>
                                      </p:cBhvr>
                                      <p:tavLst>
                                        <p:tav tm="0">
                                          <p:val>
                                            <p:strVal val="ppt_y"/>
                                          </p:val>
                                        </p:tav>
                                        <p:tav tm="100000">
                                          <p:val>
                                            <p:strVal val="ppt_y"/>
                                          </p:val>
                                        </p:tav>
                                      </p:tavLst>
                                    </p:anim>
                                    <p:anim calcmode="lin" valueType="num">
                                      <p:cBhvr>
                                        <p:cTn id="26" dur="3000"/>
                                        <p:tgtEl>
                                          <p:spTgt spid="13"/>
                                        </p:tgtEl>
                                        <p:attrNameLst>
                                          <p:attrName>ppt_w</p:attrName>
                                        </p:attrNameLst>
                                      </p:cBhvr>
                                      <p:tavLst>
                                        <p:tav tm="0">
                                          <p:val>
                                            <p:strVal val="ppt_w"/>
                                          </p:val>
                                        </p:tav>
                                        <p:tav tm="100000">
                                          <p:val>
                                            <p:fltVal val="0"/>
                                          </p:val>
                                        </p:tav>
                                      </p:tavLst>
                                    </p:anim>
                                    <p:anim calcmode="lin" valueType="num">
                                      <p:cBhvr>
                                        <p:cTn id="27" dur="3000"/>
                                        <p:tgtEl>
                                          <p:spTgt spid="13"/>
                                        </p:tgtEl>
                                        <p:attrNameLst>
                                          <p:attrName>ppt_h</p:attrName>
                                        </p:attrNameLst>
                                      </p:cBhvr>
                                      <p:tavLst>
                                        <p:tav tm="0">
                                          <p:val>
                                            <p:strVal val="ppt_h"/>
                                          </p:val>
                                        </p:tav>
                                        <p:tav tm="100000">
                                          <p:val>
                                            <p:strVal val="ppt_h"/>
                                          </p:val>
                                        </p:tav>
                                      </p:tavLst>
                                    </p:anim>
                                    <p:set>
                                      <p:cBhvr>
                                        <p:cTn id="28" dur="1" fill="hold">
                                          <p:stCondLst>
                                            <p:cond delay="2999"/>
                                          </p:stCondLst>
                                        </p:cTn>
                                        <p:tgtEl>
                                          <p:spTgt spid="13"/>
                                        </p:tgtEl>
                                        <p:attrNameLst>
                                          <p:attrName>style.visibility</p:attrName>
                                        </p:attrNameLst>
                                      </p:cBhvr>
                                      <p:to>
                                        <p:strVal val="hidden"/>
                                      </p:to>
                                    </p:set>
                                  </p:childTnLst>
                                </p:cTn>
                              </p:par>
                              <p:par>
                                <p:cTn id="29" presetID="4" presetClass="entr" presetSubtype="32"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box(out)">
                                      <p:cBhvr>
                                        <p:cTn id="31" dur="3000"/>
                                        <p:tgtEl>
                                          <p:spTgt spid="9"/>
                                        </p:tgtEl>
                                      </p:cBhvr>
                                    </p:animEffect>
                                  </p:childTnLst>
                                </p:cTn>
                              </p:par>
                            </p:childTnLst>
                          </p:cTn>
                        </p:par>
                        <p:par>
                          <p:cTn id="32" fill="hold">
                            <p:stCondLst>
                              <p:cond delay="3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1"/>
                                          </p:val>
                                        </p:tav>
                                        <p:tav tm="100000">
                                          <p:val>
                                            <p:strVal val="#ppt_x"/>
                                          </p:val>
                                        </p:tav>
                                      </p:tavLst>
                                    </p:anim>
                                    <p:anim calcmode="lin" valueType="num">
                                      <p:cBhvr>
                                        <p:cTn id="3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animBg="1"/>
      <p:bldP spid="11" grpId="0" animBg="1"/>
      <p:bldP spid="10" grpId="0" animBg="1"/>
      <p:bldP spid="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ntros-en-cancun-.jpg"/>
          <p:cNvPicPr>
            <a:picLocks noChangeAspect="1"/>
          </p:cNvPicPr>
          <p:nvPr/>
        </p:nvPicPr>
        <p:blipFill>
          <a:blip r:embed="rId2" cstate="print"/>
          <a:srcRect/>
          <a:stretch>
            <a:fillRect/>
          </a:stretch>
        </p:blipFill>
        <p:spPr bwMode="auto">
          <a:xfrm>
            <a:off x="0" y="0"/>
            <a:ext cx="481012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4859338" cy="5715000"/>
          </a:xfrm>
          <a:prstGeom prst="rect">
            <a:avLst/>
          </a:prstGeom>
          <a:solidFill>
            <a:schemeClr val="tx2">
              <a:lumMod val="50000"/>
              <a:alpha val="62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285750" y="193675"/>
            <a:ext cx="4357688" cy="5327650"/>
          </a:xfrm>
          <a:prstGeom prst="rect">
            <a:avLst/>
          </a:prstGeom>
          <a:solidFill>
            <a:schemeClr val="tx2">
              <a:lumMod val="90000"/>
              <a:alpha val="62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500063" y="409575"/>
            <a:ext cx="3927475" cy="4895850"/>
          </a:xfrm>
          <a:prstGeom prst="rect">
            <a:avLst/>
          </a:prstGeom>
          <a:solidFill>
            <a:schemeClr val="tx2">
              <a:lumMod val="90000"/>
              <a:alpha val="62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5076056" y="1993404"/>
            <a:ext cx="3816424" cy="2246769"/>
          </a:xfrm>
          <a:prstGeom prst="rect">
            <a:avLst/>
          </a:prstGeom>
          <a:noFill/>
        </p:spPr>
        <p:txBody>
          <a:bodyPr wrap="square" rtlCol="0">
            <a:spAutoFit/>
          </a:bodyPr>
          <a:lstStyle/>
          <a:p>
            <a:r>
              <a:rPr lang="es-ES" sz="2000" b="1" dirty="0" smtClean="0">
                <a:effectLst>
                  <a:glow rad="101600">
                    <a:srgbClr val="C00000">
                      <a:alpha val="60000"/>
                    </a:srgbClr>
                  </a:glow>
                  <a:outerShdw blurRad="38100" dist="38100" dir="2700000" algn="tl">
                    <a:srgbClr val="000000">
                      <a:alpha val="43137"/>
                    </a:srgbClr>
                  </a:outerShdw>
                </a:effectLst>
              </a:rPr>
              <a:t>El uso de esa base hizo que, cuando fueron desenterradas las piezas, la pintura se oxidara. Para restaurarlas, se montó un laboratorio en el mismo terreno donde está el yacimiento arqueológico.</a:t>
            </a:r>
            <a:endParaRPr lang="es-ES" sz="2000"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cover/>
      </p:transition>
    </mc:Choice>
    <mc:Fallback xmlns="">
      <p:transition spd="slow" advTm="24000">
        <p:cov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8" presetClass="exit" presetSubtype="6" fill="hold" nodeType="withEffect">
                                  <p:stCondLst>
                                    <p:cond delay="0"/>
                                  </p:stCondLst>
                                  <p:childTnLst>
                                    <p:animEffect transition="out" filter="strips(downRigh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7" presetClass="entr" presetSubtype="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3000" fill="hold"/>
                                        <p:tgtEl>
                                          <p:spTgt spid="4"/>
                                        </p:tgtEl>
                                        <p:attrNameLst>
                                          <p:attrName>ppt_x</p:attrName>
                                        </p:attrNameLst>
                                      </p:cBhvr>
                                      <p:tavLst>
                                        <p:tav tm="0">
                                          <p:val>
                                            <p:strVal val="#ppt_x"/>
                                          </p:val>
                                        </p:tav>
                                        <p:tav tm="100000">
                                          <p:val>
                                            <p:strVal val="#ppt_x"/>
                                          </p:val>
                                        </p:tav>
                                      </p:tavLst>
                                    </p:anim>
                                    <p:anim calcmode="lin" valueType="num">
                                      <p:cBhvr additive="base">
                                        <p:cTn id="17" dur="3000" fill="hold"/>
                                        <p:tgtEl>
                                          <p:spTgt spid="4"/>
                                        </p:tgtEl>
                                        <p:attrNameLst>
                                          <p:attrName>ppt_y</p:attrName>
                                        </p:attrNameLst>
                                      </p:cBhvr>
                                      <p:tavLst>
                                        <p:tav tm="0">
                                          <p:val>
                                            <p:strVal val="0-#ppt_h/2"/>
                                          </p:val>
                                        </p:tav>
                                        <p:tav tm="100000">
                                          <p:val>
                                            <p:strVal val="#ppt_y"/>
                                          </p:val>
                                        </p:tav>
                                      </p:tavLst>
                                    </p:anim>
                                  </p:childTnLst>
                                </p:cTn>
                              </p:par>
                              <p:par>
                                <p:cTn id="18" presetID="3"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vertical)">
                                      <p:cBhvr>
                                        <p:cTn id="20" dur="3000"/>
                                        <p:tgtEl>
                                          <p:spTgt spid="4"/>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F-.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250825" y="217488"/>
            <a:ext cx="8642350" cy="5280025"/>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395536" y="4657700"/>
            <a:ext cx="8352928"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Con el correr de los años, el avance de los descubrimientos y su repercusión mundial, se desató una sorda guerra entre el campesino Yang </a:t>
            </a:r>
            <a:r>
              <a:rPr lang="es-ES" b="1" dirty="0" err="1" smtClean="0">
                <a:effectLst>
                  <a:glow rad="101600">
                    <a:srgbClr val="C00000">
                      <a:alpha val="60000"/>
                    </a:srgbClr>
                  </a:glow>
                  <a:outerShdw blurRad="38100" dist="38100" dir="2700000" algn="tl">
                    <a:srgbClr val="000000">
                      <a:alpha val="43137"/>
                    </a:srgbClr>
                  </a:outerShdw>
                </a:effectLst>
              </a:rPr>
              <a:t>Zhifa</a:t>
            </a:r>
            <a:r>
              <a:rPr lang="es-ES" b="1" dirty="0" smtClean="0">
                <a:effectLst>
                  <a:glow rad="101600">
                    <a:srgbClr val="C00000">
                      <a:alpha val="60000"/>
                    </a:srgbClr>
                  </a:glow>
                  <a:outerShdw blurRad="38100" dist="38100" dir="2700000" algn="tl">
                    <a:srgbClr val="000000">
                      <a:alpha val="43137"/>
                    </a:srgbClr>
                  </a:outerShdw>
                </a:effectLst>
              </a:rPr>
              <a:t> y el arqueólogo </a:t>
            </a:r>
            <a:r>
              <a:rPr lang="es-ES" b="1" dirty="0" err="1" smtClean="0">
                <a:effectLst>
                  <a:glow rad="101600">
                    <a:srgbClr val="C00000">
                      <a:alpha val="60000"/>
                    </a:srgbClr>
                  </a:glow>
                  <a:outerShdw blurRad="38100" dist="38100" dir="2700000" algn="tl">
                    <a:srgbClr val="000000">
                      <a:alpha val="43137"/>
                    </a:srgbClr>
                  </a:outerShdw>
                </a:effectLst>
              </a:rPr>
              <a:t>Zhao</a:t>
            </a:r>
            <a:r>
              <a:rPr lang="es-ES" b="1" dirty="0" smtClean="0">
                <a:effectLst>
                  <a:glow rad="101600">
                    <a:srgbClr val="C00000">
                      <a:alpha val="60000"/>
                    </a:srgbClr>
                  </a:glow>
                  <a:outerShdw blurRad="38100" dist="38100" dir="2700000" algn="tl">
                    <a:srgbClr val="000000">
                      <a:alpha val="43137"/>
                    </a:srgbClr>
                  </a:outerShdw>
                </a:effectLst>
              </a:rPr>
              <a:t> </a:t>
            </a:r>
            <a:r>
              <a:rPr lang="es-ES" b="1" dirty="0" err="1" smtClean="0">
                <a:effectLst>
                  <a:glow rad="101600">
                    <a:srgbClr val="C00000">
                      <a:alpha val="60000"/>
                    </a:srgbClr>
                  </a:glow>
                  <a:outerShdw blurRad="38100" dist="38100" dir="2700000" algn="tl">
                    <a:srgbClr val="000000">
                      <a:alpha val="43137"/>
                    </a:srgbClr>
                  </a:outerShdw>
                </a:effectLst>
              </a:rPr>
              <a:t>Kangmin</a:t>
            </a:r>
            <a:r>
              <a:rPr lang="es-ES" b="1" dirty="0" smtClean="0">
                <a:effectLst>
                  <a:glow rad="101600">
                    <a:srgbClr val="C00000">
                      <a:alpha val="60000"/>
                    </a:srgbClr>
                  </a:glow>
                  <a:outerShdw blurRad="38100" dist="38100" dir="2700000" algn="tl">
                    <a:srgbClr val="000000">
                      <a:alpha val="43137"/>
                    </a:srgbClr>
                  </a:outerShdw>
                </a:effectLst>
              </a:rPr>
              <a:t> por los laureles del hallazgo original.</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6000">
        <p14:revea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3" fill="hold" grpId="0" nodeType="withEffect">
                                  <p:stCondLst>
                                    <p:cond delay="0"/>
                                  </p:stCondLst>
                                  <p:childTnLst>
                                    <p:animEffect transition="out" filter="wheel(3)">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3000"/>
                                        <p:tgtEl>
                                          <p:spTgt spid="4"/>
                                        </p:tgtEl>
                                      </p:cBhvr>
                                    </p:animEffect>
                                  </p:childTnLst>
                                </p:cTn>
                              </p:par>
                              <p:par>
                                <p:cTn id="11" presetID="26" presetClass="emph" presetSubtype="0" fill="hold" nodeType="withEffect">
                                  <p:stCondLst>
                                    <p:cond delay="0"/>
                                  </p:stCondLst>
                                  <p:childTnLst>
                                    <p:animEffect transition="out" filter="fade">
                                      <p:cBhvr>
                                        <p:cTn id="12" dur="3000" tmFilter="0, 0; .2, .5; .8, .5; 1, 0"/>
                                        <p:tgtEl>
                                          <p:spTgt spid="4"/>
                                        </p:tgtEl>
                                      </p:cBhvr>
                                    </p:animEffect>
                                    <p:animScale>
                                      <p:cBhvr>
                                        <p:cTn id="13" dur="1500" autoRev="1" fill="hold"/>
                                        <p:tgtEl>
                                          <p:spTgt spid="4"/>
                                        </p:tgtEl>
                                      </p:cBhvr>
                                      <p:by x="105000" y="105000"/>
                                    </p:animScale>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estaticos2.catai.es/content/media/fotos/samples/large/villas-en-toscana1.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683568" y="4945732"/>
            <a:ext cx="7992888" cy="646331"/>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En China, el papel jugado por </a:t>
            </a:r>
            <a:r>
              <a:rPr lang="es-ES" b="1" dirty="0" err="1" smtClean="0">
                <a:effectLst>
                  <a:glow rad="101600">
                    <a:srgbClr val="C00000">
                      <a:alpha val="60000"/>
                    </a:srgbClr>
                  </a:glow>
                  <a:outerShdw blurRad="38100" dist="38100" dir="2700000" algn="tl">
                    <a:srgbClr val="000000">
                      <a:alpha val="43137"/>
                    </a:srgbClr>
                  </a:outerShdw>
                </a:effectLst>
              </a:rPr>
              <a:t>Zhao</a:t>
            </a:r>
            <a:r>
              <a:rPr lang="es-ES" b="1" dirty="0" smtClean="0">
                <a:effectLst>
                  <a:glow rad="101600">
                    <a:srgbClr val="C00000">
                      <a:alpha val="60000"/>
                    </a:srgbClr>
                  </a:glow>
                  <a:outerShdw blurRad="38100" dist="38100" dir="2700000" algn="tl">
                    <a:srgbClr val="000000">
                      <a:alpha val="43137"/>
                    </a:srgbClr>
                  </a:outerShdw>
                </a:effectLst>
              </a:rPr>
              <a:t> nunca demoró mucho en ser reconocido y mientras se le adjudicaba el descubrimiento a Yang </a:t>
            </a:r>
            <a:r>
              <a:rPr lang="es-ES" b="1" dirty="0" err="1" smtClean="0">
                <a:effectLst>
                  <a:glow rad="101600">
                    <a:srgbClr val="C00000">
                      <a:alpha val="60000"/>
                    </a:srgbClr>
                  </a:glow>
                  <a:outerShdw blurRad="38100" dist="38100" dir="2700000" algn="tl">
                    <a:srgbClr val="000000">
                      <a:alpha val="43137"/>
                    </a:srgbClr>
                  </a:outerShdw>
                </a:effectLst>
              </a:rPr>
              <a:t>Zhifa</a:t>
            </a:r>
            <a:r>
              <a:rPr lang="es-ES" b="1" dirty="0" smtClean="0">
                <a:effectLst>
                  <a:glow rad="101600">
                    <a:srgbClr val="C00000">
                      <a:alpha val="60000"/>
                    </a:srgbClr>
                  </a:glow>
                  <a:outerShdw blurRad="38100" dist="38100" dir="2700000" algn="tl">
                    <a:srgbClr val="000000">
                      <a:alpha val="43137"/>
                    </a:srgbClr>
                  </a:outerShdw>
                </a:effectLst>
              </a:rPr>
              <a:t>.</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0000">
        <p14:ripple/>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35842"/>
                                        </p:tgtEl>
                                        <p:attrNameLst>
                                          <p:attrName>r</p:attrName>
                                        </p:attrNameLst>
                                      </p:cBhvr>
                                    </p:animRot>
                                  </p:childTnLst>
                                </p:cTn>
                              </p:par>
                              <p:par>
                                <p:cTn id="7" presetID="20" presetClass="entr" presetSubtype="0" fill="hold" nodeType="withEffect">
                                  <p:stCondLst>
                                    <p:cond delay="0"/>
                                  </p:stCondLst>
                                  <p:childTnLst>
                                    <p:set>
                                      <p:cBhvr>
                                        <p:cTn id="8" dur="1" fill="hold">
                                          <p:stCondLst>
                                            <p:cond delay="0"/>
                                          </p:stCondLst>
                                        </p:cTn>
                                        <p:tgtEl>
                                          <p:spTgt spid="35842"/>
                                        </p:tgtEl>
                                        <p:attrNameLst>
                                          <p:attrName>style.visibility</p:attrName>
                                        </p:attrNameLst>
                                      </p:cBhvr>
                                      <p:to>
                                        <p:strVal val="visible"/>
                                      </p:to>
                                    </p:set>
                                    <p:animEffect transition="in" filter="wedge">
                                      <p:cBhvr>
                                        <p:cTn id="9" dur="3000"/>
                                        <p:tgtEl>
                                          <p:spTgt spid="35842"/>
                                        </p:tgtEl>
                                      </p:cBhvr>
                                    </p:animEffect>
                                  </p:childTnLst>
                                </p:cTn>
                              </p:par>
                              <p:par>
                                <p:cTn id="10" presetID="23" presetClass="entr" presetSubtype="16" fill="hold" nodeType="withEffect">
                                  <p:stCondLst>
                                    <p:cond delay="0"/>
                                  </p:stCondLst>
                                  <p:childTnLst>
                                    <p:set>
                                      <p:cBhvr>
                                        <p:cTn id="11" dur="1" fill="hold">
                                          <p:stCondLst>
                                            <p:cond delay="0"/>
                                          </p:stCondLst>
                                        </p:cTn>
                                        <p:tgtEl>
                                          <p:spTgt spid="35842"/>
                                        </p:tgtEl>
                                        <p:attrNameLst>
                                          <p:attrName>style.visibility</p:attrName>
                                        </p:attrNameLst>
                                      </p:cBhvr>
                                      <p:to>
                                        <p:strVal val="visible"/>
                                      </p:to>
                                    </p:set>
                                    <p:anim calcmode="lin" valueType="num">
                                      <p:cBhvr>
                                        <p:cTn id="12" dur="4000" fill="hold"/>
                                        <p:tgtEl>
                                          <p:spTgt spid="35842"/>
                                        </p:tgtEl>
                                        <p:attrNameLst>
                                          <p:attrName>ppt_w</p:attrName>
                                        </p:attrNameLst>
                                      </p:cBhvr>
                                      <p:tavLst>
                                        <p:tav tm="0">
                                          <p:val>
                                            <p:fltVal val="0"/>
                                          </p:val>
                                        </p:tav>
                                        <p:tav tm="100000">
                                          <p:val>
                                            <p:strVal val="#ppt_w"/>
                                          </p:val>
                                        </p:tav>
                                      </p:tavLst>
                                    </p:anim>
                                    <p:anim calcmode="lin" valueType="num">
                                      <p:cBhvr>
                                        <p:cTn id="13" dur="4000" fill="hold"/>
                                        <p:tgtEl>
                                          <p:spTgt spid="35842"/>
                                        </p:tgtEl>
                                        <p:attrNameLst>
                                          <p:attrName>ppt_h</p:attrName>
                                        </p:attrNameLst>
                                      </p:cBhvr>
                                      <p:tavLst>
                                        <p:tav tm="0">
                                          <p:val>
                                            <p:fltVal val="0"/>
                                          </p:val>
                                        </p:tav>
                                        <p:tav tm="100000">
                                          <p:val>
                                            <p:strVal val="#ppt_h"/>
                                          </p:val>
                                        </p:tav>
                                      </p:tavLst>
                                    </p:anim>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1"/>
                                          </p:val>
                                        </p:tav>
                                        <p:tav tm="100000">
                                          <p:val>
                                            <p:strVal val="#ppt_x"/>
                                          </p:val>
                                        </p:tav>
                                      </p:tavLst>
                                    </p:anim>
                                    <p:anim calcmode="lin" valueType="num">
                                      <p:cBhvr>
                                        <p:cTn id="19"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395536" y="4585692"/>
            <a:ext cx="8424936"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En cambio, el campesino que encontró la primera pieza firmó durante años los libros de fotografías que se venden en la tienda de </a:t>
            </a:r>
            <a:r>
              <a:rPr lang="es-ES" b="1" dirty="0" err="1" smtClean="0">
                <a:effectLst>
                  <a:glow rad="101600">
                    <a:srgbClr val="C00000">
                      <a:alpha val="60000"/>
                    </a:srgbClr>
                  </a:glow>
                  <a:outerShdw blurRad="38100" dist="38100" dir="2700000" algn="tl">
                    <a:srgbClr val="000000">
                      <a:alpha val="43137"/>
                    </a:srgbClr>
                  </a:outerShdw>
                </a:effectLst>
              </a:rPr>
              <a:t>souvenir</a:t>
            </a:r>
            <a:r>
              <a:rPr lang="es-ES" b="1" dirty="0" smtClean="0">
                <a:effectLst>
                  <a:glow rad="101600">
                    <a:srgbClr val="C00000">
                      <a:alpha val="60000"/>
                    </a:srgbClr>
                  </a:glow>
                  <a:outerShdw blurRad="38100" dist="38100" dir="2700000" algn="tl">
                    <a:srgbClr val="000000">
                      <a:alpha val="43137"/>
                    </a:srgbClr>
                  </a:outerShdw>
                </a:effectLst>
              </a:rPr>
              <a:t> del Museo de los Guerreros y Caballos de Terracota.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4000">
        <p15:prstTrans prst="fracture"/>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6" fill="hold" grpId="0" nodeType="withEffect">
                                  <p:stCondLst>
                                    <p:cond delay="0"/>
                                  </p:stCondLst>
                                  <p:childTnLst>
                                    <p:animEffect transition="out" filter="barn(in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ntr" presetSubtype="2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Horizontal)">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hinflas.jpg"/>
          <p:cNvPicPr>
            <a:picLocks noChangeAspect="1"/>
          </p:cNvPicPr>
          <p:nvPr/>
        </p:nvPicPr>
        <p:blipFill>
          <a:blip r:embed="rId2" cstate="print"/>
          <a:srcRect/>
          <a:stretch>
            <a:fillRect/>
          </a:stretch>
        </p:blipFill>
        <p:spPr bwMode="auto">
          <a:xfrm>
            <a:off x="0" y="-311150"/>
            <a:ext cx="9144000" cy="6337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395288" y="358775"/>
            <a:ext cx="8353425" cy="4940300"/>
          </a:xfrm>
          <a:prstGeom prst="rect">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827088" y="774700"/>
            <a:ext cx="7489825" cy="4083050"/>
          </a:xfrm>
          <a:prstGeom prst="rect">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755576" y="4657700"/>
            <a:ext cx="7776864"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gerente de la tienda me dijo que me pagaría 300 yuanes (unos 50 dólares) por mes. Pensé: ‘no está mal’, así que vine”, le contó a un periodista británico que visitó el yacimiento en la década de los ‘90.</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5000">
        <p14:honeycomb/>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2/3*#ppt_w"/>
                                          </p:val>
                                        </p:tav>
                                        <p:tav tm="100000">
                                          <p:val>
                                            <p:strVal val="#ppt_w"/>
                                          </p:val>
                                        </p:tav>
                                      </p:tavLst>
                                    </p:anim>
                                    <p:anim calcmode="lin" valueType="num">
                                      <p:cBhvr>
                                        <p:cTn id="17" dur="3000" fill="hold"/>
                                        <p:tgtEl>
                                          <p:spTgt spid="4"/>
                                        </p:tgtEl>
                                        <p:attrNameLst>
                                          <p:attrName>ppt_h</p:attrName>
                                        </p:attrNameLst>
                                      </p:cBhvr>
                                      <p:tavLst>
                                        <p:tav tm="0">
                                          <p:val>
                                            <p:strVal val="2/3*#ppt_h"/>
                                          </p:val>
                                        </p:tav>
                                        <p:tav tm="100000">
                                          <p:val>
                                            <p:strVal val="#ppt_h"/>
                                          </p:val>
                                        </p:tav>
                                      </p:tavLst>
                                    </p:anim>
                                  </p:childTnLst>
                                </p:cTn>
                              </p:par>
                              <p:par>
                                <p:cTn id="18" presetID="4"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ox(out)">
                                      <p:cBhvr>
                                        <p:cTn id="20" dur="3000"/>
                                        <p:tgtEl>
                                          <p:spTgt spid="4"/>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64" name="Picture 8" descr="http://www.turismo.intoscana.it/allthingstuscany/tuscanycious/files/2010/04/what-is-chianti.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Picture 4" descr="http://www.reflexosonline.com/fotos/medias/31270.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657700"/>
            <a:ext cx="8424936"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Pero ese beneficio no compensó las pérdidas que sufrieron él y sus hermanos a raíz del hallazgo. Les quitaron las tierras para poder explotar mejor su interés turístico y los tres hermanos Yang murieron en la pobreza.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6000">
        <p14:glitter pattern="hexagon"/>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3" presetClass="exit" presetSubtype="32" fill="hold" nodeType="withEffect">
                                  <p:stCondLst>
                                    <p:cond delay="0"/>
                                  </p:stCondLst>
                                  <p:childTnLst>
                                    <p:anim calcmode="lin" valueType="num">
                                      <p:cBhvr>
                                        <p:cTn id="9" dur="3000"/>
                                        <p:tgtEl>
                                          <p:spTgt spid="6"/>
                                        </p:tgtEl>
                                        <p:attrNameLst>
                                          <p:attrName>ppt_w</p:attrName>
                                        </p:attrNameLst>
                                      </p:cBhvr>
                                      <p:tavLst>
                                        <p:tav tm="0">
                                          <p:val>
                                            <p:strVal val="ppt_w"/>
                                          </p:val>
                                        </p:tav>
                                        <p:tav tm="100000">
                                          <p:val>
                                            <p:fltVal val="0"/>
                                          </p:val>
                                        </p:tav>
                                      </p:tavLst>
                                    </p:anim>
                                    <p:anim calcmode="lin" valueType="num">
                                      <p:cBhvr>
                                        <p:cTn id="10" dur="3000"/>
                                        <p:tgtEl>
                                          <p:spTgt spid="6"/>
                                        </p:tgtEl>
                                        <p:attrNameLst>
                                          <p:attrName>ppt_h</p:attrName>
                                        </p:attrNameLst>
                                      </p:cBhvr>
                                      <p:tavLst>
                                        <p:tav tm="0">
                                          <p:val>
                                            <p:strVal val="ppt_h"/>
                                          </p:val>
                                        </p:tav>
                                        <p:tav tm="100000">
                                          <p:val>
                                            <p:fltVal val="0"/>
                                          </p:val>
                                        </p:tav>
                                      </p:tavLst>
                                    </p:anim>
                                    <p:set>
                                      <p:cBhvr>
                                        <p:cTn id="11" dur="1" fill="hold">
                                          <p:stCondLst>
                                            <p:cond delay="2999"/>
                                          </p:stCondLst>
                                        </p:cTn>
                                        <p:tgtEl>
                                          <p:spTgt spid="6"/>
                                        </p:tgtEl>
                                        <p:attrNameLst>
                                          <p:attrName>style.visibility</p:attrName>
                                        </p:attrNameLst>
                                      </p:cBhvr>
                                      <p:to>
                                        <p:strVal val="hidden"/>
                                      </p:to>
                                    </p:set>
                                  </p:childTnLst>
                                </p:cTn>
                              </p:par>
                              <p:par>
                                <p:cTn id="12" presetID="8" presetClass="emph" presetSubtype="0" fill="hold" nodeType="withEffect">
                                  <p:stCondLst>
                                    <p:cond delay="0"/>
                                  </p:stCondLst>
                                  <p:childTnLst>
                                    <p:animRot by="21600000">
                                      <p:cBhvr>
                                        <p:cTn id="13" dur="3000" fill="hold"/>
                                        <p:tgtEl>
                                          <p:spTgt spid="6"/>
                                        </p:tgtEl>
                                        <p:attrNameLst>
                                          <p:attrName>r</p:attrName>
                                        </p:attrNameLst>
                                      </p:cBhvr>
                                    </p:animRot>
                                  </p:childTnLst>
                                </p:cTn>
                              </p:par>
                              <p:par>
                                <p:cTn id="14" presetID="5" presetClass="entr" presetSubtype="10" fill="hold" nodeType="withEffect">
                                  <p:stCondLst>
                                    <p:cond delay="0"/>
                                  </p:stCondLst>
                                  <p:childTnLst>
                                    <p:set>
                                      <p:cBhvr>
                                        <p:cTn id="15" dur="1" fill="hold">
                                          <p:stCondLst>
                                            <p:cond delay="0"/>
                                          </p:stCondLst>
                                        </p:cTn>
                                        <p:tgtEl>
                                          <p:spTgt spid="45064"/>
                                        </p:tgtEl>
                                        <p:attrNameLst>
                                          <p:attrName>style.visibility</p:attrName>
                                        </p:attrNameLst>
                                      </p:cBhvr>
                                      <p:to>
                                        <p:strVal val="visible"/>
                                      </p:to>
                                    </p:set>
                                    <p:animEffect transition="in" filter="checkerboard(across)">
                                      <p:cBhvr>
                                        <p:cTn id="16" dur="3000"/>
                                        <p:tgtEl>
                                          <p:spTgt spid="45064"/>
                                        </p:tgtEl>
                                      </p:cBhvr>
                                    </p:animEffect>
                                  </p:childTnLst>
                                </p:cTn>
                              </p:par>
                              <p:par>
                                <p:cTn id="17" presetID="53" presetClass="entr" presetSubtype="0" fill="hold" nodeType="withEffect">
                                  <p:stCondLst>
                                    <p:cond delay="0"/>
                                  </p:stCondLst>
                                  <p:childTnLst>
                                    <p:set>
                                      <p:cBhvr>
                                        <p:cTn id="18" dur="1" fill="hold">
                                          <p:stCondLst>
                                            <p:cond delay="0"/>
                                          </p:stCondLst>
                                        </p:cTn>
                                        <p:tgtEl>
                                          <p:spTgt spid="45064"/>
                                        </p:tgtEl>
                                        <p:attrNameLst>
                                          <p:attrName>style.visibility</p:attrName>
                                        </p:attrNameLst>
                                      </p:cBhvr>
                                      <p:to>
                                        <p:strVal val="visible"/>
                                      </p:to>
                                    </p:set>
                                    <p:anim calcmode="lin" valueType="num">
                                      <p:cBhvr>
                                        <p:cTn id="19" dur="3000" fill="hold"/>
                                        <p:tgtEl>
                                          <p:spTgt spid="45064"/>
                                        </p:tgtEl>
                                        <p:attrNameLst>
                                          <p:attrName>ppt_w</p:attrName>
                                        </p:attrNameLst>
                                      </p:cBhvr>
                                      <p:tavLst>
                                        <p:tav tm="0">
                                          <p:val>
                                            <p:fltVal val="0"/>
                                          </p:val>
                                        </p:tav>
                                        <p:tav tm="100000">
                                          <p:val>
                                            <p:strVal val="#ppt_w"/>
                                          </p:val>
                                        </p:tav>
                                      </p:tavLst>
                                    </p:anim>
                                    <p:anim calcmode="lin" valueType="num">
                                      <p:cBhvr>
                                        <p:cTn id="20" dur="3000" fill="hold"/>
                                        <p:tgtEl>
                                          <p:spTgt spid="45064"/>
                                        </p:tgtEl>
                                        <p:attrNameLst>
                                          <p:attrName>ppt_h</p:attrName>
                                        </p:attrNameLst>
                                      </p:cBhvr>
                                      <p:tavLst>
                                        <p:tav tm="0">
                                          <p:val>
                                            <p:fltVal val="0"/>
                                          </p:val>
                                        </p:tav>
                                        <p:tav tm="100000">
                                          <p:val>
                                            <p:strVal val="#ppt_h"/>
                                          </p:val>
                                        </p:tav>
                                      </p:tavLst>
                                    </p:anim>
                                    <p:animEffect transition="in" filter="fade">
                                      <p:cBhvr>
                                        <p:cTn id="21" dur="3000"/>
                                        <p:tgtEl>
                                          <p:spTgt spid="45064"/>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183414259_516a5a3ae2_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49 Exposicion en Alicante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179512" y="4081636"/>
            <a:ext cx="8784976" cy="1477328"/>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Ante los directores de la Fundación MARQ, Josep Albert Cortes, y del museo alicantino, el comisario ha advertido de que se rinde homenaje tanto a los artesanos de la antigua China que hicieron a los guerreros, como a los arqueólogos del presente que han ayudado a rescatar esta parte de la historia, descubierto a partir de 1974.</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6000">
        <p15:prstTrans prst="peelOff"/>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3000"/>
                                        <p:tgtEl>
                                          <p:spTgt spid="4"/>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ppt_w+.3"/>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animEffect transition="in" filter="fade">
                                      <p:cBhvr>
                                        <p:cTn id="15" dur="3000"/>
                                        <p:tgtEl>
                                          <p:spTgt spid="4"/>
                                        </p:tgtEl>
                                      </p:cBhvr>
                                    </p:animEffect>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8867-svetik.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1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4081636"/>
            <a:ext cx="8568952" cy="1477328"/>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“Hoy he tenido el privilegio de admirar estas piezas por primera vez y puedo asegurar que estamos ante la exposición más importante del año en España, un proyecto por el que hemos luchado muchísimo", ha asegurado Carlos Mazón, en referencia a que son más de cinco años los que se lleva gestionando esta muestra.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14:window dir="vert"/>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3000"/>
                                        <p:tgtEl>
                                          <p:spTgt spid="4"/>
                                        </p:tgtEl>
                                      </p:cBhvr>
                                    </p:animEffect>
                                  </p:childTnLst>
                                </p:cTn>
                              </p:par>
                              <p:par>
                                <p:cTn id="14" presetID="5" presetClass="entr" presetSubtype="5"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checkerboard(down)">
                                      <p:cBhvr>
                                        <p:cTn id="16" dur="3000"/>
                                        <p:tgtEl>
                                          <p:spTgt spid="4"/>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1"/>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http://colunas.cbn.globoradio.globo.com/platb/files/615/2010/07/IMG_2102.JPG"/>
          <p:cNvPicPr>
            <a:picLocks noChangeAspect="1" noChangeArrowheads="1"/>
          </p:cNvPicPr>
          <p:nvPr/>
        </p:nvPicPr>
        <p:blipFill>
          <a:blip r:embed="rId4"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395536" y="4369668"/>
            <a:ext cx="8424936"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 muestra más completa vista en España de los Guerreros de Xi'an podrá verse en el Museo Arqueológico de Alicante (</a:t>
            </a:r>
            <a:r>
              <a:rPr lang="es-ES" b="1" dirty="0" err="1" smtClean="0">
                <a:effectLst>
                  <a:glow rad="101600">
                    <a:srgbClr val="C00000">
                      <a:alpha val="60000"/>
                    </a:srgbClr>
                  </a:glow>
                  <a:outerShdw blurRad="38100" dist="38100" dir="2700000" algn="tl">
                    <a:srgbClr val="000000">
                      <a:alpha val="43137"/>
                    </a:srgbClr>
                  </a:outerShdw>
                </a:effectLst>
              </a:rPr>
              <a:t>Marq</a:t>
            </a:r>
            <a:r>
              <a:rPr lang="es-ES" b="1" dirty="0" smtClean="0">
                <a:effectLst>
                  <a:glow rad="101600">
                    <a:srgbClr val="C00000">
                      <a:alpha val="60000"/>
                    </a:srgbClr>
                  </a:glow>
                  <a:outerShdw blurRad="38100" dist="38100" dir="2700000" algn="tl">
                    <a:srgbClr val="000000">
                      <a:alpha val="43137"/>
                    </a:srgbClr>
                  </a:outerShdw>
                </a:effectLst>
              </a:rPr>
              <a:t>) a partir de este 28 de marzo y hasta el 28 de enero de 2024, en su primer viaje lejos de China tras la pandemia sanitaria. </a:t>
            </a:r>
            <a:endParaRPr lang="es-ES" b="1" dirty="0">
              <a:effectLst>
                <a:glow rad="101600">
                  <a:srgbClr val="C00000">
                    <a:alpha val="60000"/>
                  </a:srgbClr>
                </a:glow>
                <a:outerShdw blurRad="38100" dist="38100" dir="2700000" algn="tl">
                  <a:srgbClr val="000000">
                    <a:alpha val="43137"/>
                  </a:srgbClr>
                </a:outerShdw>
              </a:effectLst>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250" advTm="30000">
        <p14:prism isContent="1" isInverted="1"/>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50178"/>
                                        </p:tgtEl>
                                        <p:attrNameLst>
                                          <p:attrName>r</p:attrName>
                                        </p:attrNameLst>
                                      </p:cBhvr>
                                    </p:animRot>
                                  </p:childTnLst>
                                </p:cTn>
                              </p:par>
                              <p:par>
                                <p:cTn id="7" presetID="23" presetClass="entr" presetSubtype="16" fill="hold" nodeType="withEffect">
                                  <p:stCondLst>
                                    <p:cond delay="0"/>
                                  </p:stCondLst>
                                  <p:childTnLst>
                                    <p:set>
                                      <p:cBhvr>
                                        <p:cTn id="8" dur="1" fill="hold">
                                          <p:stCondLst>
                                            <p:cond delay="0"/>
                                          </p:stCondLst>
                                        </p:cTn>
                                        <p:tgtEl>
                                          <p:spTgt spid="50178"/>
                                        </p:tgtEl>
                                        <p:attrNameLst>
                                          <p:attrName>style.visibility</p:attrName>
                                        </p:attrNameLst>
                                      </p:cBhvr>
                                      <p:to>
                                        <p:strVal val="visible"/>
                                      </p:to>
                                    </p:set>
                                    <p:anim calcmode="lin" valueType="num">
                                      <p:cBhvr>
                                        <p:cTn id="9" dur="4000" fill="hold"/>
                                        <p:tgtEl>
                                          <p:spTgt spid="50178"/>
                                        </p:tgtEl>
                                        <p:attrNameLst>
                                          <p:attrName>ppt_w</p:attrName>
                                        </p:attrNameLst>
                                      </p:cBhvr>
                                      <p:tavLst>
                                        <p:tav tm="0">
                                          <p:val>
                                            <p:fltVal val="0"/>
                                          </p:val>
                                        </p:tav>
                                        <p:tav tm="100000">
                                          <p:val>
                                            <p:strVal val="#ppt_w"/>
                                          </p:val>
                                        </p:tav>
                                      </p:tavLst>
                                    </p:anim>
                                    <p:anim calcmode="lin" valueType="num">
                                      <p:cBhvr>
                                        <p:cTn id="10" dur="4000" fill="hold"/>
                                        <p:tgtEl>
                                          <p:spTgt spid="50178"/>
                                        </p:tgtEl>
                                        <p:attrNameLst>
                                          <p:attrName>ppt_h</p:attrName>
                                        </p:attrNameLst>
                                      </p:cBhvr>
                                      <p:tavLst>
                                        <p:tav tm="0">
                                          <p:val>
                                            <p:fltVal val="0"/>
                                          </p:val>
                                        </p:tav>
                                        <p:tav tm="100000">
                                          <p:val>
                                            <p:strVal val="#ppt_h"/>
                                          </p:val>
                                        </p:tav>
                                      </p:tavLst>
                                    </p:anim>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1"/>
                                          </p:val>
                                        </p:tav>
                                        <p:tav tm="100000">
                                          <p:val>
                                            <p:strVal val="#ppt_x"/>
                                          </p:val>
                                        </p:tav>
                                      </p:tavLst>
                                    </p:anim>
                                    <p:anim calcmode="lin" valueType="num">
                                      <p:cBhvr>
                                        <p:cTn id="16"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3 Imagen" descr="4170473550_c0edca0ace_z.jpg"/>
          <p:cNvPicPr>
            <a:picLocks noChangeAspect="1"/>
          </p:cNvPicPr>
          <p:nvPr/>
        </p:nvPicPr>
        <p:blipFill>
          <a:blip r:embed="rId2" cstate="print"/>
          <a:srcRect/>
          <a:stretch>
            <a:fillRect/>
          </a:stretch>
        </p:blipFill>
        <p:spPr bwMode="auto">
          <a:xfrm>
            <a:off x="-500063" y="5715000"/>
            <a:ext cx="71438" cy="44450"/>
          </a:xfrm>
          <a:prstGeom prst="rect">
            <a:avLst/>
          </a:prstGeom>
          <a:noFill/>
          <a:ln w="9525">
            <a:noFill/>
            <a:miter lim="800000"/>
            <a:headEnd/>
            <a:tailEnd/>
          </a:ln>
        </p:spPr>
      </p:pic>
      <p:pic>
        <p:nvPicPr>
          <p:cNvPr id="5" name="4 Imagen" descr="4170473550_c0edca0ace_z.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4170473550_c0edca0ace_z.jpg"/>
          <p:cNvPicPr>
            <a:picLocks noChangeAspect="1"/>
          </p:cNvPicPr>
          <p:nvPr/>
        </p:nvPicPr>
        <p:blipFill>
          <a:blip r:embed="rId3" cstate="print"/>
          <a:srcRect/>
          <a:stretch>
            <a:fillRect/>
          </a:stretch>
        </p:blipFill>
        <p:spPr bwMode="auto">
          <a:xfrm>
            <a:off x="323850" y="217488"/>
            <a:ext cx="8496300" cy="52800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23528" y="4873724"/>
            <a:ext cx="8640960" cy="646331"/>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 muestra incluye 120 piezas procedentes de nueve museos e instituciones del gigante asiático, entre ellos nueve guerreros y un caballo de Xi'an. </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22000">
        <p15:prstTrans prst="curtains"/>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4000"/>
                                        <p:tgtEl>
                                          <p:spTgt spid="5"/>
                                        </p:tgtEl>
                                      </p:cBhvr>
                                    </p:animEffect>
                                  </p:childTnLst>
                                </p:cTn>
                              </p:par>
                              <p:par>
                                <p:cTn id="11" presetID="21"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2)">
                                      <p:cBhvr>
                                        <p:cTn id="13" dur="3000"/>
                                        <p:tgtEl>
                                          <p:spTgt spid="5"/>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3 Imagen" descr="fr5.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179388" y="336550"/>
            <a:ext cx="8785225" cy="5041900"/>
          </a:xfrm>
          <a:prstGeom prst="rect">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395288" y="517525"/>
            <a:ext cx="8353425" cy="4679950"/>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395536" y="4369668"/>
            <a:ext cx="8280920"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Legado de las Dinastías </a:t>
            </a:r>
            <a:r>
              <a:rPr lang="es-ES" b="1" dirty="0" err="1" smtClean="0">
                <a:effectLst>
                  <a:glow rad="101600">
                    <a:srgbClr val="C00000">
                      <a:alpha val="60000"/>
                    </a:srgbClr>
                  </a:glow>
                  <a:outerShdw blurRad="38100" dist="38100" dir="2700000" algn="tl">
                    <a:srgbClr val="000000">
                      <a:alpha val="43137"/>
                    </a:srgbClr>
                  </a:outerShdw>
                </a:effectLst>
              </a:rPr>
              <a:t>Qin</a:t>
            </a:r>
            <a:r>
              <a:rPr lang="es-ES" b="1" dirty="0" smtClean="0">
                <a:effectLst>
                  <a:glow rad="101600">
                    <a:srgbClr val="C00000">
                      <a:alpha val="60000"/>
                    </a:srgbClr>
                  </a:glow>
                  <a:outerShdw blurRad="38100" dist="38100" dir="2700000" algn="tl">
                    <a:srgbClr val="000000">
                      <a:alpha val="43137"/>
                    </a:srgbClr>
                  </a:outerShdw>
                </a:effectLst>
              </a:rPr>
              <a:t> y Han, China. Los Guerreros de Xi'an' es la primera exposición de los Guerreros que sale de China desde Liverpool (2018) y ha sido presentada también en el centro cultural chino en Madrid por el embajador del gigante asiático en España, </a:t>
            </a:r>
            <a:r>
              <a:rPr lang="es-ES" b="1" dirty="0" err="1" smtClean="0">
                <a:effectLst>
                  <a:glow rad="101600">
                    <a:srgbClr val="C00000">
                      <a:alpha val="60000"/>
                    </a:srgbClr>
                  </a:glow>
                  <a:outerShdw blurRad="38100" dist="38100" dir="2700000" algn="tl">
                    <a:srgbClr val="000000">
                      <a:alpha val="43137"/>
                    </a:srgbClr>
                  </a:outerShdw>
                </a:effectLst>
              </a:rPr>
              <a:t>Wu</a:t>
            </a:r>
            <a:r>
              <a:rPr lang="es-ES" b="1" dirty="0" smtClean="0">
                <a:effectLst>
                  <a:glow rad="101600">
                    <a:srgbClr val="C00000">
                      <a:alpha val="60000"/>
                    </a:srgbClr>
                  </a:glow>
                  <a:outerShdw blurRad="38100" dist="38100" dir="2700000" algn="tl">
                    <a:srgbClr val="000000">
                      <a:alpha val="43137"/>
                    </a:srgbClr>
                  </a:outerShdw>
                </a:effectLst>
              </a:rPr>
              <a:t> </a:t>
            </a:r>
            <a:r>
              <a:rPr lang="es-ES" b="1" dirty="0" err="1" smtClean="0">
                <a:effectLst>
                  <a:glow rad="101600">
                    <a:srgbClr val="C00000">
                      <a:alpha val="60000"/>
                    </a:srgbClr>
                  </a:glow>
                  <a:outerShdw blurRad="38100" dist="38100" dir="2700000" algn="tl">
                    <a:srgbClr val="000000">
                      <a:alpha val="43137"/>
                    </a:srgbClr>
                  </a:outerShdw>
                </a:effectLst>
              </a:rPr>
              <a:t>Haitao</a:t>
            </a:r>
            <a:r>
              <a:rPr lang="es-ES" b="1" dirty="0" smtClean="0">
                <a:effectLst>
                  <a:glow rad="101600">
                    <a:srgbClr val="C00000">
                      <a:alpha val="60000"/>
                    </a:srgbClr>
                  </a:glow>
                  <a:outerShdw blurRad="38100" dist="38100" dir="2700000" algn="tl">
                    <a:srgbClr val="000000">
                      <a:alpha val="43137"/>
                    </a:srgbClr>
                  </a:outerShdw>
                </a:effectLst>
              </a:rPr>
              <a:t>.</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2000">
        <p14:vortex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8" presetClass="entr" presetSubtype="32" fill="hold" nodeType="withEffect">
                                  <p:stCondLst>
                                    <p:cond delay="0"/>
                                  </p:stCondLst>
                                  <p:childTnLst>
                                    <p:set>
                                      <p:cBhvr>
                                        <p:cTn id="15" dur="1" fill="hold">
                                          <p:stCondLst>
                                            <p:cond delay="0"/>
                                          </p:stCondLst>
                                        </p:cTn>
                                        <p:tgtEl>
                                          <p:spTgt spid="21506"/>
                                        </p:tgtEl>
                                        <p:attrNameLst>
                                          <p:attrName>style.visibility</p:attrName>
                                        </p:attrNameLst>
                                      </p:cBhvr>
                                      <p:to>
                                        <p:strVal val="visible"/>
                                      </p:to>
                                    </p:set>
                                    <p:animEffect transition="in" filter="diamond(out)">
                                      <p:cBhvr>
                                        <p:cTn id="16" dur="3000"/>
                                        <p:tgtEl>
                                          <p:spTgt spid="21506"/>
                                        </p:tgtEl>
                                      </p:cBhvr>
                                    </p:animEffect>
                                  </p:childTnLst>
                                </p:cTn>
                              </p:par>
                              <p:par>
                                <p:cTn id="17" presetID="23" presetClass="entr" presetSubtype="36" fill="hold" nodeType="withEffect">
                                  <p:stCondLst>
                                    <p:cond delay="0"/>
                                  </p:stCondLst>
                                  <p:childTnLst>
                                    <p:set>
                                      <p:cBhvr>
                                        <p:cTn id="18" dur="1" fill="hold">
                                          <p:stCondLst>
                                            <p:cond delay="0"/>
                                          </p:stCondLst>
                                        </p:cTn>
                                        <p:tgtEl>
                                          <p:spTgt spid="21506"/>
                                        </p:tgtEl>
                                        <p:attrNameLst>
                                          <p:attrName>style.visibility</p:attrName>
                                        </p:attrNameLst>
                                      </p:cBhvr>
                                      <p:to>
                                        <p:strVal val="visible"/>
                                      </p:to>
                                    </p:set>
                                    <p:anim calcmode="lin" valueType="num">
                                      <p:cBhvr>
                                        <p:cTn id="19" dur="3000" fill="hold"/>
                                        <p:tgtEl>
                                          <p:spTgt spid="21506"/>
                                        </p:tgtEl>
                                        <p:attrNameLst>
                                          <p:attrName>ppt_w</p:attrName>
                                        </p:attrNameLst>
                                      </p:cBhvr>
                                      <p:tavLst>
                                        <p:tav tm="0">
                                          <p:val>
                                            <p:strVal val="(6*min(max(#ppt_w*#ppt_h,.3),1)-7.4)/-.7*#ppt_w"/>
                                          </p:val>
                                        </p:tav>
                                        <p:tav tm="100000">
                                          <p:val>
                                            <p:strVal val="#ppt_w"/>
                                          </p:val>
                                        </p:tav>
                                      </p:tavLst>
                                    </p:anim>
                                    <p:anim calcmode="lin" valueType="num">
                                      <p:cBhvr>
                                        <p:cTn id="20" dur="3000" fill="hold"/>
                                        <p:tgtEl>
                                          <p:spTgt spid="21506"/>
                                        </p:tgtEl>
                                        <p:attrNameLst>
                                          <p:attrName>ppt_h</p:attrName>
                                        </p:attrNameLst>
                                      </p:cBhvr>
                                      <p:tavLst>
                                        <p:tav tm="0">
                                          <p:val>
                                            <p:strVal val="(6*min(max(#ppt_w*#ppt_h,.3),1)-7.4)/-.7*#ppt_h"/>
                                          </p:val>
                                        </p:tav>
                                        <p:tav tm="100000">
                                          <p:val>
                                            <p:strVal val="#ppt_h"/>
                                          </p:val>
                                        </p:tav>
                                      </p:tavLst>
                                    </p:anim>
                                    <p:anim calcmode="lin" valueType="num">
                                      <p:cBhvr>
                                        <p:cTn id="21" dur="3000" fill="hold"/>
                                        <p:tgtEl>
                                          <p:spTgt spid="21506"/>
                                        </p:tgtEl>
                                        <p:attrNameLst>
                                          <p:attrName>ppt_x</p:attrName>
                                        </p:attrNameLst>
                                      </p:cBhvr>
                                      <p:tavLst>
                                        <p:tav tm="0">
                                          <p:val>
                                            <p:fltVal val="0.5"/>
                                          </p:val>
                                        </p:tav>
                                        <p:tav tm="100000">
                                          <p:val>
                                            <p:strVal val="#ppt_x"/>
                                          </p:val>
                                        </p:tav>
                                      </p:tavLst>
                                    </p:anim>
                                    <p:anim calcmode="lin" valueType="num">
                                      <p:cBhvr>
                                        <p:cTn id="22" dur="3000" fill="hold"/>
                                        <p:tgtEl>
                                          <p:spTgt spid="21506"/>
                                        </p:tgtEl>
                                        <p:attrNameLst>
                                          <p:attrName>ppt_y</p:attrName>
                                        </p:attrNameLst>
                                      </p:cBhvr>
                                      <p:tavLst>
                                        <p:tav tm="0">
                                          <p:val>
                                            <p:strVal val="1+(6*min(max(#ppt_w*#ppt_h,.3),1)-7.4)/-.7*#ppt_h/2"/>
                                          </p:val>
                                        </p:tav>
                                        <p:tav tm="100000">
                                          <p:val>
                                            <p:strVal val="#ppt_y"/>
                                          </p:val>
                                        </p:tav>
                                      </p:tavLst>
                                    </p:anim>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1.JPG"/>
          <p:cNvPicPr>
            <a:picLocks noGrp="1" noChangeAspect="1"/>
          </p:cNvPicPr>
          <p:nvPr>
            <p:ph idx="1"/>
          </p:nvPr>
        </p:nvPicPr>
        <p:blipFill>
          <a:blip r:embed="rId2" cstate="print"/>
          <a:srcRect r="75200"/>
          <a:stretch>
            <a:fillRect/>
          </a:stretch>
        </p:blipFill>
        <p:spPr>
          <a:xfrm>
            <a:off x="0" y="0"/>
            <a:ext cx="2268538" cy="5715000"/>
          </a:xfrm>
        </p:spPr>
      </p:pic>
      <p:pic>
        <p:nvPicPr>
          <p:cNvPr id="7" name="Picture 6" descr="a2.JPG"/>
          <p:cNvPicPr>
            <a:picLocks noChangeAspect="1"/>
          </p:cNvPicPr>
          <p:nvPr/>
        </p:nvPicPr>
        <p:blipFill>
          <a:blip r:embed="rId2" cstate="print"/>
          <a:srcRect l="24800" r="50000"/>
          <a:stretch>
            <a:fillRect/>
          </a:stretch>
        </p:blipFill>
        <p:spPr bwMode="auto">
          <a:xfrm>
            <a:off x="2268538" y="0"/>
            <a:ext cx="2303462" cy="5715000"/>
          </a:xfrm>
          <a:prstGeom prst="rect">
            <a:avLst/>
          </a:prstGeom>
          <a:noFill/>
          <a:ln w="9525">
            <a:noFill/>
            <a:miter lim="800000"/>
            <a:headEnd/>
            <a:tailEnd/>
          </a:ln>
        </p:spPr>
      </p:pic>
      <p:pic>
        <p:nvPicPr>
          <p:cNvPr id="8" name="Picture 7" descr="a3.JPG"/>
          <p:cNvPicPr>
            <a:picLocks noChangeAspect="1"/>
          </p:cNvPicPr>
          <p:nvPr/>
        </p:nvPicPr>
        <p:blipFill>
          <a:blip r:embed="rId2" cstate="print"/>
          <a:srcRect l="50000" r="24800"/>
          <a:stretch>
            <a:fillRect/>
          </a:stretch>
        </p:blipFill>
        <p:spPr bwMode="auto">
          <a:xfrm>
            <a:off x="4572000" y="0"/>
            <a:ext cx="2303463" cy="5715000"/>
          </a:xfrm>
          <a:prstGeom prst="rect">
            <a:avLst/>
          </a:prstGeom>
          <a:noFill/>
          <a:ln w="9525">
            <a:noFill/>
            <a:miter lim="800000"/>
            <a:headEnd/>
            <a:tailEnd/>
          </a:ln>
        </p:spPr>
      </p:pic>
      <p:pic>
        <p:nvPicPr>
          <p:cNvPr id="9" name="Picture 8" descr="a4.JPG"/>
          <p:cNvPicPr>
            <a:picLocks noChangeAspect="1"/>
          </p:cNvPicPr>
          <p:nvPr/>
        </p:nvPicPr>
        <p:blipFill>
          <a:blip r:embed="rId2" cstate="print"/>
          <a:srcRect l="75200"/>
          <a:stretch>
            <a:fillRect/>
          </a:stretch>
        </p:blipFill>
        <p:spPr bwMode="auto">
          <a:xfrm>
            <a:off x="6875463" y="0"/>
            <a:ext cx="2268537" cy="5715000"/>
          </a:xfrm>
          <a:prstGeom prst="rect">
            <a:avLst/>
          </a:prstGeom>
          <a:noFill/>
          <a:ln w="9525">
            <a:noFill/>
            <a:miter lim="800000"/>
            <a:headEnd/>
            <a:tailEnd/>
          </a:ln>
        </p:spPr>
      </p:pic>
      <p:sp>
        <p:nvSpPr>
          <p:cNvPr id="10" name="9 CuadroTexto"/>
          <p:cNvSpPr txBox="1"/>
          <p:nvPr/>
        </p:nvSpPr>
        <p:spPr>
          <a:xfrm>
            <a:off x="323528" y="4369668"/>
            <a:ext cx="8568952"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En Alicante han estado presentes: el presidente de la Diputación de Alicante (del que depende el MARQ), Carlos Mazón; y el comisario de la muestra, el catedrático de la Universidad de Cambridge Marcos </a:t>
            </a:r>
            <a:r>
              <a:rPr lang="es-ES" b="1" dirty="0" err="1" smtClean="0">
                <a:effectLst>
                  <a:glow rad="101600">
                    <a:srgbClr val="C00000">
                      <a:alpha val="60000"/>
                    </a:srgbClr>
                  </a:glow>
                  <a:outerShdw blurRad="38100" dist="38100" dir="2700000" algn="tl">
                    <a:srgbClr val="000000">
                      <a:alpha val="43137"/>
                    </a:srgbClr>
                  </a:outerShdw>
                </a:effectLst>
              </a:rPr>
              <a:t>Martinón</a:t>
            </a:r>
            <a:r>
              <a:rPr lang="es-ES" b="1" dirty="0" smtClean="0">
                <a:effectLst>
                  <a:glow rad="101600">
                    <a:srgbClr val="C00000">
                      <a:alpha val="60000"/>
                    </a:srgbClr>
                  </a:glow>
                  <a:outerShdw blurRad="38100" dist="38100" dir="2700000" algn="tl">
                    <a:srgbClr val="000000">
                      <a:alpha val="43137"/>
                    </a:srgbClr>
                  </a:outerShdw>
                </a:effectLst>
              </a:rPr>
              <a:t>-Torres, además de la responsable de Cultura de la institución provincial, Julia Parra.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4000">
        <p14:warp dir="in"/>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3000"/>
                                        <p:tgtEl>
                                          <p:spTgt spid="6"/>
                                        </p:tgtEl>
                                      </p:cBhvr>
                                    </p:animEffect>
                                  </p:childTnLst>
                                </p:cTn>
                              </p:par>
                              <p:par>
                                <p:cTn id="8" presetID="37"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3000"/>
                                        <p:tgtEl>
                                          <p:spTgt spid="6"/>
                                        </p:tgtEl>
                                      </p:cBhvr>
                                    </p:animEffect>
                                    <p:anim calcmode="lin" valueType="num">
                                      <p:cBhvr>
                                        <p:cTn id="11" dur="3000" fill="hold"/>
                                        <p:tgtEl>
                                          <p:spTgt spid="6"/>
                                        </p:tgtEl>
                                        <p:attrNameLst>
                                          <p:attrName>ppt_x</p:attrName>
                                        </p:attrNameLst>
                                      </p:cBhvr>
                                      <p:tavLst>
                                        <p:tav tm="0">
                                          <p:val>
                                            <p:strVal val="#ppt_x"/>
                                          </p:val>
                                        </p:tav>
                                        <p:tav tm="100000">
                                          <p:val>
                                            <p:strVal val="#ppt_x"/>
                                          </p:val>
                                        </p:tav>
                                      </p:tavLst>
                                    </p:anim>
                                    <p:anim calcmode="lin" valueType="num">
                                      <p:cBhvr>
                                        <p:cTn id="12" dur="2700" decel="100000" fill="hold"/>
                                        <p:tgtEl>
                                          <p:spTgt spid="6"/>
                                        </p:tgtEl>
                                        <p:attrNameLst>
                                          <p:attrName>ppt_y</p:attrName>
                                        </p:attrNameLst>
                                      </p:cBhvr>
                                      <p:tavLst>
                                        <p:tav tm="0">
                                          <p:val>
                                            <p:strVal val="#ppt_y+1"/>
                                          </p:val>
                                        </p:tav>
                                        <p:tav tm="100000">
                                          <p:val>
                                            <p:strVal val="#ppt_y-.03"/>
                                          </p:val>
                                        </p:tav>
                                      </p:tavLst>
                                    </p:anim>
                                    <p:anim calcmode="lin" valueType="num">
                                      <p:cBhvr>
                                        <p:cTn id="13" dur="300" accel="100000" fill="hold">
                                          <p:stCondLst>
                                            <p:cond delay="2700"/>
                                          </p:stCondLst>
                                        </p:cTn>
                                        <p:tgtEl>
                                          <p:spTgt spid="6"/>
                                        </p:tgtEl>
                                        <p:attrNameLst>
                                          <p:attrName>ppt_y</p:attrName>
                                        </p:attrNameLst>
                                      </p:cBhvr>
                                      <p:tavLst>
                                        <p:tav tm="0">
                                          <p:val>
                                            <p:strVal val="#ppt_y-.03"/>
                                          </p:val>
                                        </p:tav>
                                        <p:tav tm="100000">
                                          <p:val>
                                            <p:strVal val="#ppt_y"/>
                                          </p:val>
                                        </p:tav>
                                      </p:tavLst>
                                    </p:anim>
                                  </p:childTnLst>
                                </p:cTn>
                              </p:par>
                              <p:par>
                                <p:cTn id="14" presetID="20" presetClass="entr" presetSubtype="0"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edge">
                                      <p:cBhvr>
                                        <p:cTn id="16" dur="3000"/>
                                        <p:tgtEl>
                                          <p:spTgt spid="7"/>
                                        </p:tgtEl>
                                      </p:cBhvr>
                                    </p:animEffect>
                                  </p:childTnLst>
                                </p:cTn>
                              </p:par>
                              <p:par>
                                <p:cTn id="17" presetID="37"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3000"/>
                                        <p:tgtEl>
                                          <p:spTgt spid="7"/>
                                        </p:tgtEl>
                                      </p:cBhvr>
                                    </p:animEffect>
                                    <p:anim calcmode="lin" valueType="num">
                                      <p:cBhvr>
                                        <p:cTn id="20" dur="3000" fill="hold"/>
                                        <p:tgtEl>
                                          <p:spTgt spid="7"/>
                                        </p:tgtEl>
                                        <p:attrNameLst>
                                          <p:attrName>ppt_x</p:attrName>
                                        </p:attrNameLst>
                                      </p:cBhvr>
                                      <p:tavLst>
                                        <p:tav tm="0">
                                          <p:val>
                                            <p:strVal val="#ppt_x"/>
                                          </p:val>
                                        </p:tav>
                                        <p:tav tm="100000">
                                          <p:val>
                                            <p:strVal val="#ppt_x"/>
                                          </p:val>
                                        </p:tav>
                                      </p:tavLst>
                                    </p:anim>
                                    <p:anim calcmode="lin" valueType="num">
                                      <p:cBhvr>
                                        <p:cTn id="21" dur="2700" decel="100000" fill="hold"/>
                                        <p:tgtEl>
                                          <p:spTgt spid="7"/>
                                        </p:tgtEl>
                                        <p:attrNameLst>
                                          <p:attrName>ppt_y</p:attrName>
                                        </p:attrNameLst>
                                      </p:cBhvr>
                                      <p:tavLst>
                                        <p:tav tm="0">
                                          <p:val>
                                            <p:strVal val="#ppt_y+1"/>
                                          </p:val>
                                        </p:tav>
                                        <p:tav tm="100000">
                                          <p:val>
                                            <p:strVal val="#ppt_y-.03"/>
                                          </p:val>
                                        </p:tav>
                                      </p:tavLst>
                                    </p:anim>
                                    <p:anim calcmode="lin" valueType="num">
                                      <p:cBhvr>
                                        <p:cTn id="22" dur="300" accel="100000" fill="hold">
                                          <p:stCondLst>
                                            <p:cond delay="2700"/>
                                          </p:stCondLst>
                                        </p:cTn>
                                        <p:tgtEl>
                                          <p:spTgt spid="7"/>
                                        </p:tgtEl>
                                        <p:attrNameLst>
                                          <p:attrName>ppt_y</p:attrName>
                                        </p:attrNameLst>
                                      </p:cBhvr>
                                      <p:tavLst>
                                        <p:tav tm="0">
                                          <p:val>
                                            <p:strVal val="#ppt_y-.03"/>
                                          </p:val>
                                        </p:tav>
                                        <p:tav tm="100000">
                                          <p:val>
                                            <p:strVal val="#ppt_y"/>
                                          </p:val>
                                        </p:tav>
                                      </p:tavLst>
                                    </p:anim>
                                  </p:childTnLst>
                                </p:cTn>
                              </p:par>
                              <p:par>
                                <p:cTn id="23" presetID="20" presetClass="entr" presetSubtype="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edge">
                                      <p:cBhvr>
                                        <p:cTn id="25" dur="3000"/>
                                        <p:tgtEl>
                                          <p:spTgt spid="8"/>
                                        </p:tgtEl>
                                      </p:cBhvr>
                                    </p:animEffect>
                                  </p:childTnLst>
                                </p:cTn>
                              </p:par>
                              <p:par>
                                <p:cTn id="26" presetID="37" presetClass="entr" presetSubtype="0"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3000"/>
                                        <p:tgtEl>
                                          <p:spTgt spid="8"/>
                                        </p:tgtEl>
                                      </p:cBhvr>
                                    </p:animEffect>
                                    <p:anim calcmode="lin" valueType="num">
                                      <p:cBhvr>
                                        <p:cTn id="29" dur="3000" fill="hold"/>
                                        <p:tgtEl>
                                          <p:spTgt spid="8"/>
                                        </p:tgtEl>
                                        <p:attrNameLst>
                                          <p:attrName>ppt_x</p:attrName>
                                        </p:attrNameLst>
                                      </p:cBhvr>
                                      <p:tavLst>
                                        <p:tav tm="0">
                                          <p:val>
                                            <p:strVal val="#ppt_x"/>
                                          </p:val>
                                        </p:tav>
                                        <p:tav tm="100000">
                                          <p:val>
                                            <p:strVal val="#ppt_x"/>
                                          </p:val>
                                        </p:tav>
                                      </p:tavLst>
                                    </p:anim>
                                    <p:anim calcmode="lin" valueType="num">
                                      <p:cBhvr>
                                        <p:cTn id="30" dur="2700" decel="100000" fill="hold"/>
                                        <p:tgtEl>
                                          <p:spTgt spid="8"/>
                                        </p:tgtEl>
                                        <p:attrNameLst>
                                          <p:attrName>ppt_y</p:attrName>
                                        </p:attrNameLst>
                                      </p:cBhvr>
                                      <p:tavLst>
                                        <p:tav tm="0">
                                          <p:val>
                                            <p:strVal val="#ppt_y+1"/>
                                          </p:val>
                                        </p:tav>
                                        <p:tav tm="100000">
                                          <p:val>
                                            <p:strVal val="#ppt_y-.03"/>
                                          </p:val>
                                        </p:tav>
                                      </p:tavLst>
                                    </p:anim>
                                    <p:anim calcmode="lin" valueType="num">
                                      <p:cBhvr>
                                        <p:cTn id="31" dur="300" accel="100000" fill="hold">
                                          <p:stCondLst>
                                            <p:cond delay="2700"/>
                                          </p:stCondLst>
                                        </p:cTn>
                                        <p:tgtEl>
                                          <p:spTgt spid="8"/>
                                        </p:tgtEl>
                                        <p:attrNameLst>
                                          <p:attrName>ppt_y</p:attrName>
                                        </p:attrNameLst>
                                      </p:cBhvr>
                                      <p:tavLst>
                                        <p:tav tm="0">
                                          <p:val>
                                            <p:strVal val="#ppt_y-.03"/>
                                          </p:val>
                                        </p:tav>
                                        <p:tav tm="100000">
                                          <p:val>
                                            <p:strVal val="#ppt_y"/>
                                          </p:val>
                                        </p:tav>
                                      </p:tavLst>
                                    </p:anim>
                                  </p:childTnLst>
                                </p:cTn>
                              </p:par>
                              <p:par>
                                <p:cTn id="32" presetID="20" presetClass="entr" presetSubtype="0"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edge">
                                      <p:cBhvr>
                                        <p:cTn id="34" dur="3000"/>
                                        <p:tgtEl>
                                          <p:spTgt spid="9"/>
                                        </p:tgtEl>
                                      </p:cBhvr>
                                    </p:animEffect>
                                  </p:childTnLst>
                                </p:cTn>
                              </p:par>
                              <p:par>
                                <p:cTn id="35" presetID="37" presetClass="entr" presetSubtype="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3000"/>
                                        <p:tgtEl>
                                          <p:spTgt spid="9"/>
                                        </p:tgtEl>
                                      </p:cBhvr>
                                    </p:animEffect>
                                    <p:anim calcmode="lin" valueType="num">
                                      <p:cBhvr>
                                        <p:cTn id="38" dur="3000" fill="hold"/>
                                        <p:tgtEl>
                                          <p:spTgt spid="9"/>
                                        </p:tgtEl>
                                        <p:attrNameLst>
                                          <p:attrName>ppt_x</p:attrName>
                                        </p:attrNameLst>
                                      </p:cBhvr>
                                      <p:tavLst>
                                        <p:tav tm="0">
                                          <p:val>
                                            <p:strVal val="#ppt_x"/>
                                          </p:val>
                                        </p:tav>
                                        <p:tav tm="100000">
                                          <p:val>
                                            <p:strVal val="#ppt_x"/>
                                          </p:val>
                                        </p:tav>
                                      </p:tavLst>
                                    </p:anim>
                                    <p:anim calcmode="lin" valueType="num">
                                      <p:cBhvr>
                                        <p:cTn id="39" dur="2700" decel="100000" fill="hold"/>
                                        <p:tgtEl>
                                          <p:spTgt spid="9"/>
                                        </p:tgtEl>
                                        <p:attrNameLst>
                                          <p:attrName>ppt_y</p:attrName>
                                        </p:attrNameLst>
                                      </p:cBhvr>
                                      <p:tavLst>
                                        <p:tav tm="0">
                                          <p:val>
                                            <p:strVal val="#ppt_y+1"/>
                                          </p:val>
                                        </p:tav>
                                        <p:tav tm="100000">
                                          <p:val>
                                            <p:strVal val="#ppt_y-.03"/>
                                          </p:val>
                                        </p:tav>
                                      </p:tavLst>
                                    </p:anim>
                                    <p:anim calcmode="lin" valueType="num">
                                      <p:cBhvr>
                                        <p:cTn id="40" dur="300" accel="100000" fill="hold">
                                          <p:stCondLst>
                                            <p:cond delay="2700"/>
                                          </p:stCondLst>
                                        </p:cTn>
                                        <p:tgtEl>
                                          <p:spTgt spid="9"/>
                                        </p:tgtEl>
                                        <p:attrNameLst>
                                          <p:attrName>ppt_y</p:attrName>
                                        </p:attrNameLst>
                                      </p:cBhvr>
                                      <p:tavLst>
                                        <p:tav tm="0">
                                          <p:val>
                                            <p:strVal val="#ppt_y-.03"/>
                                          </p:val>
                                        </p:tav>
                                        <p:tav tm="100000">
                                          <p:val>
                                            <p:strVal val="#ppt_y"/>
                                          </p:val>
                                        </p:tav>
                                      </p:tavLst>
                                    </p:anim>
                                  </p:childTnLst>
                                </p:cTn>
                              </p:par>
                            </p:childTnLst>
                          </p:cTn>
                        </p:par>
                        <p:par>
                          <p:cTn id="41" fill="hold">
                            <p:stCondLst>
                              <p:cond delay="30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10"/>
                                        </p:tgtEl>
                                        <p:attrNameLst>
                                          <p:attrName>style.visibility</p:attrName>
                                        </p:attrNameLst>
                                      </p:cBhvr>
                                      <p:to>
                                        <p:strVal val="visible"/>
                                      </p:to>
                                    </p:set>
                                    <p:animEffect transition="in" filter="fade">
                                      <p:cBhvr>
                                        <p:cTn id="44" dur="1000"/>
                                        <p:tgtEl>
                                          <p:spTgt spid="10"/>
                                        </p:tgtEl>
                                      </p:cBhvr>
                                    </p:animEffect>
                                    <p:anim calcmode="lin" valueType="num">
                                      <p:cBhvr>
                                        <p:cTn id="45" dur="1000" fill="hold"/>
                                        <p:tgtEl>
                                          <p:spTgt spid="10"/>
                                        </p:tgtEl>
                                        <p:attrNameLst>
                                          <p:attrName>ppt_x</p:attrName>
                                        </p:attrNameLst>
                                      </p:cBhvr>
                                      <p:tavLst>
                                        <p:tav tm="0">
                                          <p:val>
                                            <p:strVal val="#ppt_x-.1"/>
                                          </p:val>
                                        </p:tav>
                                        <p:tav tm="100000">
                                          <p:val>
                                            <p:strVal val="#ppt_x"/>
                                          </p:val>
                                        </p:tav>
                                      </p:tavLst>
                                    </p:anim>
                                    <p:anim calcmode="lin" valueType="num">
                                      <p:cBhvr>
                                        <p:cTn id="46"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427793096_f9770c3180_o.jpg"/>
          <p:cNvPicPr>
            <a:picLocks noChangeAspect="1"/>
          </p:cNvPicPr>
          <p:nvPr/>
        </p:nvPicPr>
        <p:blipFill>
          <a:blip r:embed="rId2" cstate="print"/>
          <a:srcRect/>
          <a:stretch>
            <a:fillRect/>
          </a:stretch>
        </p:blipFill>
        <p:spPr bwMode="auto">
          <a:xfrm>
            <a:off x="0" y="0"/>
            <a:ext cx="4279900" cy="5702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4427793096_f9770c3180_o.jpg"/>
          <p:cNvPicPr>
            <a:picLocks noChangeAspect="1"/>
          </p:cNvPicPr>
          <p:nvPr/>
        </p:nvPicPr>
        <p:blipFill>
          <a:blip r:embed="rId2" cstate="print"/>
          <a:srcRect/>
          <a:stretch>
            <a:fillRect/>
          </a:stretch>
        </p:blipFill>
        <p:spPr bwMode="auto">
          <a:xfrm>
            <a:off x="250825" y="314325"/>
            <a:ext cx="3816350" cy="50863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427984" y="1489348"/>
            <a:ext cx="4536504" cy="3170099"/>
          </a:xfrm>
          <a:prstGeom prst="rect">
            <a:avLst/>
          </a:prstGeom>
          <a:noFill/>
        </p:spPr>
        <p:txBody>
          <a:bodyPr wrap="square" rtlCol="0">
            <a:spAutoFit/>
          </a:bodyPr>
          <a:lstStyle/>
          <a:p>
            <a:r>
              <a:rPr lang="es-ES" sz="2000" b="1" dirty="0" smtClean="0">
                <a:effectLst>
                  <a:glow rad="101600">
                    <a:srgbClr val="C00000">
                      <a:alpha val="60000"/>
                    </a:srgbClr>
                  </a:glow>
                  <a:outerShdw blurRad="38100" dist="38100" dir="2700000" algn="tl">
                    <a:srgbClr val="000000">
                      <a:alpha val="43137"/>
                    </a:srgbClr>
                  </a:outerShdw>
                </a:effectLst>
              </a:rPr>
              <a:t>Con entradas a 5 euros más 3 en caso de servicio de guía, el visitante disfrutará en el MARQ alicantino de una "experiencia </a:t>
            </a:r>
            <a:r>
              <a:rPr lang="es-ES" sz="2000" b="1" dirty="0" err="1" smtClean="0">
                <a:effectLst>
                  <a:glow rad="101600">
                    <a:srgbClr val="C00000">
                      <a:alpha val="60000"/>
                    </a:srgbClr>
                  </a:glow>
                  <a:outerShdw blurRad="38100" dist="38100" dir="2700000" algn="tl">
                    <a:srgbClr val="000000">
                      <a:alpha val="43137"/>
                    </a:srgbClr>
                  </a:outerShdw>
                </a:effectLst>
              </a:rPr>
              <a:t>inmersiva</a:t>
            </a:r>
            <a:r>
              <a:rPr lang="es-ES" sz="2000" b="1" dirty="0" smtClean="0">
                <a:effectLst>
                  <a:glow rad="101600">
                    <a:srgbClr val="C00000">
                      <a:alpha val="60000"/>
                    </a:srgbClr>
                  </a:glow>
                  <a:outerShdw blurRad="38100" dist="38100" dir="2700000" algn="tl">
                    <a:srgbClr val="000000">
                      <a:alpha val="43137"/>
                    </a:srgbClr>
                  </a:outerShdw>
                </a:effectLst>
              </a:rPr>
              <a:t>" entre la historia y la ciencia para asomarse a un imperio "de ultratumba" que le permitirá vivir desde batallas con miles de muertos a la vida de la corte imperial.</a:t>
            </a:r>
            <a:endParaRPr lang="es-ES" sz="2000"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3000">
        <p14:switch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nodeType="withEffect">
                                  <p:stCondLst>
                                    <p:cond delay="0"/>
                                  </p:stCondLst>
                                  <p:childTnLst>
                                    <p:animEffect transition="out" filter="plus(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3 Imagen" descr="gghgg5.pn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25000"/>
              <a:alpha val="4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357188" y="358775"/>
            <a:ext cx="8429625" cy="5000625"/>
          </a:xfrm>
          <a:prstGeom prst="rect">
            <a:avLst/>
          </a:prstGeom>
          <a:solidFill>
            <a:schemeClr val="tx2">
              <a:lumMod val="50000"/>
              <a:alpha val="4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611188" y="714375"/>
            <a:ext cx="7848600" cy="4346575"/>
          </a:xfrm>
          <a:prstGeom prst="rect">
            <a:avLst/>
          </a:prstGeom>
          <a:solidFill>
            <a:schemeClr val="tx2">
              <a:lumMod val="75000"/>
              <a:alpha val="4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683568" y="4369668"/>
            <a:ext cx="7992888"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Los famosos guerreros llegan acompañados de una serie de piezas de alto interés, como asistentes de caballeriza o la réplica de un carro de combate, que ayudarán a entender el contexto del Ejército del primer emperador que unificó China.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14:switch dir="l"/>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nodeType="withEffect">
                                  <p:stCondLst>
                                    <p:cond delay="0"/>
                                  </p:stCondLst>
                                  <p:childTnLst>
                                    <p:animEffect transition="out" filter="wheel(4)">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21" presetClass="exit" presetSubtype="4" fill="hold" nodeType="withEffect">
                                  <p:stCondLst>
                                    <p:cond delay="0"/>
                                  </p:stCondLst>
                                  <p:childTnLst>
                                    <p:animEffect transition="out" filter="wheel(4)">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21" presetClass="exit" presetSubtype="4" fill="hold" nodeType="withEffect">
                                  <p:stCondLst>
                                    <p:cond delay="0"/>
                                  </p:stCondLst>
                                  <p:childTnLst>
                                    <p:animEffect transition="out" filter="wheel(4)">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2530"/>
                                        </p:tgtEl>
                                        <p:attrNameLst>
                                          <p:attrName>style.visibility</p:attrName>
                                        </p:attrNameLst>
                                      </p:cBhvr>
                                      <p:to>
                                        <p:strVal val="visible"/>
                                      </p:to>
                                    </p:set>
                                    <p:anim calcmode="lin" valueType="num">
                                      <p:cBhvr>
                                        <p:cTn id="16" dur="3000" fill="hold"/>
                                        <p:tgtEl>
                                          <p:spTgt spid="22530"/>
                                        </p:tgtEl>
                                        <p:attrNameLst>
                                          <p:attrName>ppt_w</p:attrName>
                                        </p:attrNameLst>
                                      </p:cBhvr>
                                      <p:tavLst>
                                        <p:tav tm="0">
                                          <p:val>
                                            <p:strVal val="4/3*#ppt_w"/>
                                          </p:val>
                                        </p:tav>
                                        <p:tav tm="100000">
                                          <p:val>
                                            <p:strVal val="#ppt_w"/>
                                          </p:val>
                                        </p:tav>
                                      </p:tavLst>
                                    </p:anim>
                                    <p:anim calcmode="lin" valueType="num">
                                      <p:cBhvr>
                                        <p:cTn id="17" dur="3000" fill="hold"/>
                                        <p:tgtEl>
                                          <p:spTgt spid="22530"/>
                                        </p:tgtEl>
                                        <p:attrNameLst>
                                          <p:attrName>ppt_h</p:attrName>
                                        </p:attrNameLst>
                                      </p:cBhvr>
                                      <p:tavLst>
                                        <p:tav tm="0">
                                          <p:val>
                                            <p:strVal val="4/3*#ppt_h"/>
                                          </p:val>
                                        </p:tav>
                                        <p:tav tm="100000">
                                          <p:val>
                                            <p:strVal val="#ppt_h"/>
                                          </p:val>
                                        </p:tav>
                                      </p:tavLst>
                                    </p:anim>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https://lh3.googleusercontent.com/dKQb5-FkPl2AxDJ32MYVr37_r6BL_7vECPghixyMFmqjjUq-GS6aCGSk6YGwvZ0bq6essdmuM5qX1Bw5-lF36kcOGsXkXbN-rRrk0xjI4HEx1ME7r30"/>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9876" name="Picture 4" descr="http://entrenomadas.files.wordpress.com/2007/10/anna-pagnacco-paisaje.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7544" y="4369668"/>
            <a:ext cx="8424936"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Con este "tesoro nacional" de las dinastías </a:t>
            </a:r>
            <a:r>
              <a:rPr lang="es-ES" b="1" dirty="0" err="1" smtClean="0">
                <a:effectLst>
                  <a:glow rad="101600">
                    <a:srgbClr val="C00000">
                      <a:alpha val="60000"/>
                    </a:srgbClr>
                  </a:glow>
                  <a:outerShdw blurRad="38100" dist="38100" dir="2700000" algn="tl">
                    <a:srgbClr val="000000">
                      <a:alpha val="43137"/>
                    </a:srgbClr>
                  </a:outerShdw>
                </a:effectLst>
              </a:rPr>
              <a:t>Qin</a:t>
            </a:r>
            <a:r>
              <a:rPr lang="es-ES" b="1" dirty="0" smtClean="0">
                <a:effectLst>
                  <a:glow rad="101600">
                    <a:srgbClr val="C00000">
                      <a:alpha val="60000"/>
                    </a:srgbClr>
                  </a:glow>
                  <a:outerShdw blurRad="38100" dist="38100" dir="2700000" algn="tl">
                    <a:srgbClr val="000000">
                      <a:alpha val="43137"/>
                    </a:srgbClr>
                  </a:outerShdw>
                </a:effectLst>
              </a:rPr>
              <a:t> y Han, "el público español disfrutará de la maravillosa historia" de China a través de una iniciativa que refleja la promoción de los intercambios culturales entre ambos países y que ayudará "a intensificar la amistad entre los dos países“.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34000">
        <p15:prstTrans prst="peelOff"/>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79876"/>
                                        </p:tgtEl>
                                      </p:cBhvr>
                                    </p:animEffect>
                                    <p:set>
                                      <p:cBhvr>
                                        <p:cTn id="7" dur="1" fill="hold">
                                          <p:stCondLst>
                                            <p:cond delay="2999"/>
                                          </p:stCondLst>
                                        </p:cTn>
                                        <p:tgtEl>
                                          <p:spTgt spid="79876"/>
                                        </p:tgtEl>
                                        <p:attrNameLst>
                                          <p:attrName>style.visibility</p:attrName>
                                        </p:attrNameLst>
                                      </p:cBhvr>
                                      <p:to>
                                        <p:strVal val="hidden"/>
                                      </p:to>
                                    </p:set>
                                  </p:childTnLst>
                                </p:cTn>
                              </p:par>
                              <p:par>
                                <p:cTn id="8" presetID="5" presetClass="entr" presetSubtype="10" fill="hold" nodeType="withEffect">
                                  <p:stCondLst>
                                    <p:cond delay="0"/>
                                  </p:stCondLst>
                                  <p:childTnLst>
                                    <p:set>
                                      <p:cBhvr>
                                        <p:cTn id="9" dur="1" fill="hold">
                                          <p:stCondLst>
                                            <p:cond delay="0"/>
                                          </p:stCondLst>
                                        </p:cTn>
                                        <p:tgtEl>
                                          <p:spTgt spid="79874"/>
                                        </p:tgtEl>
                                        <p:attrNameLst>
                                          <p:attrName>style.visibility</p:attrName>
                                        </p:attrNameLst>
                                      </p:cBhvr>
                                      <p:to>
                                        <p:strVal val="visible"/>
                                      </p:to>
                                    </p:set>
                                    <p:animEffect transition="in" filter="checkerboard(across)">
                                      <p:cBhvr>
                                        <p:cTn id="10" dur="3000"/>
                                        <p:tgtEl>
                                          <p:spTgt spid="79874"/>
                                        </p:tgtEl>
                                      </p:cBhvr>
                                    </p:animEffect>
                                  </p:childTnLst>
                                </p:cTn>
                              </p:par>
                              <p:par>
                                <p:cTn id="11" presetID="49" presetClass="entr" presetSubtype="0" decel="100000" fill="hold" nodeType="withEffect">
                                  <p:stCondLst>
                                    <p:cond delay="0"/>
                                  </p:stCondLst>
                                  <p:childTnLst>
                                    <p:set>
                                      <p:cBhvr>
                                        <p:cTn id="12" dur="1" fill="hold">
                                          <p:stCondLst>
                                            <p:cond delay="0"/>
                                          </p:stCondLst>
                                        </p:cTn>
                                        <p:tgtEl>
                                          <p:spTgt spid="79874"/>
                                        </p:tgtEl>
                                        <p:attrNameLst>
                                          <p:attrName>style.visibility</p:attrName>
                                        </p:attrNameLst>
                                      </p:cBhvr>
                                      <p:to>
                                        <p:strVal val="visible"/>
                                      </p:to>
                                    </p:set>
                                    <p:anim calcmode="lin" valueType="num">
                                      <p:cBhvr>
                                        <p:cTn id="13" dur="3000" fill="hold"/>
                                        <p:tgtEl>
                                          <p:spTgt spid="79874"/>
                                        </p:tgtEl>
                                        <p:attrNameLst>
                                          <p:attrName>ppt_w</p:attrName>
                                        </p:attrNameLst>
                                      </p:cBhvr>
                                      <p:tavLst>
                                        <p:tav tm="0">
                                          <p:val>
                                            <p:fltVal val="0"/>
                                          </p:val>
                                        </p:tav>
                                        <p:tav tm="100000">
                                          <p:val>
                                            <p:strVal val="#ppt_w"/>
                                          </p:val>
                                        </p:tav>
                                      </p:tavLst>
                                    </p:anim>
                                    <p:anim calcmode="lin" valueType="num">
                                      <p:cBhvr>
                                        <p:cTn id="14" dur="3000" fill="hold"/>
                                        <p:tgtEl>
                                          <p:spTgt spid="79874"/>
                                        </p:tgtEl>
                                        <p:attrNameLst>
                                          <p:attrName>ppt_h</p:attrName>
                                        </p:attrNameLst>
                                      </p:cBhvr>
                                      <p:tavLst>
                                        <p:tav tm="0">
                                          <p:val>
                                            <p:fltVal val="0"/>
                                          </p:val>
                                        </p:tav>
                                        <p:tav tm="100000">
                                          <p:val>
                                            <p:strVal val="#ppt_h"/>
                                          </p:val>
                                        </p:tav>
                                      </p:tavLst>
                                    </p:anim>
                                    <p:anim calcmode="lin" valueType="num">
                                      <p:cBhvr>
                                        <p:cTn id="15" dur="3000" fill="hold"/>
                                        <p:tgtEl>
                                          <p:spTgt spid="79874"/>
                                        </p:tgtEl>
                                        <p:attrNameLst>
                                          <p:attrName>style.rotation</p:attrName>
                                        </p:attrNameLst>
                                      </p:cBhvr>
                                      <p:tavLst>
                                        <p:tav tm="0">
                                          <p:val>
                                            <p:fltVal val="360"/>
                                          </p:val>
                                        </p:tav>
                                        <p:tav tm="100000">
                                          <p:val>
                                            <p:fltVal val="0"/>
                                          </p:val>
                                        </p:tav>
                                      </p:tavLst>
                                    </p:anim>
                                    <p:animEffect transition="in" filter="fade">
                                      <p:cBhvr>
                                        <p:cTn id="16" dur="3000"/>
                                        <p:tgtEl>
                                          <p:spTgt spid="79874"/>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1"/>
                                          </p:val>
                                        </p:tav>
                                        <p:tav tm="100000">
                                          <p:val>
                                            <p:strVal val="#ppt_x"/>
                                          </p:val>
                                        </p:tav>
                                      </p:tavLst>
                                    </p:anim>
                                    <p:anim calcmode="lin" valueType="num">
                                      <p:cBhvr>
                                        <p:cTn id="22"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sinos-en-las-vegas.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casinos-en-las-vegas.jpg"/>
          <p:cNvPicPr>
            <a:picLocks noChangeAspect="1"/>
          </p:cNvPicPr>
          <p:nvPr/>
        </p:nvPicPr>
        <p:blipFill>
          <a:blip r:embed="rId2" cstate="print"/>
          <a:srcRect/>
          <a:stretch>
            <a:fillRect/>
          </a:stretch>
        </p:blipFill>
        <p:spPr bwMode="auto">
          <a:xfrm>
            <a:off x="323850" y="298450"/>
            <a:ext cx="8496300" cy="51514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7544" y="4369668"/>
            <a:ext cx="8352928"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presidente de la Diputación alicantina, Carlos Mazón, ha puesto de manifiesto que la llegada de los Guerreros es producto de más de cuatro años de negociaciones y ha afirmado que el Museo Arqueológico espera a cientos de miles de visitantes durante los próximos diez meses.</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32000">
        <p15:prstTrans prst="pageCurlDouble"/>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3000"/>
                                        <p:tgtEl>
                                          <p:spTgt spid="4"/>
                                        </p:tgtEl>
                                      </p:cBhvr>
                                    </p:animEffec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KLOLK.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tx2">
              <a:lumMod val="2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323528" y="4657700"/>
            <a:ext cx="8640960"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Las 120 piezas provienen de 9 museos e instituciones chinas entre las que destacan el Museo de Historia de Shaanxi y el Museo del Mausoleo de </a:t>
            </a:r>
            <a:r>
              <a:rPr lang="es-ES" b="1" dirty="0" err="1" smtClean="0">
                <a:effectLst>
                  <a:glow rad="101600">
                    <a:srgbClr val="C00000">
                      <a:alpha val="60000"/>
                    </a:srgbClr>
                  </a:glow>
                  <a:outerShdw blurRad="38100" dist="38100" dir="2700000" algn="tl">
                    <a:srgbClr val="000000">
                      <a:alpha val="43137"/>
                    </a:srgbClr>
                  </a:outerShdw>
                </a:effectLst>
              </a:rPr>
              <a:t>Qin</a:t>
            </a:r>
            <a:r>
              <a:rPr lang="es-ES" b="1" dirty="0" smtClean="0">
                <a:effectLst>
                  <a:glow rad="101600">
                    <a:srgbClr val="C00000">
                      <a:alpha val="60000"/>
                    </a:srgbClr>
                  </a:glow>
                  <a:outerShdw blurRad="38100" dist="38100" dir="2700000" algn="tl">
                    <a:srgbClr val="000000">
                      <a:alpha val="43137"/>
                    </a:srgbClr>
                  </a:outerShdw>
                </a:effectLst>
              </a:rPr>
              <a:t> </a:t>
            </a:r>
            <a:r>
              <a:rPr lang="es-ES" b="1" dirty="0" err="1" smtClean="0">
                <a:effectLst>
                  <a:glow rad="101600">
                    <a:srgbClr val="C00000">
                      <a:alpha val="60000"/>
                    </a:srgbClr>
                  </a:glow>
                  <a:outerShdw blurRad="38100" dist="38100" dir="2700000" algn="tl">
                    <a:srgbClr val="000000">
                      <a:alpha val="43137"/>
                    </a:srgbClr>
                  </a:outerShdw>
                </a:effectLst>
              </a:rPr>
              <a:t>Shi</a:t>
            </a:r>
            <a:r>
              <a:rPr lang="es-ES" b="1" dirty="0" smtClean="0">
                <a:effectLst>
                  <a:glow rad="101600">
                    <a:srgbClr val="C00000">
                      <a:alpha val="60000"/>
                    </a:srgbClr>
                  </a:glow>
                  <a:outerShdw blurRad="38100" dist="38100" dir="2700000" algn="tl">
                    <a:srgbClr val="000000">
                      <a:alpha val="43137"/>
                    </a:srgbClr>
                  </a:outerShdw>
                </a:effectLst>
              </a:rPr>
              <a:t> </a:t>
            </a:r>
            <a:r>
              <a:rPr lang="es-ES" b="1" dirty="0" err="1" smtClean="0">
                <a:effectLst>
                  <a:glow rad="101600">
                    <a:srgbClr val="C00000">
                      <a:alpha val="60000"/>
                    </a:srgbClr>
                  </a:glow>
                  <a:outerShdw blurRad="38100" dist="38100" dir="2700000" algn="tl">
                    <a:srgbClr val="000000">
                      <a:alpha val="43137"/>
                    </a:srgbClr>
                  </a:outerShdw>
                </a:effectLst>
              </a:rPr>
              <a:t>Huang</a:t>
            </a:r>
            <a:r>
              <a:rPr lang="es-ES" b="1" dirty="0" smtClean="0">
                <a:effectLst>
                  <a:glow rad="101600">
                    <a:srgbClr val="C00000">
                      <a:alpha val="60000"/>
                    </a:srgbClr>
                  </a:glow>
                  <a:outerShdw blurRad="38100" dist="38100" dir="2700000" algn="tl">
                    <a:srgbClr val="000000">
                      <a:alpha val="43137"/>
                    </a:srgbClr>
                  </a:outerShdw>
                </a:effectLst>
              </a:rPr>
              <a:t>, muchas de las cuales nunca antes se habían exhibido en España.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6000">
        <p14:shred pattern="rectangle" dir="out"/>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3000"/>
                                        <p:tgtEl>
                                          <p:spTgt spid="4"/>
                                        </p:tgtEl>
                                      </p:cBhvr>
                                    </p:animEffec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2/3*#ppt_w"/>
                                          </p:val>
                                        </p:tav>
                                        <p:tav tm="100000">
                                          <p:val>
                                            <p:strVal val="#ppt_w"/>
                                          </p:val>
                                        </p:tav>
                                      </p:tavLst>
                                    </p:anim>
                                    <p:anim calcmode="lin" valueType="num">
                                      <p:cBhvr>
                                        <p:cTn id="14" dur="3000" fill="hold"/>
                                        <p:tgtEl>
                                          <p:spTgt spid="4"/>
                                        </p:tgtEl>
                                        <p:attrNameLst>
                                          <p:attrName>ppt_h</p:attrName>
                                        </p:attrNameLst>
                                      </p:cBhvr>
                                      <p:tavLst>
                                        <p:tav tm="0">
                                          <p:val>
                                            <p:strVal val="2/3*#ppt_h"/>
                                          </p:val>
                                        </p:tav>
                                        <p:tav tm="100000">
                                          <p:val>
                                            <p:strVal val="#ppt_h"/>
                                          </p:val>
                                        </p:tav>
                                      </p:tavLst>
                                    </p:anim>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farm4.staticflickr.com/3411/3575683596_0dc4c6c9ed.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2" descr="http://www.vacances-location.net/photos/normal/119801-02.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251520" y="4081636"/>
            <a:ext cx="8496944" cy="1477328"/>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En el 50 aniversario de las relaciones diplomáticas de ambos países, este 2023, los objetos ocuparán 1.100 metros cuadrados del MARQ en tres salas, la primera titulada 'El mundo de </a:t>
            </a:r>
            <a:r>
              <a:rPr lang="es-ES" b="1" dirty="0" err="1" smtClean="0">
                <a:effectLst>
                  <a:glow rad="101600">
                    <a:srgbClr val="C00000">
                      <a:alpha val="60000"/>
                    </a:srgbClr>
                  </a:glow>
                  <a:outerShdw blurRad="38100" dist="38100" dir="2700000" algn="tl">
                    <a:srgbClr val="000000">
                      <a:alpha val="43137"/>
                    </a:srgbClr>
                  </a:outerShdw>
                </a:effectLst>
              </a:rPr>
              <a:t>Qin</a:t>
            </a:r>
            <a:r>
              <a:rPr lang="es-ES" b="1" dirty="0" smtClean="0">
                <a:effectLst>
                  <a:glow rad="101600">
                    <a:srgbClr val="C00000">
                      <a:alpha val="60000"/>
                    </a:srgbClr>
                  </a:glow>
                  <a:outerShdw blurRad="38100" dist="38100" dir="2700000" algn="tl">
                    <a:srgbClr val="000000">
                      <a:alpha val="43137"/>
                    </a:srgbClr>
                  </a:outerShdw>
                </a:effectLst>
              </a:rPr>
              <a:t> </a:t>
            </a:r>
            <a:r>
              <a:rPr lang="es-ES" b="1" dirty="0" err="1" smtClean="0">
                <a:effectLst>
                  <a:glow rad="101600">
                    <a:srgbClr val="C00000">
                      <a:alpha val="60000"/>
                    </a:srgbClr>
                  </a:glow>
                  <a:outerShdw blurRad="38100" dist="38100" dir="2700000" algn="tl">
                    <a:srgbClr val="000000">
                      <a:alpha val="43137"/>
                    </a:srgbClr>
                  </a:outerShdw>
                </a:effectLst>
              </a:rPr>
              <a:t>Shi</a:t>
            </a:r>
            <a:r>
              <a:rPr lang="es-ES" b="1" dirty="0" smtClean="0">
                <a:effectLst>
                  <a:glow rad="101600">
                    <a:srgbClr val="C00000">
                      <a:alpha val="60000"/>
                    </a:srgbClr>
                  </a:glow>
                  <a:outerShdw blurRad="38100" dist="38100" dir="2700000" algn="tl">
                    <a:srgbClr val="000000">
                      <a:alpha val="43137"/>
                    </a:srgbClr>
                  </a:outerShdw>
                </a:effectLst>
              </a:rPr>
              <a:t> </a:t>
            </a:r>
            <a:r>
              <a:rPr lang="es-ES" b="1" dirty="0" err="1" smtClean="0">
                <a:effectLst>
                  <a:glow rad="101600">
                    <a:srgbClr val="C00000">
                      <a:alpha val="60000"/>
                    </a:srgbClr>
                  </a:glow>
                  <a:outerShdw blurRad="38100" dist="38100" dir="2700000" algn="tl">
                    <a:srgbClr val="000000">
                      <a:alpha val="43137"/>
                    </a:srgbClr>
                  </a:outerShdw>
                </a:effectLst>
              </a:rPr>
              <a:t>Huang</a:t>
            </a:r>
            <a:r>
              <a:rPr lang="es-ES" b="1" dirty="0" smtClean="0">
                <a:effectLst>
                  <a:glow rad="101600">
                    <a:srgbClr val="C00000">
                      <a:alpha val="60000"/>
                    </a:srgbClr>
                  </a:glow>
                  <a:outerShdw blurRad="38100" dist="38100" dir="2700000" algn="tl">
                    <a:srgbClr val="000000">
                      <a:alpha val="43137"/>
                    </a:srgbClr>
                  </a:outerShdw>
                </a:effectLst>
              </a:rPr>
              <a:t> y la unificación de China' para introducir la historia china desde el Período de Primavera y Otoño (770-476 a.C.) hasta la dinastía Han (206 a. C.-220 d. C).</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3000">
        <p14:ferris dir="l"/>
      </p:transition>
    </mc:Choice>
    <mc:Fallback xmlns="">
      <p:transition spd="slow" advTm="4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18" presetClass="entr" presetSubtype="12" fill="hold" nodeType="withEffect">
                                  <p:stCondLst>
                                    <p:cond delay="2500"/>
                                  </p:stCondLst>
                                  <p:childTnLst>
                                    <p:set>
                                      <p:cBhvr>
                                        <p:cTn id="9" dur="1" fill="hold">
                                          <p:stCondLst>
                                            <p:cond delay="0"/>
                                          </p:stCondLst>
                                        </p:cTn>
                                        <p:tgtEl>
                                          <p:spTgt spid="41986"/>
                                        </p:tgtEl>
                                        <p:attrNameLst>
                                          <p:attrName>style.visibility</p:attrName>
                                        </p:attrNameLst>
                                      </p:cBhvr>
                                      <p:to>
                                        <p:strVal val="visible"/>
                                      </p:to>
                                    </p:set>
                                    <p:animEffect transition="in" filter="strips(downLeft)">
                                      <p:cBhvr>
                                        <p:cTn id="10" dur="3000"/>
                                        <p:tgtEl>
                                          <p:spTgt spid="41986"/>
                                        </p:tgtEl>
                                      </p:cBhvr>
                                    </p:animEffect>
                                  </p:childTnLst>
                                </p:cTn>
                              </p:par>
                              <p:par>
                                <p:cTn id="11" presetID="50" presetClass="entr" presetSubtype="0" decel="100000" fill="hold" nodeType="withEffect">
                                  <p:stCondLst>
                                    <p:cond delay="2500"/>
                                  </p:stCondLst>
                                  <p:childTnLst>
                                    <p:set>
                                      <p:cBhvr>
                                        <p:cTn id="12" dur="1" fill="hold">
                                          <p:stCondLst>
                                            <p:cond delay="0"/>
                                          </p:stCondLst>
                                        </p:cTn>
                                        <p:tgtEl>
                                          <p:spTgt spid="41986"/>
                                        </p:tgtEl>
                                        <p:attrNameLst>
                                          <p:attrName>style.visibility</p:attrName>
                                        </p:attrNameLst>
                                      </p:cBhvr>
                                      <p:to>
                                        <p:strVal val="visible"/>
                                      </p:to>
                                    </p:set>
                                    <p:anim calcmode="lin" valueType="num">
                                      <p:cBhvr>
                                        <p:cTn id="13" dur="3000" fill="hold"/>
                                        <p:tgtEl>
                                          <p:spTgt spid="41986"/>
                                        </p:tgtEl>
                                        <p:attrNameLst>
                                          <p:attrName>ppt_w</p:attrName>
                                        </p:attrNameLst>
                                      </p:cBhvr>
                                      <p:tavLst>
                                        <p:tav tm="0">
                                          <p:val>
                                            <p:strVal val="#ppt_w+.3"/>
                                          </p:val>
                                        </p:tav>
                                        <p:tav tm="100000">
                                          <p:val>
                                            <p:strVal val="#ppt_w"/>
                                          </p:val>
                                        </p:tav>
                                      </p:tavLst>
                                    </p:anim>
                                    <p:anim calcmode="lin" valueType="num">
                                      <p:cBhvr>
                                        <p:cTn id="14" dur="3000" fill="hold"/>
                                        <p:tgtEl>
                                          <p:spTgt spid="41986"/>
                                        </p:tgtEl>
                                        <p:attrNameLst>
                                          <p:attrName>ppt_h</p:attrName>
                                        </p:attrNameLst>
                                      </p:cBhvr>
                                      <p:tavLst>
                                        <p:tav tm="0">
                                          <p:val>
                                            <p:strVal val="#ppt_h"/>
                                          </p:val>
                                        </p:tav>
                                        <p:tav tm="100000">
                                          <p:val>
                                            <p:strVal val="#ppt_h"/>
                                          </p:val>
                                        </p:tav>
                                      </p:tavLst>
                                    </p:anim>
                                    <p:animEffect transition="in" filter="fade">
                                      <p:cBhvr>
                                        <p:cTn id="15" dur="3000"/>
                                        <p:tgtEl>
                                          <p:spTgt spid="41986"/>
                                        </p:tgtEl>
                                      </p:cBhvr>
                                    </p:animEffect>
                                  </p:childTnLst>
                                </p:cTn>
                              </p:par>
                            </p:childTnLst>
                          </p:cTn>
                        </p:par>
                        <p:par>
                          <p:cTn id="16" fill="hold">
                            <p:stCondLst>
                              <p:cond delay="55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979712" y="121196"/>
            <a:ext cx="3895823" cy="707886"/>
          </a:xfrm>
          <a:prstGeom prst="rect">
            <a:avLst/>
          </a:prstGeom>
          <a:noFill/>
        </p:spPr>
        <p:txBody>
          <a:bodyPr wrap="square" lIns="91440" tIns="45720" rIns="91440" bIns="45720">
            <a:spAutoFit/>
            <a:scene3d>
              <a:camera prst="perspectiveRelaxedModerately"/>
              <a:lightRig rig="threePt" dir="t"/>
            </a:scene3d>
            <a:sp3d extrusionH="57150">
              <a:bevelT w="38100" h="38100" prst="angle"/>
            </a:sp3d>
          </a:bodyPr>
          <a:lstStyle/>
          <a:p>
            <a:pPr algn="ctr"/>
            <a:r>
              <a:rPr lang="es-ES" sz="40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rPr>
              <a:t>RESUMIENDO:</a:t>
            </a:r>
            <a:endParaRPr lang="es-ES" sz="40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endParaRPr>
          </a:p>
        </p:txBody>
      </p:sp>
      <p:sp>
        <p:nvSpPr>
          <p:cNvPr id="3" name="2 CuadroTexto"/>
          <p:cNvSpPr txBox="1"/>
          <p:nvPr/>
        </p:nvSpPr>
        <p:spPr>
          <a:xfrm>
            <a:off x="323528" y="913284"/>
            <a:ext cx="8208912" cy="1323439"/>
          </a:xfrm>
          <a:prstGeom prst="rect">
            <a:avLst/>
          </a:prstGeom>
          <a:noFill/>
        </p:spPr>
        <p:txBody>
          <a:bodyPr wrap="square" rtlCol="0">
            <a:spAutoFit/>
          </a:bodyPr>
          <a:lstStyle/>
          <a:p>
            <a:r>
              <a:rPr lang="es-ES" sz="2000" dirty="0" smtClean="0">
                <a:effectLst>
                  <a:glow rad="101600">
                    <a:schemeClr val="accent6">
                      <a:lumMod val="75000"/>
                    </a:schemeClr>
                  </a:glow>
                  <a:outerShdw blurRad="38100" dist="38100" dir="2700000" algn="tl">
                    <a:srgbClr val="000000">
                      <a:alpha val="43137"/>
                    </a:srgbClr>
                  </a:outerShdw>
                </a:effectLst>
                <a:latin typeface="Lucida Bright" pitchFamily="18" charset="0"/>
              </a:rPr>
              <a:t>Los Guerreros de terracota son una colección de estatuas de     terracota que representan las figuras de los guerreros y caballos del ejército del autoproclamado primer emperador de China de la Dinastía </a:t>
            </a:r>
            <a:r>
              <a:rPr lang="es-ES" sz="2000" dirty="0" err="1" smtClean="0">
                <a:effectLst>
                  <a:glow rad="101600">
                    <a:schemeClr val="accent6">
                      <a:lumMod val="75000"/>
                    </a:schemeClr>
                  </a:glow>
                  <a:outerShdw blurRad="38100" dist="38100" dir="2700000" algn="tl">
                    <a:srgbClr val="000000">
                      <a:alpha val="43137"/>
                    </a:srgbClr>
                  </a:outerShdw>
                </a:effectLst>
                <a:latin typeface="Lucida Bright" pitchFamily="18" charset="0"/>
              </a:rPr>
              <a:t>Qin</a:t>
            </a:r>
            <a:r>
              <a:rPr lang="es-ES" sz="2000" dirty="0" smtClean="0">
                <a:effectLst>
                  <a:glow rad="101600">
                    <a:schemeClr val="accent6">
                      <a:lumMod val="75000"/>
                    </a:schemeClr>
                  </a:glow>
                  <a:outerShdw blurRad="38100" dist="38100" dir="2700000" algn="tl">
                    <a:srgbClr val="000000">
                      <a:alpha val="43137"/>
                    </a:srgbClr>
                  </a:outerShdw>
                </a:effectLst>
                <a:latin typeface="Lucida Bright" pitchFamily="18" charset="0"/>
              </a:rPr>
              <a:t>, </a:t>
            </a:r>
            <a:r>
              <a:rPr lang="es-ES" sz="2000" dirty="0" err="1" smtClean="0">
                <a:effectLst>
                  <a:glow rad="101600">
                    <a:schemeClr val="accent6">
                      <a:lumMod val="75000"/>
                    </a:schemeClr>
                  </a:glow>
                  <a:outerShdw blurRad="38100" dist="38100" dir="2700000" algn="tl">
                    <a:srgbClr val="000000">
                      <a:alpha val="43137"/>
                    </a:srgbClr>
                  </a:outerShdw>
                </a:effectLst>
                <a:latin typeface="Lucida Bright" pitchFamily="18" charset="0"/>
              </a:rPr>
              <a:t>Qin</a:t>
            </a:r>
            <a:r>
              <a:rPr lang="es-ES" sz="2000" dirty="0" smtClean="0">
                <a:effectLst>
                  <a:glow rad="101600">
                    <a:schemeClr val="accent6">
                      <a:lumMod val="75000"/>
                    </a:schemeClr>
                  </a:glow>
                  <a:outerShdw blurRad="38100" dist="38100" dir="2700000" algn="tl">
                    <a:srgbClr val="000000">
                      <a:alpha val="43137"/>
                    </a:srgbClr>
                  </a:outerShdw>
                </a:effectLst>
                <a:latin typeface="Lucida Bright" pitchFamily="18" charset="0"/>
              </a:rPr>
              <a:t> </a:t>
            </a:r>
            <a:r>
              <a:rPr lang="es-ES" sz="2000" dirty="0" err="1" smtClean="0">
                <a:effectLst>
                  <a:glow rad="101600">
                    <a:schemeClr val="accent6">
                      <a:lumMod val="75000"/>
                    </a:schemeClr>
                  </a:glow>
                  <a:outerShdw blurRad="38100" dist="38100" dir="2700000" algn="tl">
                    <a:srgbClr val="000000">
                      <a:alpha val="43137"/>
                    </a:srgbClr>
                  </a:outerShdw>
                </a:effectLst>
                <a:latin typeface="Lucida Bright" pitchFamily="18" charset="0"/>
              </a:rPr>
              <a:t>Shi</a:t>
            </a:r>
            <a:r>
              <a:rPr lang="es-ES" sz="2000" dirty="0" smtClean="0">
                <a:effectLst>
                  <a:glow rad="101600">
                    <a:schemeClr val="accent6">
                      <a:lumMod val="75000"/>
                    </a:schemeClr>
                  </a:glow>
                  <a:outerShdw blurRad="38100" dist="38100" dir="2700000" algn="tl">
                    <a:srgbClr val="000000">
                      <a:alpha val="43137"/>
                    </a:srgbClr>
                  </a:outerShdw>
                </a:effectLst>
                <a:latin typeface="Lucida Bright" pitchFamily="18" charset="0"/>
              </a:rPr>
              <a:t> </a:t>
            </a:r>
            <a:r>
              <a:rPr lang="es-ES" sz="2000" dirty="0" err="1" smtClean="0">
                <a:effectLst>
                  <a:glow rad="101600">
                    <a:schemeClr val="accent6">
                      <a:lumMod val="75000"/>
                    </a:schemeClr>
                  </a:glow>
                  <a:outerShdw blurRad="38100" dist="38100" dir="2700000" algn="tl">
                    <a:srgbClr val="000000">
                      <a:alpha val="43137"/>
                    </a:srgbClr>
                  </a:outerShdw>
                </a:effectLst>
                <a:latin typeface="Lucida Bright" pitchFamily="18" charset="0"/>
              </a:rPr>
              <a:t>Huang</a:t>
            </a:r>
            <a:r>
              <a:rPr lang="es-ES" sz="2000" dirty="0" smtClean="0">
                <a:effectLst>
                  <a:glow rad="101600">
                    <a:schemeClr val="accent6">
                      <a:lumMod val="75000"/>
                    </a:schemeClr>
                  </a:glow>
                  <a:outerShdw blurRad="38100" dist="38100" dir="2700000" algn="tl">
                    <a:srgbClr val="000000">
                      <a:alpha val="43137"/>
                    </a:srgbClr>
                  </a:outerShdw>
                </a:effectLst>
                <a:latin typeface="Lucida Bright" pitchFamily="18" charset="0"/>
              </a:rPr>
              <a:t>, en 209 a. C.</a:t>
            </a:r>
            <a:endParaRPr lang="es-ES" sz="2000" dirty="0">
              <a:effectLst>
                <a:glow rad="101600">
                  <a:schemeClr val="accent6">
                    <a:lumMod val="75000"/>
                  </a:schemeClr>
                </a:glow>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323528" y="2425452"/>
            <a:ext cx="8424936" cy="2862322"/>
          </a:xfrm>
          <a:prstGeom prst="rect">
            <a:avLst/>
          </a:prstGeom>
          <a:noFill/>
        </p:spPr>
        <p:txBody>
          <a:bodyPr wrap="square" rtlCol="0">
            <a:spAutoFit/>
          </a:bodyPr>
          <a:lstStyle/>
          <a:p>
            <a:r>
              <a:rPr lang="es-ES" sz="2000" dirty="0" smtClean="0">
                <a:effectLst>
                  <a:glow rad="101600">
                    <a:schemeClr val="accent6">
                      <a:lumMod val="75000"/>
                    </a:schemeClr>
                  </a:glow>
                  <a:outerShdw blurRad="38100" dist="38100" dir="2700000" algn="tl">
                    <a:srgbClr val="000000">
                      <a:alpha val="43137"/>
                    </a:srgbClr>
                  </a:outerShdw>
                </a:effectLst>
                <a:latin typeface="Lucida Bright" pitchFamily="18" charset="0"/>
              </a:rPr>
              <a:t>Las figuras fueron descubiertas por agricultores locales durante unas obras para abastecimiento de agua, el 2 de febrero de 1974 cerca de Xi'an (provincia de Shaanxi, República Popular China).</a:t>
            </a:r>
            <a:r>
              <a:rPr lang="es-ES" sz="2000" baseline="30000" dirty="0" smtClean="0">
                <a:effectLst>
                  <a:glow rad="101600">
                    <a:schemeClr val="accent6">
                      <a:lumMod val="75000"/>
                    </a:schemeClr>
                  </a:glow>
                  <a:outerShdw blurRad="38100" dist="38100" dir="2700000" algn="tl">
                    <a:srgbClr val="000000">
                      <a:alpha val="43137"/>
                    </a:srgbClr>
                  </a:outerShdw>
                </a:effectLst>
                <a:latin typeface="Lucida Bright" pitchFamily="18" charset="0"/>
              </a:rPr>
              <a:t> </a:t>
            </a:r>
            <a:r>
              <a:rPr lang="es-ES" sz="2000" dirty="0" smtClean="0">
                <a:effectLst>
                  <a:glow rad="101600">
                    <a:schemeClr val="accent6">
                      <a:lumMod val="75000"/>
                    </a:schemeClr>
                  </a:glow>
                  <a:outerShdw blurRad="38100" dist="38100" dir="2700000" algn="tl">
                    <a:srgbClr val="000000">
                      <a:alpha val="43137"/>
                    </a:srgbClr>
                  </a:outerShdw>
                </a:effectLst>
                <a:latin typeface="Lucida Bright" pitchFamily="18" charset="0"/>
              </a:rPr>
              <a:t>​Según estimaciones de 2007, entre las tres fosas había figuras de más de 8000 soldados construidos a tamaño ligeramente superior al natural, una caballería de 150 animales y 130 carros tirados por otros 520 caballos,</a:t>
            </a:r>
            <a:r>
              <a:rPr lang="es-ES" sz="2000" baseline="30000" dirty="0" smtClean="0">
                <a:effectLst>
                  <a:glow rad="101600">
                    <a:schemeClr val="accent6">
                      <a:lumMod val="75000"/>
                    </a:schemeClr>
                  </a:glow>
                  <a:outerShdw blurRad="38100" dist="38100" dir="2700000" algn="tl">
                    <a:srgbClr val="000000">
                      <a:alpha val="43137"/>
                    </a:srgbClr>
                  </a:outerShdw>
                </a:effectLst>
                <a:latin typeface="Lucida Bright" pitchFamily="18" charset="0"/>
              </a:rPr>
              <a:t> </a:t>
            </a:r>
            <a:r>
              <a:rPr lang="es-ES" sz="2000" dirty="0" smtClean="0">
                <a:effectLst>
                  <a:glow rad="101600">
                    <a:schemeClr val="accent6">
                      <a:lumMod val="75000"/>
                    </a:schemeClr>
                  </a:glow>
                  <a:outerShdw blurRad="38100" dist="38100" dir="2700000" algn="tl">
                    <a:srgbClr val="000000">
                      <a:alpha val="43137"/>
                    </a:srgbClr>
                  </a:outerShdw>
                </a:effectLst>
                <a:latin typeface="Lucida Bright" pitchFamily="18" charset="0"/>
              </a:rPr>
              <a:t>aunque también se encontraron otras figuras no militares, como funcionarios, acróbatas, forzudos y músicos.</a:t>
            </a:r>
            <a:endParaRPr lang="es-ES" sz="2000" dirty="0">
              <a:effectLst>
                <a:glow rad="101600">
                  <a:schemeClr val="accent6">
                    <a:lumMod val="75000"/>
                  </a:scheme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74000">
        <p15:prstTrans prst="wind"/>
      </p:transition>
    </mc:Choice>
    <mc:Fallback xmlns="">
      <p:transition spd="slow" advTm="7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childTnLst>
                                </p:cTn>
                              </p:par>
                            </p:childTnLst>
                          </p:cTn>
                        </p:par>
                        <p:par>
                          <p:cTn id="9" fill="hold">
                            <p:stCondLst>
                              <p:cond delay="2000"/>
                            </p:stCondLst>
                            <p:childTnLst>
                              <p:par>
                                <p:cTn id="10" presetID="40" presetClass="entr" presetSubtype="0" fill="hold" grpId="0" nodeType="afterEffect">
                                  <p:stCondLst>
                                    <p:cond delay="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1"/>
                                          </p:val>
                                        </p:tav>
                                        <p:tav tm="100000">
                                          <p:val>
                                            <p:strVal val="#ppt_x"/>
                                          </p:val>
                                        </p:tav>
                                      </p:tavLst>
                                    </p:anim>
                                    <p:anim calcmode="lin" valueType="num">
                                      <p:cBhvr>
                                        <p:cTn id="14" dur="10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22200"/>
                            </p:stCondLst>
                            <p:childTnLst>
                              <p:par>
                                <p:cTn id="16" presetID="40" presetClass="entr" presetSubtype="0" fill="hold" grpId="0" nodeType="afterEffect">
                                  <p:stCondLst>
                                    <p:cond delay="50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692275" y="217488"/>
            <a:ext cx="5688013" cy="825500"/>
          </a:xfrm>
          <a:prstGeom prst="rect">
            <a:avLst/>
          </a:prstGeom>
        </p:spPr>
        <p:txBody>
          <a:bodyPr wrap="none" fromWordArt="1">
            <a:prstTxWarp prst="textCanUp">
              <a:avLst>
                <a:gd name="adj" fmla="val 72009"/>
              </a:avLst>
            </a:prstTxWarp>
            <a:scene3d>
              <a:camera prst="perspectiveRelaxedModerately"/>
              <a:lightRig rig="legacyHarsh3" dir="t"/>
            </a:scene3d>
            <a:sp3d extrusionH="887400" prstMaterial="legacyMatte">
              <a:extrusionClr>
                <a:srgbClr val="FF6600"/>
              </a:extrusionClr>
            </a:sp3d>
          </a:bodyPr>
          <a:lstStyle/>
          <a:p>
            <a:pPr algn="ctr"/>
            <a:r>
              <a:rPr lang="es-ES" sz="3600" kern="10" dirty="0">
                <a:ln w="9525">
                  <a:round/>
                  <a:headEnd/>
                  <a:tailEnd/>
                </a:ln>
                <a:gradFill rotWithShape="1">
                  <a:gsLst>
                    <a:gs pos="0">
                      <a:srgbClr val="FFE701"/>
                    </a:gs>
                    <a:gs pos="100000">
                      <a:srgbClr val="FE3E02"/>
                    </a:gs>
                  </a:gsLst>
                  <a:lin ang="5400000" scaled="1"/>
                </a:gradFill>
                <a:latin typeface="High Tower Text"/>
              </a:rPr>
              <a:t> Música Enlazada </a:t>
            </a:r>
          </a:p>
        </p:txBody>
      </p:sp>
      <p:sp>
        <p:nvSpPr>
          <p:cNvPr id="78851" name="WordArt 3"/>
          <p:cNvSpPr>
            <a:spLocks noChangeArrowheads="1" noChangeShapeType="1" noTextEdit="1"/>
          </p:cNvSpPr>
          <p:nvPr/>
        </p:nvSpPr>
        <p:spPr bwMode="auto">
          <a:xfrm>
            <a:off x="1908175" y="1257300"/>
            <a:ext cx="5040313" cy="657225"/>
          </a:xfrm>
          <a:prstGeom prst="rect">
            <a:avLst/>
          </a:prstGeom>
        </p:spPr>
        <p:txBody>
          <a:bodyPr wrap="none" fromWordArt="1">
            <a:prstTxWarp prst="textDeflateBottom">
              <a:avLst>
                <a:gd name="adj" fmla="val 63440"/>
              </a:avLst>
            </a:prstTxWarp>
            <a:scene3d>
              <a:camera prst="perspectiveRelaxedModerately"/>
              <a:lightRig rig="legacyNormal3" dir="t"/>
            </a:scene3d>
            <a:sp3d extrusionH="887400" prstMaterial="legacyMatte">
              <a:extrusionClr>
                <a:srgbClr val="939676"/>
              </a:extrusionClr>
            </a:sp3d>
          </a:bodyPr>
          <a:lstStyle/>
          <a:p>
            <a:pPr algn="ct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Títulos: </a:t>
            </a:r>
          </a:p>
        </p:txBody>
      </p:sp>
      <p:sp>
        <p:nvSpPr>
          <p:cNvPr id="78852" name="WordArt 4"/>
          <p:cNvSpPr>
            <a:spLocks noChangeArrowheads="1" noChangeShapeType="1" noTextEdit="1"/>
          </p:cNvSpPr>
          <p:nvPr/>
        </p:nvSpPr>
        <p:spPr bwMode="auto">
          <a:xfrm>
            <a:off x="1331913" y="2297113"/>
            <a:ext cx="6264275" cy="658812"/>
          </a:xfrm>
          <a:prstGeom prst="rect">
            <a:avLst/>
          </a:prstGeom>
        </p:spPr>
        <p:txBody>
          <a:bodyPr wrap="none" fromWordArt="1">
            <a:prstTxWarp prst="textCanUp">
              <a:avLst>
                <a:gd name="adj" fmla="val 72727"/>
              </a:avLst>
            </a:prstTxWarp>
            <a:scene3d>
              <a:camera prst="perspectiveRelaxedModerately"/>
              <a:lightRig rig="threePt" dir="t"/>
            </a:scene3d>
          </a:bodyPr>
          <a:lstStyle/>
          <a:p>
            <a:pPr algn="ct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The</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Finale</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endParaRPr>
          </a:p>
        </p:txBody>
      </p:sp>
      <p:sp>
        <p:nvSpPr>
          <p:cNvPr id="78854" name="WordArt 6"/>
          <p:cNvSpPr>
            <a:spLocks noChangeArrowheads="1" noChangeShapeType="1" noTextEdit="1"/>
          </p:cNvSpPr>
          <p:nvPr/>
        </p:nvSpPr>
        <p:spPr bwMode="auto">
          <a:xfrm>
            <a:off x="1403350" y="3657600"/>
            <a:ext cx="5761038" cy="660400"/>
          </a:xfrm>
          <a:prstGeom prst="rect">
            <a:avLst/>
          </a:prstGeom>
        </p:spPr>
        <p:txBody>
          <a:bodyPr wrap="none" fromWordArt="1">
            <a:prstTxWarp prst="textCanDown">
              <a:avLst>
                <a:gd name="adj" fmla="val 9819"/>
              </a:avLst>
            </a:prstTxWarp>
            <a:scene3d>
              <a:camera prst="perspectiveRelaxedModerately"/>
              <a:lightRig rig="threePt" dir="t"/>
            </a:scene3d>
          </a:bodyPr>
          <a:lstStyle/>
          <a:p>
            <a:pPr algn="ct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A </a:t>
            </a:r>
            <a:r>
              <a:rPr lang="es-ES" sz="3600" kern="10" dirty="0" err="1"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Call</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a:t>
            </a:r>
            <a:r>
              <a:rPr lang="es-ES" sz="3600" kern="10" dirty="0" err="1">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T</a:t>
            </a:r>
            <a:r>
              <a:rPr lang="es-ES" sz="3600" kern="10" dirty="0" err="1"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o</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a:t>
            </a:r>
            <a:r>
              <a:rPr lang="es-ES" sz="3600" kern="10" dirty="0" err="1">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A</a:t>
            </a:r>
            <a:r>
              <a:rPr lang="es-ES" sz="3600" kern="10" dirty="0" err="1"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dventure</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a:t>
            </a:r>
            <a:endPar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endParaRPr>
          </a:p>
        </p:txBody>
      </p:sp>
      <p:sp>
        <p:nvSpPr>
          <p:cNvPr id="78855" name="WordArt 7"/>
          <p:cNvSpPr>
            <a:spLocks noChangeArrowheads="1" noChangeShapeType="1" noTextEdit="1"/>
          </p:cNvSpPr>
          <p:nvPr/>
        </p:nvSpPr>
        <p:spPr bwMode="auto">
          <a:xfrm>
            <a:off x="1187450" y="4857750"/>
            <a:ext cx="6264275" cy="460375"/>
          </a:xfrm>
          <a:prstGeom prst="rect">
            <a:avLst/>
          </a:prstGeom>
        </p:spPr>
        <p:txBody>
          <a:bodyPr wrap="none" fromWordArt="1">
            <a:prstTxWarp prst="textPlain">
              <a:avLst>
                <a:gd name="adj" fmla="val 50000"/>
              </a:avLst>
            </a:prstTxWarp>
            <a:scene3d>
              <a:camera prst="perspectiveRelaxedModerately"/>
              <a:lightRig rig="threePt" dir="t"/>
            </a:scene3d>
          </a:bodyPr>
          <a:lstStyle/>
          <a:p>
            <a:pPr algn="ct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 </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 </a:t>
            </a:r>
            <a:r>
              <a:rPr lang="es-ES" sz="3600" kern="10" dirty="0" err="1"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Randy</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 </a:t>
            </a:r>
            <a:r>
              <a:rPr lang="es-ES" sz="3600" kern="10" dirty="0" err="1"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Edelman</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  </a:t>
            </a: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 </a:t>
            </a:r>
          </a:p>
        </p:txBody>
      </p:sp>
      <p:sp>
        <p:nvSpPr>
          <p:cNvPr id="82954" name="WordArt 10"/>
          <p:cNvSpPr>
            <a:spLocks noChangeArrowheads="1" noChangeShapeType="1" noTextEdit="1"/>
          </p:cNvSpPr>
          <p:nvPr/>
        </p:nvSpPr>
        <p:spPr bwMode="auto">
          <a:xfrm>
            <a:off x="1331913" y="3097213"/>
            <a:ext cx="6048375" cy="527050"/>
          </a:xfrm>
          <a:prstGeom prst="rect">
            <a:avLst/>
          </a:prstGeom>
        </p:spPr>
        <p:txBody>
          <a:bodyPr wrap="none" fromWordArt="1">
            <a:prstTxWarp prst="textPlain">
              <a:avLst>
                <a:gd name="adj" fmla="val 50000"/>
              </a:avLst>
            </a:prstTxWarp>
            <a:scene3d>
              <a:camera prst="perspectiveRelaxedModerately"/>
              <a:lightRig rig="threePt" dir="t"/>
            </a:scene3d>
          </a:bodyPr>
          <a:lstStyle/>
          <a:p>
            <a:pPr algn="ctr"/>
            <a:r>
              <a:rPr lang="es-ES" sz="3600" kern="10" dirty="0">
                <a:ln w="9525">
                  <a:noFill/>
                  <a:round/>
                  <a:headEnd/>
                  <a:tailEnd/>
                </a:ln>
                <a:solidFill>
                  <a:schemeClr val="accent2"/>
                </a:solidFill>
                <a:effectLst>
                  <a:prstShdw prst="shdw17" dist="17961" dir="13500000">
                    <a:srgbClr val="73302E"/>
                  </a:prstShdw>
                </a:effectLst>
                <a:latin typeface="High Tower Text"/>
              </a:rPr>
              <a:t> </a:t>
            </a:r>
            <a:r>
              <a:rPr lang="es-ES" sz="3600" kern="10" dirty="0" smtClean="0">
                <a:ln w="9525">
                  <a:noFill/>
                  <a:round/>
                  <a:headEnd/>
                  <a:tailEnd/>
                </a:ln>
                <a:solidFill>
                  <a:schemeClr val="accent2"/>
                </a:solidFill>
                <a:effectLst>
                  <a:prstShdw prst="shdw17" dist="17961" dir="13500000">
                    <a:srgbClr val="73302E"/>
                  </a:prstShdw>
                </a:effectLst>
                <a:latin typeface="High Tower Text"/>
              </a:rPr>
              <a:t>- </a:t>
            </a:r>
            <a:r>
              <a:rPr lang="es-ES" sz="3600" kern="10" dirty="0" err="1" smtClean="0">
                <a:ln w="9525">
                  <a:noFill/>
                  <a:round/>
                  <a:headEnd/>
                  <a:tailEnd/>
                </a:ln>
                <a:solidFill>
                  <a:schemeClr val="accent2"/>
                </a:solidFill>
                <a:effectLst>
                  <a:prstShdw prst="shdw17" dist="17961" dir="13500000">
                    <a:srgbClr val="73302E"/>
                  </a:prstShdw>
                </a:effectLst>
                <a:latin typeface="High Tower Text"/>
              </a:rPr>
              <a:t>The</a:t>
            </a:r>
            <a:r>
              <a:rPr lang="es-ES" sz="3600" kern="10" dirty="0" smtClean="0">
                <a:ln w="9525">
                  <a:noFill/>
                  <a:round/>
                  <a:headEnd/>
                  <a:tailEnd/>
                </a:ln>
                <a:solidFill>
                  <a:schemeClr val="accent2"/>
                </a:solidFill>
                <a:effectLst>
                  <a:prstShdw prst="shdw17" dist="17961" dir="13500000">
                    <a:srgbClr val="73302E"/>
                  </a:prstShdw>
                </a:effectLst>
                <a:latin typeface="High Tower Text"/>
              </a:rPr>
              <a:t> </a:t>
            </a:r>
            <a:r>
              <a:rPr lang="es-ES" sz="3600" kern="10" dirty="0" err="1" smtClean="0">
                <a:ln w="9525">
                  <a:noFill/>
                  <a:round/>
                  <a:headEnd/>
                  <a:tailEnd/>
                </a:ln>
                <a:solidFill>
                  <a:schemeClr val="accent2"/>
                </a:solidFill>
                <a:effectLst>
                  <a:prstShdw prst="shdw17" dist="17961" dir="13500000">
                    <a:srgbClr val="73302E"/>
                  </a:prstShdw>
                </a:effectLst>
                <a:latin typeface="High Tower Text"/>
              </a:rPr>
              <a:t>Mummy</a:t>
            </a:r>
            <a:r>
              <a:rPr lang="es-ES" sz="3600" kern="10" dirty="0" smtClean="0">
                <a:ln w="9525">
                  <a:noFill/>
                  <a:round/>
                  <a:headEnd/>
                  <a:tailEnd/>
                </a:ln>
                <a:solidFill>
                  <a:schemeClr val="accent2"/>
                </a:solidFill>
                <a:effectLst>
                  <a:prstShdw prst="shdw17" dist="17961" dir="13500000">
                    <a:srgbClr val="73302E"/>
                  </a:prstShdw>
                </a:effectLst>
                <a:latin typeface="High Tower Text"/>
              </a:rPr>
              <a:t> </a:t>
            </a:r>
            <a:r>
              <a:rPr lang="es-ES" sz="3600" kern="10" dirty="0" err="1" smtClean="0">
                <a:ln w="9525">
                  <a:noFill/>
                  <a:round/>
                  <a:headEnd/>
                  <a:tailEnd/>
                </a:ln>
                <a:solidFill>
                  <a:schemeClr val="accent2"/>
                </a:solidFill>
                <a:effectLst>
                  <a:prstShdw prst="shdw17" dist="17961" dir="13500000">
                    <a:srgbClr val="73302E"/>
                  </a:prstShdw>
                </a:effectLst>
                <a:latin typeface="High Tower Text"/>
              </a:rPr>
              <a:t>Centenial</a:t>
            </a:r>
            <a:r>
              <a:rPr lang="es-ES" sz="3600" kern="10" dirty="0" smtClean="0">
                <a:ln w="9525">
                  <a:noFill/>
                  <a:round/>
                  <a:headEnd/>
                  <a:tailEnd/>
                </a:ln>
                <a:solidFill>
                  <a:schemeClr val="accent2"/>
                </a:solidFill>
                <a:effectLst>
                  <a:prstShdw prst="shdw17" dist="17961" dir="13500000">
                    <a:srgbClr val="73302E"/>
                  </a:prstShdw>
                </a:effectLst>
                <a:latin typeface="High Tower Text"/>
              </a:rPr>
              <a:t> </a:t>
            </a:r>
            <a:r>
              <a:rPr lang="es-ES" sz="3600" kern="10" dirty="0" err="1" smtClean="0">
                <a:ln w="9525">
                  <a:noFill/>
                  <a:round/>
                  <a:headEnd/>
                  <a:tailEnd/>
                </a:ln>
                <a:solidFill>
                  <a:schemeClr val="accent2"/>
                </a:solidFill>
                <a:effectLst>
                  <a:prstShdw prst="shdw17" dist="17961" dir="13500000">
                    <a:srgbClr val="73302E"/>
                  </a:prstShdw>
                </a:effectLst>
                <a:latin typeface="High Tower Text"/>
              </a:rPr>
              <a:t>Concert</a:t>
            </a:r>
            <a:r>
              <a:rPr lang="es-ES" sz="3600" kern="10" dirty="0" smtClean="0">
                <a:ln w="9525">
                  <a:noFill/>
                  <a:round/>
                  <a:headEnd/>
                  <a:tailEnd/>
                </a:ln>
                <a:solidFill>
                  <a:schemeClr val="accent2"/>
                </a:solidFill>
                <a:effectLst>
                  <a:prstShdw prst="shdw17" dist="17961" dir="13500000">
                    <a:srgbClr val="73302E"/>
                  </a:prstShdw>
                </a:effectLst>
                <a:latin typeface="High Tower Text"/>
              </a:rPr>
              <a:t>  </a:t>
            </a:r>
            <a:endParaRPr lang="es-ES" sz="3600" kern="10" dirty="0">
              <a:ln w="9525">
                <a:noFill/>
                <a:round/>
                <a:headEnd/>
                <a:tailEnd/>
              </a:ln>
              <a:solidFill>
                <a:schemeClr val="accent2"/>
              </a:solidFill>
              <a:effectLst>
                <a:prstShdw prst="shdw17" dist="17961" dir="13500000">
                  <a:srgbClr val="73302E"/>
                </a:prstShdw>
              </a:effectLst>
              <a:latin typeface="High Tower Text"/>
            </a:endParaRPr>
          </a:p>
        </p:txBody>
      </p:sp>
    </p:spTree>
  </p:cSld>
  <p:clrMapOvr>
    <a:masterClrMapping/>
  </p:clrMapOvr>
  <mc:AlternateContent xmlns:mc="http://schemas.openxmlformats.org/markup-compatibility/2006" xmlns:p14="http://schemas.microsoft.com/office/powerpoint/2010/main">
    <mc:Choice Requires="p14">
      <p:transition spd="slow" p14:dur="2500" advTm="20000">
        <p14:glitter dir="r" pattern="hexagon"/>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78850"/>
                                        </p:tgtEl>
                                        <p:attrNameLst>
                                          <p:attrName>style.visibility</p:attrName>
                                        </p:attrNameLst>
                                      </p:cBhvr>
                                      <p:to>
                                        <p:strVal val="visible"/>
                                      </p:to>
                                    </p:set>
                                    <p:animEffect transition="in" filter="fade">
                                      <p:cBhvr>
                                        <p:cTn id="7" dur="2000"/>
                                        <p:tgtEl>
                                          <p:spTgt spid="78850"/>
                                        </p:tgtEl>
                                      </p:cBhvr>
                                    </p:animEffect>
                                    <p:anim calcmode="lin" valueType="num">
                                      <p:cBhvr>
                                        <p:cTn id="8" dur="2000" fill="hold"/>
                                        <p:tgtEl>
                                          <p:spTgt spid="78850"/>
                                        </p:tgtEl>
                                        <p:attrNameLst>
                                          <p:attrName>ppt_x</p:attrName>
                                        </p:attrNameLst>
                                      </p:cBhvr>
                                      <p:tavLst>
                                        <p:tav tm="0">
                                          <p:val>
                                            <p:strVal val="#ppt_x"/>
                                          </p:val>
                                        </p:tav>
                                        <p:tav tm="100000">
                                          <p:val>
                                            <p:strVal val="#ppt_x"/>
                                          </p:val>
                                        </p:tav>
                                      </p:tavLst>
                                    </p:anim>
                                    <p:anim calcmode="lin" valueType="num">
                                      <p:cBhvr>
                                        <p:cTn id="9" dur="2000" fill="hold"/>
                                        <p:tgtEl>
                                          <p:spTgt spid="7885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19" presetClass="entr" presetSubtype="10" fill="hold" grpId="0" nodeType="afterEffect">
                                  <p:stCondLst>
                                    <p:cond delay="500"/>
                                  </p:stCondLst>
                                  <p:childTnLst>
                                    <p:set>
                                      <p:cBhvr>
                                        <p:cTn id="12" dur="1" fill="hold">
                                          <p:stCondLst>
                                            <p:cond delay="0"/>
                                          </p:stCondLst>
                                        </p:cTn>
                                        <p:tgtEl>
                                          <p:spTgt spid="78851"/>
                                        </p:tgtEl>
                                        <p:attrNameLst>
                                          <p:attrName>style.visibility</p:attrName>
                                        </p:attrNameLst>
                                      </p:cBhvr>
                                      <p:to>
                                        <p:strVal val="visible"/>
                                      </p:to>
                                    </p:set>
                                    <p:anim calcmode="lin" valueType="num">
                                      <p:cBhvr>
                                        <p:cTn id="13" dur="2000" fill="hold"/>
                                        <p:tgtEl>
                                          <p:spTgt spid="78851"/>
                                        </p:tgtEl>
                                        <p:attrNameLst>
                                          <p:attrName>ppt_w</p:attrName>
                                        </p:attrNameLst>
                                      </p:cBhvr>
                                      <p:tavLst>
                                        <p:tav tm="0" fmla="#ppt_w*sin(2.5*pi*$)">
                                          <p:val>
                                            <p:fltVal val="0"/>
                                          </p:val>
                                        </p:tav>
                                        <p:tav tm="100000">
                                          <p:val>
                                            <p:fltVal val="1"/>
                                          </p:val>
                                        </p:tav>
                                      </p:tavLst>
                                    </p:anim>
                                    <p:anim calcmode="lin" valueType="num">
                                      <p:cBhvr>
                                        <p:cTn id="14" dur="2000" fill="hold"/>
                                        <p:tgtEl>
                                          <p:spTgt spid="78851"/>
                                        </p:tgtEl>
                                        <p:attrNameLst>
                                          <p:attrName>ppt_h</p:attrName>
                                        </p:attrNameLst>
                                      </p:cBhvr>
                                      <p:tavLst>
                                        <p:tav tm="0">
                                          <p:val>
                                            <p:strVal val="#ppt_h"/>
                                          </p:val>
                                        </p:tav>
                                        <p:tav tm="100000">
                                          <p:val>
                                            <p:strVal val="#ppt_h"/>
                                          </p:val>
                                        </p:tav>
                                      </p:tavLst>
                                    </p:anim>
                                  </p:childTnLst>
                                </p:cTn>
                              </p:par>
                              <p:par>
                                <p:cTn id="15" presetID="7" presetClass="entr" presetSubtype="4" fill="hold" grpId="1" nodeType="withEffect">
                                  <p:stCondLst>
                                    <p:cond delay="500"/>
                                  </p:stCondLst>
                                  <p:childTnLst>
                                    <p:set>
                                      <p:cBhvr>
                                        <p:cTn id="16" dur="1" fill="hold">
                                          <p:stCondLst>
                                            <p:cond delay="0"/>
                                          </p:stCondLst>
                                        </p:cTn>
                                        <p:tgtEl>
                                          <p:spTgt spid="78851"/>
                                        </p:tgtEl>
                                        <p:attrNameLst>
                                          <p:attrName>style.visibility</p:attrName>
                                        </p:attrNameLst>
                                      </p:cBhvr>
                                      <p:to>
                                        <p:strVal val="visible"/>
                                      </p:to>
                                    </p:set>
                                    <p:anim calcmode="lin" valueType="num">
                                      <p:cBhvr additive="base">
                                        <p:cTn id="17" dur="2000" fill="hold"/>
                                        <p:tgtEl>
                                          <p:spTgt spid="78851"/>
                                        </p:tgtEl>
                                        <p:attrNameLst>
                                          <p:attrName>ppt_x</p:attrName>
                                        </p:attrNameLst>
                                      </p:cBhvr>
                                      <p:tavLst>
                                        <p:tav tm="0">
                                          <p:val>
                                            <p:strVal val="#ppt_x"/>
                                          </p:val>
                                        </p:tav>
                                        <p:tav tm="100000">
                                          <p:val>
                                            <p:strVal val="#ppt_x"/>
                                          </p:val>
                                        </p:tav>
                                      </p:tavLst>
                                    </p:anim>
                                    <p:anim calcmode="lin" valueType="num">
                                      <p:cBhvr additive="base">
                                        <p:cTn id="18" dur="2000" fill="hold"/>
                                        <p:tgtEl>
                                          <p:spTgt spid="78851"/>
                                        </p:tgtEl>
                                        <p:attrNameLst>
                                          <p:attrName>ppt_y</p:attrName>
                                        </p:attrNameLst>
                                      </p:cBhvr>
                                      <p:tavLst>
                                        <p:tav tm="0">
                                          <p:val>
                                            <p:strVal val="1+#ppt_h/2"/>
                                          </p:val>
                                        </p:tav>
                                        <p:tav tm="100000">
                                          <p:val>
                                            <p:strVal val="#ppt_y"/>
                                          </p:val>
                                        </p:tav>
                                      </p:tavLst>
                                    </p:anim>
                                  </p:childTnLst>
                                </p:cTn>
                              </p:par>
                            </p:childTnLst>
                          </p:cTn>
                        </p:par>
                        <p:par>
                          <p:cTn id="19" fill="hold">
                            <p:stCondLst>
                              <p:cond delay="4500"/>
                            </p:stCondLst>
                            <p:childTnLst>
                              <p:par>
                                <p:cTn id="20" presetID="47" presetClass="entr" presetSubtype="0" fill="hold" grpId="0" nodeType="afterEffect">
                                  <p:stCondLst>
                                    <p:cond delay="500"/>
                                  </p:stCondLst>
                                  <p:childTnLst>
                                    <p:set>
                                      <p:cBhvr>
                                        <p:cTn id="21" dur="1" fill="hold">
                                          <p:stCondLst>
                                            <p:cond delay="0"/>
                                          </p:stCondLst>
                                        </p:cTn>
                                        <p:tgtEl>
                                          <p:spTgt spid="78852"/>
                                        </p:tgtEl>
                                        <p:attrNameLst>
                                          <p:attrName>style.visibility</p:attrName>
                                        </p:attrNameLst>
                                      </p:cBhvr>
                                      <p:to>
                                        <p:strVal val="visible"/>
                                      </p:to>
                                    </p:set>
                                    <p:animEffect transition="in" filter="fade">
                                      <p:cBhvr>
                                        <p:cTn id="22" dur="2000"/>
                                        <p:tgtEl>
                                          <p:spTgt spid="78852"/>
                                        </p:tgtEl>
                                      </p:cBhvr>
                                    </p:animEffect>
                                    <p:anim calcmode="lin" valueType="num">
                                      <p:cBhvr>
                                        <p:cTn id="23" dur="2000" fill="hold"/>
                                        <p:tgtEl>
                                          <p:spTgt spid="78852"/>
                                        </p:tgtEl>
                                        <p:attrNameLst>
                                          <p:attrName>ppt_x</p:attrName>
                                        </p:attrNameLst>
                                      </p:cBhvr>
                                      <p:tavLst>
                                        <p:tav tm="0">
                                          <p:val>
                                            <p:strVal val="#ppt_x"/>
                                          </p:val>
                                        </p:tav>
                                        <p:tav tm="100000">
                                          <p:val>
                                            <p:strVal val="#ppt_x"/>
                                          </p:val>
                                        </p:tav>
                                      </p:tavLst>
                                    </p:anim>
                                    <p:anim calcmode="lin" valueType="num">
                                      <p:cBhvr>
                                        <p:cTn id="24" dur="2000" fill="hold"/>
                                        <p:tgtEl>
                                          <p:spTgt spid="78852"/>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23" presetClass="entr" presetSubtype="16" fill="hold" grpId="0" nodeType="afterEffect">
                                  <p:stCondLst>
                                    <p:cond delay="500"/>
                                  </p:stCondLst>
                                  <p:childTnLst>
                                    <p:set>
                                      <p:cBhvr>
                                        <p:cTn id="27" dur="1" fill="hold">
                                          <p:stCondLst>
                                            <p:cond delay="0"/>
                                          </p:stCondLst>
                                        </p:cTn>
                                        <p:tgtEl>
                                          <p:spTgt spid="82954"/>
                                        </p:tgtEl>
                                        <p:attrNameLst>
                                          <p:attrName>style.visibility</p:attrName>
                                        </p:attrNameLst>
                                      </p:cBhvr>
                                      <p:to>
                                        <p:strVal val="visible"/>
                                      </p:to>
                                    </p:set>
                                    <p:anim calcmode="lin" valueType="num">
                                      <p:cBhvr>
                                        <p:cTn id="28" dur="2000" fill="hold"/>
                                        <p:tgtEl>
                                          <p:spTgt spid="82954"/>
                                        </p:tgtEl>
                                        <p:attrNameLst>
                                          <p:attrName>ppt_w</p:attrName>
                                        </p:attrNameLst>
                                      </p:cBhvr>
                                      <p:tavLst>
                                        <p:tav tm="0">
                                          <p:val>
                                            <p:fltVal val="0"/>
                                          </p:val>
                                        </p:tav>
                                        <p:tav tm="100000">
                                          <p:val>
                                            <p:strVal val="#ppt_w"/>
                                          </p:val>
                                        </p:tav>
                                      </p:tavLst>
                                    </p:anim>
                                    <p:anim calcmode="lin" valueType="num">
                                      <p:cBhvr>
                                        <p:cTn id="29" dur="2000" fill="hold"/>
                                        <p:tgtEl>
                                          <p:spTgt spid="82954"/>
                                        </p:tgtEl>
                                        <p:attrNameLst>
                                          <p:attrName>ppt_h</p:attrName>
                                        </p:attrNameLst>
                                      </p:cBhvr>
                                      <p:tavLst>
                                        <p:tav tm="0">
                                          <p:val>
                                            <p:fltVal val="0"/>
                                          </p:val>
                                        </p:tav>
                                        <p:tav tm="100000">
                                          <p:val>
                                            <p:strVal val="#ppt_h"/>
                                          </p:val>
                                        </p:tav>
                                      </p:tavLst>
                                    </p:anim>
                                  </p:childTnLst>
                                </p:cTn>
                              </p:par>
                            </p:childTnLst>
                          </p:cTn>
                        </p:par>
                        <p:par>
                          <p:cTn id="30" fill="hold">
                            <p:stCondLst>
                              <p:cond delay="9500"/>
                            </p:stCondLst>
                            <p:childTnLst>
                              <p:par>
                                <p:cTn id="31" presetID="42" presetClass="entr" presetSubtype="0" fill="hold" grpId="0" nodeType="afterEffect">
                                  <p:stCondLst>
                                    <p:cond delay="500"/>
                                  </p:stCondLst>
                                  <p:childTnLst>
                                    <p:set>
                                      <p:cBhvr>
                                        <p:cTn id="32" dur="1" fill="hold">
                                          <p:stCondLst>
                                            <p:cond delay="0"/>
                                          </p:stCondLst>
                                        </p:cTn>
                                        <p:tgtEl>
                                          <p:spTgt spid="78854"/>
                                        </p:tgtEl>
                                        <p:attrNameLst>
                                          <p:attrName>style.visibility</p:attrName>
                                        </p:attrNameLst>
                                      </p:cBhvr>
                                      <p:to>
                                        <p:strVal val="visible"/>
                                      </p:to>
                                    </p:set>
                                    <p:animEffect transition="in" filter="fade">
                                      <p:cBhvr>
                                        <p:cTn id="33" dur="2000"/>
                                        <p:tgtEl>
                                          <p:spTgt spid="78854"/>
                                        </p:tgtEl>
                                      </p:cBhvr>
                                    </p:animEffect>
                                    <p:anim calcmode="lin" valueType="num">
                                      <p:cBhvr>
                                        <p:cTn id="34" dur="2000" fill="hold"/>
                                        <p:tgtEl>
                                          <p:spTgt spid="78854"/>
                                        </p:tgtEl>
                                        <p:attrNameLst>
                                          <p:attrName>ppt_x</p:attrName>
                                        </p:attrNameLst>
                                      </p:cBhvr>
                                      <p:tavLst>
                                        <p:tav tm="0">
                                          <p:val>
                                            <p:strVal val="#ppt_x"/>
                                          </p:val>
                                        </p:tav>
                                        <p:tav tm="100000">
                                          <p:val>
                                            <p:strVal val="#ppt_x"/>
                                          </p:val>
                                        </p:tav>
                                      </p:tavLst>
                                    </p:anim>
                                    <p:anim calcmode="lin" valueType="num">
                                      <p:cBhvr>
                                        <p:cTn id="35" dur="2000" fill="hold"/>
                                        <p:tgtEl>
                                          <p:spTgt spid="78854"/>
                                        </p:tgtEl>
                                        <p:attrNameLst>
                                          <p:attrName>ppt_y</p:attrName>
                                        </p:attrNameLst>
                                      </p:cBhvr>
                                      <p:tavLst>
                                        <p:tav tm="0">
                                          <p:val>
                                            <p:strVal val="#ppt_y+.1"/>
                                          </p:val>
                                        </p:tav>
                                        <p:tav tm="100000">
                                          <p:val>
                                            <p:strVal val="#ppt_y"/>
                                          </p:val>
                                        </p:tav>
                                      </p:tavLst>
                                    </p:anim>
                                  </p:childTnLst>
                                </p:cTn>
                              </p:par>
                            </p:childTnLst>
                          </p:cTn>
                        </p:par>
                        <p:par>
                          <p:cTn id="36" fill="hold">
                            <p:stCondLst>
                              <p:cond delay="12000"/>
                            </p:stCondLst>
                            <p:childTnLst>
                              <p:par>
                                <p:cTn id="37" presetID="5" presetClass="entr" presetSubtype="10" fill="hold" grpId="0" nodeType="afterEffect">
                                  <p:stCondLst>
                                    <p:cond delay="500"/>
                                  </p:stCondLst>
                                  <p:childTnLst>
                                    <p:set>
                                      <p:cBhvr>
                                        <p:cTn id="38" dur="1" fill="hold">
                                          <p:stCondLst>
                                            <p:cond delay="0"/>
                                          </p:stCondLst>
                                        </p:cTn>
                                        <p:tgtEl>
                                          <p:spTgt spid="78855"/>
                                        </p:tgtEl>
                                        <p:attrNameLst>
                                          <p:attrName>style.visibility</p:attrName>
                                        </p:attrNameLst>
                                      </p:cBhvr>
                                      <p:to>
                                        <p:strVal val="visible"/>
                                      </p:to>
                                    </p:set>
                                    <p:animEffect transition="in" filter="checkerboard(across)">
                                      <p:cBhvr>
                                        <p:cTn id="39" dur="2000"/>
                                        <p:tgtEl>
                                          <p:spTgt spid="788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0" grpId="0" animBg="1"/>
      <p:bldP spid="78851" grpId="0" animBg="1"/>
      <p:bldP spid="78851" grpId="1" animBg="1"/>
      <p:bldP spid="78852" grpId="0" animBg="1"/>
      <p:bldP spid="78854" grpId="0" animBg="1"/>
      <p:bldP spid="78855" grpId="0" animBg="1"/>
      <p:bldP spid="82954"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88873022"/>
      </p:ext>
    </p:extLst>
  </p:cSld>
  <p:clrMapOvr>
    <a:masterClrMapping/>
  </p:clrMapOvr>
  <mc:AlternateContent xmlns:mc="http://schemas.openxmlformats.org/markup-compatibility/2006" xmlns:p14="http://schemas.microsoft.com/office/powerpoint/2010/main">
    <mc:Choice Requires="p14">
      <p:transition spd="slow" p14:dur="3000">
        <p14:vortex dir="r"/>
      </p:transition>
    </mc:Choice>
    <mc:Fallback xmlns="">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0.1"/>
</p:tagLst>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3770</TotalTime>
  <Words>3072</Words>
  <Application>Microsoft Office PowerPoint</Application>
  <PresentationFormat>Presentación en pantalla (16:10)</PresentationFormat>
  <Paragraphs>86</Paragraphs>
  <Slides>69</Slides>
  <Notes>2</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69</vt:i4>
      </vt:variant>
    </vt:vector>
  </HeadingPairs>
  <TitlesOfParts>
    <vt:vector size="79" baseType="lpstr">
      <vt:lpstr>Arial</vt:lpstr>
      <vt:lpstr>Arial Black</vt:lpstr>
      <vt:lpstr>Calibri</vt:lpstr>
      <vt:lpstr>High Tower Text</vt:lpstr>
      <vt:lpstr>Highlight LET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307</cp:revision>
  <dcterms:created xsi:type="dcterms:W3CDTF">2016-03-05T16:44:10Z</dcterms:created>
  <dcterms:modified xsi:type="dcterms:W3CDTF">2023-08-06T10:25:26Z</dcterms:modified>
</cp:coreProperties>
</file>