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54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9" r:id="rId26"/>
    <p:sldId id="280" r:id="rId27"/>
    <p:sldId id="278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27" r:id="rId52"/>
    <p:sldId id="328" r:id="rId5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95D6F45C-9919-42F9-8882-FB54464F09CE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3B3E953-4753-49BD-8667-D1C86E88D9C0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FD56576E-E88C-44C0-B95F-526024DBB37C}" type="datetime1">
              <a:rPr lang="es-ES"/>
              <a:pPr lvl="0"/>
              <a:t>29/10/2020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070C70B7-D663-4743-8042-27E2748B430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EB0007FB-0744-4ABB-997E-E4AB48BE0020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A85C6F1-C31D-4683-841D-2E7F3E0DDAE8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04903A4-F104-4AF3-9FF5-05D0DD896CB9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DD92EBC9-375E-49FB-93D6-07F124EC963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822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4FE0480-F6F6-4D47-A826-CCE938DD5B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49BAD10-50A2-44AC-B799-E6B4F9E8373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D243A0F-74AF-40C7-8EE8-D79D55957BD9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EB6C76B-2B0C-49E9-A3FC-440D313E56D8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5A808C74-BFC6-42A4-8D4E-46EE976DE0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217F8F4-D6F3-4A6A-8200-DA79053F9B6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2FD0BF7-2BC0-4263-9296-E0DC1A8A0EF0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6C39EBF-E35F-4A34-8718-50364071F050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4C1306-5E22-4307-AC02-6260AF91750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C011447-94EE-45AE-860D-1931969991C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03B2DB-8733-4B86-8EC4-94240AC5888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054B58-8675-4E3E-9174-9AF59784C590}" type="datetime1">
              <a:rPr lang="es-ES"/>
              <a:pPr lvl="0"/>
              <a:t>29/10/2020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425D10-7A67-4FC4-8161-14EA23FE651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2926DEF-DC02-4D5A-A9AB-4D38B0A68DA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4EB1C50-3435-4CA4-8BCF-A8BB98D35BC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653984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8DC757-0B21-492A-83BE-32ABA6CAC29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901C869-1077-4D10-AFC1-BF0911D9E3A6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9A833DC-01B3-4DBE-A433-79327B8D72E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E7002C4-4314-47B7-AC52-549F0DEC7B72}" type="datetime1">
              <a:rPr lang="es-ES"/>
              <a:pPr lvl="0"/>
              <a:t>29/10/2020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5AC45CF-8B72-4EE1-B406-882EBAE3533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EA30D1-9E90-4CD4-B9E2-CDAF8351F1B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5443DF-D482-49AD-B5A2-9FB7C9B4EF1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5753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608D3C-B625-45F5-A38D-9EB2D497231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C68996E-7F04-418E-B404-7999F5137D0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6CC75A-706C-4B4B-837E-B04974BF89D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3389A88-49A0-45A2-88DA-1A73BE06276C}" type="datetime1">
              <a:rPr lang="es-ES"/>
              <a:pPr lvl="0"/>
              <a:t>29/10/2020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852A04-DB44-4E97-BF9F-3AFC5716E16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843C31-9D8B-404A-A2EF-2F1CF2AB332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130F89C-1328-4DA4-8D07-F2D4707CD3C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7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4503F3-ACF7-4D9F-AFA6-C6C99EEEA8B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7BB2B5-E9F6-4BE7-815D-51239EABDB2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2686723-FC0A-45B4-970B-5667A4AFE61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AB3EE99-954B-4D65-9C7F-6AA65569196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7F46E22-48A8-4B3D-9A41-5711775DC605}" type="datetime1">
              <a:rPr lang="es-ES"/>
              <a:pPr lvl="0"/>
              <a:t>29/10/2020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9901341-C0D9-409B-B170-D8A5C3DED11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05E171A-0F9D-4239-8737-B65A5101459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CA43EA-30C6-40E3-898D-EF9961D7472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371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101806-AE82-42C4-B11D-34F31FAAB45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4034A3C-B021-475E-98BF-9030AD4A47C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B517772-1B10-46F0-90D2-87A998121320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27CFAEC-06AA-4584-B469-D1F65920C335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1630245-405D-420F-BFAE-0CBD6245D947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896B52E-1A1B-4069-A510-74E114B36F9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0DD571-B000-487E-9751-E9D4A0E18450}" type="datetime1">
              <a:rPr lang="es-ES"/>
              <a:pPr lvl="0"/>
              <a:t>29/10/2020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68FDC91-A278-4CE6-9E63-07B2516D3CE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2BFC519-E067-49D9-8739-09B451A1C36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8D2B7D2-00B6-4831-AD9D-A9F7A7664F4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0407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D6E234-0A3A-44C6-B538-056624950D5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2A5872B-C7DE-44F3-B00C-DF292CCB0D3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39EDB12-65A8-4608-B481-3A89EF103FA7}" type="datetime1">
              <a:rPr lang="es-ES"/>
              <a:pPr lvl="0"/>
              <a:t>29/10/2020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4D068AF-1A36-4783-B733-0D48DB74F8F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E93440B-2EF5-4250-8FEF-7079626C900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BC074E6-8FBF-4F34-9DF2-2221351C784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6228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BE0B55C-243F-46D8-AC3A-9A3BEBCCB92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368506-4444-45BA-AD7E-C8C5F4967D1A}" type="datetime1">
              <a:rPr lang="es-ES"/>
              <a:pPr lvl="0"/>
              <a:t>29/10/2020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5962147-DDCB-4F15-AFDE-E612687A53B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80DF740-2041-4319-8E63-98C032DD866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3BCA2FE-A0A7-4DAB-88EA-DEE2E9FDA9F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746008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0E80C1-6C0B-4528-B7B2-0DACB7655F9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ED75A0-F052-4C3B-9497-58625A3C6C7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93AA8E2-1F1B-4F05-80C0-BB01C5D21ECE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F442CFE-72D5-4470-8660-12FD7AF2040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4BDCF0-D06C-44C9-B572-31279F429AE2}" type="datetime1">
              <a:rPr lang="es-ES"/>
              <a:pPr lvl="0"/>
              <a:t>29/10/2020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915CF62-7C82-4C4F-904F-0BC20C07FE6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3B9B49F-57F2-43B2-89DF-361469FD90D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897D219-0E19-4C65-A1DB-445FB853C6B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5262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3EC9EA-4B2D-4CD5-8E9E-8B916EC2C5B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ADCF750-6E5C-4D20-8B5A-0C3FDB5A3124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369E4A5-CF5E-4071-9BF3-11897AC9B6A8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C3F5FEB-2A7E-4713-818B-0C66A315B76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F518BE8-DAF5-492E-B7B4-ACBA941D73DA}" type="datetime1">
              <a:rPr lang="es-ES"/>
              <a:pPr lvl="0"/>
              <a:t>29/10/2020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8892344-47E7-403C-9B8D-483411222FE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113C58D-FFEE-45FC-AB22-BB5B7E5C3ED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CC32583-AE75-48CA-9C76-E3BAC7FAF97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8087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FF817D-2592-494F-8846-10450DB148B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304F25A-9DDB-429A-9A0D-AFB73C33C3BA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B45298E-0811-4E1D-A1C0-FA014934342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7F8376-5746-483C-9DC2-51FEC841E654}" type="datetime1">
              <a:rPr lang="es-ES"/>
              <a:pPr lvl="0"/>
              <a:t>29/10/2020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246CF1-33A6-482C-918B-7A846F6076E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64D1668-AA66-4A66-806A-FE223E38548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515768D-FAEC-4E83-B467-204DEEDDDE8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0189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6F3A20F-4847-4845-8C83-7D067BE9E545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5428B0-5477-4D95-8BA5-CDF2A43FDF93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41DAF66-F719-4CB9-8E5B-1C87419C1B4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620E99-A4DB-46BD-AE38-6E6730FAD014}" type="datetime1">
              <a:rPr lang="es-ES"/>
              <a:pPr lvl="0"/>
              <a:t>29/10/2020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CF2AEA-86ED-46B0-B175-631FDB33ACE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4B70C9-F8C1-451B-BDEC-72EE6777168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AFCE417-0476-4948-88BE-DB12CF3F69A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69349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CA2E33-63EF-44A6-AD99-5DAC2D93C41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E53CC83-83E5-4558-B88E-6ADE6F23A4F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CF8A871-FD61-4283-AFC4-16080930CEF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D987A7D-F92E-4D34-8337-2AABF7AB618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8070D5D-DDCA-411B-92CD-27EC0CCC923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E794E12C-A8A3-4BE4-94AD-C17111C2F2B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3388865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A83137-E03E-41AF-83E7-D91506F4E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9AE7FB0-BF2F-4D46-83E7-A12BAF36C2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DAD7725-F9BA-4346-9A02-F0D11C37F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857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DBE45E3-2752-4F07-9D7C-227F6F31C0A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6A48D00-6978-4FAD-BDA5-90DDDE215B1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134363-B324-42D2-A10C-9D01A2E6F7C6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3F7BD441-9FD9-470C-9B8D-7E666225F57A}" type="datetime1">
              <a:rPr lang="es-ES"/>
              <a:pPr lvl="0"/>
              <a:t>29/10/2020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2D8E2D0-1C0E-4F62-B0A0-693BDBC1092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1698471-75E6-4908-B065-231665E6FA2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61387A28-0709-405F-992B-AE42AA469E08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7EAA8E07-A1B0-495F-B8B6-EE140D3A5C2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4D543671-3550-4063-8C41-63BB3EA2187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A2A3998-5848-4914-A25C-9015619CE086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C2A3783-3BF1-46C7-A70A-516531F262F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A0B9881-82A4-4968-94C5-90F25215A7A7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EA025DB8-1A8E-4A1D-87D7-B850AAD1F31E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E4421CFC-C942-4653-BFB6-9B59DD287E7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57727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2D3A009-FC9B-4460-B180-558DECCD8883}"/>
              </a:ext>
            </a:extLst>
          </p:cNvPr>
          <p:cNvSpPr txBox="1"/>
          <p:nvPr/>
        </p:nvSpPr>
        <p:spPr>
          <a:xfrm>
            <a:off x="-71021" y="2512378"/>
            <a:ext cx="12263018" cy="135421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GRUTAS DE CRISTAL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400" b="0" i="0" u="none" strike="noStrike" kern="1200" cap="none" spc="0" baseline="0">
              <a:solidFill>
                <a:srgbClr val="FFFFFF"/>
              </a:solidFill>
              <a:uFillTx/>
              <a:latin typeface="Calibri" pitchFamily="34"/>
              <a:ea typeface="Times New Roman" pitchFamily="18"/>
              <a:cs typeface="Times New Roman" pitchFamily="18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MOLINOS · TERUEL · ARAGÓN · ESPAÑA</a:t>
            </a:r>
            <a:endParaRPr lang="es-ES" sz="2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3" name="02 The Swan (C. Saint-Saens)">
            <a:extLst>
              <a:ext uri="{FF2B5EF4-FFF2-40B4-BE49-F238E27FC236}">
                <a16:creationId xmlns:a16="http://schemas.microsoft.com/office/drawing/2014/main" id="{96B022B8-ED41-4738-9C07-BEFAEA8026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rot="10799991">
            <a:off x="301843" y="5775670"/>
            <a:ext cx="619460" cy="61946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343C635-2500-446C-BF55-55F44041C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102" y="82552"/>
            <a:ext cx="10083802" cy="66928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FF80CCA-A3B1-4D5B-9E63-48A7823C5FBC}"/>
              </a:ext>
            </a:extLst>
          </p:cNvPr>
          <p:cNvSpPr txBox="1"/>
          <p:nvPr/>
        </p:nvSpPr>
        <p:spPr>
          <a:xfrm>
            <a:off x="1162970" y="1722263"/>
            <a:ext cx="9818699" cy="35394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La cueva es una compleja red de pequeñas salas unidas mediante cortas galerías repletas de espectaculares formas de estalagmitas y estalactitas. Sus formaciones asemejan cortinas, columnas y cascadas pero, además de piedras, esta maravillosa y sobrecogedora cavidad alberga una gran cantidad de fauna fósil y viva.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 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Se trata también de un punto de gran interés geológico y representa los procesos responsables de generar formaciones endokársticas. El agua subterránea cargada de carbonatos disueltos rezuma por las paredes y el techo de las distintas cavidades de la gruta, generando, lentamente, diversas y extravagantes formas fruto de la precipitación de los carbonatos.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 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Las cuevas fueron descubiertas en 1961 por Francisco Cardeña, Francisco y José Subils, con la colaboración de los vecinos de Molinos, y en su interior se descubrió el enterramiento del homínido más antiguo de Aragón. El conocido como Hombre de Molinos tiene 25.000 años de antigüedad y sus restos están en el museo de la localidad. Las cuevas pueden visitarse durante todo el año y anualmente son escenario del Festival ‘Música y Palabra’, un ciclo de conciertos de música clásica y recitales de poesía que, sin duda, tiene el mejor marco imaginable.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0886697-7115-4093-B965-7B2B173B5B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102" y="82552"/>
            <a:ext cx="10083802" cy="66928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65BB77A-AC62-4A45-A385-46322B2800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102" y="82552"/>
            <a:ext cx="10083802" cy="66928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D86DA2F-21D7-4848-A721-86830EE7F2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46" y="0"/>
            <a:ext cx="12138550" cy="693345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971F72B-5E0B-4353-ABD8-A53C281F6B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104" y="0"/>
            <a:ext cx="10328312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1717A82-6E6A-4E81-B5FE-6D276DA2E6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5206"/>
            <a:ext cx="12118021" cy="714565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DE974DB-14FF-4888-9350-ECCF4FCDD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309"/>
            <a:ext cx="12191996" cy="701609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66892DB-F867-46B7-943E-1DB0E98C95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9170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D914870-0E9A-4063-A896-482CC94AB0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71" y="0"/>
            <a:ext cx="12075392" cy="68962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7321091-0CED-49A6-9C26-2327CD3478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09143" cy="701881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C00EBFB-CB14-4E42-ADEB-2A035AF325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02" y="-201049"/>
            <a:ext cx="12136794" cy="704427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0B6003A-1D0A-4560-AB28-D6F0E9DB0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77" y="46232"/>
            <a:ext cx="12156728" cy="681125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BB6EE97-05B6-4D16-8C58-DC8FBC75CB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40" y="-51188"/>
            <a:ext cx="12042702" cy="693238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4A0FA82-2C83-4BAC-B9A5-510D39D8EC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02" y="-96688"/>
            <a:ext cx="12136794" cy="696576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8D92C9D-BDF3-443D-B996-1927A8E52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4EB248C-1B2B-4016-B9DE-0BAABEC28F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63" y="0"/>
            <a:ext cx="12129442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9000F55-6713-496D-AF47-B3C9A1074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69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D8DDFC6-09C7-4CFD-8B8C-A59E656BE6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2235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A9CCF1C-7EA7-404C-BF82-91CAC793A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BF935BB-B8E0-4DA4-8DAF-6A642893E4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9" y="40178"/>
            <a:ext cx="12187287" cy="682539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E33B139-7733-49BD-9EE5-DEAA51F636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63" y="-30604"/>
            <a:ext cx="12061100" cy="710611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7CAA090-4085-4CCC-B3F4-4FEEE0C3C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59" y="39995"/>
            <a:ext cx="12090562" cy="684057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01066A0-2FB7-4AE8-9004-9EDA8C55DA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467" y="29352"/>
            <a:ext cx="12200464" cy="682864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F6A12DB-105B-4B1D-96B0-CD3EB4543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86F90FC-3975-4BC9-8D68-F39A88B87E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E53ADCD-46E5-4F19-800B-87DA61D0AB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97" y="29772"/>
            <a:ext cx="12164308" cy="682822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D892D2F-356D-4D0C-9429-A025D4A4DB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" y="-23490"/>
            <a:ext cx="12163431" cy="692404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5A73A42-BA3D-487C-A239-8C0CA732BE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552"/>
            <a:ext cx="12109143" cy="711724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5C16EA5-FBB9-4646-B678-D5A35BDF4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552"/>
            <a:ext cx="12206801" cy="706397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401269B-24BB-4E86-A550-3192167012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87" y="0"/>
            <a:ext cx="12155009" cy="719979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47729EE-A05F-480E-974E-6843B5F1C9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552"/>
            <a:ext cx="12172565" cy="715274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D6D1B04-BF07-4137-8F52-FA8C06970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552"/>
            <a:ext cx="12191996" cy="721489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1AC6E27-8832-4CF4-828F-ACC12E3B57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3" y="27880"/>
            <a:ext cx="12153903" cy="713639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8879366-3E77-42CA-85D8-1A22AD872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36" y="-36841"/>
            <a:ext cx="12191996" cy="684601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4E95754-71EB-4F84-9322-6F371F64C2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733295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CA01F28-5434-4A29-A489-192B17E42D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18021" cy="72619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AE9BCD4-6FBC-4A76-8B0A-6580DD1409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471"/>
            <a:ext cx="12191996" cy="678845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49B66DA-9229-4E53-B894-94F2B7D6FA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6223" y="0"/>
            <a:ext cx="5143499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n 4">
            <a:extLst>
              <a:ext uri="{FF2B5EF4-FFF2-40B4-BE49-F238E27FC236}">
                <a16:creationId xmlns:a16="http://schemas.microsoft.com/office/drawing/2014/main" id="{7FA31996-EAA8-4788-897F-84DD21D074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901" y="0"/>
            <a:ext cx="514349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C6832A3-D466-486F-BF54-F37BBA4F7A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960"/>
            <a:ext cx="12109143" cy="677703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0E44FDB-8CB9-4E69-9178-D57FE9E5CD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23" y="0"/>
            <a:ext cx="12122273" cy="683075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2F0B022-A651-44BD-B07B-2A8207680E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57" y="0"/>
            <a:ext cx="12209754" cy="734900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B08565C-86A4-4D83-90C0-B87EF6839F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91126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5FB9BB2-75F8-4567-B9CF-E373D81317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733295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2461644-566E-4EC6-9013-B60AF151A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552"/>
            <a:ext cx="12191996" cy="712412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DCA7008-D82A-4E37-BFD3-5431E74140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43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E9DBF01-C1B6-45C3-9770-D5DC3A8436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2642" y="1775536"/>
            <a:ext cx="5022104" cy="331969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FBEBF31E-F1D3-4F7A-814F-590E81AE8EB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BFDD56F5-72FD-4093-818D-67E99BFDFC7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2A89DAB4-0FB5-42F2-A7D2-804002C80CC5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DE667E0-5700-4274-AE69-EDE864CD7E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9B3F2E6-ADC9-4804-91DB-67623395F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83DABE21-549B-435C-AD99-1EBD0D547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974025F-5D2E-4A5B-B3CC-29F1CEDC63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6B6763A-1E11-40AC-BAE1-00AD648150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3B3251AC-1324-4A83-801F-B61907F07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16C4ECF-D8EF-4F41-85AC-620197A64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E16A0F40-78B1-4D28-B180-12919AD6B0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8A87F3EB-3BD9-44BE-8BE2-274B592CD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234821A3-AFE6-4B4D-80F3-76CD24C510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33ED295-C2AD-47D5-AC74-3D28CCA3F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530467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260</Words>
  <Application>Microsoft Office PowerPoint</Application>
  <PresentationFormat>Panorámica</PresentationFormat>
  <Paragraphs>15</Paragraphs>
  <Slides>50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50</vt:i4>
      </vt:variant>
    </vt:vector>
  </HeadingPairs>
  <TitlesOfParts>
    <vt:vector size="59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2020-10-29T11:25:50Z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