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67"/>
  </p:notesMasterIdLst>
  <p:sldIdLst>
    <p:sldId id="316" r:id="rId3"/>
    <p:sldId id="382" r:id="rId4"/>
    <p:sldId id="362" r:id="rId5"/>
    <p:sldId id="374" r:id="rId6"/>
    <p:sldId id="366" r:id="rId7"/>
    <p:sldId id="373" r:id="rId8"/>
    <p:sldId id="416" r:id="rId9"/>
    <p:sldId id="378" r:id="rId10"/>
    <p:sldId id="370" r:id="rId11"/>
    <p:sldId id="363" r:id="rId12"/>
    <p:sldId id="372" r:id="rId13"/>
    <p:sldId id="377" r:id="rId14"/>
    <p:sldId id="371" r:id="rId15"/>
    <p:sldId id="375" r:id="rId16"/>
    <p:sldId id="389" r:id="rId17"/>
    <p:sldId id="397" r:id="rId18"/>
    <p:sldId id="384" r:id="rId19"/>
    <p:sldId id="376" r:id="rId20"/>
    <p:sldId id="364" r:id="rId21"/>
    <p:sldId id="369" r:id="rId22"/>
    <p:sldId id="381" r:id="rId23"/>
    <p:sldId id="383" r:id="rId24"/>
    <p:sldId id="385" r:id="rId25"/>
    <p:sldId id="386" r:id="rId26"/>
    <p:sldId id="387" r:id="rId27"/>
    <p:sldId id="388" r:id="rId28"/>
    <p:sldId id="352" r:id="rId29"/>
    <p:sldId id="398" r:id="rId30"/>
    <p:sldId id="390" r:id="rId31"/>
    <p:sldId id="391" r:id="rId32"/>
    <p:sldId id="392" r:id="rId33"/>
    <p:sldId id="393" r:id="rId34"/>
    <p:sldId id="394" r:id="rId35"/>
    <p:sldId id="395" r:id="rId36"/>
    <p:sldId id="396" r:id="rId37"/>
    <p:sldId id="399" r:id="rId38"/>
    <p:sldId id="406" r:id="rId39"/>
    <p:sldId id="400" r:id="rId40"/>
    <p:sldId id="402" r:id="rId41"/>
    <p:sldId id="403" r:id="rId42"/>
    <p:sldId id="404" r:id="rId43"/>
    <p:sldId id="405" r:id="rId44"/>
    <p:sldId id="409" r:id="rId45"/>
    <p:sldId id="410" r:id="rId46"/>
    <p:sldId id="411" r:id="rId47"/>
    <p:sldId id="412" r:id="rId48"/>
    <p:sldId id="413" r:id="rId49"/>
    <p:sldId id="414" r:id="rId50"/>
    <p:sldId id="415" r:id="rId51"/>
    <p:sldId id="418" r:id="rId52"/>
    <p:sldId id="419" r:id="rId53"/>
    <p:sldId id="420" r:id="rId54"/>
    <p:sldId id="422" r:id="rId55"/>
    <p:sldId id="431" r:id="rId56"/>
    <p:sldId id="430" r:id="rId57"/>
    <p:sldId id="401" r:id="rId58"/>
    <p:sldId id="421" r:id="rId59"/>
    <p:sldId id="428" r:id="rId60"/>
    <p:sldId id="424" r:id="rId61"/>
    <p:sldId id="429" r:id="rId62"/>
    <p:sldId id="425" r:id="rId63"/>
    <p:sldId id="426" r:id="rId64"/>
    <p:sldId id="338" r:id="rId65"/>
    <p:sldId id="427" r:id="rId6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37zHM/R40vE2jOLe51dg3A" hashData="+9Y36iapPDW4T0nU/uECBxAFZo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2" autoAdjust="0"/>
    <p:restoredTop sz="99472" autoAdjust="0"/>
  </p:normalViewPr>
  <p:slideViewPr>
    <p:cSldViewPr>
      <p:cViewPr>
        <p:scale>
          <a:sx n="70" d="100"/>
          <a:sy n="70" d="100"/>
        </p:scale>
        <p:origin x="-858"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4A92E6D-2427-4210-9165-153005A1D941}" type="datetimeFigureOut">
              <a:rPr lang="es-ES"/>
              <a:pPr>
                <a:defRPr/>
              </a:pPr>
              <a:t>27/01/2014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1DA37F51-90B0-427F-BD30-E8E79BB1243F}"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6349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687FD0-3673-4D5E-839B-CF1EC580708E}" type="slidenum">
              <a:rPr lang="es-ES" smtClean="0"/>
              <a:pPr/>
              <a:t>51</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20BE4D6-B4E9-433E-9A5C-3EDF09DCDEA0}" type="slidenum">
              <a:rPr lang="es-ES_tradnl"/>
              <a:pPr>
                <a:defRPr/>
              </a:pPr>
              <a:t>‹Nº›</a:t>
            </a:fld>
            <a:endParaRPr lang="es-ES_tradnl"/>
          </a:p>
        </p:txBody>
      </p:sp>
    </p:spTree>
  </p:cSld>
  <p:clrMapOvr>
    <a:masterClrMapping/>
  </p:clrMapOvr>
  <p:transition spd="slow" advTm="5000">
    <p:pull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C986662-7F47-4CDF-B97F-D093F13D2E14}" type="slidenum">
              <a:rPr lang="es-ES_tradnl"/>
              <a:pPr>
                <a:defRPr/>
              </a:pPr>
              <a:t>‹Nº›</a:t>
            </a:fld>
            <a:endParaRPr lang="es-ES_tradnl"/>
          </a:p>
        </p:txBody>
      </p:sp>
    </p:spTree>
  </p:cSld>
  <p:clrMapOvr>
    <a:masterClrMapping/>
  </p:clrMapOvr>
  <p:transition spd="slow" advTm="5000">
    <p:pull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A52D143-5775-4779-8DAA-0924F5D99906}" type="slidenum">
              <a:rPr lang="es-ES_tradnl"/>
              <a:pPr>
                <a:defRPr/>
              </a:pPr>
              <a:t>‹Nº›</a:t>
            </a:fld>
            <a:endParaRPr lang="es-ES_tradnl"/>
          </a:p>
        </p:txBody>
      </p:sp>
    </p:spTree>
  </p:cSld>
  <p:clrMapOvr>
    <a:masterClrMapping/>
  </p:clrMapOvr>
  <p:transition spd="slow" advTm="5000">
    <p:pull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A1EEBE5C-6534-403A-9D85-4F70A0077C05}" type="slidenum">
              <a:rPr lang="es-ES_tradnl"/>
              <a:pPr>
                <a:defRPr/>
              </a:pPr>
              <a:t>‹Nº›</a:t>
            </a:fld>
            <a:endParaRPr lang="es-ES_tradnl"/>
          </a:p>
        </p:txBody>
      </p:sp>
    </p:spTree>
  </p:cSld>
  <p:clrMapOvr>
    <a:masterClrMapping/>
  </p:clrMapOvr>
  <p:transition spd="slow" advTm="5000">
    <p:pull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D8E035A8-CF49-4AF1-A58E-4740D5A41335}" type="slidenum">
              <a:rPr lang="es-ES_tradnl"/>
              <a:pPr>
                <a:defRPr/>
              </a:pPr>
              <a:t>‹Nº›</a:t>
            </a:fld>
            <a:endParaRPr lang="es-ES_tradnl"/>
          </a:p>
        </p:txBody>
      </p:sp>
    </p:spTree>
  </p:cSld>
  <p:clrMapOvr>
    <a:masterClrMapping/>
  </p:clrMapOvr>
  <p:transition spd="slow" advTm="5000">
    <p:pull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1111B6E7-983A-4BBE-8D61-286541DDBB1B}" type="slidenum">
              <a:rPr lang="es-ES_tradnl"/>
              <a:pPr>
                <a:defRPr/>
              </a:pPr>
              <a:t>‹Nº›</a:t>
            </a:fld>
            <a:endParaRPr lang="es-ES_tradnl"/>
          </a:p>
        </p:txBody>
      </p:sp>
    </p:spTree>
  </p:cSld>
  <p:clrMapOvr>
    <a:masterClrMapping/>
  </p:clrMapOvr>
  <p:transition spd="slow" advTm="5000">
    <p:pull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793FCA4F-AE8A-455C-96AA-E25F26572178}" type="slidenum">
              <a:rPr lang="es-ES_tradnl"/>
              <a:pPr>
                <a:defRPr/>
              </a:pPr>
              <a:t>‹Nº›</a:t>
            </a:fld>
            <a:endParaRPr lang="es-ES_tradnl"/>
          </a:p>
        </p:txBody>
      </p:sp>
    </p:spTree>
  </p:cSld>
  <p:clrMapOvr>
    <a:masterClrMapping/>
  </p:clrMapOvr>
  <p:transition spd="slow" advTm="5000">
    <p:pull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646F74AE-3234-4FCD-91FB-355AA6F50D79}" type="slidenum">
              <a:rPr lang="es-ES_tradnl"/>
              <a:pPr>
                <a:defRPr/>
              </a:pPr>
              <a:t>‹Nº›</a:t>
            </a:fld>
            <a:endParaRPr lang="es-ES_tradnl"/>
          </a:p>
        </p:txBody>
      </p:sp>
    </p:spTree>
  </p:cSld>
  <p:clrMapOvr>
    <a:masterClrMapping/>
  </p:clrMapOvr>
  <p:transition spd="slow" advTm="5000">
    <p:pull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0B1F7F2-33A0-4A50-816F-1352D2B353D5}" type="slidenum">
              <a:rPr lang="es-ES_tradnl"/>
              <a:pPr>
                <a:defRPr/>
              </a:pPr>
              <a:t>‹Nº›</a:t>
            </a:fld>
            <a:endParaRPr lang="es-ES_tradnl"/>
          </a:p>
        </p:txBody>
      </p:sp>
    </p:spTree>
  </p:cSld>
  <p:clrMapOvr>
    <a:masterClrMapping/>
  </p:clrMapOvr>
  <p:transition spd="slow" advTm="5000">
    <p:pull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EB214834-946C-425C-A285-8319C16AC418}" type="slidenum">
              <a:rPr lang="es-ES_tradnl"/>
              <a:pPr>
                <a:defRPr/>
              </a:pPr>
              <a:t>‹Nº›</a:t>
            </a:fld>
            <a:endParaRPr lang="es-ES_tradnl"/>
          </a:p>
        </p:txBody>
      </p:sp>
    </p:spTree>
  </p:cSld>
  <p:clrMapOvr>
    <a:masterClrMapping/>
  </p:clrMapOvr>
  <p:transition spd="slow" advTm="5000">
    <p:pull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6369A70-8428-4E30-8197-E7430C2B6E1D}" type="slidenum">
              <a:rPr lang="es-ES_tradnl"/>
              <a:pPr>
                <a:defRPr/>
              </a:pPr>
              <a:t>‹Nº›</a:t>
            </a:fld>
            <a:endParaRPr lang="es-ES_tradnl"/>
          </a:p>
        </p:txBody>
      </p:sp>
    </p:spTree>
  </p:cSld>
  <p:clrMapOvr>
    <a:masterClrMapping/>
  </p:clrMapOvr>
  <p:transition spd="slow" advTm="5000">
    <p:pull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A231A30-639A-4D2B-A37E-C2DFC563565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47842"/>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FB603BFF-7E90-44A2-B71A-BF2F9E894662}"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pull dir="r"/>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EEAD544-5D02-4201-BA7D-BF16C09FCC1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681x454.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3428992" y="1857364"/>
            <a:ext cx="5857916" cy="1446532"/>
          </a:xfrm>
          <a:prstGeom prst="rect">
            <a:avLst/>
          </a:prstGeom>
        </p:spPr>
        <p:txBody>
          <a:bodyPr lIns="91422" tIns="45711" rIns="91422" bIns="45711">
            <a:spAutoFit/>
          </a:bodyPr>
          <a:lstStyle/>
          <a:p>
            <a:pPr algn="ctr">
              <a:defRPr/>
            </a:pPr>
            <a:r>
              <a:rPr lang="es-ES" sz="8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FIRGAS</a:t>
            </a:r>
          </a:p>
        </p:txBody>
      </p:sp>
      <p:pic>
        <p:nvPicPr>
          <p:cNvPr id="2051" name="Picture 8"/>
          <p:cNvPicPr>
            <a:picLocks noChangeAspect="1" noChangeArrowheads="1"/>
          </p:cNvPicPr>
          <p:nvPr/>
        </p:nvPicPr>
        <p:blipFill>
          <a:blip r:embed="rId4"/>
          <a:srcRect/>
          <a:stretch>
            <a:fillRect/>
          </a:stretch>
        </p:blipFill>
        <p:spPr bwMode="auto">
          <a:xfrm>
            <a:off x="571500" y="285750"/>
            <a:ext cx="1025525" cy="723900"/>
          </a:xfrm>
          <a:prstGeom prst="rect">
            <a:avLst/>
          </a:prstGeom>
          <a:noFill/>
          <a:ln w="9525">
            <a:noFill/>
            <a:round/>
            <a:headEnd/>
            <a:tailEnd/>
          </a:ln>
        </p:spPr>
      </p:pic>
      <p:pic>
        <p:nvPicPr>
          <p:cNvPr id="2052"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3"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6" name="Picture 2" descr="CARA"/>
          <p:cNvPicPr>
            <a:picLocks noChangeAspect="1" noChangeArrowheads="1"/>
          </p:cNvPicPr>
          <p:nvPr/>
        </p:nvPicPr>
        <p:blipFill>
          <a:blip r:embed="rId6"/>
          <a:srcRect/>
          <a:stretch>
            <a:fillRect/>
          </a:stretch>
        </p:blipFill>
        <p:spPr bwMode="auto">
          <a:xfrm>
            <a:off x="357188" y="5429250"/>
            <a:ext cx="1000125" cy="1052513"/>
          </a:xfrm>
          <a:prstGeom prst="rect">
            <a:avLst/>
          </a:prstGeom>
          <a:noFill/>
          <a:ln w="38100">
            <a:solidFill>
              <a:srgbClr val="1CDEF8"/>
            </a:solidFill>
            <a:miter lim="800000"/>
            <a:headEnd/>
            <a:tailEnd/>
          </a:ln>
        </p:spPr>
      </p:pic>
      <p:sp>
        <p:nvSpPr>
          <p:cNvPr id="15" name="14 Rectángulo"/>
          <p:cNvSpPr/>
          <p:nvPr/>
        </p:nvSpPr>
        <p:spPr>
          <a:xfrm>
            <a:off x="1214414" y="5857892"/>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sp>
        <p:nvSpPr>
          <p:cNvPr id="11" name="10 Rectángulo"/>
          <p:cNvSpPr/>
          <p:nvPr/>
        </p:nvSpPr>
        <p:spPr>
          <a:xfrm>
            <a:off x="4357686" y="3000372"/>
            <a:ext cx="4561184" cy="707886"/>
          </a:xfrm>
          <a:prstGeom prst="rect">
            <a:avLst/>
          </a:prstGeom>
        </p:spPr>
        <p:txBody>
          <a:bodyPr wrap="none">
            <a:spAutoFit/>
          </a:bodyPr>
          <a:lstStyle/>
          <a:p>
            <a:pPr algn="ctr">
              <a:defRPr/>
            </a:pPr>
            <a:r>
              <a:rPr lang="es-ES" sz="40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a:t>
            </a: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GRAN CANARIA)</a:t>
            </a:r>
          </a:p>
        </p:txBody>
      </p:sp>
    </p:spTree>
  </p:cSld>
  <p:clrMapOvr>
    <a:masterClrMapping/>
  </p:clrMapOvr>
  <p:transition spd="slow" advTm="9000">
    <p:pull dir="r"/>
    <p:sndAc>
      <p:stSnd>
        <p:snd r:embed="rId2" name="09 - islas canarias (con los sabandeños) (maria dolores prad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5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11">
                                            <p:txEl>
                                              <p:pRg st="0" end="0"/>
                                            </p:txEl>
                                          </p:spTgt>
                                        </p:tgtEl>
                                        <p:attrNameLst>
                                          <p:attrName>style.visibility</p:attrName>
                                        </p:attrNameLst>
                                      </p:cBhvr>
                                      <p:to>
                                        <p:strVal val="visible"/>
                                      </p:to>
                                    </p:set>
                                    <p:set>
                                      <p:cBhvr>
                                        <p:cTn id="15" dur="455" fill="hold">
                                          <p:stCondLst>
                                            <p:cond delay="0"/>
                                          </p:stCondLst>
                                        </p:cTn>
                                        <p:tgtEl>
                                          <p:spTgt spid="11">
                                            <p:txEl>
                                              <p:pRg st="0" end="0"/>
                                            </p:txEl>
                                          </p:spTgt>
                                        </p:tgtEl>
                                        <p:attrNameLst>
                                          <p:attrName>style.rotation</p:attrName>
                                        </p:attrNameLst>
                                      </p:cBhvr>
                                      <p:to>
                                        <p:strVal val="-45.0"/>
                                      </p:to>
                                    </p:set>
                                    <p:anim calcmode="lin" valueType="num">
                                      <p:cBhvr>
                                        <p:cTn id="16" dur="455" fill="hold">
                                          <p:stCondLst>
                                            <p:cond delay="455"/>
                                          </p:stCondLst>
                                        </p:cTn>
                                        <p:tgtEl>
                                          <p:spTgt spid="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11">
                                            <p:txEl>
                                              <p:pRg st="0" end="0"/>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firgas_024.jpg"/>
          <p:cNvPicPr>
            <a:picLocks noChangeAspect="1" noChangeArrowheads="1"/>
          </p:cNvPicPr>
          <p:nvPr/>
        </p:nvPicPr>
        <p:blipFill>
          <a:blip r:embed="rId2"/>
          <a:srcRect b="5226"/>
          <a:stretch>
            <a:fillRect/>
          </a:stretch>
        </p:blipFill>
        <p:spPr bwMode="auto">
          <a:xfrm>
            <a:off x="1643063" y="0"/>
            <a:ext cx="5500687" cy="695007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1143000" y="1214438"/>
            <a:ext cx="6929438" cy="4708525"/>
          </a:xfrm>
          <a:prstGeom prst="rect">
            <a:avLst/>
          </a:prstGeom>
          <a:noFill/>
          <a:ln w="9525">
            <a:noFill/>
            <a:miter lim="800000"/>
            <a:headEnd/>
            <a:tailEnd/>
          </a:ln>
        </p:spPr>
        <p:txBody>
          <a:bodyPr>
            <a:spAutoFit/>
          </a:bodyPr>
          <a:lstStyle/>
          <a:p>
            <a:pPr algn="ctr"/>
            <a:r>
              <a:rPr lang="es-ES" sz="2000" b="1" i="1"/>
              <a:t>Firgas</a:t>
            </a:r>
            <a:r>
              <a:rPr lang="es-ES" sz="2000" i="1"/>
              <a:t> es un municipio español perteneciente a la provincia de Las Palmas (Canarias). Está situado en el norte de la isla de Gran Canaria. Se la conoce también como el balcón del Atlántico por sus vistas sobre dicho océano y de todo el norte, este y oeste de la isla.</a:t>
            </a:r>
          </a:p>
          <a:p>
            <a:pPr algn="ctr"/>
            <a:r>
              <a:rPr lang="es-ES" sz="2000" i="1"/>
              <a:t>Originariamente, Firgas era conocida por los aborígenes con el nombre de </a:t>
            </a:r>
            <a:r>
              <a:rPr lang="es-ES" sz="2000" b="1" i="1"/>
              <a:t>Afurgad</a:t>
            </a:r>
            <a:r>
              <a:rPr lang="es-ES" sz="2000" i="1"/>
              <a:t> (Atalaya). Más tarde, ya en el siglo XVI, aparece el nombre de </a:t>
            </a:r>
            <a:r>
              <a:rPr lang="es-ES" sz="2000" b="1" i="1"/>
              <a:t>Firgas de Afurgad</a:t>
            </a:r>
            <a:r>
              <a:rPr lang="es-ES" sz="2000" i="1"/>
              <a:t>.</a:t>
            </a:r>
          </a:p>
          <a:p>
            <a:r>
              <a:rPr lang="es-ES" sz="2000" i="1"/>
              <a:t>La población es de 7.524 habitantes (INE, 2009). Los Barrios de Firgas son Buen lugar, La Cruz, Los Lomitos, El Risco, Acebuche, La Caldera, Casablanca, Quintanilla, Rosales, Cambalud, Trapiche, Barranco de Las Madres, San Antón, Zumacal, siendo este último barrio el más alto y Quintanilla el más bajo sin que llegue a tocar el mar. La cota media de altura es de 450 sobre el nivel del mar.</a:t>
            </a:r>
          </a:p>
        </p:txBody>
      </p:sp>
      <p:sp>
        <p:nvSpPr>
          <p:cNvPr id="3" name="Rectangle 1"/>
          <p:cNvSpPr/>
          <p:nvPr/>
        </p:nvSpPr>
        <p:spPr>
          <a:xfrm>
            <a:off x="785813" y="714375"/>
            <a:ext cx="7572375" cy="5286375"/>
          </a:xfrm>
          <a:prstGeom prst="rect">
            <a:avLst/>
          </a:prstGeom>
          <a:solidFill>
            <a:srgbClr val="00B0F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4 Rectángulo"/>
          <p:cNvSpPr/>
          <p:nvPr/>
        </p:nvSpPr>
        <p:spPr>
          <a:xfrm>
            <a:off x="-357222" y="-357214"/>
            <a:ext cx="9929882" cy="7429552"/>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45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3" presetClass="exit" presetSubtype="32" fill="hold" grpId="0" nodeType="withEffect">
                                  <p:stCondLst>
                                    <p:cond delay="0"/>
                                  </p:stCondLst>
                                  <p:childTnLst>
                                    <p:anim calcmode="lin" valueType="num">
                                      <p:cBhvr>
                                        <p:cTn id="9" dur="5000"/>
                                        <p:tgtEl>
                                          <p:spTgt spid="3"/>
                                        </p:tgtEl>
                                        <p:attrNameLst>
                                          <p:attrName>ppt_w</p:attrName>
                                        </p:attrNameLst>
                                      </p:cBhvr>
                                      <p:tavLst>
                                        <p:tav tm="0">
                                          <p:val>
                                            <p:strVal val="ppt_w"/>
                                          </p:val>
                                        </p:tav>
                                        <p:tav tm="100000">
                                          <p:val>
                                            <p:fltVal val="0"/>
                                          </p:val>
                                        </p:tav>
                                      </p:tavLst>
                                    </p:anim>
                                    <p:anim calcmode="lin" valueType="num">
                                      <p:cBhvr>
                                        <p:cTn id="10" dur="5000"/>
                                        <p:tgtEl>
                                          <p:spTgt spid="3"/>
                                        </p:tgtEl>
                                        <p:attrNameLst>
                                          <p:attrName>ppt_h</p:attrName>
                                        </p:attrNameLst>
                                      </p:cBhvr>
                                      <p:tavLst>
                                        <p:tav tm="0">
                                          <p:val>
                                            <p:strVal val="ppt_h"/>
                                          </p:val>
                                        </p:tav>
                                        <p:tav tm="100000">
                                          <p:val>
                                            <p:fltVal val="0"/>
                                          </p:val>
                                        </p:tav>
                                      </p:tavLst>
                                    </p:anim>
                                    <p:animEffect transition="out" filter="fade">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irgas Gran Canaria 090612 (14).jpg"/>
          <p:cNvPicPr>
            <a:picLocks noChangeAspect="1" noChangeArrowheads="1"/>
          </p:cNvPicPr>
          <p:nvPr/>
        </p:nvPicPr>
        <p:blipFill>
          <a:blip r:embed="rId2"/>
          <a:srcRect b="5882"/>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800px-Firgastownsquar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Firgas Norte Gran Canaria 190811 (22).jpg"/>
          <p:cNvPicPr>
            <a:picLocks noChangeAspect="1" noChangeArrowheads="1"/>
          </p:cNvPicPr>
          <p:nvPr/>
        </p:nvPicPr>
        <p:blipFill>
          <a:blip r:embed="rId2"/>
          <a:srcRect b="5814"/>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IRGAS1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firgas_057.jpg"/>
          <p:cNvPicPr>
            <a:picLocks noChangeAspect="1" noChangeArrowheads="1"/>
          </p:cNvPicPr>
          <p:nvPr/>
        </p:nvPicPr>
        <p:blipFill>
          <a:blip r:embed="rId2"/>
          <a:srcRect b="4938"/>
          <a:stretch>
            <a:fillRect/>
          </a:stretch>
        </p:blipFill>
        <p:spPr bwMode="auto">
          <a:xfrm>
            <a:off x="0" y="0"/>
            <a:ext cx="9144000" cy="700087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Firgas Norte Gran Canaria 190811 (30).jpg"/>
          <p:cNvPicPr>
            <a:picLocks noChangeAspect="1" noChangeArrowheads="1"/>
          </p:cNvPicPr>
          <p:nvPr/>
        </p:nvPicPr>
        <p:blipFill>
          <a:blip r:embed="rId2"/>
          <a:srcRect b="5881"/>
          <a:stretch>
            <a:fillRect/>
          </a:stretch>
        </p:blipFill>
        <p:spPr bwMode="auto">
          <a:xfrm>
            <a:off x="0" y="0"/>
            <a:ext cx="91313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1143000" y="1071563"/>
            <a:ext cx="6786563" cy="4708525"/>
          </a:xfrm>
          <a:prstGeom prst="rect">
            <a:avLst/>
          </a:prstGeom>
          <a:noFill/>
          <a:ln w="9525">
            <a:noFill/>
            <a:miter lim="800000"/>
            <a:headEnd/>
            <a:tailEnd/>
          </a:ln>
        </p:spPr>
        <p:txBody>
          <a:bodyPr>
            <a:spAutoFit/>
          </a:bodyPr>
          <a:lstStyle/>
          <a:p>
            <a:pPr algn="ctr"/>
            <a:r>
              <a:rPr lang="es-ES" sz="2000" b="1" i="1"/>
              <a:t>Entre sus lugares de interés turístico destaca el barranco de las Mil Fuentes y la iglesia parroquial, el Molino de harina y gofio, y un patrimonio natural al estar enclavado en el centro del Parque Natural Monte Doramas, además de yacimientos arqueológicos datados entre los más antiguos de la isla. De interés turístico también es el casco de la Villa, con una plaza y una fuente en cascada que ocupa una de sus empinadas calles donde se pueden observar mosaicos traídos de Sevilla con estampas de las Islas Canarias y de los 21 municipios de la isla de Gran Canaria. En el 2006 se reabrió El Hostal en la montaña de Firgas que tuvo que ser remodelado al ser abandonado en la década de los 80 por filtraciones de aguas y mala calidad de los materiales.</a:t>
            </a:r>
          </a:p>
        </p:txBody>
      </p:sp>
      <p:sp>
        <p:nvSpPr>
          <p:cNvPr id="3" name="4 Rectángulo"/>
          <p:cNvSpPr/>
          <p:nvPr/>
        </p:nvSpPr>
        <p:spPr>
          <a:xfrm>
            <a:off x="285720" y="285727"/>
            <a:ext cx="8501122" cy="6357457"/>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169988" y="1143000"/>
            <a:ext cx="6769100" cy="4572000"/>
          </a:xfrm>
          <a:prstGeom prst="rect">
            <a:avLst/>
          </a:prstGeom>
          <a:solidFill>
            <a:srgbClr val="00B0F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6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10" fill="hold" grpId="0" nodeType="withEffect">
                                  <p:stCondLst>
                                    <p:cond delay="0"/>
                                  </p:stCondLst>
                                  <p:childTnLst>
                                    <p:animEffect transition="out" filter="checkerboard(across)">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Firgas Norte Gran Canaria 190811 (15).jpg"/>
          <p:cNvPicPr>
            <a:picLocks noChangeAspect="1" noChangeArrowheads="1"/>
          </p:cNvPicPr>
          <p:nvPr/>
        </p:nvPicPr>
        <p:blipFill>
          <a:blip r:embed="rId2"/>
          <a:srcRect/>
          <a:stretch>
            <a:fillRect/>
          </a:stretch>
        </p:blipFill>
        <p:spPr bwMode="auto">
          <a:xfrm>
            <a:off x="0" y="0"/>
            <a:ext cx="9239250" cy="7358063"/>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firgas_066.jpg"/>
          <p:cNvPicPr>
            <a:picLocks noChangeAspect="1" noChangeArrowheads="1"/>
          </p:cNvPicPr>
          <p:nvPr/>
        </p:nvPicPr>
        <p:blipFill>
          <a:blip r:embed="rId2"/>
          <a:srcRect/>
          <a:stretch>
            <a:fillRect/>
          </a:stretch>
        </p:blipFill>
        <p:spPr bwMode="auto">
          <a:xfrm>
            <a:off x="-4011613" y="-3565525"/>
            <a:ext cx="15240001" cy="11430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Firgas Norte Gran Canaria 190811 (19).jpg"/>
          <p:cNvPicPr>
            <a:picLocks noChangeAspect="1" noChangeArrowheads="1"/>
          </p:cNvPicPr>
          <p:nvPr/>
        </p:nvPicPr>
        <p:blipFill>
          <a:blip r:embed="rId2"/>
          <a:srcRect/>
          <a:stretch>
            <a:fillRect/>
          </a:stretch>
        </p:blipFill>
        <p:spPr bwMode="auto">
          <a:xfrm>
            <a:off x="0" y="0"/>
            <a:ext cx="9239250" cy="728662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Firgas Gran Canaria 090612 (17).jpg"/>
          <p:cNvPicPr>
            <a:picLocks noChangeAspect="1" noChangeArrowheads="1"/>
          </p:cNvPicPr>
          <p:nvPr/>
        </p:nvPicPr>
        <p:blipFill>
          <a:blip r:embed="rId2"/>
          <a:srcRect b="8334"/>
          <a:stretch>
            <a:fillRect/>
          </a:stretch>
        </p:blipFill>
        <p:spPr bwMode="auto">
          <a:xfrm>
            <a:off x="1285875" y="-47625"/>
            <a:ext cx="6643688" cy="690562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firgas_050.jpg"/>
          <p:cNvPicPr>
            <a:picLocks noChangeAspect="1" noChangeArrowheads="1"/>
          </p:cNvPicPr>
          <p:nvPr/>
        </p:nvPicPr>
        <p:blipFill>
          <a:blip r:embed="rId2"/>
          <a:srcRect b="6534"/>
          <a:stretch>
            <a:fillRect/>
          </a:stretch>
        </p:blipFill>
        <p:spPr bwMode="auto">
          <a:xfrm>
            <a:off x="0" y="0"/>
            <a:ext cx="917257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fuente de firga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firgas_031.jpg"/>
          <p:cNvPicPr>
            <a:picLocks noChangeAspect="1" noChangeArrowheads="1"/>
          </p:cNvPicPr>
          <p:nvPr/>
        </p:nvPicPr>
        <p:blipFill>
          <a:blip r:embed="rId2"/>
          <a:srcRect b="5894"/>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Firgas Norte Gran Canaria 190811 (66).jpg"/>
          <p:cNvPicPr>
            <a:picLocks noChangeAspect="1" noChangeArrowheads="1"/>
          </p:cNvPicPr>
          <p:nvPr/>
        </p:nvPicPr>
        <p:blipFill>
          <a:blip r:embed="rId2"/>
          <a:srcRect/>
          <a:stretch>
            <a:fillRect/>
          </a:stretch>
        </p:blipFill>
        <p:spPr bwMode="auto">
          <a:xfrm>
            <a:off x="0" y="0"/>
            <a:ext cx="9239250" cy="7072313"/>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1143000" y="1428750"/>
            <a:ext cx="6858000" cy="4246563"/>
          </a:xfrm>
          <a:prstGeom prst="rect">
            <a:avLst/>
          </a:prstGeom>
          <a:noFill/>
          <a:ln w="9525">
            <a:noFill/>
            <a:miter lim="800000"/>
            <a:headEnd/>
            <a:tailEnd/>
          </a:ln>
        </p:spPr>
        <p:txBody>
          <a:bodyPr>
            <a:spAutoFit/>
          </a:bodyPr>
          <a:lstStyle/>
          <a:p>
            <a:pPr algn="ctr"/>
            <a:r>
              <a:rPr lang="es-ES" i="1"/>
              <a:t>La principal riqueza de Firgas es la hostelería con varios asaderos en La Cruz, El Risco y en La Caldera. También la agricultura, destacando los cultivos de plátanos, papas (patatas) y hortalizas. En el municipio se encuentra un balneario y una fábrica embotelladora de agua que lleva el mismo nombre que la localidad aguas mineromedicinales conocida en el archipiélago.</a:t>
            </a:r>
          </a:p>
          <a:p>
            <a:pPr algn="ctr"/>
            <a:r>
              <a:rPr lang="es-ES" i="1"/>
              <a:t>En el mes de agosto, Firgas celebra la festividad de su santo Patrono San Roque, fiestas en la que destacan la "Traída del Palo" cuya finalidad es festejar el porte de un póster de madera y alzar la bandera del patrón San Roque, después de haber llevado el Palo por todas las calles del pueblo en medio de la algarabía y la música de charanga. Otro acto es la romería-ofrenda en la que cada barrio y los romeros en general, construyen sus carretas que llenan de tipismo y ofrendas que son entregadas a los pies del santo patrón para ayudar a los más necesitados.</a:t>
            </a:r>
          </a:p>
        </p:txBody>
      </p:sp>
      <p:sp>
        <p:nvSpPr>
          <p:cNvPr id="3" name="4 Rectángulo"/>
          <p:cNvSpPr/>
          <p:nvPr/>
        </p:nvSpPr>
        <p:spPr>
          <a:xfrm>
            <a:off x="0" y="0"/>
            <a:ext cx="9144000" cy="6858000"/>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1214438" y="1428750"/>
            <a:ext cx="6769100" cy="4214813"/>
          </a:xfrm>
          <a:prstGeom prst="rect">
            <a:avLst/>
          </a:prstGeom>
          <a:solidFill>
            <a:srgbClr val="00B0F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4500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GranCanaria_firgas007.jpg"/>
          <p:cNvPicPr>
            <a:picLocks noChangeAspect="1" noChangeArrowheads="1"/>
          </p:cNvPicPr>
          <p:nvPr/>
        </p:nvPicPr>
        <p:blipFill>
          <a:blip r:embed="rId3"/>
          <a:srcRect/>
          <a:stretch>
            <a:fillRect/>
          </a:stretch>
        </p:blipFill>
        <p:spPr bwMode="auto">
          <a:xfrm>
            <a:off x="0" y="857250"/>
            <a:ext cx="9086850" cy="4857750"/>
          </a:xfrm>
          <a:prstGeom prst="rect">
            <a:avLst/>
          </a:prstGeom>
          <a:noFill/>
          <a:ln w="9525">
            <a:noFill/>
            <a:miter lim="800000"/>
            <a:headEnd/>
            <a:tailEnd/>
          </a:ln>
        </p:spPr>
      </p:pic>
    </p:spTree>
  </p:cSld>
  <p:clrMapOvr>
    <a:masterClrMapping/>
  </p:clrMapOvr>
  <p:transition spd="slow" advTm="5000">
    <p:pull dir="r"/>
    <p:sndAc>
      <p:stSnd>
        <p:snd r:embed="rId2" name="las mejores canciones de la tuna - isas canarias!!s64.wav"/>
      </p:stSnd>
    </p:sndAc>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firgas_114.jpg"/>
          <p:cNvPicPr>
            <a:picLocks noChangeAspect="1" noChangeArrowheads="1"/>
          </p:cNvPicPr>
          <p:nvPr/>
        </p:nvPicPr>
        <p:blipFill>
          <a:blip r:embed="rId2"/>
          <a:srcRect b="520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firgas_003.jpg"/>
          <p:cNvPicPr>
            <a:picLocks noChangeAspect="1" noChangeArrowheads="1"/>
          </p:cNvPicPr>
          <p:nvPr/>
        </p:nvPicPr>
        <p:blipFill>
          <a:blip r:embed="rId2"/>
          <a:srcRect b="625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Firgas Gran Canaria 090612.jpg"/>
          <p:cNvPicPr>
            <a:picLocks noChangeAspect="1" noChangeArrowheads="1"/>
          </p:cNvPicPr>
          <p:nvPr/>
        </p:nvPicPr>
        <p:blipFill>
          <a:blip r:embed="rId2"/>
          <a:srcRect/>
          <a:stretch>
            <a:fillRect/>
          </a:stretch>
        </p:blipFill>
        <p:spPr bwMode="auto">
          <a:xfrm>
            <a:off x="0" y="0"/>
            <a:ext cx="9155113" cy="7072313"/>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Firgas Norte Gran Canaria 190811 (36).jpg"/>
          <p:cNvPicPr>
            <a:picLocks noChangeAspect="1" noChangeArrowheads="1"/>
          </p:cNvPicPr>
          <p:nvPr/>
        </p:nvPicPr>
        <p:blipFill>
          <a:blip r:embed="rId2"/>
          <a:srcRect/>
          <a:stretch>
            <a:fillRect/>
          </a:stretch>
        </p:blipFill>
        <p:spPr bwMode="auto">
          <a:xfrm>
            <a:off x="0" y="0"/>
            <a:ext cx="9239250" cy="7358063"/>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Firgas Norte Gran Canaria 190811 (32).jpg"/>
          <p:cNvPicPr>
            <a:picLocks noChangeAspect="1" noChangeArrowheads="1"/>
          </p:cNvPicPr>
          <p:nvPr/>
        </p:nvPicPr>
        <p:blipFill>
          <a:blip r:embed="rId2"/>
          <a:srcRect/>
          <a:stretch>
            <a:fillRect/>
          </a:stretch>
        </p:blipFill>
        <p:spPr bwMode="auto">
          <a:xfrm>
            <a:off x="0" y="0"/>
            <a:ext cx="9131300" cy="728662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firgas_111.jpg"/>
          <p:cNvPicPr>
            <a:picLocks noChangeAspect="1" noChangeArrowheads="1"/>
          </p:cNvPicPr>
          <p:nvPr/>
        </p:nvPicPr>
        <p:blipFill>
          <a:blip r:embed="rId2"/>
          <a:srcRect b="625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5720" y="357166"/>
            <a:ext cx="8501122" cy="6357457"/>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
        <p:nvSpPr>
          <p:cNvPr id="28677" name="3 Rectángulo"/>
          <p:cNvSpPr>
            <a:spLocks noChangeArrowheads="1"/>
          </p:cNvSpPr>
          <p:nvPr/>
        </p:nvSpPr>
        <p:spPr bwMode="auto">
          <a:xfrm>
            <a:off x="1928813" y="1714500"/>
            <a:ext cx="5214937" cy="3416300"/>
          </a:xfrm>
          <a:prstGeom prst="rect">
            <a:avLst/>
          </a:prstGeom>
          <a:noFill/>
          <a:ln w="9525">
            <a:noFill/>
            <a:miter lim="800000"/>
            <a:headEnd/>
            <a:tailEnd/>
          </a:ln>
        </p:spPr>
        <p:txBody>
          <a:bodyPr>
            <a:spAutoFit/>
          </a:bodyPr>
          <a:lstStyle/>
          <a:p>
            <a:pPr algn="ctr"/>
            <a:r>
              <a:rPr lang="es-ES" sz="2400" i="1"/>
              <a:t>Localidad situada en la costa norte de Gran Canaria y muy próxima a Arucas. En la Avenida de Canarias de dicha localidad, están los escudos de los 21 municipios de Gran Canaria así como las siete Islas Canarias en relieve. Como dato más relevante, destaca por sus famosas aguas de manantial.</a:t>
            </a:r>
          </a:p>
        </p:txBody>
      </p:sp>
      <p:sp>
        <p:nvSpPr>
          <p:cNvPr id="2" name="Rectangle 1"/>
          <p:cNvSpPr/>
          <p:nvPr/>
        </p:nvSpPr>
        <p:spPr>
          <a:xfrm>
            <a:off x="1571625" y="1357313"/>
            <a:ext cx="5929313" cy="4214812"/>
          </a:xfrm>
          <a:prstGeom prst="rect">
            <a:avLst/>
          </a:prstGeom>
          <a:solidFill>
            <a:srgbClr val="00B0F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22000">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firgas__4.jpg"/>
          <p:cNvPicPr>
            <a:picLocks noChangeAspect="1" noChangeArrowheads="1"/>
          </p:cNvPicPr>
          <p:nvPr/>
        </p:nvPicPr>
        <p:blipFill>
          <a:blip r:embed="rId2"/>
          <a:srcRect/>
          <a:stretch>
            <a:fillRect/>
          </a:stretch>
        </p:blipFill>
        <p:spPr bwMode="auto">
          <a:xfrm>
            <a:off x="0" y="0"/>
            <a:ext cx="912177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firgas_035.jpg"/>
          <p:cNvPicPr>
            <a:picLocks noChangeAspect="1" noChangeArrowheads="1"/>
          </p:cNvPicPr>
          <p:nvPr/>
        </p:nvPicPr>
        <p:blipFill>
          <a:blip r:embed="rId2"/>
          <a:srcRect b="5559"/>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firgas_037.jpg"/>
          <p:cNvPicPr>
            <a:picLocks noChangeAspect="1" noChangeArrowheads="1"/>
          </p:cNvPicPr>
          <p:nvPr/>
        </p:nvPicPr>
        <p:blipFill>
          <a:blip r:embed="rId2"/>
          <a:srcRect b="7500"/>
          <a:stretch>
            <a:fillRect/>
          </a:stretch>
        </p:blipFill>
        <p:spPr bwMode="auto">
          <a:xfrm>
            <a:off x="0" y="0"/>
            <a:ext cx="926782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firgas_039.jpg"/>
          <p:cNvPicPr>
            <a:picLocks noChangeAspect="1" noChangeArrowheads="1"/>
          </p:cNvPicPr>
          <p:nvPr/>
        </p:nvPicPr>
        <p:blipFill>
          <a:blip r:embed="rId2"/>
          <a:srcRect b="6020"/>
          <a:stretch>
            <a:fillRect/>
          </a:stretch>
        </p:blipFill>
        <p:spPr bwMode="auto">
          <a:xfrm>
            <a:off x="0" y="0"/>
            <a:ext cx="9358313" cy="700087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firgas_041.jpg"/>
          <p:cNvPicPr>
            <a:picLocks noChangeAspect="1" noChangeArrowheads="1"/>
          </p:cNvPicPr>
          <p:nvPr/>
        </p:nvPicPr>
        <p:blipFill>
          <a:blip r:embed="rId2"/>
          <a:srcRect b="7503"/>
          <a:stretch>
            <a:fillRect/>
          </a:stretch>
        </p:blipFill>
        <p:spPr bwMode="auto">
          <a:xfrm>
            <a:off x="0" y="0"/>
            <a:ext cx="916622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firgas_043.jpg"/>
          <p:cNvPicPr>
            <a:picLocks noChangeAspect="1" noChangeArrowheads="1"/>
          </p:cNvPicPr>
          <p:nvPr/>
        </p:nvPicPr>
        <p:blipFill>
          <a:blip r:embed="rId2"/>
          <a:srcRect b="6000"/>
          <a:stretch>
            <a:fillRect/>
          </a:stretch>
        </p:blipFill>
        <p:spPr bwMode="auto">
          <a:xfrm>
            <a:off x="0" y="0"/>
            <a:ext cx="9525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firgas_045.jpg"/>
          <p:cNvPicPr>
            <a:picLocks noChangeAspect="1" noChangeArrowheads="1"/>
          </p:cNvPicPr>
          <p:nvPr/>
        </p:nvPicPr>
        <p:blipFill>
          <a:blip r:embed="rId2"/>
          <a:srcRect b="6667"/>
          <a:stretch>
            <a:fillRect/>
          </a:stretch>
        </p:blipFill>
        <p:spPr bwMode="auto">
          <a:xfrm>
            <a:off x="0" y="0"/>
            <a:ext cx="9183688"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firgas_047.jpg"/>
          <p:cNvPicPr>
            <a:picLocks noChangeAspect="1" noChangeArrowheads="1"/>
          </p:cNvPicPr>
          <p:nvPr/>
        </p:nvPicPr>
        <p:blipFill>
          <a:blip r:embed="rId2"/>
          <a:srcRect b="625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firgas_079.jpg"/>
          <p:cNvPicPr>
            <a:picLocks noChangeAspect="1" noChangeArrowheads="1"/>
          </p:cNvPicPr>
          <p:nvPr/>
        </p:nvPicPr>
        <p:blipFill>
          <a:blip r:embed="rId2"/>
          <a:srcRect b="520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firgas_112.jpg"/>
          <p:cNvPicPr>
            <a:picLocks noChangeAspect="1" noChangeArrowheads="1"/>
          </p:cNvPicPr>
          <p:nvPr/>
        </p:nvPicPr>
        <p:blipFill>
          <a:blip r:embed="rId2"/>
          <a:srcRect b="6061"/>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firgas_077.jpg"/>
          <p:cNvPicPr>
            <a:picLocks noChangeAspect="1" noChangeArrowheads="1"/>
          </p:cNvPicPr>
          <p:nvPr/>
        </p:nvPicPr>
        <p:blipFill>
          <a:blip r:embed="rId2"/>
          <a:srcRect b="6667"/>
          <a:stretch>
            <a:fillRect/>
          </a:stretch>
        </p:blipFill>
        <p:spPr bwMode="auto">
          <a:xfrm>
            <a:off x="0" y="0"/>
            <a:ext cx="938847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firgas_084.jpg"/>
          <p:cNvPicPr>
            <a:picLocks noChangeAspect="1" noChangeArrowheads="1"/>
          </p:cNvPicPr>
          <p:nvPr/>
        </p:nvPicPr>
        <p:blipFill>
          <a:blip r:embed="rId2"/>
          <a:srcRect b="6593"/>
          <a:stretch>
            <a:fillRect/>
          </a:stretch>
        </p:blipFill>
        <p:spPr bwMode="auto">
          <a:xfrm>
            <a:off x="0" y="0"/>
            <a:ext cx="9177338"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firgas_113.jpg"/>
          <p:cNvPicPr>
            <a:picLocks noChangeAspect="1" noChangeArrowheads="1"/>
          </p:cNvPicPr>
          <p:nvPr/>
        </p:nvPicPr>
        <p:blipFill>
          <a:blip r:embed="rId2"/>
          <a:srcRect b="6522"/>
          <a:stretch>
            <a:fillRect/>
          </a:stretch>
        </p:blipFill>
        <p:spPr bwMode="auto">
          <a:xfrm>
            <a:off x="0" y="0"/>
            <a:ext cx="9475788"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firgas_118.jpg"/>
          <p:cNvPicPr>
            <a:picLocks noChangeAspect="1" noChangeArrowheads="1"/>
          </p:cNvPicPr>
          <p:nvPr/>
        </p:nvPicPr>
        <p:blipFill>
          <a:blip r:embed="rId2"/>
          <a:srcRect b="6989"/>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firgas_121.jpg"/>
          <p:cNvPicPr>
            <a:picLocks noChangeAspect="1" noChangeArrowheads="1"/>
          </p:cNvPicPr>
          <p:nvPr/>
        </p:nvPicPr>
        <p:blipFill>
          <a:blip r:embed="rId2"/>
          <a:srcRect b="6657"/>
          <a:stretch>
            <a:fillRect/>
          </a:stretch>
        </p:blipFill>
        <p:spPr bwMode="auto">
          <a:xfrm>
            <a:off x="0" y="0"/>
            <a:ext cx="9794875"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073.JPG"/>
          <p:cNvPicPr>
            <a:picLocks noChangeAspect="1" noChangeArrowheads="1"/>
          </p:cNvPicPr>
          <p:nvPr/>
        </p:nvPicPr>
        <p:blipFill>
          <a:blip r:embed="rId2"/>
          <a:srcRect/>
          <a:stretch>
            <a:fillRect/>
          </a:stretch>
        </p:blipFill>
        <p:spPr bwMode="auto">
          <a:xfrm>
            <a:off x="0" y="-500063"/>
            <a:ext cx="10128250" cy="7596188"/>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078.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681x45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Firgas   ff.jpg"/>
          <p:cNvPicPr>
            <a:picLocks noChangeAspect="1" noChangeArrowheads="1"/>
          </p:cNvPicPr>
          <p:nvPr/>
        </p:nvPicPr>
        <p:blipFill>
          <a:blip r:embed="rId2"/>
          <a:srcRect/>
          <a:stretch>
            <a:fillRect/>
          </a:stretch>
        </p:blipFill>
        <p:spPr bwMode="auto">
          <a:xfrm>
            <a:off x="0" y="0"/>
            <a:ext cx="91694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3530714342_0d965c3a3e.jpg"/>
          <p:cNvPicPr>
            <a:picLocks noChangeAspect="1" noChangeArrowheads="1"/>
          </p:cNvPicPr>
          <p:nvPr/>
        </p:nvPicPr>
        <p:blipFill>
          <a:blip r:embed="rId2"/>
          <a:srcRect/>
          <a:stretch>
            <a:fillRect/>
          </a:stretch>
        </p:blipFill>
        <p:spPr bwMode="auto">
          <a:xfrm>
            <a:off x="0" y="-142875"/>
            <a:ext cx="9334500" cy="700087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096.JPG"/>
          <p:cNvPicPr>
            <a:picLocks noChangeAspect="1" noChangeArrowheads="1"/>
          </p:cNvPicPr>
          <p:nvPr/>
        </p:nvPicPr>
        <p:blipFill>
          <a:blip r:embed="rId2"/>
          <a:srcRect/>
          <a:stretch>
            <a:fillRect/>
          </a:stretch>
        </p:blipFill>
        <p:spPr bwMode="auto">
          <a:xfrm>
            <a:off x="-142875" y="0"/>
            <a:ext cx="10010775" cy="7508875"/>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07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calle-de-firgas-gran-canaria-459fc825-e104-4795-b1d3-0002fe158190.jpg"/>
          <p:cNvPicPr>
            <a:picLocks noChangeAspect="1" noChangeArrowheads="1"/>
          </p:cNvPicPr>
          <p:nvPr/>
        </p:nvPicPr>
        <p:blipFill>
          <a:blip r:embed="rId2"/>
          <a:srcRect r="8501"/>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firgas-gran-canaria-cascade.jpg"/>
          <p:cNvPicPr>
            <a:picLocks noChangeAspect="1" noChangeArrowheads="1"/>
          </p:cNvPicPr>
          <p:nvPr/>
        </p:nvPicPr>
        <p:blipFill>
          <a:blip r:embed="rId3"/>
          <a:srcRect/>
          <a:stretch>
            <a:fillRect/>
          </a:stretch>
        </p:blipFill>
        <p:spPr bwMode="auto">
          <a:xfrm>
            <a:off x="-2214563" y="-547688"/>
            <a:ext cx="19216688" cy="7405688"/>
          </a:xfrm>
          <a:prstGeom prst="rect">
            <a:avLst/>
          </a:prstGeom>
          <a:noFill/>
          <a:ln w="9525">
            <a:noFill/>
            <a:miter lim="800000"/>
            <a:headEnd/>
            <a:tailEnd/>
          </a:ln>
        </p:spPr>
      </p:pic>
    </p:spTree>
  </p:cSld>
  <p:clrMapOvr>
    <a:masterClrMapping/>
  </p:clrMapOvr>
  <p:transition spd="slow" advTm="900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44757 0.01899 L -0.80851 -0.00185 " pathEditMode="relative" rAng="0" ptsTypes="AA">
                                      <p:cBhvr>
                                        <p:cTn id="6" dur="5000" fill="hold"/>
                                        <p:tgtEl>
                                          <p:spTgt spid="57346"/>
                                        </p:tgtEl>
                                        <p:attrNameLst>
                                          <p:attrName>ppt_x</p:attrName>
                                          <p:attrName>ppt_y</p:attrName>
                                        </p:attrNameLst>
                                      </p:cBhvr>
                                      <p:rCtr x="-628" y="-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5720" y="357166"/>
            <a:ext cx="8501122" cy="6357457"/>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
        <p:nvSpPr>
          <p:cNvPr id="54277" name="5 Rectángulo"/>
          <p:cNvSpPr>
            <a:spLocks noChangeArrowheads="1"/>
          </p:cNvSpPr>
          <p:nvPr/>
        </p:nvSpPr>
        <p:spPr bwMode="auto">
          <a:xfrm>
            <a:off x="1928813" y="2143125"/>
            <a:ext cx="5072062" cy="3046413"/>
          </a:xfrm>
          <a:prstGeom prst="rect">
            <a:avLst/>
          </a:prstGeom>
          <a:noFill/>
          <a:ln w="9525">
            <a:noFill/>
            <a:miter lim="800000"/>
            <a:headEnd/>
            <a:tailEnd/>
          </a:ln>
        </p:spPr>
        <p:txBody>
          <a:bodyPr>
            <a:spAutoFit/>
          </a:bodyPr>
          <a:lstStyle/>
          <a:p>
            <a:pPr algn="ctr"/>
            <a:r>
              <a:rPr lang="es-ES" sz="2400" b="1" i="1"/>
              <a:t>Dentro de los oficios tradicionales realizados en su totalidad de forma manual, en Firgas tenemos que destacar a nuestras caladoras y bordadoras, que se distinguen por la minuciosidad y delicadeza de sus labores.</a:t>
            </a:r>
          </a:p>
        </p:txBody>
      </p:sp>
      <p:sp>
        <p:nvSpPr>
          <p:cNvPr id="2" name="Rectangle 1"/>
          <p:cNvSpPr/>
          <p:nvPr/>
        </p:nvSpPr>
        <p:spPr>
          <a:xfrm>
            <a:off x="1500188" y="1500188"/>
            <a:ext cx="5929312" cy="4214812"/>
          </a:xfrm>
          <a:prstGeom prst="rect">
            <a:avLst/>
          </a:prstGeom>
          <a:solidFill>
            <a:srgbClr val="00B0F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7000">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GC_TRD_F012_jpg_2002894773.jpg"/>
          <p:cNvPicPr>
            <a:picLocks noChangeAspect="1" noChangeArrowheads="1"/>
          </p:cNvPicPr>
          <p:nvPr/>
        </p:nvPicPr>
        <p:blipFill>
          <a:blip r:embed="rId3"/>
          <a:srcRect l="8476" r="9074"/>
          <a:stretch>
            <a:fillRect/>
          </a:stretch>
        </p:blipFill>
        <p:spPr bwMode="auto">
          <a:xfrm>
            <a:off x="0" y="0"/>
            <a:ext cx="9213850" cy="6858000"/>
          </a:xfrm>
          <a:prstGeom prst="rect">
            <a:avLst/>
          </a:prstGeom>
          <a:noFill/>
          <a:ln w="9525">
            <a:noFill/>
            <a:miter lim="800000"/>
            <a:headEnd/>
            <a:tailEnd/>
          </a:ln>
        </p:spPr>
      </p:pic>
    </p:spTree>
  </p:cSld>
  <p:clrMapOvr>
    <a:masterClrMapping/>
  </p:clrMapOvr>
  <p:transition spd="slow" advTm="5000">
    <p:pull dir="r"/>
    <p:sndAc>
      <p:stSnd>
        <p:snd r:embed="rId2" name="- islas canarias.wav"/>
      </p:stSnd>
    </p:sndAc>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2408843a6402243823ca772f854a646a57c20e2c.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Tree>
  </p:cSld>
  <p:clrMapOvr>
    <a:masterClrMapping/>
  </p:clrMapOvr>
  <p:transition spd="slow" advTm="5000">
    <p:pull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lado_0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pull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1" descr="C:\Documents and Settings\Dell\Escritorio\_MG_8010.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85720" y="357166"/>
            <a:ext cx="8501122" cy="6357457"/>
          </a:xfrm>
          <a:prstGeom prst="frame">
            <a:avLst/>
          </a:prstGeom>
          <a:solidFill>
            <a:srgbClr val="00B0F0">
              <a:alpha val="73000"/>
            </a:srgb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FF0000"/>
              </a:solidFill>
            </a:endParaRPr>
          </a:p>
        </p:txBody>
      </p:sp>
      <p:sp>
        <p:nvSpPr>
          <p:cNvPr id="57349" name="5 Rectángulo"/>
          <p:cNvSpPr>
            <a:spLocks noChangeArrowheads="1"/>
          </p:cNvSpPr>
          <p:nvPr/>
        </p:nvSpPr>
        <p:spPr bwMode="auto">
          <a:xfrm>
            <a:off x="1285875" y="1500188"/>
            <a:ext cx="6500813" cy="3970337"/>
          </a:xfrm>
          <a:prstGeom prst="rect">
            <a:avLst/>
          </a:prstGeom>
          <a:noFill/>
          <a:ln w="9525">
            <a:noFill/>
            <a:miter lim="800000"/>
            <a:headEnd/>
            <a:tailEnd/>
          </a:ln>
        </p:spPr>
        <p:txBody>
          <a:bodyPr>
            <a:spAutoFit/>
          </a:bodyPr>
          <a:lstStyle/>
          <a:p>
            <a:pPr algn="ctr"/>
            <a:r>
              <a:rPr lang="es-ES" b="1" i="1"/>
              <a:t>En nuestro municipio se puede degustar uno de los platos más representativos de la gastronomía canaria, el potaje de berros, de los que somos principales productores, que junto con el gofio (harina de trigo o maíz tostados) y nuestras excelentes y burbujeantes aguas minerales, constituyen nuestra específica aportación a la gastronomía insular. </a:t>
            </a:r>
          </a:p>
          <a:p>
            <a:pPr algn="ctr"/>
            <a:r>
              <a:rPr lang="es-ES" b="1" i="1"/>
              <a:t>Asimismo, la Villa de Firgas posee una amplia gama de restaurantes donde poder consumir platos con paladar puramente canario, las papas arrugadas con mojo, el sancocho, el puchero canario, carne de cerdo adobada, así como deliciosos postres, la mousse de gofio, mermeladas elaboradas artesanalmente como la de berros, etc... </a:t>
            </a:r>
          </a:p>
        </p:txBody>
      </p:sp>
      <p:sp>
        <p:nvSpPr>
          <p:cNvPr id="2" name="Rectangle 1"/>
          <p:cNvSpPr/>
          <p:nvPr/>
        </p:nvSpPr>
        <p:spPr>
          <a:xfrm>
            <a:off x="1357313" y="1357313"/>
            <a:ext cx="6286500" cy="4214812"/>
          </a:xfrm>
          <a:prstGeom prst="rect">
            <a:avLst/>
          </a:prstGeom>
          <a:solidFill>
            <a:srgbClr val="00B0F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6000">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5" fill="hold" nodeType="withEffect">
                                  <p:stCondLst>
                                    <p:cond delay="0"/>
                                  </p:stCondLst>
                                  <p:childTnLst>
                                    <p:animEffect transition="out" filter="checkerboard(dow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412_505_5804237_46542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pull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Dell\Escritorio\gastronomia-canarias-puchero.jpg"/>
          <p:cNvPicPr>
            <a:picLocks noChangeAspect="1" noChangeArrowheads="1"/>
          </p:cNvPicPr>
          <p:nvPr/>
        </p:nvPicPr>
        <p:blipFill>
          <a:blip r:embed="rId2"/>
          <a:srcRect/>
          <a:stretch>
            <a:fillRect/>
          </a:stretch>
        </p:blipFill>
        <p:spPr bwMode="auto">
          <a:xfrm>
            <a:off x="0" y="0"/>
            <a:ext cx="9358313"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otaje_de_acelgas_1.jpg"/>
          <p:cNvPicPr>
            <a:picLocks noChangeAspect="1" noChangeArrowheads="1"/>
          </p:cNvPicPr>
          <p:nvPr/>
        </p:nvPicPr>
        <p:blipFill>
          <a:blip r:embed="rId2"/>
          <a:srcRect b="6452"/>
          <a:stretch>
            <a:fillRect/>
          </a:stretch>
        </p:blipFill>
        <p:spPr bwMode="auto">
          <a:xfrm>
            <a:off x="-1" y="0"/>
            <a:ext cx="9180865" cy="6858000"/>
          </a:xfrm>
          <a:prstGeom prst="rect">
            <a:avLst/>
          </a:prstGeom>
          <a:noFill/>
        </p:spPr>
      </p:pic>
    </p:spTree>
  </p:cSld>
  <p:clrMapOvr>
    <a:masterClrMapping/>
  </p:clrMapOvr>
  <p:transition spd="slow" advTm="5000">
    <p:pull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Papasarrugadas.jpg"/>
          <p:cNvPicPr>
            <a:picLocks noChangeAspect="1" noChangeArrowheads="1"/>
          </p:cNvPicPr>
          <p:nvPr/>
        </p:nvPicPr>
        <p:blipFill>
          <a:blip r:embed="rId2"/>
          <a:srcRect/>
          <a:stretch>
            <a:fillRect/>
          </a:stretch>
        </p:blipFill>
        <p:spPr bwMode="auto">
          <a:xfrm>
            <a:off x="0" y="0"/>
            <a:ext cx="9429750" cy="7072313"/>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cocina.jpg"/>
          <p:cNvPicPr>
            <a:picLocks noChangeAspect="1" noChangeArrowheads="1"/>
          </p:cNvPicPr>
          <p:nvPr/>
        </p:nvPicPr>
        <p:blipFill>
          <a:blip r:embed="rId2"/>
          <a:srcRect/>
          <a:stretch>
            <a:fillRect/>
          </a:stretch>
        </p:blipFill>
        <p:spPr bwMode="auto">
          <a:xfrm>
            <a:off x="0" y="0"/>
            <a:ext cx="9224963" cy="6858000"/>
          </a:xfrm>
          <a:prstGeom prst="rect">
            <a:avLst/>
          </a:prstGeom>
          <a:noFill/>
          <a:ln w="9525">
            <a:noFill/>
            <a:miter lim="800000"/>
            <a:headEnd/>
            <a:tailEnd/>
          </a:ln>
        </p:spPr>
      </p:pic>
    </p:spTree>
  </p:cSld>
  <p:clrMapOvr>
    <a:masterClrMapping/>
  </p:clrMapOvr>
  <p:transition spd="slow" advTm="5000">
    <p:pull dir="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681x45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463892" y="171448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61443"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61444"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61445"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61446"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61447" name="Picture 2" descr="CARA"/>
          <p:cNvPicPr>
            <a:picLocks noChangeAspect="1" noChangeArrowheads="1"/>
          </p:cNvPicPr>
          <p:nvPr/>
        </p:nvPicPr>
        <p:blipFill>
          <a:blip r:embed="rId4"/>
          <a:srcRect/>
          <a:stretch>
            <a:fillRect/>
          </a:stretch>
        </p:blipFill>
        <p:spPr bwMode="auto">
          <a:xfrm>
            <a:off x="357158" y="5429264"/>
            <a:ext cx="1000125" cy="1052512"/>
          </a:xfrm>
          <a:prstGeom prst="rect">
            <a:avLst/>
          </a:prstGeom>
          <a:noFill/>
          <a:ln w="38100">
            <a:solidFill>
              <a:srgbClr val="1CDEF8"/>
            </a:solidFill>
            <a:miter lim="800000"/>
            <a:headEnd/>
            <a:tailEnd/>
          </a:ln>
        </p:spPr>
      </p:pic>
      <p:sp>
        <p:nvSpPr>
          <p:cNvPr id="15" name="14 Rectángulo"/>
          <p:cNvSpPr/>
          <p:nvPr/>
        </p:nvSpPr>
        <p:spPr>
          <a:xfrm>
            <a:off x="1285852"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5000">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3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3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IRG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FIRGAS</Template>
  <TotalTime>5</TotalTime>
  <Words>786</Words>
  <Application>Microsoft Office PowerPoint</Application>
  <PresentationFormat>Presentación en pantalla (4:3)</PresentationFormat>
  <Paragraphs>45</Paragraphs>
  <Slides>64</Slides>
  <Notes>1</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FIRGAS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2014-01-27T20:59:46Z</dcterms:created>
  <dcterms:modified xsi:type="dcterms:W3CDTF">2014-01-27T21:05:24Z</dcterms:modified>
</cp:coreProperties>
</file>