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268" r:id="rId3"/>
    <p:sldId id="256" r:id="rId4"/>
    <p:sldId id="257" r:id="rId5"/>
    <p:sldId id="258" r:id="rId6"/>
    <p:sldId id="259" r:id="rId7"/>
    <p:sldId id="260" r:id="rId8"/>
    <p:sldId id="261" r:id="rId9"/>
    <p:sldId id="262" r:id="rId10"/>
    <p:sldId id="263" r:id="rId11"/>
    <p:sldId id="264" r:id="rId12"/>
    <p:sldId id="265" r:id="rId13"/>
    <p:sldId id="266" r:id="rId14"/>
    <p:sldId id="267"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8" r:id="rId44"/>
    <p:sldId id="300" r:id="rId45"/>
    <p:sldId id="299" r:id="rId46"/>
    <p:sldId id="301" r:id="rId47"/>
    <p:sldId id="302" r:id="rId48"/>
    <p:sldId id="303" r:id="rId49"/>
    <p:sldId id="304" r:id="rId50"/>
    <p:sldId id="305" r:id="rId51"/>
    <p:sldId id="306" r:id="rId52"/>
    <p:sldId id="307" r:id="rId53"/>
    <p:sldId id="308" r:id="rId54"/>
    <p:sldId id="309" r:id="rId55"/>
    <p:sldId id="310" r:id="rId56"/>
    <p:sldId id="297" r:id="rId57"/>
    <p:sldId id="311" r:id="rId58"/>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eq/yR7he8zZoJV+0HHAag==" hashData="xtqNgDMy3uqYUVTgl/fNvc7zhZ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29" autoAdjust="0"/>
    <p:restoredTop sz="94660"/>
  </p:normalViewPr>
  <p:slideViewPr>
    <p:cSldViewPr>
      <p:cViewPr>
        <p:scale>
          <a:sx n="60" d="100"/>
          <a:sy n="60" d="100"/>
        </p:scale>
        <p:origin x="677"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8AFE1864-CC63-42D6-9114-F23689D09D95}" type="datetimeFigureOut">
              <a:rPr lang="es-ES"/>
              <a:pPr/>
              <a:t>26/09/2023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2460A97-A448-46E3-9C70-E53E2C383324}"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44036" name="3 Marcador de número de diapositiva"/>
          <p:cNvSpPr>
            <a:spLocks noGrp="1"/>
          </p:cNvSpPr>
          <p:nvPr>
            <p:ph type="sldNum" sz="quarter" idx="5"/>
          </p:nvPr>
        </p:nvSpPr>
        <p:spPr bwMode="auto">
          <a:ln>
            <a:miter lim="800000"/>
            <a:headEnd/>
            <a:tailEnd/>
          </a:ln>
        </p:spPr>
        <p:txBody>
          <a:bodyPr/>
          <a:lstStyle/>
          <a:p>
            <a:pPr defTabSz="912813"/>
            <a:fld id="{64D7E8DE-6165-4570-B01A-7CD65B2163EA}" type="slidenum">
              <a:rPr lang="es-ES_tradnl"/>
              <a:pPr defTabSz="912813"/>
              <a:t>22</a:t>
            </a:fld>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45060" name="3 Marcador de número de diapositiva"/>
          <p:cNvSpPr>
            <a:spLocks noGrp="1"/>
          </p:cNvSpPr>
          <p:nvPr>
            <p:ph type="sldNum" sz="quarter" idx="5"/>
          </p:nvPr>
        </p:nvSpPr>
        <p:spPr bwMode="auto">
          <a:ln>
            <a:miter lim="800000"/>
            <a:headEnd/>
            <a:tailEnd/>
          </a:ln>
        </p:spPr>
        <p:txBody>
          <a:bodyPr/>
          <a:lstStyle/>
          <a:p>
            <a:fld id="{0C0D0802-A77E-488B-90F6-E7A52829E48F}" type="slidenum">
              <a:rPr lang="es-ES"/>
              <a:pPr/>
              <a:t>27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DA06851-4E45-442C-B412-6F3D13C26BDC}" type="datetimeFigureOut">
              <a:rPr lang="es-ES"/>
              <a:pPr/>
              <a:t>26/09/2023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8392032-241F-4323-B4BA-DB31AA85091F}" type="slidenum">
              <a:rPr lang="es-ES"/>
              <a:pPr/>
              <a:t>‹Nº›</a:t>
            </a:fld>
            <a:endParaRPr lang="es-ES"/>
          </a:p>
        </p:txBody>
      </p:sp>
    </p:spTree>
  </p:cSld>
  <p:clrMapOvr>
    <a:masterClrMapping/>
  </p:clrMapOvr>
  <p:transition spd="med"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D5AD3F3-357B-4093-B913-D7ECE7741CDF}" type="datetimeFigureOut">
              <a:rPr lang="es-ES"/>
              <a:pPr/>
              <a:t>26/09/2023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2917BD9-EE70-4C6E-9EB5-9703951AAB5B}" type="slidenum">
              <a:rPr lang="es-ES"/>
              <a:pPr/>
              <a:t>‹Nº›</a:t>
            </a:fld>
            <a:endParaRPr lang="es-ES"/>
          </a:p>
        </p:txBody>
      </p:sp>
    </p:spTree>
  </p:cSld>
  <p:clrMapOvr>
    <a:masterClrMapping/>
  </p:clrMapOvr>
  <p:transition spd="med"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F92F1E4-287D-494C-A432-C31354035DB1}" type="datetimeFigureOut">
              <a:rPr lang="es-ES"/>
              <a:pPr/>
              <a:t>26/09/2023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9B04516-680A-4227-8519-D2A37A375B77}" type="slidenum">
              <a:rPr lang="es-ES"/>
              <a:pPr/>
              <a:t>‹Nº›</a:t>
            </a:fld>
            <a:endParaRPr lang="es-ES"/>
          </a:p>
        </p:txBody>
      </p:sp>
    </p:spTree>
  </p:cSld>
  <p:clrMapOvr>
    <a:masterClrMapping/>
  </p:clrMapOvr>
  <p:transition spd="med"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2826D0C6-A0DC-485A-9153-39E048856B38}" type="datetimeFigureOut">
              <a:rPr lang="es-ES"/>
              <a:pPr/>
              <a:t>26/09/2023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AB5E583-DCBD-4E7F-AC37-37E08AC527A5}" type="slidenum">
              <a:rPr lang="es-ES"/>
              <a:pPr/>
              <a:t>‹Nº›</a:t>
            </a:fld>
            <a:endParaRPr lang="es-ES"/>
          </a:p>
        </p:txBody>
      </p:sp>
    </p:spTree>
  </p:cSld>
  <p:clrMapOvr>
    <a:masterClrMapping/>
  </p:clrMapOvr>
  <p:transition spd="med"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D2AF7995-6AF0-4618-B3CE-A9721D0E0E61}" type="datetimeFigureOut">
              <a:rPr lang="es-ES"/>
              <a:pPr/>
              <a:t>26/09/2023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81C415F1-45F6-4CFB-A9DE-3756D9221DB7}" type="slidenum">
              <a:rPr lang="es-ES"/>
              <a:pPr/>
              <a:t>‹Nº›</a:t>
            </a:fld>
            <a:endParaRPr lang="es-ES"/>
          </a:p>
        </p:txBody>
      </p:sp>
    </p:spTree>
  </p:cSld>
  <p:clrMapOvr>
    <a:masterClrMapping/>
  </p:clrMapOvr>
  <p:transition spd="med"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FC7A90FB-4985-490A-B3A7-1F478AF77DBF}" type="datetimeFigureOut">
              <a:rPr lang="es-ES"/>
              <a:pPr/>
              <a:t>26/09/2023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69FDA092-51B0-4E61-9870-3303DBD75458}" type="slidenum">
              <a:rPr lang="es-ES"/>
              <a:pPr/>
              <a:t>‹Nº›</a:t>
            </a:fld>
            <a:endParaRPr lang="es-ES"/>
          </a:p>
        </p:txBody>
      </p:sp>
    </p:spTree>
  </p:cSld>
  <p:clrMapOvr>
    <a:masterClrMapping/>
  </p:clrMapOvr>
  <p:transition spd="med"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CD45CD2-BCCA-4C56-8125-B753CA03107D}" type="datetimeFigureOut">
              <a:rPr lang="es-ES"/>
              <a:pPr/>
              <a:t>26/09/2023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FEC29675-B02C-47BC-A170-5EEF9EB54D72}" type="slidenum">
              <a:rPr lang="es-ES"/>
              <a:pPr/>
              <a:t>‹Nº›</a:t>
            </a:fld>
            <a:endParaRPr lang="es-ES"/>
          </a:p>
        </p:txBody>
      </p:sp>
    </p:spTree>
  </p:cSld>
  <p:clrMapOvr>
    <a:masterClrMapping/>
  </p:clrMapOvr>
  <p:transition spd="med"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7A3065CE-FDFA-4827-853C-0DB907A5A6F6}" type="datetimeFigureOut">
              <a:rPr lang="es-ES"/>
              <a:pPr/>
              <a:t>26/09/2023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AEC2F84-9383-4A5E-953D-8B09A7DA15A5}" type="slidenum">
              <a:rPr lang="es-ES"/>
              <a:pPr/>
              <a:t>‹Nº›</a:t>
            </a:fld>
            <a:endParaRPr lang="es-ES"/>
          </a:p>
        </p:txBody>
      </p:sp>
    </p:spTree>
  </p:cSld>
  <p:clrMapOvr>
    <a:masterClrMapping/>
  </p:clrMapOvr>
  <p:transition spd="med"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272B16D-FA2A-41F0-A0AC-1AE68FA0E493}" type="datetimeFigureOut">
              <a:rPr lang="es-ES"/>
              <a:pPr/>
              <a:t>26/09/2023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8B2A9A5-BEE8-48A9-8954-8B1FA81462E5}" type="slidenum">
              <a:rPr lang="es-ES"/>
              <a:pPr/>
              <a:t>‹Nº›</a:t>
            </a:fld>
            <a:endParaRPr lang="es-ES"/>
          </a:p>
        </p:txBody>
      </p:sp>
    </p:spTree>
  </p:cSld>
  <p:clrMapOvr>
    <a:masterClrMapping/>
  </p:clrMapOvr>
  <p:transition spd="med"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4B89865-5E14-4047-A15C-BCC2AE7A6418}" type="datetimeFigureOut">
              <a:rPr lang="es-ES"/>
              <a:pPr/>
              <a:t>26/09/2023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44D23BF-45DD-43E8-B7E0-50933A8B7CDF}" type="slidenum">
              <a:rPr lang="es-ES"/>
              <a:pPr/>
              <a:t>‹Nº›</a:t>
            </a:fld>
            <a:endParaRPr lang="es-ES"/>
          </a:p>
        </p:txBody>
      </p:sp>
    </p:spTree>
  </p:cSld>
  <p:clrMapOvr>
    <a:masterClrMapping/>
  </p:clrMapOvr>
  <p:transition spd="med"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F53C071-2DCE-4C7B-BF61-251552B0E047}" type="datetimeFigureOut">
              <a:rPr lang="es-ES"/>
              <a:pPr/>
              <a:t>26/09/2023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E694BDE-39A7-4B0E-9294-81E53B0C5A98}" type="slidenum">
              <a:rPr lang="es-ES"/>
              <a:pPr/>
              <a:t>‹Nº›</a:t>
            </a:fld>
            <a:endParaRPr lang="es-ES"/>
          </a:p>
        </p:txBody>
      </p:sp>
    </p:spTree>
  </p:cSld>
  <p:clrMapOvr>
    <a:masterClrMapping/>
  </p:clrMapOvr>
  <p:transition spd="med"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740DA0E8-868C-4380-B06B-8C881E932818}" type="datetimeFigureOut">
              <a:rPr lang="es-ES"/>
              <a:pPr/>
              <a:t>26/09/2023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D8829E8-83CF-4CA9-A5D5-43BA9674143F}"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755650" y="265113"/>
            <a:ext cx="7777163" cy="1368425"/>
          </a:xfrm>
          <a:prstGeom prst="rect">
            <a:avLst/>
          </a:prstGeom>
        </p:spPr>
        <p:txBody>
          <a:bodyPr wrap="none" fromWordArt="1">
            <a:prstTxWarp prst="textTriangle">
              <a:avLst>
                <a:gd name="adj" fmla="val 62681"/>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Fiestas y Tradiciones de España </a:t>
            </a:r>
            <a:r>
              <a:rPr lang="es-ES"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5 </a:t>
            </a:r>
            <a:endPar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921396"/>
            <a:ext cx="7056437" cy="79851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blurRad="38100" dist="38100" dir="2700000" algn="tl">
                    <a:srgbClr val="000000">
                      <a:alpha val="43137"/>
                    </a:srgbClr>
                  </a:outerShdw>
                  <a:reflection blurRad="6350" stA="60000" endA="900" endPos="58000" dir="5400000" sy="-100000" algn="bl" rotWithShape="0"/>
                </a:effectLst>
                <a:latin typeface="Arial Black"/>
                <a:cs typeface="+mn-cs"/>
              </a:rPr>
              <a:t>Fotografía recopilada de internet  </a:t>
            </a:r>
          </a:p>
        </p:txBody>
      </p:sp>
      <p:sp>
        <p:nvSpPr>
          <p:cNvPr id="80901" name="WordArt 5"/>
          <p:cNvSpPr>
            <a:spLocks noChangeArrowheads="1" noChangeShapeType="1" noTextEdit="1"/>
          </p:cNvSpPr>
          <p:nvPr/>
        </p:nvSpPr>
        <p:spPr bwMode="auto">
          <a:xfrm>
            <a:off x="1115616" y="3001516"/>
            <a:ext cx="6911975" cy="701675"/>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latin typeface="Arial Black"/>
                <a:cs typeface="+mn-cs"/>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cs typeface="+mn-cs"/>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cs typeface="+mn-cs"/>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cs typeface="+mn-cs"/>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cs typeface="+mn-cs"/>
            </a:endParaRPr>
          </a:p>
        </p:txBody>
      </p:sp>
      <p:sp>
        <p:nvSpPr>
          <p:cNvPr id="80902" name="WordArt 6"/>
          <p:cNvSpPr>
            <a:spLocks noChangeArrowheads="1" noChangeShapeType="1" noTextEdit="1"/>
          </p:cNvSpPr>
          <p:nvPr/>
        </p:nvSpPr>
        <p:spPr bwMode="auto">
          <a:xfrm>
            <a:off x="1763713" y="4081463"/>
            <a:ext cx="5832475"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I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843213" y="4857750"/>
            <a:ext cx="4033837"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0"/>
            <a:ext cx="8064896" cy="841276"/>
          </a:xfrm>
          <a:prstGeom prst="rect">
            <a:avLst/>
          </a:prstGeom>
          <a:noFill/>
        </p:spPr>
        <p:txBody>
          <a:bodyPr wrap="none">
            <a:prstTxWarp prst="textDeflateTop">
              <a:avLst>
                <a:gd name="adj" fmla="val 32140"/>
              </a:avLst>
            </a:prstTxWarp>
            <a:spAutoFit/>
            <a:scene3d>
              <a:camera prst="perspectiveRelaxedModerately"/>
              <a:lightRig rig="threePt" dir="t"/>
            </a:scene3d>
            <a:sp3d extrusionH="57150">
              <a:bevelT w="38100" h="38100" prst="angle"/>
            </a:sp3d>
          </a:bodyPr>
          <a:lstStyle/>
          <a:p>
            <a:pPr algn="ctr">
              <a:defRPr/>
            </a:pPr>
            <a:r>
              <a:rPr lang="es-E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s-ES"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Fiestas, Tradiciones y Costumbres </a:t>
            </a:r>
          </a:p>
        </p:txBody>
      </p:sp>
      <p:sp>
        <p:nvSpPr>
          <p:cNvPr id="4" name="3 CuadroTexto"/>
          <p:cNvSpPr txBox="1"/>
          <p:nvPr/>
        </p:nvSpPr>
        <p:spPr>
          <a:xfrm>
            <a:off x="395536" y="913284"/>
            <a:ext cx="8496944" cy="1231106"/>
          </a:xfrm>
          <a:prstGeom prst="rect">
            <a:avLst/>
          </a:prstGeom>
          <a:noFill/>
        </p:spPr>
        <p:txBody>
          <a:bodyPr>
            <a:spAutoFit/>
            <a:scene3d>
              <a:camera prst="perspectiveAbove"/>
              <a:lightRig rig="threePt" dir="t"/>
            </a:scene3d>
            <a:sp3d/>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 – FIESTA DE LA FABADA. </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Desde 1905, cada 11 de Noviembre (festividad de San Martín de Tours) Moreda de Aller, se viste de gala para celebrar la que está considerada como una de las citas más populares y clásicas del otoño asturiano.</a:t>
            </a:r>
          </a:p>
        </p:txBody>
      </p:sp>
      <p:sp>
        <p:nvSpPr>
          <p:cNvPr id="5" name="4 CuadroTexto"/>
          <p:cNvSpPr txBox="1"/>
          <p:nvPr/>
        </p:nvSpPr>
        <p:spPr>
          <a:xfrm>
            <a:off x="395536" y="2209428"/>
            <a:ext cx="8568952" cy="954107"/>
          </a:xfrm>
          <a:prstGeom prst="rect">
            <a:avLst/>
          </a:prstGeom>
          <a:noFill/>
        </p:spPr>
        <p:txBody>
          <a:bodyPr>
            <a:spAutoFit/>
            <a:scene3d>
              <a:camera prst="perspectiveAbove"/>
              <a:lightRig rig="threePt" dir="t"/>
            </a:scene3d>
            <a:sp3d/>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2 – LA TAMBORRADA. </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Es la fiesta con la que cada </a:t>
            </a:r>
            <a:r>
              <a:rPr lang="es-ES"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20 de enero</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Donostia / San Sebastián, celebra el día su patrón. La fiesta comienza a las </a:t>
            </a:r>
            <a:r>
              <a:rPr lang="es-ES"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00:00</a:t>
            </a:r>
            <a:r>
              <a:rPr lang="es-ES"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en la plaza de la Constitución con la izada de la bandera de la ciudad.</a:t>
            </a:r>
          </a:p>
        </p:txBody>
      </p:sp>
      <p:sp>
        <p:nvSpPr>
          <p:cNvPr id="6" name="5 CuadroTexto"/>
          <p:cNvSpPr txBox="1"/>
          <p:nvPr/>
        </p:nvSpPr>
        <p:spPr>
          <a:xfrm>
            <a:off x="395536" y="3217540"/>
            <a:ext cx="8568952" cy="1015663"/>
          </a:xfrm>
          <a:prstGeom prst="rect">
            <a:avLst/>
          </a:prstGeom>
          <a:noFill/>
        </p:spPr>
        <p:txBody>
          <a:bodyPr>
            <a:spAutoFit/>
            <a:scene3d>
              <a:camera prst="perspectiveAbove"/>
              <a:lightRig rig="threePt" dir="t"/>
            </a:scene3d>
            <a:sp3d/>
          </a:bodyPr>
          <a:lstStyle/>
          <a:p>
            <a:pPr>
              <a:defRPr/>
            </a:pPr>
            <a:r>
              <a:rPr lang="es-ES" sz="2000" dirty="0">
                <a:effectLst>
                  <a:glow rad="101600">
                    <a:schemeClr val="accent2">
                      <a:satMod val="175000"/>
                      <a:alpha val="40000"/>
                    </a:schemeClr>
                  </a:glow>
                </a:effectLst>
                <a:latin typeface="Lucida Bright" pitchFamily="18" charset="0"/>
              </a:rPr>
              <a:t>3 – LOS CASTELLERS DE VILAFRANCA. Son una institución cultural catalana que tiene como principal objetivo hacer </a:t>
            </a:r>
            <a:r>
              <a:rPr lang="es-ES" sz="2000" dirty="0" err="1">
                <a:effectLst>
                  <a:glow rad="101600">
                    <a:schemeClr val="accent2">
                      <a:satMod val="175000"/>
                      <a:alpha val="40000"/>
                    </a:schemeClr>
                  </a:glow>
                </a:effectLst>
                <a:latin typeface="Lucida Bright" pitchFamily="18" charset="0"/>
              </a:rPr>
              <a:t>castells</a:t>
            </a:r>
            <a:r>
              <a:rPr lang="es-ES" sz="2000" dirty="0">
                <a:effectLst>
                  <a:glow rad="101600">
                    <a:schemeClr val="accent2">
                      <a:satMod val="175000"/>
                      <a:alpha val="40000"/>
                    </a:schemeClr>
                  </a:glow>
                </a:effectLst>
                <a:latin typeface="Lucida Bright" pitchFamily="18" charset="0"/>
              </a:rPr>
              <a:t> (castillos, torres humanas).</a:t>
            </a:r>
          </a:p>
        </p:txBody>
      </p:sp>
      <p:sp>
        <p:nvSpPr>
          <p:cNvPr id="7" name="6 CuadroTexto"/>
          <p:cNvSpPr txBox="1"/>
          <p:nvPr/>
        </p:nvSpPr>
        <p:spPr>
          <a:xfrm>
            <a:off x="395536" y="4225652"/>
            <a:ext cx="7344816" cy="1323439"/>
          </a:xfrm>
          <a:prstGeom prst="rect">
            <a:avLst/>
          </a:prstGeom>
          <a:noFill/>
        </p:spPr>
        <p:txBody>
          <a:bodyPr>
            <a:spAutoFit/>
            <a:scene3d>
              <a:camera prst="perspectiveAbove"/>
              <a:lightRig rig="threePt" dir="t"/>
            </a:scene3d>
            <a:sp3d/>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4 - EL JARRAMPLAS. Mítico personaje protagonista de la </a:t>
            </a:r>
          </a:p>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fiesta que se celebra en Piornal en honor a San Sebastián, </a:t>
            </a:r>
          </a:p>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vuelve a recorrer las calles de la localidad los </a:t>
            </a:r>
          </a:p>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días 19 y 20 de enero.</a:t>
            </a:r>
          </a:p>
        </p:txBody>
      </p:sp>
    </p:spTree>
  </p:cSld>
  <p:clrMapOvr>
    <a:masterClrMapping/>
  </p:clrMapOvr>
  <mc:AlternateContent xmlns:mc="http://schemas.openxmlformats.org/markup-compatibility/2006" xmlns:p14="http://schemas.microsoft.com/office/powerpoint/2010/main">
    <mc:Choice Requires="p14">
      <p:transition spd="slow" p14:dur="2250" advTm="75000">
        <p:split orient="vert"/>
      </p:transition>
    </mc:Choice>
    <mc:Fallback xmlns="">
      <p:transition spd="slow" advTm="7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10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230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41500"/>
                            </p:stCondLst>
                            <p:childTnLst>
                              <p:par>
                                <p:cTn id="22" presetID="40" presetClass="entr" presetSubtype="0" fill="hold" nodeType="afterEffect">
                                  <p:stCondLst>
                                    <p:cond delay="5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55800"/>
                            </p:stCondLst>
                            <p:childTnLst>
                              <p:par>
                                <p:cTn id="28" presetID="40" presetClass="entr" presetSubtype="0" fill="hold" nodeType="afterEffect">
                                  <p:stCondLst>
                                    <p:cond delay="5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9 Pasacalles viernes santo despues de la procesion de madrugada.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39 Pasacalles viernes santo despues de la procesion de madrugada.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395536" y="1849388"/>
            <a:ext cx="8496944" cy="923330"/>
          </a:xfrm>
          <a:prstGeom prst="rect">
            <a:avLst/>
          </a:prstGeom>
          <a:noFill/>
        </p:spPr>
        <p:txBody>
          <a:bodyPr wrap="none">
            <a:prstTxWarp prst="textFadeUp">
              <a:avLst>
                <a:gd name="adj" fmla="val 14422"/>
              </a:avLst>
            </a:prstTxWarp>
            <a:spAutoFit/>
            <a:scene3d>
              <a:camera prst="orthographicFront"/>
              <a:lightRig rig="flat" dir="tl"/>
            </a:scene3d>
            <a:sp3d extrusionH="57150" contourW="19050" prstMaterial="clear">
              <a:bevelT w="50800" h="50800" prst="softRound"/>
              <a:contourClr>
                <a:schemeClr val="accent5">
                  <a:tint val="70000"/>
                  <a:satMod val="180000"/>
                  <a:alpha val="70000"/>
                </a:schemeClr>
              </a:contourClr>
            </a:sp3d>
          </a:bodyPr>
          <a:lstStyle/>
          <a:p>
            <a:pPr algn="ctr" fontAlgn="auto">
              <a:spcBef>
                <a:spcPts val="0"/>
              </a:spcBef>
              <a:spcAft>
                <a:spcPts val="0"/>
              </a:spcAft>
              <a:defRPr/>
            </a:pPr>
            <a:r>
              <a:rPr lang="es-ES" sz="5400" b="1" dirty="0">
                <a:ln/>
                <a:solidFill>
                  <a:schemeClr val="accent5">
                    <a:tint val="50000"/>
                    <a:satMod val="180000"/>
                  </a:schemeClr>
                </a:solidFill>
                <a:latin typeface="+mn-lt"/>
                <a:cs typeface="+mn-cs"/>
              </a:rPr>
              <a:t> Fiesta de la fabada </a:t>
            </a:r>
          </a:p>
        </p:txBody>
      </p:sp>
      <p:sp>
        <p:nvSpPr>
          <p:cNvPr id="5" name="4 Rectángulo"/>
          <p:cNvSpPr/>
          <p:nvPr/>
        </p:nvSpPr>
        <p:spPr>
          <a:xfrm>
            <a:off x="467544" y="2065412"/>
            <a:ext cx="8496944" cy="923330"/>
          </a:xfrm>
          <a:prstGeom prst="rect">
            <a:avLst/>
          </a:prstGeom>
          <a:noFill/>
        </p:spPr>
        <p:txBody>
          <a:bodyPr wrap="none">
            <a:prstTxWarp prst="textFadeUp">
              <a:avLst>
                <a:gd name="adj" fmla="val 14422"/>
              </a:avLst>
            </a:prstTxWarp>
            <a:spAutoFit/>
            <a:scene3d>
              <a:camera prst="orthographicFront"/>
              <a:lightRig rig="flat" dir="tl"/>
            </a:scene3d>
            <a:sp3d contourW="19050" prstMaterial="clear">
              <a:bevelT w="50800" h="50800"/>
              <a:contourClr>
                <a:schemeClr val="accent5">
                  <a:tint val="70000"/>
                  <a:satMod val="180000"/>
                  <a:alpha val="70000"/>
                </a:schemeClr>
              </a:contourClr>
            </a:sp3d>
          </a:bodyPr>
          <a:lstStyle/>
          <a:p>
            <a:pPr algn="ctr" fontAlgn="auto">
              <a:spcBef>
                <a:spcPts val="0"/>
              </a:spcBef>
              <a:spcAft>
                <a:spcPts val="0"/>
              </a:spcAft>
              <a:defRPr/>
            </a:pPr>
            <a:r>
              <a:rPr lang="es-ES" sz="5400" b="1" dirty="0">
                <a:ln/>
                <a:solidFill>
                  <a:schemeClr val="accent5">
                    <a:tint val="50000"/>
                    <a:satMod val="180000"/>
                  </a:schemeClr>
                </a:solidFill>
                <a:latin typeface="+mn-lt"/>
                <a:cs typeface="+mn-cs"/>
              </a:rPr>
              <a:t> Moreda - Asturias </a:t>
            </a:r>
          </a:p>
        </p:txBody>
      </p:sp>
      <p:sp>
        <p:nvSpPr>
          <p:cNvPr id="8" name="7 Rectángulo"/>
          <p:cNvSpPr/>
          <p:nvPr/>
        </p:nvSpPr>
        <p:spPr>
          <a:xfrm>
            <a:off x="1547664" y="2137420"/>
            <a:ext cx="5994205" cy="923330"/>
          </a:xfrm>
          <a:prstGeom prst="rect">
            <a:avLst/>
          </a:prstGeom>
          <a:noFill/>
        </p:spPr>
        <p:txBody>
          <a:bodyPr wrap="none">
            <a:spAutoFit/>
            <a:scene3d>
              <a:camera prst="perspectiveAbove"/>
              <a:lightRig rig="flat" dir="tl"/>
            </a:scene3d>
            <a:sp3d contourW="19050" prstMaterial="clear">
              <a:bevelT w="50800" h="50800"/>
              <a:contourClr>
                <a:schemeClr val="accent5">
                  <a:tint val="70000"/>
                  <a:satMod val="180000"/>
                  <a:alpha val="70000"/>
                </a:schemeClr>
              </a:contourClr>
            </a:sp3d>
          </a:bodyPr>
          <a:lstStyle/>
          <a:p>
            <a:pPr algn="ctr" fontAlgn="auto">
              <a:spcBef>
                <a:spcPts val="0"/>
              </a:spcBef>
              <a:spcAft>
                <a:spcPts val="0"/>
              </a:spcAft>
              <a:defRPr/>
            </a:pPr>
            <a:r>
              <a:rPr lang="es-ES" sz="5400" b="1" dirty="0">
                <a:ln/>
                <a:solidFill>
                  <a:schemeClr val="accent5">
                    <a:tint val="50000"/>
                    <a:satMod val="180000"/>
                  </a:schemeClr>
                </a:solidFill>
                <a:latin typeface="+mn-lt"/>
                <a:cs typeface="+mn-cs"/>
              </a:rPr>
              <a:t> 11 de noviembre </a:t>
            </a:r>
          </a:p>
        </p:txBody>
      </p:sp>
      <p:pic>
        <p:nvPicPr>
          <p:cNvPr id="9" name="8 Imagen" descr="52 moreda2-iglesia-parroquial-de-san-martin.jpg"/>
          <p:cNvPicPr>
            <a:picLocks noChangeAspect="1"/>
          </p:cNvPicPr>
          <p:nvPr/>
        </p:nvPicPr>
        <p:blipFill>
          <a:blip r:embed="rId4" cstate="print"/>
          <a:srcRec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323850" y="4873625"/>
            <a:ext cx="8686800" cy="646113"/>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celebración de San Martín se inicia en 1914, fecha en la que se crea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Cofradía de los Humanitarios para luchar en favor de las familias necesitadas.</a:t>
            </a:r>
          </a:p>
        </p:txBody>
      </p:sp>
    </p:spTree>
  </p:cSld>
  <p:clrMapOvr>
    <a:masterClrMapping/>
  </p:clrMapOvr>
  <mc:AlternateContent xmlns:mc="http://schemas.openxmlformats.org/markup-compatibility/2006" xmlns:p14="http://schemas.microsoft.com/office/powerpoint/2010/main">
    <mc:Choice Requires="p14">
      <p:transition spd="slow" p14:dur="3000" advTm="39000">
        <p14:vortex dir="r"/>
        <p:sndAc>
          <p:stSnd loop="1">
            <p:snd r:embed="rId2" name="Variadas.wav"/>
          </p:stSnd>
        </p:sndAc>
      </p:transition>
    </mc:Choice>
    <mc:Fallback xmlns="">
      <p:transition spd="slow" advTm="39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Horizontal)">
                                      <p:cBhvr>
                                        <p:cTn id="14" dur="3000"/>
                                        <p:tgtEl>
                                          <p:spTgt spid="7"/>
                                        </p:tgtEl>
                                      </p:cBhvr>
                                    </p:animEffect>
                                  </p:childTnLst>
                                </p:cTn>
                              </p:par>
                              <p:par>
                                <p:cTn id="15" presetID="17"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fltVal val="0"/>
                                          </p:val>
                                        </p:tav>
                                        <p:tav tm="100000">
                                          <p:val>
                                            <p:strVal val="#ppt_w"/>
                                          </p:val>
                                        </p:tav>
                                      </p:tavLst>
                                    </p:anim>
                                    <p:anim calcmode="lin" valueType="num">
                                      <p:cBhvr>
                                        <p:cTn id="18" dur="3000" fill="hold"/>
                                        <p:tgtEl>
                                          <p:spTgt spid="7"/>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23" presetClass="entr" presetSubtype="32"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strVal val="4*#ppt_w"/>
                                          </p:val>
                                        </p:tav>
                                        <p:tav tm="100000">
                                          <p:val>
                                            <p:strVal val="#ppt_w"/>
                                          </p:val>
                                        </p:tav>
                                      </p:tavLst>
                                    </p:anim>
                                    <p:anim calcmode="lin" valueType="num">
                                      <p:cBhvr>
                                        <p:cTn id="23" dur="2000" fill="hold"/>
                                        <p:tgtEl>
                                          <p:spTgt spid="4"/>
                                        </p:tgtEl>
                                        <p:attrNameLst>
                                          <p:attrName>ppt_h</p:attrName>
                                        </p:attrNameLst>
                                      </p:cBhvr>
                                      <p:tavLst>
                                        <p:tav tm="0">
                                          <p:val>
                                            <p:strVal val="4*#ppt_h"/>
                                          </p:val>
                                        </p:tav>
                                        <p:tav tm="100000">
                                          <p:val>
                                            <p:strVal val="#ppt_h"/>
                                          </p:val>
                                        </p:tav>
                                      </p:tavLst>
                                    </p:anim>
                                  </p:childTnLst>
                                </p:cTn>
                              </p:par>
                            </p:childTnLst>
                          </p:cTn>
                        </p:par>
                        <p:par>
                          <p:cTn id="24" fill="hold">
                            <p:stCondLst>
                              <p:cond delay="5000"/>
                            </p:stCondLst>
                            <p:childTnLst>
                              <p:par>
                                <p:cTn id="25" presetID="23" presetClass="exit" presetSubtype="32" fill="hold" nodeType="afterEffect">
                                  <p:stCondLst>
                                    <p:cond delay="2000"/>
                                  </p:stCondLst>
                                  <p:childTnLst>
                                    <p:anim calcmode="lin" valueType="num">
                                      <p:cBhvr>
                                        <p:cTn id="26" dur="2000"/>
                                        <p:tgtEl>
                                          <p:spTgt spid="4"/>
                                        </p:tgtEl>
                                        <p:attrNameLst>
                                          <p:attrName>ppt_w</p:attrName>
                                        </p:attrNameLst>
                                      </p:cBhvr>
                                      <p:tavLst>
                                        <p:tav tm="0">
                                          <p:val>
                                            <p:strVal val="ppt_w"/>
                                          </p:val>
                                        </p:tav>
                                        <p:tav tm="100000">
                                          <p:val>
                                            <p:fltVal val="0"/>
                                          </p:val>
                                        </p:tav>
                                      </p:tavLst>
                                    </p:anim>
                                    <p:anim calcmode="lin" valueType="num">
                                      <p:cBhvr>
                                        <p:cTn id="27" dur="2000"/>
                                        <p:tgtEl>
                                          <p:spTgt spid="4"/>
                                        </p:tgtEl>
                                        <p:attrNameLst>
                                          <p:attrName>ppt_h</p:attrName>
                                        </p:attrNameLst>
                                      </p:cBhvr>
                                      <p:tavLst>
                                        <p:tav tm="0">
                                          <p:val>
                                            <p:strVal val="ppt_h"/>
                                          </p:val>
                                        </p:tav>
                                        <p:tav tm="100000">
                                          <p:val>
                                            <p:fltVal val="0"/>
                                          </p:val>
                                        </p:tav>
                                      </p:tavLst>
                                    </p:anim>
                                    <p:set>
                                      <p:cBhvr>
                                        <p:cTn id="28" dur="1" fill="hold">
                                          <p:stCondLst>
                                            <p:cond delay="1999"/>
                                          </p:stCondLst>
                                        </p:cTn>
                                        <p:tgtEl>
                                          <p:spTgt spid="4"/>
                                        </p:tgtEl>
                                        <p:attrNameLst>
                                          <p:attrName>style.visibility</p:attrName>
                                        </p:attrNameLst>
                                      </p:cBhvr>
                                      <p:to>
                                        <p:strVal val="hidden"/>
                                      </p:to>
                                    </p:set>
                                  </p:childTnLst>
                                </p:cTn>
                              </p:par>
                              <p:par>
                                <p:cTn id="29" presetID="7" presetClass="exit" presetSubtype="1" fill="hold" nodeType="withEffect">
                                  <p:stCondLst>
                                    <p:cond delay="2000"/>
                                  </p:stCondLst>
                                  <p:childTnLst>
                                    <p:anim calcmode="lin" valueType="num">
                                      <p:cBhvr additive="base">
                                        <p:cTn id="30" dur="2000"/>
                                        <p:tgtEl>
                                          <p:spTgt spid="4"/>
                                        </p:tgtEl>
                                        <p:attrNameLst>
                                          <p:attrName>ppt_x</p:attrName>
                                        </p:attrNameLst>
                                      </p:cBhvr>
                                      <p:tavLst>
                                        <p:tav tm="0">
                                          <p:val>
                                            <p:strVal val="ppt_x"/>
                                          </p:val>
                                        </p:tav>
                                        <p:tav tm="100000">
                                          <p:val>
                                            <p:strVal val="ppt_x"/>
                                          </p:val>
                                        </p:tav>
                                      </p:tavLst>
                                    </p:anim>
                                    <p:anim calcmode="lin" valueType="num">
                                      <p:cBhvr additive="base">
                                        <p:cTn id="31" dur="2000"/>
                                        <p:tgtEl>
                                          <p:spTgt spid="4"/>
                                        </p:tgtEl>
                                        <p:attrNameLst>
                                          <p:attrName>ppt_y</p:attrName>
                                        </p:attrNameLst>
                                      </p:cBhvr>
                                      <p:tavLst>
                                        <p:tav tm="0">
                                          <p:val>
                                            <p:strVal val="ppt_y"/>
                                          </p:val>
                                        </p:tav>
                                        <p:tav tm="100000">
                                          <p:val>
                                            <p:strVal val="0-ppt_h/2"/>
                                          </p:val>
                                        </p:tav>
                                      </p:tavLst>
                                    </p:anim>
                                    <p:set>
                                      <p:cBhvr>
                                        <p:cTn id="32" dur="1" fill="hold">
                                          <p:stCondLst>
                                            <p:cond delay="1999"/>
                                          </p:stCondLst>
                                        </p:cTn>
                                        <p:tgtEl>
                                          <p:spTgt spid="4"/>
                                        </p:tgtEl>
                                        <p:attrNameLst>
                                          <p:attrName>style.visibility</p:attrName>
                                        </p:attrNameLst>
                                      </p:cBhvr>
                                      <p:to>
                                        <p:strVal val="hidden"/>
                                      </p:to>
                                    </p:set>
                                  </p:childTnLst>
                                </p:cTn>
                              </p:par>
                              <p:par>
                                <p:cTn id="33" presetID="23" presetClass="entr" presetSubtype="32" fill="hold" nodeType="withEffect">
                                  <p:stCondLst>
                                    <p:cond delay="3000"/>
                                  </p:stCondLst>
                                  <p:childTnLst>
                                    <p:set>
                                      <p:cBhvr>
                                        <p:cTn id="34" dur="1" fill="hold">
                                          <p:stCondLst>
                                            <p:cond delay="0"/>
                                          </p:stCondLst>
                                        </p:cTn>
                                        <p:tgtEl>
                                          <p:spTgt spid="5"/>
                                        </p:tgtEl>
                                        <p:attrNameLst>
                                          <p:attrName>style.visibility</p:attrName>
                                        </p:attrNameLst>
                                      </p:cBhvr>
                                      <p:to>
                                        <p:strVal val="visible"/>
                                      </p:to>
                                    </p:set>
                                    <p:anim calcmode="lin" valueType="num">
                                      <p:cBhvr>
                                        <p:cTn id="35" dur="2000" fill="hold"/>
                                        <p:tgtEl>
                                          <p:spTgt spid="5"/>
                                        </p:tgtEl>
                                        <p:attrNameLst>
                                          <p:attrName>ppt_w</p:attrName>
                                        </p:attrNameLst>
                                      </p:cBhvr>
                                      <p:tavLst>
                                        <p:tav tm="0">
                                          <p:val>
                                            <p:strVal val="4*#ppt_w"/>
                                          </p:val>
                                        </p:tav>
                                        <p:tav tm="100000">
                                          <p:val>
                                            <p:strVal val="#ppt_w"/>
                                          </p:val>
                                        </p:tav>
                                      </p:tavLst>
                                    </p:anim>
                                    <p:anim calcmode="lin" valueType="num">
                                      <p:cBhvr>
                                        <p:cTn id="36" dur="2000" fill="hold"/>
                                        <p:tgtEl>
                                          <p:spTgt spid="5"/>
                                        </p:tgtEl>
                                        <p:attrNameLst>
                                          <p:attrName>ppt_h</p:attrName>
                                        </p:attrNameLst>
                                      </p:cBhvr>
                                      <p:tavLst>
                                        <p:tav tm="0">
                                          <p:val>
                                            <p:strVal val="4*#ppt_h"/>
                                          </p:val>
                                        </p:tav>
                                        <p:tav tm="100000">
                                          <p:val>
                                            <p:strVal val="#ppt_h"/>
                                          </p:val>
                                        </p:tav>
                                      </p:tavLst>
                                    </p:anim>
                                  </p:childTnLst>
                                </p:cTn>
                              </p:par>
                            </p:childTnLst>
                          </p:cTn>
                        </p:par>
                        <p:par>
                          <p:cTn id="37" fill="hold">
                            <p:stCondLst>
                              <p:cond delay="10000"/>
                            </p:stCondLst>
                            <p:childTnLst>
                              <p:par>
                                <p:cTn id="38" presetID="23" presetClass="exit" presetSubtype="32" fill="hold" nodeType="afterEffect">
                                  <p:stCondLst>
                                    <p:cond delay="2000"/>
                                  </p:stCondLst>
                                  <p:childTnLst>
                                    <p:anim calcmode="lin" valueType="num">
                                      <p:cBhvr>
                                        <p:cTn id="39" dur="2000"/>
                                        <p:tgtEl>
                                          <p:spTgt spid="5"/>
                                        </p:tgtEl>
                                        <p:attrNameLst>
                                          <p:attrName>ppt_w</p:attrName>
                                        </p:attrNameLst>
                                      </p:cBhvr>
                                      <p:tavLst>
                                        <p:tav tm="0">
                                          <p:val>
                                            <p:strVal val="ppt_w"/>
                                          </p:val>
                                        </p:tav>
                                        <p:tav tm="100000">
                                          <p:val>
                                            <p:fltVal val="0"/>
                                          </p:val>
                                        </p:tav>
                                      </p:tavLst>
                                    </p:anim>
                                    <p:anim calcmode="lin" valueType="num">
                                      <p:cBhvr>
                                        <p:cTn id="40" dur="2000"/>
                                        <p:tgtEl>
                                          <p:spTgt spid="5"/>
                                        </p:tgtEl>
                                        <p:attrNameLst>
                                          <p:attrName>ppt_h</p:attrName>
                                        </p:attrNameLst>
                                      </p:cBhvr>
                                      <p:tavLst>
                                        <p:tav tm="0">
                                          <p:val>
                                            <p:strVal val="ppt_h"/>
                                          </p:val>
                                        </p:tav>
                                        <p:tav tm="100000">
                                          <p:val>
                                            <p:fltVal val="0"/>
                                          </p:val>
                                        </p:tav>
                                      </p:tavLst>
                                    </p:anim>
                                    <p:set>
                                      <p:cBhvr>
                                        <p:cTn id="41" dur="1" fill="hold">
                                          <p:stCondLst>
                                            <p:cond delay="1999"/>
                                          </p:stCondLst>
                                        </p:cTn>
                                        <p:tgtEl>
                                          <p:spTgt spid="5"/>
                                        </p:tgtEl>
                                        <p:attrNameLst>
                                          <p:attrName>style.visibility</p:attrName>
                                        </p:attrNameLst>
                                      </p:cBhvr>
                                      <p:to>
                                        <p:strVal val="hidden"/>
                                      </p:to>
                                    </p:set>
                                  </p:childTnLst>
                                </p:cTn>
                              </p:par>
                              <p:par>
                                <p:cTn id="42" presetID="7" presetClass="exit" presetSubtype="1" fill="hold" nodeType="withEffect">
                                  <p:stCondLst>
                                    <p:cond delay="2000"/>
                                  </p:stCondLst>
                                  <p:childTnLst>
                                    <p:anim calcmode="lin" valueType="num">
                                      <p:cBhvr additive="base">
                                        <p:cTn id="43" dur="2000"/>
                                        <p:tgtEl>
                                          <p:spTgt spid="5"/>
                                        </p:tgtEl>
                                        <p:attrNameLst>
                                          <p:attrName>ppt_x</p:attrName>
                                        </p:attrNameLst>
                                      </p:cBhvr>
                                      <p:tavLst>
                                        <p:tav tm="0">
                                          <p:val>
                                            <p:strVal val="ppt_x"/>
                                          </p:val>
                                        </p:tav>
                                        <p:tav tm="100000">
                                          <p:val>
                                            <p:strVal val="ppt_x"/>
                                          </p:val>
                                        </p:tav>
                                      </p:tavLst>
                                    </p:anim>
                                    <p:anim calcmode="lin" valueType="num">
                                      <p:cBhvr additive="base">
                                        <p:cTn id="44" dur="2000"/>
                                        <p:tgtEl>
                                          <p:spTgt spid="5"/>
                                        </p:tgtEl>
                                        <p:attrNameLst>
                                          <p:attrName>ppt_y</p:attrName>
                                        </p:attrNameLst>
                                      </p:cBhvr>
                                      <p:tavLst>
                                        <p:tav tm="0">
                                          <p:val>
                                            <p:strVal val="ppt_y"/>
                                          </p:val>
                                        </p:tav>
                                        <p:tav tm="100000">
                                          <p:val>
                                            <p:strVal val="0-ppt_h/2"/>
                                          </p:val>
                                        </p:tav>
                                      </p:tavLst>
                                    </p:anim>
                                    <p:set>
                                      <p:cBhvr>
                                        <p:cTn id="45" dur="1" fill="hold">
                                          <p:stCondLst>
                                            <p:cond delay="1999"/>
                                          </p:stCondLst>
                                        </p:cTn>
                                        <p:tgtEl>
                                          <p:spTgt spid="5"/>
                                        </p:tgtEl>
                                        <p:attrNameLst>
                                          <p:attrName>style.visibility</p:attrName>
                                        </p:attrNameLst>
                                      </p:cBhvr>
                                      <p:to>
                                        <p:strVal val="hidden"/>
                                      </p:to>
                                    </p:set>
                                  </p:childTnLst>
                                </p:cTn>
                              </p:par>
                              <p:par>
                                <p:cTn id="46" presetID="23" presetClass="entr" presetSubtype="32" fill="hold" nodeType="withEffect">
                                  <p:stCondLst>
                                    <p:cond delay="3000"/>
                                  </p:stCondLst>
                                  <p:childTnLst>
                                    <p:set>
                                      <p:cBhvr>
                                        <p:cTn id="47" dur="1" fill="hold">
                                          <p:stCondLst>
                                            <p:cond delay="0"/>
                                          </p:stCondLst>
                                        </p:cTn>
                                        <p:tgtEl>
                                          <p:spTgt spid="8"/>
                                        </p:tgtEl>
                                        <p:attrNameLst>
                                          <p:attrName>style.visibility</p:attrName>
                                        </p:attrNameLst>
                                      </p:cBhvr>
                                      <p:to>
                                        <p:strVal val="visible"/>
                                      </p:to>
                                    </p:set>
                                    <p:anim calcmode="lin" valueType="num">
                                      <p:cBhvr>
                                        <p:cTn id="48" dur="2000" fill="hold"/>
                                        <p:tgtEl>
                                          <p:spTgt spid="8"/>
                                        </p:tgtEl>
                                        <p:attrNameLst>
                                          <p:attrName>ppt_w</p:attrName>
                                        </p:attrNameLst>
                                      </p:cBhvr>
                                      <p:tavLst>
                                        <p:tav tm="0">
                                          <p:val>
                                            <p:strVal val="4*#ppt_w"/>
                                          </p:val>
                                        </p:tav>
                                        <p:tav tm="100000">
                                          <p:val>
                                            <p:strVal val="#ppt_w"/>
                                          </p:val>
                                        </p:tav>
                                      </p:tavLst>
                                    </p:anim>
                                    <p:anim calcmode="lin" valueType="num">
                                      <p:cBhvr>
                                        <p:cTn id="49" dur="2000" fill="hold"/>
                                        <p:tgtEl>
                                          <p:spTgt spid="8"/>
                                        </p:tgtEl>
                                        <p:attrNameLst>
                                          <p:attrName>ppt_h</p:attrName>
                                        </p:attrNameLst>
                                      </p:cBhvr>
                                      <p:tavLst>
                                        <p:tav tm="0">
                                          <p:val>
                                            <p:strVal val="4*#ppt_h"/>
                                          </p:val>
                                        </p:tav>
                                        <p:tav tm="100000">
                                          <p:val>
                                            <p:strVal val="#ppt_h"/>
                                          </p:val>
                                        </p:tav>
                                      </p:tavLst>
                                    </p:anim>
                                  </p:childTnLst>
                                </p:cTn>
                              </p:par>
                            </p:childTnLst>
                          </p:cTn>
                        </p:par>
                        <p:par>
                          <p:cTn id="50" fill="hold">
                            <p:stCondLst>
                              <p:cond delay="15000"/>
                            </p:stCondLst>
                            <p:childTnLst>
                              <p:par>
                                <p:cTn id="51" presetID="23" presetClass="exit" presetSubtype="32" fill="hold" nodeType="afterEffect">
                                  <p:stCondLst>
                                    <p:cond delay="2000"/>
                                  </p:stCondLst>
                                  <p:childTnLst>
                                    <p:anim calcmode="lin" valueType="num">
                                      <p:cBhvr>
                                        <p:cTn id="52" dur="3000"/>
                                        <p:tgtEl>
                                          <p:spTgt spid="8"/>
                                        </p:tgtEl>
                                        <p:attrNameLst>
                                          <p:attrName>ppt_w</p:attrName>
                                        </p:attrNameLst>
                                      </p:cBhvr>
                                      <p:tavLst>
                                        <p:tav tm="0">
                                          <p:val>
                                            <p:strVal val="ppt_w"/>
                                          </p:val>
                                        </p:tav>
                                        <p:tav tm="100000">
                                          <p:val>
                                            <p:fltVal val="0"/>
                                          </p:val>
                                        </p:tav>
                                      </p:tavLst>
                                    </p:anim>
                                    <p:anim calcmode="lin" valueType="num">
                                      <p:cBhvr>
                                        <p:cTn id="53" dur="3000"/>
                                        <p:tgtEl>
                                          <p:spTgt spid="8"/>
                                        </p:tgtEl>
                                        <p:attrNameLst>
                                          <p:attrName>ppt_h</p:attrName>
                                        </p:attrNameLst>
                                      </p:cBhvr>
                                      <p:tavLst>
                                        <p:tav tm="0">
                                          <p:val>
                                            <p:strVal val="ppt_h"/>
                                          </p:val>
                                        </p:tav>
                                        <p:tav tm="100000">
                                          <p:val>
                                            <p:fltVal val="0"/>
                                          </p:val>
                                        </p:tav>
                                      </p:tavLst>
                                    </p:anim>
                                    <p:set>
                                      <p:cBhvr>
                                        <p:cTn id="54" dur="1" fill="hold">
                                          <p:stCondLst>
                                            <p:cond delay="2999"/>
                                          </p:stCondLst>
                                        </p:cTn>
                                        <p:tgtEl>
                                          <p:spTgt spid="8"/>
                                        </p:tgtEl>
                                        <p:attrNameLst>
                                          <p:attrName>style.visibility</p:attrName>
                                        </p:attrNameLst>
                                      </p:cBhvr>
                                      <p:to>
                                        <p:strVal val="hidden"/>
                                      </p:to>
                                    </p:set>
                                  </p:childTnLst>
                                </p:cTn>
                              </p:par>
                              <p:par>
                                <p:cTn id="55" presetID="7" presetClass="exit" presetSubtype="1" fill="hold" nodeType="withEffect">
                                  <p:stCondLst>
                                    <p:cond delay="2000"/>
                                  </p:stCondLst>
                                  <p:childTnLst>
                                    <p:anim calcmode="lin" valueType="num">
                                      <p:cBhvr additive="base">
                                        <p:cTn id="56" dur="3000"/>
                                        <p:tgtEl>
                                          <p:spTgt spid="8"/>
                                        </p:tgtEl>
                                        <p:attrNameLst>
                                          <p:attrName>ppt_x</p:attrName>
                                        </p:attrNameLst>
                                      </p:cBhvr>
                                      <p:tavLst>
                                        <p:tav tm="0">
                                          <p:val>
                                            <p:strVal val="ppt_x"/>
                                          </p:val>
                                        </p:tav>
                                        <p:tav tm="100000">
                                          <p:val>
                                            <p:strVal val="ppt_x"/>
                                          </p:val>
                                        </p:tav>
                                      </p:tavLst>
                                    </p:anim>
                                    <p:anim calcmode="lin" valueType="num">
                                      <p:cBhvr additive="base">
                                        <p:cTn id="57" dur="3000"/>
                                        <p:tgtEl>
                                          <p:spTgt spid="8"/>
                                        </p:tgtEl>
                                        <p:attrNameLst>
                                          <p:attrName>ppt_y</p:attrName>
                                        </p:attrNameLst>
                                      </p:cBhvr>
                                      <p:tavLst>
                                        <p:tav tm="0">
                                          <p:val>
                                            <p:strVal val="ppt_y"/>
                                          </p:val>
                                        </p:tav>
                                        <p:tav tm="100000">
                                          <p:val>
                                            <p:strVal val="0-ppt_h/2"/>
                                          </p:val>
                                        </p:tav>
                                      </p:tavLst>
                                    </p:anim>
                                    <p:set>
                                      <p:cBhvr>
                                        <p:cTn id="58" dur="1" fill="hold">
                                          <p:stCondLst>
                                            <p:cond delay="2999"/>
                                          </p:stCondLst>
                                        </p:cTn>
                                        <p:tgtEl>
                                          <p:spTgt spid="8"/>
                                        </p:tgtEl>
                                        <p:attrNameLst>
                                          <p:attrName>style.visibility</p:attrName>
                                        </p:attrNameLst>
                                      </p:cBhvr>
                                      <p:to>
                                        <p:strVal val="hidden"/>
                                      </p:to>
                                    </p:set>
                                  </p:childTnLst>
                                </p:cTn>
                              </p:par>
                              <p:par>
                                <p:cTn id="59" presetID="23" presetClass="exit" presetSubtype="16" fill="hold" nodeType="withEffect">
                                  <p:stCondLst>
                                    <p:cond delay="3500"/>
                                  </p:stCondLst>
                                  <p:childTnLst>
                                    <p:anim calcmode="lin" valueType="num">
                                      <p:cBhvr>
                                        <p:cTn id="60" dur="3000"/>
                                        <p:tgtEl>
                                          <p:spTgt spid="7"/>
                                        </p:tgtEl>
                                        <p:attrNameLst>
                                          <p:attrName>ppt_w</p:attrName>
                                        </p:attrNameLst>
                                      </p:cBhvr>
                                      <p:tavLst>
                                        <p:tav tm="0">
                                          <p:val>
                                            <p:strVal val="ppt_w"/>
                                          </p:val>
                                        </p:tav>
                                        <p:tav tm="100000">
                                          <p:val>
                                            <p:strVal val="4*ppt_w"/>
                                          </p:val>
                                        </p:tav>
                                      </p:tavLst>
                                    </p:anim>
                                    <p:anim calcmode="lin" valueType="num">
                                      <p:cBhvr>
                                        <p:cTn id="61" dur="3000"/>
                                        <p:tgtEl>
                                          <p:spTgt spid="7"/>
                                        </p:tgtEl>
                                        <p:attrNameLst>
                                          <p:attrName>ppt_h</p:attrName>
                                        </p:attrNameLst>
                                      </p:cBhvr>
                                      <p:tavLst>
                                        <p:tav tm="0">
                                          <p:val>
                                            <p:strVal val="ppt_h"/>
                                          </p:val>
                                        </p:tav>
                                        <p:tav tm="100000">
                                          <p:val>
                                            <p:strVal val="4*ppt_h"/>
                                          </p:val>
                                        </p:tav>
                                      </p:tavLst>
                                    </p:anim>
                                    <p:set>
                                      <p:cBhvr>
                                        <p:cTn id="62" dur="1" fill="hold">
                                          <p:stCondLst>
                                            <p:cond delay="2999"/>
                                          </p:stCondLst>
                                        </p:cTn>
                                        <p:tgtEl>
                                          <p:spTgt spid="7"/>
                                        </p:tgtEl>
                                        <p:attrNameLst>
                                          <p:attrName>style.visibility</p:attrName>
                                        </p:attrNameLst>
                                      </p:cBhvr>
                                      <p:to>
                                        <p:strVal val="hidden"/>
                                      </p:to>
                                    </p:set>
                                  </p:childTnLst>
                                </p:cTn>
                              </p:par>
                              <p:par>
                                <p:cTn id="63" presetID="10" presetClass="exit" presetSubtype="0" fill="hold" nodeType="withEffect">
                                  <p:stCondLst>
                                    <p:cond delay="3500"/>
                                  </p:stCondLst>
                                  <p:childTnLst>
                                    <p:animEffect transition="out" filter="fade">
                                      <p:cBhvr>
                                        <p:cTn id="64" dur="3000"/>
                                        <p:tgtEl>
                                          <p:spTgt spid="7"/>
                                        </p:tgtEl>
                                      </p:cBhvr>
                                    </p:animEffect>
                                    <p:set>
                                      <p:cBhvr>
                                        <p:cTn id="65" dur="1" fill="hold">
                                          <p:stCondLst>
                                            <p:cond delay="2999"/>
                                          </p:stCondLst>
                                        </p:cTn>
                                        <p:tgtEl>
                                          <p:spTgt spid="7"/>
                                        </p:tgtEl>
                                        <p:attrNameLst>
                                          <p:attrName>style.visibility</p:attrName>
                                        </p:attrNameLst>
                                      </p:cBhvr>
                                      <p:to>
                                        <p:strVal val="hidden"/>
                                      </p:to>
                                    </p:set>
                                  </p:childTnLst>
                                </p:cTn>
                              </p:par>
                              <p:par>
                                <p:cTn id="66" presetID="23" presetClass="exit" presetSubtype="16" fill="hold" nodeType="withEffect">
                                  <p:stCondLst>
                                    <p:cond delay="3500"/>
                                  </p:stCondLst>
                                  <p:childTnLst>
                                    <p:anim calcmode="lin" valueType="num">
                                      <p:cBhvr>
                                        <p:cTn id="67" dur="3000"/>
                                        <p:tgtEl>
                                          <p:spTgt spid="6"/>
                                        </p:tgtEl>
                                        <p:attrNameLst>
                                          <p:attrName>ppt_w</p:attrName>
                                        </p:attrNameLst>
                                      </p:cBhvr>
                                      <p:tavLst>
                                        <p:tav tm="0">
                                          <p:val>
                                            <p:strVal val="ppt_w"/>
                                          </p:val>
                                        </p:tav>
                                        <p:tav tm="100000">
                                          <p:val>
                                            <p:strVal val="4*ppt_w"/>
                                          </p:val>
                                        </p:tav>
                                      </p:tavLst>
                                    </p:anim>
                                    <p:anim calcmode="lin" valueType="num">
                                      <p:cBhvr>
                                        <p:cTn id="68" dur="3000"/>
                                        <p:tgtEl>
                                          <p:spTgt spid="6"/>
                                        </p:tgtEl>
                                        <p:attrNameLst>
                                          <p:attrName>ppt_h</p:attrName>
                                        </p:attrNameLst>
                                      </p:cBhvr>
                                      <p:tavLst>
                                        <p:tav tm="0">
                                          <p:val>
                                            <p:strVal val="ppt_h"/>
                                          </p:val>
                                        </p:tav>
                                        <p:tav tm="100000">
                                          <p:val>
                                            <p:strVal val="4*ppt_h"/>
                                          </p:val>
                                        </p:tav>
                                      </p:tavLst>
                                    </p:anim>
                                    <p:set>
                                      <p:cBhvr>
                                        <p:cTn id="69" dur="1" fill="hold">
                                          <p:stCondLst>
                                            <p:cond delay="2999"/>
                                          </p:stCondLst>
                                        </p:cTn>
                                        <p:tgtEl>
                                          <p:spTgt spid="6"/>
                                        </p:tgtEl>
                                        <p:attrNameLst>
                                          <p:attrName>style.visibility</p:attrName>
                                        </p:attrNameLst>
                                      </p:cBhvr>
                                      <p:to>
                                        <p:strVal val="hidden"/>
                                      </p:to>
                                    </p:set>
                                  </p:childTnLst>
                                </p:cTn>
                              </p:par>
                              <p:par>
                                <p:cTn id="70" presetID="10" presetClass="exit" presetSubtype="0" fill="hold" nodeType="withEffect">
                                  <p:stCondLst>
                                    <p:cond delay="3500"/>
                                  </p:stCondLst>
                                  <p:childTnLst>
                                    <p:animEffect transition="out" filter="fade">
                                      <p:cBhvr>
                                        <p:cTn id="71" dur="3000"/>
                                        <p:tgtEl>
                                          <p:spTgt spid="6"/>
                                        </p:tgtEl>
                                      </p:cBhvr>
                                    </p:animEffect>
                                    <p:set>
                                      <p:cBhvr>
                                        <p:cTn id="72" dur="1" fill="hold">
                                          <p:stCondLst>
                                            <p:cond delay="2999"/>
                                          </p:stCondLst>
                                        </p:cTn>
                                        <p:tgtEl>
                                          <p:spTgt spid="6"/>
                                        </p:tgtEl>
                                        <p:attrNameLst>
                                          <p:attrName>style.visibility</p:attrName>
                                        </p:attrNameLst>
                                      </p:cBhvr>
                                      <p:to>
                                        <p:strVal val="hidden"/>
                                      </p:to>
                                    </p:set>
                                  </p:childTnLst>
                                </p:cTn>
                              </p:par>
                              <p:par>
                                <p:cTn id="73" presetID="23" presetClass="entr" presetSubtype="32" fill="hold" nodeType="withEffect">
                                  <p:stCondLst>
                                    <p:cond delay="3500"/>
                                  </p:stCondLst>
                                  <p:childTnLst>
                                    <p:set>
                                      <p:cBhvr>
                                        <p:cTn id="74" dur="1" fill="hold">
                                          <p:stCondLst>
                                            <p:cond delay="0"/>
                                          </p:stCondLst>
                                        </p:cTn>
                                        <p:tgtEl>
                                          <p:spTgt spid="9"/>
                                        </p:tgtEl>
                                        <p:attrNameLst>
                                          <p:attrName>style.visibility</p:attrName>
                                        </p:attrNameLst>
                                      </p:cBhvr>
                                      <p:to>
                                        <p:strVal val="visible"/>
                                      </p:to>
                                    </p:set>
                                    <p:anim calcmode="lin" valueType="num">
                                      <p:cBhvr>
                                        <p:cTn id="75" dur="3000" fill="hold"/>
                                        <p:tgtEl>
                                          <p:spTgt spid="9"/>
                                        </p:tgtEl>
                                        <p:attrNameLst>
                                          <p:attrName>ppt_w</p:attrName>
                                        </p:attrNameLst>
                                      </p:cBhvr>
                                      <p:tavLst>
                                        <p:tav tm="0">
                                          <p:val>
                                            <p:strVal val="4*#ppt_w"/>
                                          </p:val>
                                        </p:tav>
                                        <p:tav tm="100000">
                                          <p:val>
                                            <p:strVal val="#ppt_w"/>
                                          </p:val>
                                        </p:tav>
                                      </p:tavLst>
                                    </p:anim>
                                    <p:anim calcmode="lin" valueType="num">
                                      <p:cBhvr>
                                        <p:cTn id="76" dur="3000" fill="hold"/>
                                        <p:tgtEl>
                                          <p:spTgt spid="9"/>
                                        </p:tgtEl>
                                        <p:attrNameLst>
                                          <p:attrName>ppt_h</p:attrName>
                                        </p:attrNameLst>
                                      </p:cBhvr>
                                      <p:tavLst>
                                        <p:tav tm="0">
                                          <p:val>
                                            <p:strVal val="4*#ppt_h"/>
                                          </p:val>
                                        </p:tav>
                                        <p:tav tm="100000">
                                          <p:val>
                                            <p:strVal val="#ppt_h"/>
                                          </p:val>
                                        </p:tav>
                                      </p:tavLst>
                                    </p:anim>
                                  </p:childTnLst>
                                </p:cTn>
                              </p:par>
                              <p:par>
                                <p:cTn id="77" presetID="10" presetClass="entr" presetSubtype="0" fill="hold" nodeType="withEffect">
                                  <p:stCondLst>
                                    <p:cond delay="350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childTnLst>
                                </p:cTn>
                              </p:par>
                            </p:childTnLst>
                          </p:cTn>
                        </p:par>
                        <p:par>
                          <p:cTn id="80" fill="hold">
                            <p:stCondLst>
                              <p:cond delay="21500"/>
                            </p:stCondLst>
                            <p:childTnLst>
                              <p:par>
                                <p:cTn id="81" presetID="40" presetClass="entr" presetSubtype="0" fill="hold" grpId="0" nodeType="afterEffect">
                                  <p:stCondLst>
                                    <p:cond delay="0"/>
                                  </p:stCondLst>
                                  <p:iterate type="lt">
                                    <p:tmPct val="10000"/>
                                  </p:iterate>
                                  <p:childTnLst>
                                    <p:set>
                                      <p:cBhvr>
                                        <p:cTn id="82" dur="1" fill="hold">
                                          <p:stCondLst>
                                            <p:cond delay="0"/>
                                          </p:stCondLst>
                                        </p:cTn>
                                        <p:tgtEl>
                                          <p:spTgt spid="10"/>
                                        </p:tgtEl>
                                        <p:attrNameLst>
                                          <p:attrName>style.visibility</p:attrName>
                                        </p:attrNameLst>
                                      </p:cBhvr>
                                      <p:to>
                                        <p:strVal val="visible"/>
                                      </p:to>
                                    </p:set>
                                    <p:animEffect transition="in" filter="fade">
                                      <p:cBhvr>
                                        <p:cTn id="83" dur="1000"/>
                                        <p:tgtEl>
                                          <p:spTgt spid="10"/>
                                        </p:tgtEl>
                                      </p:cBhvr>
                                    </p:animEffect>
                                    <p:anim calcmode="lin" valueType="num">
                                      <p:cBhvr>
                                        <p:cTn id="84" dur="1000" fill="hold"/>
                                        <p:tgtEl>
                                          <p:spTgt spid="10"/>
                                        </p:tgtEl>
                                        <p:attrNameLst>
                                          <p:attrName>ppt_x</p:attrName>
                                        </p:attrNameLst>
                                      </p:cBhvr>
                                      <p:tavLst>
                                        <p:tav tm="0">
                                          <p:val>
                                            <p:strVal val="#ppt_x-.1"/>
                                          </p:val>
                                        </p:tav>
                                        <p:tav tm="100000">
                                          <p:val>
                                            <p:strVal val="#ppt_x"/>
                                          </p:val>
                                        </p:tav>
                                      </p:tavLst>
                                    </p:anim>
                                    <p:anim calcmode="lin" valueType="num">
                                      <p:cBhvr>
                                        <p:cTn id="8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 juego-caras-calzada-calatrava-semana-sant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4 juego-caras-calzada-calatrava-semana-sant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8313" y="4657725"/>
            <a:ext cx="8207375"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Fabada asturiana, o simplemente fabada, es el cocido tradicional de la cocina asturiana elaborado con alubia blanca asturiana (en asturiano,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fabes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embutidos (chorizo y morcilla asturiana), y con cerdo.</a:t>
            </a:r>
          </a:p>
        </p:txBody>
      </p:sp>
    </p:spTree>
  </p:cSld>
  <p:clrMapOvr>
    <a:masterClrMapping/>
  </p:clrMapOvr>
  <mc:AlternateContent xmlns:mc="http://schemas.openxmlformats.org/markup-compatibility/2006" xmlns:p14="http://schemas.microsoft.com/office/powerpoint/2010/main">
    <mc:Choice Requires="p14">
      <p:transition spd="slow" p14:dur="3000" advTm="25000">
        <p14:vortex dir="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3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400" decel="100000"/>
                                        <p:tgtEl>
                                          <p:spTgt spid="4"/>
                                        </p:tgtEl>
                                      </p:cBhvr>
                                    </p:animEffect>
                                    <p:anim calcmode="lin" valueType="num">
                                      <p:cBhvr>
                                        <p:cTn id="11" dur="2400" decel="100000" fill="hold"/>
                                        <p:tgtEl>
                                          <p:spTgt spid="4"/>
                                        </p:tgtEl>
                                        <p:attrNameLst>
                                          <p:attrName>style.rotation</p:attrName>
                                        </p:attrNameLst>
                                      </p:cBhvr>
                                      <p:tavLst>
                                        <p:tav tm="0">
                                          <p:val>
                                            <p:fltVal val="-90"/>
                                          </p:val>
                                        </p:tav>
                                        <p:tav tm="100000">
                                          <p:val>
                                            <p:fltVal val="0"/>
                                          </p:val>
                                        </p:tav>
                                      </p:tavLst>
                                    </p:anim>
                                    <p:anim calcmode="lin" valueType="num">
                                      <p:cBhvr>
                                        <p:cTn id="12" dur="2400" decel="100000" fill="hold"/>
                                        <p:tgtEl>
                                          <p:spTgt spid="4"/>
                                        </p:tgtEl>
                                        <p:attrNameLst>
                                          <p:attrName>ppt_x</p:attrName>
                                        </p:attrNameLst>
                                      </p:cBhvr>
                                      <p:tavLst>
                                        <p:tav tm="0">
                                          <p:val>
                                            <p:strVal val="#ppt_x+0.4"/>
                                          </p:val>
                                        </p:tav>
                                        <p:tav tm="100000">
                                          <p:val>
                                            <p:strVal val="#ppt_x-0.05"/>
                                          </p:val>
                                        </p:tav>
                                      </p:tavLst>
                                    </p:anim>
                                    <p:anim calcmode="lin" valueType="num">
                                      <p:cBhvr>
                                        <p:cTn id="13" dur="2400" decel="100000" fill="hold"/>
                                        <p:tgtEl>
                                          <p:spTgt spid="4"/>
                                        </p:tgtEl>
                                        <p:attrNameLst>
                                          <p:attrName>ppt_y</p:attrName>
                                        </p:attrNameLst>
                                      </p:cBhvr>
                                      <p:tavLst>
                                        <p:tav tm="0">
                                          <p:val>
                                            <p:strVal val="#ppt_y-0.4"/>
                                          </p:val>
                                        </p:tav>
                                        <p:tav tm="100000">
                                          <p:val>
                                            <p:strVal val="#ppt_y+0.1"/>
                                          </p:val>
                                        </p:tav>
                                      </p:tavLst>
                                    </p:anim>
                                    <p:anim calcmode="lin" valueType="num">
                                      <p:cBhvr>
                                        <p:cTn id="14"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5"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3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400" decel="100000"/>
                                        <p:tgtEl>
                                          <p:spTgt spid="5"/>
                                        </p:tgtEl>
                                      </p:cBhvr>
                                    </p:animEffect>
                                    <p:anim calcmode="lin" valueType="num">
                                      <p:cBhvr>
                                        <p:cTn id="22" dur="2400" decel="100000" fill="hold"/>
                                        <p:tgtEl>
                                          <p:spTgt spid="5"/>
                                        </p:tgtEl>
                                        <p:attrNameLst>
                                          <p:attrName>style.rotation</p:attrName>
                                        </p:attrNameLst>
                                      </p:cBhvr>
                                      <p:tavLst>
                                        <p:tav tm="0">
                                          <p:val>
                                            <p:fltVal val="-90"/>
                                          </p:val>
                                        </p:tav>
                                        <p:tav tm="100000">
                                          <p:val>
                                            <p:fltVal val="0"/>
                                          </p:val>
                                        </p:tav>
                                      </p:tavLst>
                                    </p:anim>
                                    <p:anim calcmode="lin" valueType="num">
                                      <p:cBhvr>
                                        <p:cTn id="23" dur="2400" decel="100000" fill="hold"/>
                                        <p:tgtEl>
                                          <p:spTgt spid="5"/>
                                        </p:tgtEl>
                                        <p:attrNameLst>
                                          <p:attrName>ppt_x</p:attrName>
                                        </p:attrNameLst>
                                      </p:cBhvr>
                                      <p:tavLst>
                                        <p:tav tm="0">
                                          <p:val>
                                            <p:strVal val="#ppt_x+0.4"/>
                                          </p:val>
                                        </p:tav>
                                        <p:tav tm="100000">
                                          <p:val>
                                            <p:strVal val="#ppt_x-0.05"/>
                                          </p:val>
                                        </p:tav>
                                      </p:tavLst>
                                    </p:anim>
                                    <p:anim calcmode="lin" valueType="num">
                                      <p:cBhvr>
                                        <p:cTn id="24" dur="2400" decel="100000" fill="hold"/>
                                        <p:tgtEl>
                                          <p:spTgt spid="5"/>
                                        </p:tgtEl>
                                        <p:attrNameLst>
                                          <p:attrName>ppt_y</p:attrName>
                                        </p:attrNameLst>
                                      </p:cBhvr>
                                      <p:tavLst>
                                        <p:tav tm="0">
                                          <p:val>
                                            <p:strVal val="#ppt_y-0.4"/>
                                          </p:val>
                                        </p:tav>
                                        <p:tav tm="100000">
                                          <p:val>
                                            <p:strVal val="#ppt_y+0.1"/>
                                          </p:val>
                                        </p:tav>
                                      </p:tavLst>
                                    </p:anim>
                                    <p:anim calcmode="lin" valueType="num">
                                      <p:cBhvr>
                                        <p:cTn id="25"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26"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id559697sw1366w1366h768H.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3" name="Picture 4" descr="C:\Users\Ana María\Desktop\id559697sw1366w1366h768H.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468313" y="4370388"/>
            <a:ext cx="8424862"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el plato típico de Asturias (el plato regional más conocido). Su difusión es tan grande en la península ibérica, que forma parte de la gastronomía de España y se considera, según ciertos gastrónomos, una de las diez recetas típicas de la cocina española.</a:t>
            </a:r>
          </a:p>
        </p:txBody>
      </p:sp>
    </p:spTree>
  </p:cSld>
  <p:clrMapOvr>
    <a:masterClrMapping/>
  </p:clrMapOvr>
  <mc:AlternateContent xmlns:mc="http://schemas.openxmlformats.org/markup-compatibility/2006" xmlns:p14="http://schemas.microsoft.com/office/powerpoint/2010/main">
    <mc:Choice Requires="p14">
      <p:transition spd="slow" p14:dur="3000" advTm="28000">
        <p14:vortex/>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3000"/>
                                        <p:tgtEl>
                                          <p:spTgt spid="2"/>
                                        </p:tgtEl>
                                      </p:cBhvr>
                                    </p:animEffect>
                                  </p:childTnLst>
                                </p:cTn>
                              </p:par>
                              <p:par>
                                <p:cTn id="12" presetID="8" presetClass="emph" presetSubtype="0" fill="hold" nodeType="withEffect">
                                  <p:stCondLst>
                                    <p:cond delay="0"/>
                                  </p:stCondLst>
                                  <p:childTnLst>
                                    <p:animRot by="-21600000">
                                      <p:cBhvr>
                                        <p:cTn id="13" dur="1000" fill="hold"/>
                                        <p:tgtEl>
                                          <p:spTgt spid="2"/>
                                        </p:tgtEl>
                                        <p:attrNameLst>
                                          <p:attrName>r</p:attrName>
                                        </p:attrNameLst>
                                      </p:cBhvr>
                                    </p:animRot>
                                  </p:childTnLst>
                                </p:cTn>
                              </p:par>
                              <p:par>
                                <p:cTn id="14" presetID="17" presetClass="entr" presetSubtype="1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fltVal val="0"/>
                                          </p:val>
                                        </p:tav>
                                        <p:tav tm="100000">
                                          <p:val>
                                            <p:strVal val="#ppt_w"/>
                                          </p:val>
                                        </p:tav>
                                      </p:tavLst>
                                    </p:anim>
                                    <p:anim calcmode="lin" valueType="num">
                                      <p:cBhvr>
                                        <p:cTn id="17" dur="3000" fill="hold"/>
                                        <p:tgtEl>
                                          <p:spTgt spid="3"/>
                                        </p:tgtEl>
                                        <p:attrNameLst>
                                          <p:attrName>ppt_h</p:attrName>
                                        </p:attrNameLst>
                                      </p:cBhvr>
                                      <p:tavLst>
                                        <p:tav tm="0">
                                          <p:val>
                                            <p:strVal val="#ppt_h"/>
                                          </p:val>
                                        </p:tav>
                                        <p:tav tm="100000">
                                          <p:val>
                                            <p:strVal val="#ppt_h"/>
                                          </p:val>
                                        </p:tav>
                                      </p:tavLst>
                                    </p:anim>
                                  </p:childTnLst>
                                </p:cTn>
                              </p:par>
                              <p:par>
                                <p:cTn id="18" presetID="2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edge">
                                      <p:cBhvr>
                                        <p:cTn id="20" dur="3000"/>
                                        <p:tgtEl>
                                          <p:spTgt spid="3"/>
                                        </p:tgtEl>
                                      </p:cBhvr>
                                    </p:animEffect>
                                  </p:childTnLst>
                                </p:cTn>
                              </p:par>
                              <p:par>
                                <p:cTn id="21" presetID="8" presetClass="emph" presetSubtype="0" fill="hold" nodeType="withEffect">
                                  <p:stCondLst>
                                    <p:cond delay="0"/>
                                  </p:stCondLst>
                                  <p:childTnLst>
                                    <p:animRot by="21600000">
                                      <p:cBhvr>
                                        <p:cTn id="22" dur="1000" fill="hold"/>
                                        <p:tgtEl>
                                          <p:spTgt spid="3"/>
                                        </p:tgtEl>
                                        <p:attrNameLst>
                                          <p:attrName>r</p:attrName>
                                        </p:attrNameLst>
                                      </p:cBhvr>
                                    </p:animRo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Documents and Settings\Ana María\Escritorio\4459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Picture 3" descr="C:\Documents and Settings\Ana María\Escritorio\4459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Picture 3" descr="C:\Documents and Settings\Ana María\Escritorio\4459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900113" y="4945063"/>
            <a:ext cx="7632700" cy="64770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un plato invernal que suele hartar a los comensales, provocando lo que se denomina en asturiano una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fartura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3000" advTm="17000">
        <p14:vortex di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strVal val="#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horizont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randombar(vertical)">
                                      <p:cBhvr>
                                        <p:cTn id="21" dur="3000"/>
                                        <p:tgtEl>
                                          <p:spTgt spid="5"/>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2.jpg"/>
          <p:cNvPicPr>
            <a:picLocks noChangeAspect="1"/>
          </p:cNvPicPr>
          <p:nvPr/>
        </p:nvPicPr>
        <p:blipFill>
          <a:blip r:embed="rId2" cstate="print"/>
          <a:srcRect/>
          <a:stretch>
            <a:fillRect/>
          </a:stretch>
        </p:blipFill>
        <p:spPr bwMode="auto">
          <a:xfrm>
            <a:off x="-252413" y="0"/>
            <a:ext cx="10009188" cy="5715000"/>
          </a:xfrm>
          <a:prstGeom prst="rect">
            <a:avLst/>
          </a:prstGeom>
          <a:noFill/>
          <a:ln w="9525">
            <a:noFill/>
            <a:miter lim="800000"/>
            <a:headEnd/>
            <a:tailEnd/>
          </a:ln>
        </p:spPr>
      </p:pic>
      <p:pic>
        <p:nvPicPr>
          <p:cNvPr id="5" name="4 Imagen" descr="62.jpg"/>
          <p:cNvPicPr>
            <a:picLocks noChangeAspect="1"/>
          </p:cNvPicPr>
          <p:nvPr/>
        </p:nvPicPr>
        <p:blipFill>
          <a:blip r:embed="rId2" cstate="print"/>
          <a:srcRect/>
          <a:stretch>
            <a:fillRect/>
          </a:stretch>
        </p:blipFill>
        <p:spPr bwMode="auto">
          <a:xfrm>
            <a:off x="-252413" y="0"/>
            <a:ext cx="10009188" cy="5715000"/>
          </a:xfrm>
          <a:prstGeom prst="rect">
            <a:avLst/>
          </a:prstGeom>
          <a:noFill/>
          <a:ln w="9525">
            <a:noFill/>
            <a:miter lim="800000"/>
            <a:headEnd/>
            <a:tailEnd/>
          </a:ln>
        </p:spPr>
      </p:pic>
      <p:sp>
        <p:nvSpPr>
          <p:cNvPr id="6" name="5 CuadroTexto"/>
          <p:cNvSpPr txBox="1"/>
          <p:nvPr/>
        </p:nvSpPr>
        <p:spPr>
          <a:xfrm>
            <a:off x="468313" y="4657725"/>
            <a:ext cx="8480425"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día de San Martín se celebra con un banquete presidido por la suculenta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fabada asturiana, compuesta por alubias blancas, chorizo, morcilla, tocino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lacón. </a:t>
            </a:r>
          </a:p>
        </p:txBody>
      </p:sp>
    </p:spTree>
  </p:cSld>
  <p:clrMapOvr>
    <a:masterClrMapping/>
  </p:clrMapOvr>
  <mc:AlternateContent xmlns:mc="http://schemas.openxmlformats.org/markup-compatibility/2006" xmlns:p14="http://schemas.microsoft.com/office/powerpoint/2010/main">
    <mc:Choice Requires="p14">
      <p:transition spd="slow" p14:dur="2250" advTm="21000">
        <p14:ripple dir="ru"/>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9"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Lef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Users\Ana María\Desktop\id101888sw1280w1280h800A.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5" name="Picture 3" descr="C:\Users\Ana María\Desktop\id101888sw1280w1280h800A.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395288" y="4657725"/>
            <a:ext cx="8443912"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trata de la festividad más típica del otoño asturiano y ha sido declarada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Interés Turístico Nacional, ya que no solo es conocida en Asturias, sino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muchos lugares de España, y más allá de nuestras fronteras.</a:t>
            </a: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l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p:cTn id="7" dur="3000" fill="hold"/>
                                        <p:tgtEl>
                                          <p:spTgt spid="7171"/>
                                        </p:tgtEl>
                                        <p:attrNameLst>
                                          <p:attrName>ppt_x</p:attrName>
                                        </p:attrNameLst>
                                      </p:cBhvr>
                                      <p:tavLst>
                                        <p:tav tm="0">
                                          <p:val>
                                            <p:strVal val="#ppt_x-#ppt_w/2"/>
                                          </p:val>
                                        </p:tav>
                                        <p:tav tm="100000">
                                          <p:val>
                                            <p:strVal val="#ppt_x"/>
                                          </p:val>
                                        </p:tav>
                                      </p:tavLst>
                                    </p:anim>
                                    <p:anim calcmode="lin" valueType="num">
                                      <p:cBhvr>
                                        <p:cTn id="8" dur="3000" fill="hold"/>
                                        <p:tgtEl>
                                          <p:spTgt spid="7171"/>
                                        </p:tgtEl>
                                        <p:attrNameLst>
                                          <p:attrName>ppt_y</p:attrName>
                                        </p:attrNameLst>
                                      </p:cBhvr>
                                      <p:tavLst>
                                        <p:tav tm="0">
                                          <p:val>
                                            <p:strVal val="#ppt_y"/>
                                          </p:val>
                                        </p:tav>
                                        <p:tav tm="100000">
                                          <p:val>
                                            <p:strVal val="#ppt_y"/>
                                          </p:val>
                                        </p:tav>
                                      </p:tavLst>
                                    </p:anim>
                                    <p:anim calcmode="lin" valueType="num">
                                      <p:cBhvr>
                                        <p:cTn id="9" dur="3000" fill="hold"/>
                                        <p:tgtEl>
                                          <p:spTgt spid="7171"/>
                                        </p:tgtEl>
                                        <p:attrNameLst>
                                          <p:attrName>ppt_w</p:attrName>
                                        </p:attrNameLst>
                                      </p:cBhvr>
                                      <p:tavLst>
                                        <p:tav tm="0">
                                          <p:val>
                                            <p:fltVal val="0"/>
                                          </p:val>
                                        </p:tav>
                                        <p:tav tm="100000">
                                          <p:val>
                                            <p:strVal val="#ppt_w"/>
                                          </p:val>
                                        </p:tav>
                                      </p:tavLst>
                                    </p:anim>
                                    <p:anim calcmode="lin" valueType="num">
                                      <p:cBhvr>
                                        <p:cTn id="10" dur="3000" fill="hold"/>
                                        <p:tgtEl>
                                          <p:spTgt spid="7171"/>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0"/>
                                  </p:stCondLst>
                                  <p:childTnLst>
                                    <p:set>
                                      <p:cBhvr>
                                        <p:cTn id="12" dur="1" fill="hold">
                                          <p:stCondLst>
                                            <p:cond delay="0"/>
                                          </p:stCondLst>
                                        </p:cTn>
                                        <p:tgtEl>
                                          <p:spTgt spid="7171"/>
                                        </p:tgtEl>
                                        <p:attrNameLst>
                                          <p:attrName>style.visibility</p:attrName>
                                        </p:attrNameLst>
                                      </p:cBhvr>
                                      <p:to>
                                        <p:strVal val="visible"/>
                                      </p:to>
                                    </p:set>
                                    <p:animEffect transition="in" filter="circle(out)">
                                      <p:cBhvr>
                                        <p:cTn id="13" dur="3000"/>
                                        <p:tgtEl>
                                          <p:spTgt spid="7171"/>
                                        </p:tgtEl>
                                      </p:cBhvr>
                                    </p:animEffect>
                                  </p:childTnLst>
                                </p:cTn>
                              </p:par>
                              <p:par>
                                <p:cTn id="14" presetID="23" presetClass="entr" presetSubtype="288" fill="hold" nodeType="withEffect">
                                  <p:stCondLst>
                                    <p:cond delay="0"/>
                                  </p:stCondLst>
                                  <p:childTnLst>
                                    <p:set>
                                      <p:cBhvr>
                                        <p:cTn id="15" dur="1" fill="hold">
                                          <p:stCondLst>
                                            <p:cond delay="0"/>
                                          </p:stCondLst>
                                        </p:cTn>
                                        <p:tgtEl>
                                          <p:spTgt spid="7171"/>
                                        </p:tgtEl>
                                        <p:attrNameLst>
                                          <p:attrName>style.visibility</p:attrName>
                                        </p:attrNameLst>
                                      </p:cBhvr>
                                      <p:to>
                                        <p:strVal val="visible"/>
                                      </p:to>
                                    </p:set>
                                    <p:anim calcmode="lin" valueType="num">
                                      <p:cBhvr>
                                        <p:cTn id="16" dur="3000" fill="hold"/>
                                        <p:tgtEl>
                                          <p:spTgt spid="7171"/>
                                        </p:tgtEl>
                                        <p:attrNameLst>
                                          <p:attrName>ppt_w</p:attrName>
                                        </p:attrNameLst>
                                      </p:cBhvr>
                                      <p:tavLst>
                                        <p:tav tm="0">
                                          <p:val>
                                            <p:strVal val="4/3*#ppt_w"/>
                                          </p:val>
                                        </p:tav>
                                        <p:tav tm="100000">
                                          <p:val>
                                            <p:strVal val="#ppt_w"/>
                                          </p:val>
                                        </p:tav>
                                      </p:tavLst>
                                    </p:anim>
                                    <p:anim calcmode="lin" valueType="num">
                                      <p:cBhvr>
                                        <p:cTn id="17" dur="3000" fill="hold"/>
                                        <p:tgtEl>
                                          <p:spTgt spid="7171"/>
                                        </p:tgtEl>
                                        <p:attrNameLst>
                                          <p:attrName>ppt_h</p:attrName>
                                        </p:attrNameLst>
                                      </p:cBhvr>
                                      <p:tavLst>
                                        <p:tav tm="0">
                                          <p:val>
                                            <p:strVal val="4/3*#ppt_h"/>
                                          </p:val>
                                        </p:tav>
                                        <p:tav tm="100000">
                                          <p:val>
                                            <p:strVal val="#ppt_h"/>
                                          </p:val>
                                        </p:tav>
                                      </p:tavLst>
                                    </p:anim>
                                  </p:childTnLst>
                                </p:cTn>
                              </p:par>
                              <p:par>
                                <p:cTn id="18" presetID="17" presetClass="entr" presetSubtype="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ppt_x</p:attrName>
                                        </p:attrNameLst>
                                      </p:cBhvr>
                                      <p:tavLst>
                                        <p:tav tm="0">
                                          <p:val>
                                            <p:strVal val="#ppt_x+#ppt_w/2"/>
                                          </p:val>
                                        </p:tav>
                                        <p:tav tm="100000">
                                          <p:val>
                                            <p:strVal val="#ppt_x"/>
                                          </p:val>
                                        </p:tav>
                                      </p:tavLst>
                                    </p:anim>
                                    <p:anim calcmode="lin" valueType="num">
                                      <p:cBhvr>
                                        <p:cTn id="21" dur="3000" fill="hold"/>
                                        <p:tgtEl>
                                          <p:spTgt spid="5"/>
                                        </p:tgtEl>
                                        <p:attrNameLst>
                                          <p:attrName>ppt_y</p:attrName>
                                        </p:attrNameLst>
                                      </p:cBhvr>
                                      <p:tavLst>
                                        <p:tav tm="0">
                                          <p:val>
                                            <p:strVal val="#ppt_y"/>
                                          </p:val>
                                        </p:tav>
                                        <p:tav tm="100000">
                                          <p:val>
                                            <p:strVal val="#ppt_y"/>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6" presetClass="entr" presetSubtype="32"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circle(out)">
                                      <p:cBhvr>
                                        <p:cTn id="26" dur="3000"/>
                                        <p:tgtEl>
                                          <p:spTgt spid="5"/>
                                        </p:tgtEl>
                                      </p:cBhvr>
                                    </p:animEffect>
                                  </p:childTnLst>
                                </p:cTn>
                              </p:par>
                              <p:par>
                                <p:cTn id="27" presetID="23" presetClass="entr" presetSubtype="288"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0" fill="hold"/>
                                        <p:tgtEl>
                                          <p:spTgt spid="5"/>
                                        </p:tgtEl>
                                        <p:attrNameLst>
                                          <p:attrName>ppt_w</p:attrName>
                                        </p:attrNameLst>
                                      </p:cBhvr>
                                      <p:tavLst>
                                        <p:tav tm="0">
                                          <p:val>
                                            <p:strVal val="4/3*#ppt_w"/>
                                          </p:val>
                                        </p:tav>
                                        <p:tav tm="100000">
                                          <p:val>
                                            <p:strVal val="#ppt_w"/>
                                          </p:val>
                                        </p:tav>
                                      </p:tavLst>
                                    </p:anim>
                                    <p:anim calcmode="lin" valueType="num">
                                      <p:cBhvr>
                                        <p:cTn id="30" dur="3000" fill="hold"/>
                                        <p:tgtEl>
                                          <p:spTgt spid="5"/>
                                        </p:tgtEl>
                                        <p:attrNameLst>
                                          <p:attrName>ppt_h</p:attrName>
                                        </p:attrNameLst>
                                      </p:cBhvr>
                                      <p:tavLst>
                                        <p:tav tm="0">
                                          <p:val>
                                            <p:strVal val="4/3*#ppt_h"/>
                                          </p:val>
                                        </p:tav>
                                        <p:tav tm="100000">
                                          <p:val>
                                            <p:strVal val="#ppt_h"/>
                                          </p:val>
                                        </p:tav>
                                      </p:tavLst>
                                    </p:anim>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539750" y="4945063"/>
            <a:ext cx="8237538" cy="647700"/>
          </a:xfrm>
          <a:prstGeom prst="rect">
            <a:avLst/>
          </a:prstGeom>
          <a:noFill/>
        </p:spPr>
        <p:txBody>
          <a:bodyPr wrap="none">
            <a:spAutoFit/>
          </a:bodyPr>
          <a:lstStyle/>
          <a:p>
            <a:r>
              <a:rPr lang="es-ES" b="1" dirty="0">
                <a:effectLst>
                  <a:glow rad="101600">
                    <a:srgbClr val="C00000">
                      <a:alpha val="60000"/>
                    </a:srgbClr>
                  </a:glow>
                  <a:outerShdw blurRad="38100" dist="38100" dir="2700000" algn="tl">
                    <a:srgbClr val="1F497D"/>
                  </a:outerShdw>
                </a:effectLst>
              </a:rPr>
              <a:t>Esta comida se remata con el “panchón”, un postre típico del Concejo de</a:t>
            </a:r>
          </a:p>
          <a:p>
            <a:r>
              <a:rPr lang="es-ES" b="1" dirty="0">
                <a:effectLst>
                  <a:glow rad="101600">
                    <a:srgbClr val="C00000">
                      <a:alpha val="60000"/>
                    </a:srgbClr>
                  </a:glow>
                  <a:outerShdw blurRad="38100" dist="38100" dir="2700000" algn="tl">
                    <a:srgbClr val="1F497D"/>
                  </a:outerShdw>
                </a:effectLst>
              </a:rPr>
              <a:t>Aller, que se elabora con el pan con el que se adorna el “</a:t>
            </a:r>
            <a:r>
              <a:rPr lang="es-ES" b="1" dirty="0" err="1">
                <a:effectLst>
                  <a:glow rad="101600">
                    <a:srgbClr val="C00000">
                      <a:alpha val="60000"/>
                    </a:srgbClr>
                  </a:glow>
                  <a:outerShdw blurRad="38100" dist="38100" dir="2700000" algn="tl">
                    <a:srgbClr val="1F497D"/>
                  </a:outerShdw>
                </a:effectLst>
              </a:rPr>
              <a:t>ramu</a:t>
            </a:r>
            <a:r>
              <a:rPr lang="es-ES" b="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17000">
        <p14:ripple dir="l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fltVal val="0"/>
                                          </p:val>
                                        </p:tav>
                                        <p:tav tm="100000">
                                          <p:val>
                                            <p:strVal val="#ppt_w"/>
                                          </p:val>
                                        </p:tav>
                                      </p:tavLst>
                                    </p:anim>
                                    <p:anim calcmode="lin" valueType="num">
                                      <p:cBhvr>
                                        <p:cTn id="18" dur="3000" fill="hold"/>
                                        <p:tgtEl>
                                          <p:spTgt spid="7"/>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in)">
                                      <p:cBhvr>
                                        <p:cTn id="21" dur="3000"/>
                                        <p:tgtEl>
                                          <p:spTgt spid="7"/>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59.jpg"/>
          <p:cNvPicPr>
            <a:picLocks noChangeAspect="1"/>
          </p:cNvPicPr>
          <p:nvPr/>
        </p:nvPicPr>
        <p:blipFill>
          <a:blip r:embed="rId3" cstate="print"/>
          <a:srcRect/>
          <a:stretch>
            <a:fillRect/>
          </a:stretch>
        </p:blipFill>
        <p:spPr bwMode="auto">
          <a:xfrm>
            <a:off x="0" y="-238125"/>
            <a:ext cx="9144000" cy="6119813"/>
          </a:xfrm>
          <a:prstGeom prst="rect">
            <a:avLst/>
          </a:prstGeom>
          <a:noFill/>
          <a:ln w="9525">
            <a:noFill/>
            <a:miter lim="800000"/>
            <a:headEnd/>
            <a:tailEnd/>
          </a:ln>
        </p:spPr>
      </p:pic>
      <p:pic>
        <p:nvPicPr>
          <p:cNvPr id="8" name="7 Imagen" descr="59.jpg"/>
          <p:cNvPicPr>
            <a:picLocks noChangeAspect="1"/>
          </p:cNvPicPr>
          <p:nvPr/>
        </p:nvPicPr>
        <p:blipFill>
          <a:blip r:embed="rId3" cstate="print"/>
          <a:srcRect/>
          <a:stretch>
            <a:fillRect/>
          </a:stretch>
        </p:blipFill>
        <p:spPr bwMode="auto">
          <a:xfrm>
            <a:off x="0" y="-238125"/>
            <a:ext cx="9144000" cy="6119813"/>
          </a:xfrm>
          <a:prstGeom prst="rect">
            <a:avLst/>
          </a:prstGeom>
          <a:noFill/>
          <a:ln w="9525">
            <a:noFill/>
            <a:miter lim="800000"/>
            <a:headEnd/>
            <a:tailEnd/>
          </a:ln>
        </p:spPr>
      </p:pic>
      <p:sp>
        <p:nvSpPr>
          <p:cNvPr id="5" name="4 CuadroTexto"/>
          <p:cNvSpPr txBox="1"/>
          <p:nvPr/>
        </p:nvSpPr>
        <p:spPr>
          <a:xfrm>
            <a:off x="611188" y="4945063"/>
            <a:ext cx="6408737"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Actualmente el festejo, además de conservar su carácter gastronómico, es eminentemente folclórico.</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250" advTm="19000">
        <p14:ripple dir="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3000"/>
                                        <p:tgtEl>
                                          <p:spTgt spid="6"/>
                                        </p:tgtEl>
                                      </p:cBhvr>
                                    </p:animEffect>
                                  </p:childTnLst>
                                </p:cTn>
                              </p:par>
                            </p:childTnLst>
                          </p:cTn>
                        </p:par>
                        <p:par>
                          <p:cTn id="12" fill="hold">
                            <p:stCondLst>
                              <p:cond delay="3000"/>
                            </p:stCondLst>
                            <p:childTnLst>
                              <p:par>
                                <p:cTn id="13" presetID="23" presetClass="exit" presetSubtype="16" fill="hold" nodeType="afterEffect">
                                  <p:stCondLst>
                                    <p:cond delay="0"/>
                                  </p:stCondLst>
                                  <p:childTnLst>
                                    <p:anim calcmode="lin" valueType="num">
                                      <p:cBhvr>
                                        <p:cTn id="14" dur="3000"/>
                                        <p:tgtEl>
                                          <p:spTgt spid="6"/>
                                        </p:tgtEl>
                                        <p:attrNameLst>
                                          <p:attrName>ppt_w</p:attrName>
                                        </p:attrNameLst>
                                      </p:cBhvr>
                                      <p:tavLst>
                                        <p:tav tm="0">
                                          <p:val>
                                            <p:strVal val="ppt_w"/>
                                          </p:val>
                                        </p:tav>
                                        <p:tav tm="100000">
                                          <p:val>
                                            <p:strVal val="4*ppt_w"/>
                                          </p:val>
                                        </p:tav>
                                      </p:tavLst>
                                    </p:anim>
                                    <p:anim calcmode="lin" valueType="num">
                                      <p:cBhvr>
                                        <p:cTn id="15" dur="3000"/>
                                        <p:tgtEl>
                                          <p:spTgt spid="6"/>
                                        </p:tgtEl>
                                        <p:attrNameLst>
                                          <p:attrName>ppt_h</p:attrName>
                                        </p:attrNameLst>
                                      </p:cBhvr>
                                      <p:tavLst>
                                        <p:tav tm="0">
                                          <p:val>
                                            <p:strVal val="ppt_h"/>
                                          </p:val>
                                        </p:tav>
                                        <p:tav tm="100000">
                                          <p:val>
                                            <p:strVal val="4*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23" presetClass="entr" presetSubtype="3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ppt_w"/>
                                          </p:val>
                                        </p:tav>
                                        <p:tav tm="100000">
                                          <p:val>
                                            <p:strVal val="#ppt_w"/>
                                          </p:val>
                                        </p:tav>
                                      </p:tavLst>
                                    </p:anim>
                                    <p:anim calcmode="lin" valueType="num">
                                      <p:cBhvr>
                                        <p:cTn id="23" dur="3000" fill="hold"/>
                                        <p:tgtEl>
                                          <p:spTgt spid="8"/>
                                        </p:tgtEl>
                                        <p:attrNameLst>
                                          <p:attrName>ppt_h</p:attrName>
                                        </p:attrNameLst>
                                      </p:cBhvr>
                                      <p:tavLst>
                                        <p:tav tm="0">
                                          <p:val>
                                            <p:strVal val="4*#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3000"/>
                                        <p:tgtEl>
                                          <p:spTgt spid="8"/>
                                        </p:tgtEl>
                                      </p:cBhvr>
                                    </p:animEffect>
                                  </p:childTnLst>
                                </p:cTn>
                              </p:par>
                            </p:childTnLst>
                          </p:cTn>
                        </p:par>
                        <p:par>
                          <p:cTn id="27" fill="hold">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850" y="4657725"/>
            <a:ext cx="8636000"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actos comienzan la víspera de la fiesta con un pregón a cargo de una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destacada personalidad del Concejo de Aller. Este mismo día se elige a la</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“Xana” (la reina) entre las muchachas de la localidad, que presidirá el festejo.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peelOff"/>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ppt_w"/>
                                          </p:val>
                                        </p:tav>
                                        <p:tav tm="100000">
                                          <p:val>
                                            <p:strVal val="#ppt_w"/>
                                          </p:val>
                                        </p:tav>
                                      </p:tavLst>
                                    </p:anim>
                                    <p:anim calcmode="lin" valueType="num">
                                      <p:cBhvr>
                                        <p:cTn id="8" dur="3000" fill="hold"/>
                                        <p:tgtEl>
                                          <p:spTgt spid="3"/>
                                        </p:tgtEl>
                                        <p:attrNameLst>
                                          <p:attrName>ppt_h</p:attrName>
                                        </p:attrNameLst>
                                      </p:cBhvr>
                                      <p:tavLst>
                                        <p:tav tm="0" fmla="#ppt_h*sin(2.5*pi*$)">
                                          <p:val>
                                            <p:fltVal val="0"/>
                                          </p:val>
                                        </p:tav>
                                        <p:tav tm="100000">
                                          <p:val>
                                            <p:fltVal val="1"/>
                                          </p:val>
                                        </p:tav>
                                      </p:tavLst>
                                    </p:anim>
                                  </p:childTnLst>
                                </p:cTn>
                              </p:par>
                              <p:par>
                                <p:cTn id="9" presetID="8" presetClass="emph" presetSubtype="0" fill="hold" nodeType="withEffect">
                                  <p:stCondLst>
                                    <p:cond delay="0"/>
                                  </p:stCondLst>
                                  <p:childTnLst>
                                    <p:animRot by="-21600000">
                                      <p:cBhvr>
                                        <p:cTn id="10" dur="2000" fill="hold"/>
                                        <p:tgtEl>
                                          <p:spTgt spid="3"/>
                                        </p:tgtEl>
                                        <p:attrNameLst>
                                          <p:attrName>r</p:attrName>
                                        </p:attrNameLst>
                                      </p:cBhvr>
                                    </p:animRot>
                                  </p:childTnLst>
                                </p:cTn>
                              </p:par>
                              <p:par>
                                <p:cTn id="11" presetID="26" presetClass="emph" presetSubtype="0" repeatCount="4000" fill="hold" nodeType="withEffect">
                                  <p:stCondLst>
                                    <p:cond delay="0"/>
                                  </p:stCondLst>
                                  <p:childTnLst>
                                    <p:animEffect transition="out" filter="fade">
                                      <p:cBhvr>
                                        <p:cTn id="12" dur="1000" tmFilter="0, 0; .2, .5; .8, .5; 1, 0"/>
                                        <p:tgtEl>
                                          <p:spTgt spid="3"/>
                                        </p:tgtEl>
                                      </p:cBhvr>
                                    </p:animEffect>
                                    <p:animScale>
                                      <p:cBhvr>
                                        <p:cTn id="13" dur="500" autoRev="1" fill="hold"/>
                                        <p:tgtEl>
                                          <p:spTgt spid="3"/>
                                        </p:tgtEl>
                                      </p:cBhvr>
                                      <p:by x="105000" y="105000"/>
                                    </p:animScale>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Ana María\Desktop\9155660592_b5fd2dea31_bH.jpg"/>
          <p:cNvPicPr>
            <a:picLocks noChangeAspect="1" noChangeArrowheads="1"/>
          </p:cNvPicPr>
          <p:nvPr/>
        </p:nvPicPr>
        <p:blipFill>
          <a:blip r:embed="rId2" cstate="print"/>
          <a:srcRect r="50000" b="50000"/>
          <a:stretch>
            <a:fillRect/>
          </a:stretch>
        </p:blipFill>
        <p:spPr bwMode="auto">
          <a:xfrm>
            <a:off x="0" y="-166688"/>
            <a:ext cx="4572000" cy="3024188"/>
          </a:xfrm>
          <a:prstGeom prst="rect">
            <a:avLst/>
          </a:prstGeom>
          <a:noFill/>
          <a:ln w="9525">
            <a:noFill/>
            <a:miter lim="800000"/>
            <a:headEnd/>
            <a:tailEnd/>
          </a:ln>
        </p:spPr>
      </p:pic>
      <p:pic>
        <p:nvPicPr>
          <p:cNvPr id="3" name="Picture 5" descr="C:\Users\Ana María\Desktop\9155660592_b5fd2dea31_bH.jpg"/>
          <p:cNvPicPr>
            <a:picLocks noChangeAspect="1" noChangeArrowheads="1"/>
          </p:cNvPicPr>
          <p:nvPr/>
        </p:nvPicPr>
        <p:blipFill>
          <a:blip r:embed="rId2" cstate="print"/>
          <a:srcRect l="50000" b="50000"/>
          <a:stretch>
            <a:fillRect/>
          </a:stretch>
        </p:blipFill>
        <p:spPr bwMode="auto">
          <a:xfrm>
            <a:off x="4572000" y="-166688"/>
            <a:ext cx="4572000" cy="3024188"/>
          </a:xfrm>
          <a:prstGeom prst="rect">
            <a:avLst/>
          </a:prstGeom>
          <a:noFill/>
          <a:ln w="9525">
            <a:noFill/>
            <a:miter lim="800000"/>
            <a:headEnd/>
            <a:tailEnd/>
          </a:ln>
        </p:spPr>
      </p:pic>
      <p:pic>
        <p:nvPicPr>
          <p:cNvPr id="4" name="Picture 5" descr="C:\Users\Ana María\Desktop\9155660592_b5fd2dea31_bH.jpg"/>
          <p:cNvPicPr>
            <a:picLocks noChangeAspect="1" noChangeArrowheads="1"/>
          </p:cNvPicPr>
          <p:nvPr/>
        </p:nvPicPr>
        <p:blipFill>
          <a:blip r:embed="rId2" cstate="print"/>
          <a:srcRect t="50000" r="50000"/>
          <a:stretch>
            <a:fillRect/>
          </a:stretch>
        </p:blipFill>
        <p:spPr bwMode="auto">
          <a:xfrm>
            <a:off x="0" y="2857500"/>
            <a:ext cx="4572000" cy="3024188"/>
          </a:xfrm>
          <a:prstGeom prst="rect">
            <a:avLst/>
          </a:prstGeom>
          <a:noFill/>
          <a:ln w="9525">
            <a:noFill/>
            <a:miter lim="800000"/>
            <a:headEnd/>
            <a:tailEnd/>
          </a:ln>
        </p:spPr>
      </p:pic>
      <p:pic>
        <p:nvPicPr>
          <p:cNvPr id="5" name="Picture 5" descr="C:\Users\Ana María\Desktop\9155660592_b5fd2dea31_bH.jpg"/>
          <p:cNvPicPr>
            <a:picLocks noChangeAspect="1" noChangeArrowheads="1"/>
          </p:cNvPicPr>
          <p:nvPr/>
        </p:nvPicPr>
        <p:blipFill>
          <a:blip r:embed="rId2" cstate="print"/>
          <a:srcRect l="50000" t="50000"/>
          <a:stretch>
            <a:fillRect/>
          </a:stretch>
        </p:blipFill>
        <p:spPr bwMode="auto">
          <a:xfrm>
            <a:off x="4572000" y="2857500"/>
            <a:ext cx="4572000" cy="3024188"/>
          </a:xfrm>
          <a:prstGeom prst="rect">
            <a:avLst/>
          </a:prstGeom>
          <a:noFill/>
          <a:ln w="9525">
            <a:noFill/>
            <a:miter lim="800000"/>
            <a:headEnd/>
            <a:tailEnd/>
          </a:ln>
        </p:spPr>
      </p:pic>
      <p:sp>
        <p:nvSpPr>
          <p:cNvPr id="6" name="5 CuadroTexto"/>
          <p:cNvSpPr txBox="1"/>
          <p:nvPr/>
        </p:nvSpPr>
        <p:spPr>
          <a:xfrm>
            <a:off x="539750" y="4657725"/>
            <a:ext cx="8416925"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11 de noviembre comienza con pasacalles a cargo de grupos de música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asturiana, a media mañana celebran una misa solemne cantada a la gaita,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según la tradición, en honor del santo patrón San Martín.</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3000"/>
                                        <p:tgtEl>
                                          <p:spTgt spid="2"/>
                                        </p:tgtEl>
                                      </p:cBhvr>
                                    </p:animEffect>
                                  </p:childTnLst>
                                </p:cTn>
                              </p:par>
                              <p:par>
                                <p:cTn id="8" presetID="4"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ox(out)">
                                      <p:cBhvr>
                                        <p:cTn id="10" dur="3000"/>
                                        <p:tgtEl>
                                          <p:spTgt spid="3"/>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4"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3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Ana María\Desktop\132632YX04P-2L00.jpg"/>
          <p:cNvPicPr>
            <a:picLocks noChangeAspect="1" noChangeArrowheads="1"/>
          </p:cNvPicPr>
          <p:nvPr/>
        </p:nvPicPr>
        <p:blipFill>
          <a:blip r:embed="rId2" cstate="print"/>
          <a:srcRect r="50000"/>
          <a:stretch>
            <a:fillRect/>
          </a:stretch>
        </p:blipFill>
        <p:spPr bwMode="auto">
          <a:xfrm>
            <a:off x="-323850" y="0"/>
            <a:ext cx="4895850" cy="5715000"/>
          </a:xfrm>
          <a:prstGeom prst="rect">
            <a:avLst/>
          </a:prstGeom>
          <a:noFill/>
          <a:ln w="9525">
            <a:noFill/>
            <a:miter lim="800000"/>
            <a:headEnd/>
            <a:tailEnd/>
          </a:ln>
        </p:spPr>
      </p:pic>
      <p:pic>
        <p:nvPicPr>
          <p:cNvPr id="10" name="Picture 3" descr="C:\Users\Ana María\Desktop\132632YX04P-2L00.jpg"/>
          <p:cNvPicPr>
            <a:picLocks noChangeAspect="1" noChangeArrowheads="1"/>
          </p:cNvPicPr>
          <p:nvPr/>
        </p:nvPicPr>
        <p:blipFill>
          <a:blip r:embed="rId2" cstate="print"/>
          <a:srcRect l="50000"/>
          <a:stretch>
            <a:fillRect/>
          </a:stretch>
        </p:blipFill>
        <p:spPr bwMode="auto">
          <a:xfrm>
            <a:off x="4572000" y="0"/>
            <a:ext cx="4824413" cy="5715000"/>
          </a:xfrm>
          <a:prstGeom prst="rect">
            <a:avLst/>
          </a:prstGeom>
          <a:noFill/>
          <a:ln w="9525">
            <a:noFill/>
            <a:miter lim="800000"/>
            <a:headEnd/>
            <a:tailEnd/>
          </a:ln>
        </p:spPr>
      </p:pic>
      <p:sp>
        <p:nvSpPr>
          <p:cNvPr id="5" name="4 CuadroTexto"/>
          <p:cNvSpPr txBox="1"/>
          <p:nvPr/>
        </p:nvSpPr>
        <p:spPr>
          <a:xfrm>
            <a:off x="900113" y="4657725"/>
            <a:ext cx="7343775"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A la una de la tarde un monumental desfile recorre las calles de Moreda, en el que se mezclan folclore, música, baile y cultura, y en el que participan espontáneamente las “</a:t>
            </a:r>
            <a:r>
              <a:rPr lang="es-ES" b="1" dirty="0" err="1">
                <a:effectLst>
                  <a:glow rad="101600">
                    <a:srgbClr val="C00000">
                      <a:alpha val="60000"/>
                    </a:srgbClr>
                  </a:glow>
                  <a:outerShdw blurRad="38100" dist="38100" dir="2700000" algn="tl">
                    <a:srgbClr val="1F497D"/>
                  </a:outerShdw>
                </a:effectLst>
              </a:rPr>
              <a:t>xandas</a:t>
            </a:r>
            <a:r>
              <a:rPr lang="es-ES" b="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3000" fill="hold"/>
                                        <p:tgtEl>
                                          <p:spTgt spid="6147"/>
                                        </p:tgtEl>
                                        <p:attrNameLst>
                                          <p:attrName>ppt_x</p:attrName>
                                        </p:attrNameLst>
                                      </p:cBhvr>
                                      <p:tavLst>
                                        <p:tav tm="0">
                                          <p:val>
                                            <p:strVal val="#ppt_x-#ppt_w/2"/>
                                          </p:val>
                                        </p:tav>
                                        <p:tav tm="100000">
                                          <p:val>
                                            <p:strVal val="#ppt_x"/>
                                          </p:val>
                                        </p:tav>
                                      </p:tavLst>
                                    </p:anim>
                                    <p:anim calcmode="lin" valueType="num">
                                      <p:cBhvr>
                                        <p:cTn id="8" dur="3000" fill="hold"/>
                                        <p:tgtEl>
                                          <p:spTgt spid="6147"/>
                                        </p:tgtEl>
                                        <p:attrNameLst>
                                          <p:attrName>ppt_y</p:attrName>
                                        </p:attrNameLst>
                                      </p:cBhvr>
                                      <p:tavLst>
                                        <p:tav tm="0">
                                          <p:val>
                                            <p:strVal val="#ppt_y"/>
                                          </p:val>
                                        </p:tav>
                                        <p:tav tm="100000">
                                          <p:val>
                                            <p:strVal val="#ppt_y"/>
                                          </p:val>
                                        </p:tav>
                                      </p:tavLst>
                                    </p:anim>
                                    <p:anim calcmode="lin" valueType="num">
                                      <p:cBhvr>
                                        <p:cTn id="9" dur="3000" fill="hold"/>
                                        <p:tgtEl>
                                          <p:spTgt spid="6147"/>
                                        </p:tgtEl>
                                        <p:attrNameLst>
                                          <p:attrName>ppt_w</p:attrName>
                                        </p:attrNameLst>
                                      </p:cBhvr>
                                      <p:tavLst>
                                        <p:tav tm="0">
                                          <p:val>
                                            <p:fltVal val="0"/>
                                          </p:val>
                                        </p:tav>
                                        <p:tav tm="100000">
                                          <p:val>
                                            <p:strVal val="#ppt_w"/>
                                          </p:val>
                                        </p:tav>
                                      </p:tavLst>
                                    </p:anim>
                                    <p:anim calcmode="lin" valueType="num">
                                      <p:cBhvr>
                                        <p:cTn id="10" dur="3000" fill="hold"/>
                                        <p:tgtEl>
                                          <p:spTgt spid="6147"/>
                                        </p:tgtEl>
                                        <p:attrNameLst>
                                          <p:attrName>ppt_h</p:attrName>
                                        </p:attrNameLst>
                                      </p:cBhvr>
                                      <p:tavLst>
                                        <p:tav tm="0">
                                          <p:val>
                                            <p:strVal val="#ppt_h"/>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6147"/>
                                        </p:tgtEl>
                                        <p:attrNameLst>
                                          <p:attrName>style.visibility</p:attrName>
                                        </p:attrNameLst>
                                      </p:cBhvr>
                                      <p:to>
                                        <p:strVal val="visible"/>
                                      </p:to>
                                    </p:set>
                                    <p:animEffect transition="in" filter="blinds(vertical)">
                                      <p:cBhvr>
                                        <p:cTn id="13" dur="3000"/>
                                        <p:tgtEl>
                                          <p:spTgt spid="6147"/>
                                        </p:tgtEl>
                                      </p:cBhvr>
                                    </p:animEffect>
                                  </p:childTnLst>
                                </p:cTn>
                              </p:par>
                              <p:par>
                                <p:cTn id="14" presetID="19" presetClass="entr" presetSubtype="10" fill="hold" nodeType="withEffect">
                                  <p:stCondLst>
                                    <p:cond delay="0"/>
                                  </p:stCondLst>
                                  <p:childTnLst>
                                    <p:set>
                                      <p:cBhvr>
                                        <p:cTn id="15" dur="1" fill="hold">
                                          <p:stCondLst>
                                            <p:cond delay="0"/>
                                          </p:stCondLst>
                                        </p:cTn>
                                        <p:tgtEl>
                                          <p:spTgt spid="6147"/>
                                        </p:tgtEl>
                                        <p:attrNameLst>
                                          <p:attrName>style.visibility</p:attrName>
                                        </p:attrNameLst>
                                      </p:cBhvr>
                                      <p:to>
                                        <p:strVal val="visible"/>
                                      </p:to>
                                    </p:set>
                                    <p:anim calcmode="lin" valueType="num">
                                      <p:cBhvr>
                                        <p:cTn id="16" dur="3000" fill="hold"/>
                                        <p:tgtEl>
                                          <p:spTgt spid="6147"/>
                                        </p:tgtEl>
                                        <p:attrNameLst>
                                          <p:attrName>ppt_w</p:attrName>
                                        </p:attrNameLst>
                                      </p:cBhvr>
                                      <p:tavLst>
                                        <p:tav tm="0" fmla="#ppt_w*sin(2.5*pi*$)">
                                          <p:val>
                                            <p:fltVal val="0"/>
                                          </p:val>
                                        </p:tav>
                                        <p:tav tm="100000">
                                          <p:val>
                                            <p:fltVal val="1"/>
                                          </p:val>
                                        </p:tav>
                                      </p:tavLst>
                                    </p:anim>
                                    <p:anim calcmode="lin" valueType="num">
                                      <p:cBhvr>
                                        <p:cTn id="17" dur="3000" fill="hold"/>
                                        <p:tgtEl>
                                          <p:spTgt spid="6147"/>
                                        </p:tgtEl>
                                        <p:attrNameLst>
                                          <p:attrName>ppt_h</p:attrName>
                                        </p:attrNameLst>
                                      </p:cBhvr>
                                      <p:tavLst>
                                        <p:tav tm="0">
                                          <p:val>
                                            <p:strVal val="#ppt_h"/>
                                          </p:val>
                                        </p:tav>
                                        <p:tav tm="100000">
                                          <p:val>
                                            <p:strVal val="#ppt_h"/>
                                          </p:val>
                                        </p:tav>
                                      </p:tavLst>
                                    </p:anim>
                                  </p:childTnLst>
                                </p:cTn>
                              </p:par>
                              <p:par>
                                <p:cTn id="18" presetID="17" presetClass="entr" presetSubtype="2"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3000" fill="hold"/>
                                        <p:tgtEl>
                                          <p:spTgt spid="10"/>
                                        </p:tgtEl>
                                        <p:attrNameLst>
                                          <p:attrName>ppt_x</p:attrName>
                                        </p:attrNameLst>
                                      </p:cBhvr>
                                      <p:tavLst>
                                        <p:tav tm="0">
                                          <p:val>
                                            <p:strVal val="#ppt_x+#ppt_w/2"/>
                                          </p:val>
                                        </p:tav>
                                        <p:tav tm="100000">
                                          <p:val>
                                            <p:strVal val="#ppt_x"/>
                                          </p:val>
                                        </p:tav>
                                      </p:tavLst>
                                    </p:anim>
                                    <p:anim calcmode="lin" valueType="num">
                                      <p:cBhvr>
                                        <p:cTn id="21" dur="3000" fill="hold"/>
                                        <p:tgtEl>
                                          <p:spTgt spid="10"/>
                                        </p:tgtEl>
                                        <p:attrNameLst>
                                          <p:attrName>ppt_y</p:attrName>
                                        </p:attrNameLst>
                                      </p:cBhvr>
                                      <p:tavLst>
                                        <p:tav tm="0">
                                          <p:val>
                                            <p:strVal val="#ppt_y"/>
                                          </p:val>
                                        </p:tav>
                                        <p:tav tm="100000">
                                          <p:val>
                                            <p:strVal val="#ppt_y"/>
                                          </p:val>
                                        </p:tav>
                                      </p:tavLst>
                                    </p:anim>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5"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vertical)">
                                      <p:cBhvr>
                                        <p:cTn id="26" dur="3000"/>
                                        <p:tgtEl>
                                          <p:spTgt spid="10"/>
                                        </p:tgtEl>
                                      </p:cBhvr>
                                    </p:animEffect>
                                  </p:childTnLst>
                                </p:cTn>
                              </p:par>
                              <p:par>
                                <p:cTn id="27" presetID="19" presetClass="entr" presetSubtype="10"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3000" fill="hold"/>
                                        <p:tgtEl>
                                          <p:spTgt spid="10"/>
                                        </p:tgtEl>
                                        <p:attrNameLst>
                                          <p:attrName>ppt_w</p:attrName>
                                        </p:attrNameLst>
                                      </p:cBhvr>
                                      <p:tavLst>
                                        <p:tav tm="0" fmla="#ppt_w*sin(2.5*pi*$)">
                                          <p:val>
                                            <p:fltVal val="0"/>
                                          </p:val>
                                        </p:tav>
                                        <p:tav tm="100000">
                                          <p:val>
                                            <p:fltVal val="1"/>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69 Imagen" descr="Diapositiva5"/>
          <p:cNvPicPr>
            <a:picLocks noGrp="1" noChangeAspect="1"/>
          </p:cNvPicPr>
          <p:nvPr isPhoto="1"/>
        </p:nvPicPr>
        <p:blipFill>
          <a:blip r:embed="rId2" cstate="print"/>
          <a:srcRect/>
          <a:stretch>
            <a:fillRect/>
          </a:stretch>
        </p:blipFill>
        <p:spPr bwMode="auto">
          <a:xfrm>
            <a:off x="4763" y="0"/>
            <a:ext cx="9134475" cy="571500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0"/>
            <a:ext cx="3203575" cy="1417638"/>
          </a:xfrm>
          <a:prstGeom prst="rect">
            <a:avLst/>
          </a:prstGeom>
          <a:solidFill>
            <a:schemeClr val="bg1"/>
          </a:solidFill>
          <a:ln w="9525">
            <a:noFill/>
            <a:miter lim="800000"/>
            <a:headEnd/>
            <a:tailEnd/>
          </a:ln>
        </p:spPr>
      </p:pic>
      <p:pic>
        <p:nvPicPr>
          <p:cNvPr id="10" name="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0"/>
            <a:ext cx="309721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0"/>
            <a:ext cx="2843213"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1344613"/>
            <a:ext cx="3203575"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1417638"/>
            <a:ext cx="3097212"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1344613"/>
            <a:ext cx="2843213" cy="1512887"/>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2857500"/>
            <a:ext cx="3203575"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2857500"/>
            <a:ext cx="2843213" cy="1439863"/>
          </a:xfrm>
          <a:prstGeom prst="rect">
            <a:avLst/>
          </a:prstGeom>
          <a:solidFill>
            <a:schemeClr val="bg1"/>
          </a:solidFill>
          <a:ln w="9525">
            <a:noFill/>
            <a:miter lim="800000"/>
            <a:headEnd/>
            <a:tailEnd/>
          </a:ln>
        </p:spPr>
      </p:pic>
      <p:pic>
        <p:nvPicPr>
          <p:cNvPr id="50" name="4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2857500"/>
            <a:ext cx="3097212" cy="1428750"/>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5" y="4286250"/>
            <a:ext cx="3203575"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4225925"/>
            <a:ext cx="3097212" cy="1489075"/>
          </a:xfrm>
          <a:prstGeom prst="rect">
            <a:avLst/>
          </a:prstGeom>
          <a:solidFill>
            <a:schemeClr val="bg1"/>
          </a:solidFill>
          <a:ln w="9525">
            <a:noFill/>
            <a:miter lim="800000"/>
            <a:headEnd/>
            <a:tailEnd/>
          </a:ln>
        </p:spPr>
      </p:pic>
      <p:pic>
        <p:nvPicPr>
          <p:cNvPr id="61" name="6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0" y="4286250"/>
            <a:ext cx="2843213" cy="1428750"/>
          </a:xfrm>
          <a:prstGeom prst="rect">
            <a:avLst/>
          </a:prstGeom>
          <a:solidFill>
            <a:schemeClr val="bg1"/>
          </a:solidFill>
          <a:ln w="9525">
            <a:noFill/>
            <a:miter lim="800000"/>
            <a:headEnd/>
            <a:tailEnd/>
          </a:ln>
        </p:spPr>
      </p:pic>
      <p:sp>
        <p:nvSpPr>
          <p:cNvPr id="15" name="14 Rectángulo"/>
          <p:cNvSpPr/>
          <p:nvPr/>
        </p:nvSpPr>
        <p:spPr>
          <a:xfrm>
            <a:off x="467544" y="2281436"/>
            <a:ext cx="8496944" cy="792088"/>
          </a:xfrm>
          <a:prstGeom prst="rect">
            <a:avLst/>
          </a:prstGeom>
          <a:noFill/>
        </p:spPr>
        <p:txBody>
          <a:bodyPr wrap="none">
            <a:prstTxWarp prst="textFadeUp">
              <a:avLst>
                <a:gd name="adj" fmla="val 11970"/>
              </a:avLst>
            </a:prstTxWarp>
            <a:spAutoFit/>
            <a:scene3d>
              <a:camera prst="perspectiveAbove"/>
              <a:lightRig rig="threePt" dir="t"/>
            </a:scene3d>
            <a:sp3d extrusionH="57150">
              <a:bevelT w="38100" h="38100" prst="angle"/>
            </a:sp3d>
          </a:bodyPr>
          <a:lstStyle/>
          <a:p>
            <a:pPr algn="ctr" fontAlgn="auto">
              <a:spcBef>
                <a:spcPts val="0"/>
              </a:spcBef>
              <a:spcAft>
                <a:spcPts val="0"/>
              </a:spcAft>
              <a:defRPr/>
            </a:pPr>
            <a:r>
              <a:rPr lang="es-ES" sz="5400" b="1" dirty="0">
                <a:ln w="1905"/>
                <a:effectLst>
                  <a:innerShdw blurRad="69850" dist="43180" dir="5400000">
                    <a:srgbClr val="000000">
                      <a:alpha val="65000"/>
                    </a:srgbClr>
                  </a:innerShdw>
                  <a:reflection blurRad="6350" stA="60000" endA="900" endPos="58000" dir="5400000" sy="-100000" algn="bl" rotWithShape="0"/>
                </a:effectLst>
                <a:latin typeface="+mn-lt"/>
                <a:cs typeface="+mn-cs"/>
              </a:rPr>
              <a:t> Día de San Sebastián </a:t>
            </a:r>
          </a:p>
        </p:txBody>
      </p:sp>
      <p:sp>
        <p:nvSpPr>
          <p:cNvPr id="16" name="15 Rectángulo"/>
          <p:cNvSpPr/>
          <p:nvPr/>
        </p:nvSpPr>
        <p:spPr>
          <a:xfrm>
            <a:off x="1331640" y="2857500"/>
            <a:ext cx="6480720" cy="648072"/>
          </a:xfrm>
          <a:prstGeom prst="rect">
            <a:avLst/>
          </a:prstGeom>
          <a:noFill/>
        </p:spPr>
        <p:txBody>
          <a:bodyPr wrap="none">
            <a:prstTxWarp prst="textFadeUp">
              <a:avLst>
                <a:gd name="adj" fmla="val 11560"/>
              </a:avLst>
            </a:prstTxWarp>
            <a:spAutoFit/>
            <a:scene3d>
              <a:camera prst="perspectiveAbove"/>
              <a:lightRig rig="threePt" dir="t"/>
            </a:scene3d>
            <a:sp3d extrusionH="57150">
              <a:bevelT w="38100" h="38100" prst="angle"/>
            </a:sp3d>
          </a:bodyPr>
          <a:lstStyle/>
          <a:p>
            <a:pPr algn="ctr" fontAlgn="auto">
              <a:spcBef>
                <a:spcPts val="0"/>
              </a:spcBef>
              <a:spcAft>
                <a:spcPts val="0"/>
              </a:spcAft>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 </a:t>
            </a:r>
            <a:r>
              <a:rPr lang="es-ES" sz="5400" b="1" dirty="0">
                <a:ln w="1905"/>
                <a:effectLst>
                  <a:innerShdw blurRad="69850" dist="43180" dir="5400000">
                    <a:srgbClr val="000000">
                      <a:alpha val="65000"/>
                    </a:srgbClr>
                  </a:innerShdw>
                  <a:reflection blurRad="6350" stA="60000" endA="900" endPos="58000" dir="5400000" sy="-100000" algn="bl" rotWithShape="0"/>
                </a:effectLst>
                <a:latin typeface="+mn-lt"/>
                <a:cs typeface="+mn-cs"/>
              </a:rPr>
              <a:t>Tamborrada</a:t>
            </a: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 </a:t>
            </a:r>
          </a:p>
        </p:txBody>
      </p:sp>
      <p:sp>
        <p:nvSpPr>
          <p:cNvPr id="17" name="16 Rectángulo"/>
          <p:cNvSpPr/>
          <p:nvPr/>
        </p:nvSpPr>
        <p:spPr>
          <a:xfrm>
            <a:off x="323528" y="2497460"/>
            <a:ext cx="8496944" cy="792088"/>
          </a:xfrm>
          <a:prstGeom prst="rect">
            <a:avLst/>
          </a:prstGeom>
          <a:noFill/>
        </p:spPr>
        <p:txBody>
          <a:bodyPr wrap="none">
            <a:prstTxWarp prst="textFadeUp">
              <a:avLst>
                <a:gd name="adj" fmla="val 11970"/>
              </a:avLst>
            </a:prstTxWarp>
            <a:spAutoFit/>
            <a:scene3d>
              <a:camera prst="perspectiveAbove"/>
              <a:lightRig rig="threePt" dir="t"/>
            </a:scene3d>
            <a:sp3d extrusionH="57150">
              <a:bevelT w="38100" h="38100" prst="angle"/>
            </a:sp3d>
          </a:bodyPr>
          <a:lstStyle/>
          <a:p>
            <a:pPr algn="ctr" fontAlgn="auto">
              <a:spcBef>
                <a:spcPts val="0"/>
              </a:spcBef>
              <a:spcAft>
                <a:spcPts val="0"/>
              </a:spcAft>
              <a:defRPr/>
            </a:pPr>
            <a:r>
              <a:rPr lang="es-ES" sz="5400" b="1" dirty="0">
                <a:ln w="1905"/>
                <a:effectLst>
                  <a:innerShdw blurRad="69850" dist="43180" dir="5400000">
                    <a:srgbClr val="000000">
                      <a:alpha val="65000"/>
                    </a:srgbClr>
                  </a:innerShdw>
                  <a:reflection blurRad="6350" stA="60000" endA="900" endPos="58000" dir="5400000" sy="-100000" algn="bl" rotWithShape="0"/>
                </a:effectLst>
                <a:latin typeface="+mn-lt"/>
                <a:cs typeface="+mn-cs"/>
              </a:rPr>
              <a:t> Donostia – San Sebastián </a:t>
            </a:r>
          </a:p>
        </p:txBody>
      </p:sp>
      <p:sp>
        <p:nvSpPr>
          <p:cNvPr id="18" name="17 CuadroTexto"/>
          <p:cNvSpPr txBox="1"/>
          <p:nvPr/>
        </p:nvSpPr>
        <p:spPr>
          <a:xfrm>
            <a:off x="539750" y="5160963"/>
            <a:ext cx="8135938" cy="36830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Inicio de la Tamborrada en la plaza de la Constitución de San Sebastián.</a:t>
            </a:r>
          </a:p>
        </p:txBody>
      </p:sp>
    </p:spTree>
  </p:cSld>
  <p:clrMapOvr>
    <a:masterClrMapping/>
  </p:clrMapOvr>
  <mc:AlternateContent xmlns:mc="http://schemas.openxmlformats.org/markup-compatibility/2006" xmlns:p14="http://schemas.microsoft.com/office/powerpoint/2010/main">
    <mc:Choice Requires="p14">
      <p:transition spd="slow" p14:dur="2500" advTm="29000">
        <p:checker/>
      </p:transition>
    </mc:Choice>
    <mc:Fallback xmlns="">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3000"/>
                                        <p:tgtEl>
                                          <p:spTgt spid="29"/>
                                        </p:tgtEl>
                                      </p:cBhvr>
                                    </p:animEffect>
                                    <p:set>
                                      <p:cBhvr>
                                        <p:cTn id="16" dur="1" fill="hold">
                                          <p:stCondLst>
                                            <p:cond delay="2999"/>
                                          </p:stCondLst>
                                        </p:cTn>
                                        <p:tgtEl>
                                          <p:spTgt spid="29"/>
                                        </p:tgtEl>
                                        <p:attrNameLst>
                                          <p:attrName>style.visibility</p:attrName>
                                        </p:attrNameLst>
                                      </p:cBhvr>
                                      <p:to>
                                        <p:strVal val="hidden"/>
                                      </p:to>
                                    </p:set>
                                  </p:childTnLst>
                                </p:cTn>
                              </p:par>
                              <p:par>
                                <p:cTn id="17" presetID="21" presetClass="exit" presetSubtype="1" fill="hold" nodeType="withEffect">
                                  <p:stCondLst>
                                    <p:cond delay="0"/>
                                  </p:stCondLst>
                                  <p:childTnLst>
                                    <p:animEffect transition="out" filter="wheel(1)">
                                      <p:cBhvr>
                                        <p:cTn id="18" dur="3000"/>
                                        <p:tgtEl>
                                          <p:spTgt spid="27"/>
                                        </p:tgtEl>
                                      </p:cBhvr>
                                    </p:animEffect>
                                    <p:set>
                                      <p:cBhvr>
                                        <p:cTn id="19" dur="1" fill="hold">
                                          <p:stCondLst>
                                            <p:cond delay="2999"/>
                                          </p:stCondLst>
                                        </p:cTn>
                                        <p:tgtEl>
                                          <p:spTgt spid="27"/>
                                        </p:tgtEl>
                                        <p:attrNameLst>
                                          <p:attrName>style.visibility</p:attrName>
                                        </p:attrNameLst>
                                      </p:cBhvr>
                                      <p:to>
                                        <p:strVal val="hidden"/>
                                      </p:to>
                                    </p:set>
                                  </p:childTnLst>
                                </p:cTn>
                              </p:par>
                              <p:par>
                                <p:cTn id="20" presetID="21" presetClass="exit" presetSubtype="1" fill="hold" nodeType="withEffect">
                                  <p:stCondLst>
                                    <p:cond delay="0"/>
                                  </p:stCondLst>
                                  <p:childTnLst>
                                    <p:animEffect transition="out" filter="wheel(1)">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21" presetClass="exit" presetSubtype="1" fill="hold" nodeType="withEffect">
                                  <p:stCondLst>
                                    <p:cond delay="0"/>
                                  </p:stCondLst>
                                  <p:childTnLst>
                                    <p:animEffect transition="out" filter="wheel(1)">
                                      <p:cBhvr>
                                        <p:cTn id="24" dur="3000"/>
                                        <p:tgtEl>
                                          <p:spTgt spid="45"/>
                                        </p:tgtEl>
                                      </p:cBhvr>
                                    </p:animEffect>
                                    <p:set>
                                      <p:cBhvr>
                                        <p:cTn id="25" dur="1" fill="hold">
                                          <p:stCondLst>
                                            <p:cond delay="2999"/>
                                          </p:stCondLst>
                                        </p:cTn>
                                        <p:tgtEl>
                                          <p:spTgt spid="45"/>
                                        </p:tgtEl>
                                        <p:attrNameLst>
                                          <p:attrName>style.visibility</p:attrName>
                                        </p:attrNameLst>
                                      </p:cBhvr>
                                      <p:to>
                                        <p:strVal val="hidden"/>
                                      </p:to>
                                    </p:set>
                                  </p:childTnLst>
                                </p:cTn>
                              </p:par>
                              <p:par>
                                <p:cTn id="26" presetID="21" presetClass="exit" presetSubtype="1" fill="hold" nodeType="withEffect">
                                  <p:stCondLst>
                                    <p:cond delay="0"/>
                                  </p:stCondLst>
                                  <p:childTnLst>
                                    <p:animEffect transition="out" filter="wheel(1)">
                                      <p:cBhvr>
                                        <p:cTn id="27" dur="3000"/>
                                        <p:tgtEl>
                                          <p:spTgt spid="39"/>
                                        </p:tgtEl>
                                      </p:cBhvr>
                                    </p:animEffect>
                                    <p:set>
                                      <p:cBhvr>
                                        <p:cTn id="28" dur="1" fill="hold">
                                          <p:stCondLst>
                                            <p:cond delay="2999"/>
                                          </p:stCondLst>
                                        </p:cTn>
                                        <p:tgtEl>
                                          <p:spTgt spid="39"/>
                                        </p:tgtEl>
                                        <p:attrNameLst>
                                          <p:attrName>style.visibility</p:attrName>
                                        </p:attrNameLst>
                                      </p:cBhvr>
                                      <p:to>
                                        <p:strVal val="hidden"/>
                                      </p:to>
                                    </p:set>
                                  </p:childTnLst>
                                </p:cTn>
                              </p:par>
                              <p:par>
                                <p:cTn id="29" presetID="21" presetClass="exit" presetSubtype="1" fill="hold" nodeType="withEffect">
                                  <p:stCondLst>
                                    <p:cond delay="0"/>
                                  </p:stCondLst>
                                  <p:childTnLst>
                                    <p:animEffect transition="out" filter="wheel(1)">
                                      <p:cBhvr>
                                        <p:cTn id="30" dur="3000"/>
                                        <p:tgtEl>
                                          <p:spTgt spid="50"/>
                                        </p:tgtEl>
                                      </p:cBhvr>
                                    </p:animEffect>
                                    <p:set>
                                      <p:cBhvr>
                                        <p:cTn id="31" dur="1" fill="hold">
                                          <p:stCondLst>
                                            <p:cond delay="2999"/>
                                          </p:stCondLst>
                                        </p:cTn>
                                        <p:tgtEl>
                                          <p:spTgt spid="50"/>
                                        </p:tgtEl>
                                        <p:attrNameLst>
                                          <p:attrName>style.visibility</p:attrName>
                                        </p:attrNameLst>
                                      </p:cBhvr>
                                      <p:to>
                                        <p:strVal val="hidden"/>
                                      </p:to>
                                    </p:set>
                                  </p:childTnLst>
                                </p:cTn>
                              </p:par>
                              <p:par>
                                <p:cTn id="32" presetID="21" presetClass="exit" presetSubtype="1" fill="hold" nodeType="withEffect">
                                  <p:stCondLst>
                                    <p:cond delay="0"/>
                                  </p:stCondLst>
                                  <p:childTnLst>
                                    <p:animEffect transition="out" filter="wheel(1)">
                                      <p:cBhvr>
                                        <p:cTn id="33" dur="3000"/>
                                        <p:tgtEl>
                                          <p:spTgt spid="61"/>
                                        </p:tgtEl>
                                      </p:cBhvr>
                                    </p:animEffect>
                                    <p:set>
                                      <p:cBhvr>
                                        <p:cTn id="34" dur="1" fill="hold">
                                          <p:stCondLst>
                                            <p:cond delay="2999"/>
                                          </p:stCondLst>
                                        </p:cTn>
                                        <p:tgtEl>
                                          <p:spTgt spid="61"/>
                                        </p:tgtEl>
                                        <p:attrNameLst>
                                          <p:attrName>style.visibility</p:attrName>
                                        </p:attrNameLst>
                                      </p:cBhvr>
                                      <p:to>
                                        <p:strVal val="hidden"/>
                                      </p:to>
                                    </p:set>
                                  </p:childTnLst>
                                </p:cTn>
                              </p:par>
                              <p:par>
                                <p:cTn id="35" presetID="21" presetClass="exit" presetSubtype="1" fill="hold" nodeType="withEffect">
                                  <p:stCondLst>
                                    <p:cond delay="0"/>
                                  </p:stCondLst>
                                  <p:childTnLst>
                                    <p:animEffect transition="out" filter="wheel(1)">
                                      <p:cBhvr>
                                        <p:cTn id="36" dur="3000"/>
                                        <p:tgtEl>
                                          <p:spTgt spid="59"/>
                                        </p:tgtEl>
                                      </p:cBhvr>
                                    </p:animEffect>
                                    <p:set>
                                      <p:cBhvr>
                                        <p:cTn id="37" dur="1" fill="hold">
                                          <p:stCondLst>
                                            <p:cond delay="2999"/>
                                          </p:stCondLst>
                                        </p:cTn>
                                        <p:tgtEl>
                                          <p:spTgt spid="59"/>
                                        </p:tgtEl>
                                        <p:attrNameLst>
                                          <p:attrName>style.visibility</p:attrName>
                                        </p:attrNameLst>
                                      </p:cBhvr>
                                      <p:to>
                                        <p:strVal val="hidden"/>
                                      </p:to>
                                    </p:set>
                                  </p:childTnLst>
                                </p:cTn>
                              </p:par>
                              <p:par>
                                <p:cTn id="38" presetID="21" presetClass="exit" presetSubtype="1" fill="hold" nodeType="withEffect">
                                  <p:stCondLst>
                                    <p:cond delay="0"/>
                                  </p:stCondLst>
                                  <p:childTnLst>
                                    <p:animEffect transition="out" filter="wheel(1)">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8194"/>
                                        </p:tgtEl>
                                        <p:attrNameLst>
                                          <p:attrName>style.visibility</p:attrName>
                                        </p:attrNameLst>
                                      </p:cBhvr>
                                      <p:to>
                                        <p:strVal val="visible"/>
                                      </p:to>
                                    </p:set>
                                    <p:anim calcmode="lin" valueType="num">
                                      <p:cBhvr>
                                        <p:cTn id="43" dur="3000" fill="hold"/>
                                        <p:tgtEl>
                                          <p:spTgt spid="8194"/>
                                        </p:tgtEl>
                                        <p:attrNameLst>
                                          <p:attrName>ppt_w</p:attrName>
                                        </p:attrNameLst>
                                      </p:cBhvr>
                                      <p:tavLst>
                                        <p:tav tm="0">
                                          <p:val>
                                            <p:strVal val="4/3*#ppt_w"/>
                                          </p:val>
                                        </p:tav>
                                        <p:tav tm="100000">
                                          <p:val>
                                            <p:strVal val="#ppt_w"/>
                                          </p:val>
                                        </p:tav>
                                      </p:tavLst>
                                    </p:anim>
                                    <p:anim calcmode="lin" valueType="num">
                                      <p:cBhvr>
                                        <p:cTn id="44" dur="3000" fill="hold"/>
                                        <p:tgtEl>
                                          <p:spTgt spid="8194"/>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23" presetClass="entr" presetSubtype="32" fill="hold" nodeType="afterEffect">
                                  <p:stCondLst>
                                    <p:cond delay="500"/>
                                  </p:stCondLst>
                                  <p:childTnLst>
                                    <p:set>
                                      <p:cBhvr>
                                        <p:cTn id="47" dur="1" fill="hold">
                                          <p:stCondLst>
                                            <p:cond delay="0"/>
                                          </p:stCondLst>
                                        </p:cTn>
                                        <p:tgtEl>
                                          <p:spTgt spid="15"/>
                                        </p:tgtEl>
                                        <p:attrNameLst>
                                          <p:attrName>style.visibility</p:attrName>
                                        </p:attrNameLst>
                                      </p:cBhvr>
                                      <p:to>
                                        <p:strVal val="visible"/>
                                      </p:to>
                                    </p:set>
                                    <p:anim calcmode="lin" valueType="num">
                                      <p:cBhvr>
                                        <p:cTn id="48" dur="2000" fill="hold"/>
                                        <p:tgtEl>
                                          <p:spTgt spid="15"/>
                                        </p:tgtEl>
                                        <p:attrNameLst>
                                          <p:attrName>ppt_w</p:attrName>
                                        </p:attrNameLst>
                                      </p:cBhvr>
                                      <p:tavLst>
                                        <p:tav tm="0">
                                          <p:val>
                                            <p:strVal val="4*#ppt_w"/>
                                          </p:val>
                                        </p:tav>
                                        <p:tav tm="100000">
                                          <p:val>
                                            <p:strVal val="#ppt_w"/>
                                          </p:val>
                                        </p:tav>
                                      </p:tavLst>
                                    </p:anim>
                                    <p:anim calcmode="lin" valueType="num">
                                      <p:cBhvr>
                                        <p:cTn id="49" dur="2000" fill="hold"/>
                                        <p:tgtEl>
                                          <p:spTgt spid="15"/>
                                        </p:tgtEl>
                                        <p:attrNameLst>
                                          <p:attrName>ppt_h</p:attrName>
                                        </p:attrNameLst>
                                      </p:cBhvr>
                                      <p:tavLst>
                                        <p:tav tm="0">
                                          <p:val>
                                            <p:strVal val="4*#ppt_h"/>
                                          </p:val>
                                        </p:tav>
                                        <p:tav tm="100000">
                                          <p:val>
                                            <p:strVal val="#ppt_h"/>
                                          </p:val>
                                        </p:tav>
                                      </p:tavLst>
                                    </p:anim>
                                  </p:childTnLst>
                                </p:cTn>
                              </p:par>
                            </p:childTnLst>
                          </p:cTn>
                        </p:par>
                        <p:par>
                          <p:cTn id="50" fill="hold">
                            <p:stCondLst>
                              <p:cond delay="5500"/>
                            </p:stCondLst>
                            <p:childTnLst>
                              <p:par>
                                <p:cTn id="51" presetID="23" presetClass="exit" presetSubtype="32" fill="hold" nodeType="afterEffect">
                                  <p:stCondLst>
                                    <p:cond delay="1500"/>
                                  </p:stCondLst>
                                  <p:childTnLst>
                                    <p:anim calcmode="lin" valueType="num">
                                      <p:cBhvr>
                                        <p:cTn id="52" dur="2000"/>
                                        <p:tgtEl>
                                          <p:spTgt spid="15"/>
                                        </p:tgtEl>
                                        <p:attrNameLst>
                                          <p:attrName>ppt_w</p:attrName>
                                        </p:attrNameLst>
                                      </p:cBhvr>
                                      <p:tavLst>
                                        <p:tav tm="0">
                                          <p:val>
                                            <p:strVal val="ppt_w"/>
                                          </p:val>
                                        </p:tav>
                                        <p:tav tm="100000">
                                          <p:val>
                                            <p:fltVal val="0"/>
                                          </p:val>
                                        </p:tav>
                                      </p:tavLst>
                                    </p:anim>
                                    <p:anim calcmode="lin" valueType="num">
                                      <p:cBhvr>
                                        <p:cTn id="53" dur="2000"/>
                                        <p:tgtEl>
                                          <p:spTgt spid="15"/>
                                        </p:tgtEl>
                                        <p:attrNameLst>
                                          <p:attrName>ppt_h</p:attrName>
                                        </p:attrNameLst>
                                      </p:cBhvr>
                                      <p:tavLst>
                                        <p:tav tm="0">
                                          <p:val>
                                            <p:strVal val="ppt_h"/>
                                          </p:val>
                                        </p:tav>
                                        <p:tav tm="100000">
                                          <p:val>
                                            <p:fltVal val="0"/>
                                          </p:val>
                                        </p:tav>
                                      </p:tavLst>
                                    </p:anim>
                                    <p:set>
                                      <p:cBhvr>
                                        <p:cTn id="54" dur="1" fill="hold">
                                          <p:stCondLst>
                                            <p:cond delay="1999"/>
                                          </p:stCondLst>
                                        </p:cTn>
                                        <p:tgtEl>
                                          <p:spTgt spid="15"/>
                                        </p:tgtEl>
                                        <p:attrNameLst>
                                          <p:attrName>style.visibility</p:attrName>
                                        </p:attrNameLst>
                                      </p:cBhvr>
                                      <p:to>
                                        <p:strVal val="hidden"/>
                                      </p:to>
                                    </p:set>
                                  </p:childTnLst>
                                </p:cTn>
                              </p:par>
                              <p:par>
                                <p:cTn id="55" presetID="7" presetClass="exit" presetSubtype="1" fill="hold" nodeType="withEffect">
                                  <p:stCondLst>
                                    <p:cond delay="1500"/>
                                  </p:stCondLst>
                                  <p:childTnLst>
                                    <p:anim calcmode="lin" valueType="num">
                                      <p:cBhvr additive="base">
                                        <p:cTn id="56" dur="2000"/>
                                        <p:tgtEl>
                                          <p:spTgt spid="15"/>
                                        </p:tgtEl>
                                        <p:attrNameLst>
                                          <p:attrName>ppt_x</p:attrName>
                                        </p:attrNameLst>
                                      </p:cBhvr>
                                      <p:tavLst>
                                        <p:tav tm="0">
                                          <p:val>
                                            <p:strVal val="ppt_x"/>
                                          </p:val>
                                        </p:tav>
                                        <p:tav tm="100000">
                                          <p:val>
                                            <p:strVal val="ppt_x"/>
                                          </p:val>
                                        </p:tav>
                                      </p:tavLst>
                                    </p:anim>
                                    <p:anim calcmode="lin" valueType="num">
                                      <p:cBhvr additive="base">
                                        <p:cTn id="57" dur="2000"/>
                                        <p:tgtEl>
                                          <p:spTgt spid="15"/>
                                        </p:tgtEl>
                                        <p:attrNameLst>
                                          <p:attrName>ppt_y</p:attrName>
                                        </p:attrNameLst>
                                      </p:cBhvr>
                                      <p:tavLst>
                                        <p:tav tm="0">
                                          <p:val>
                                            <p:strVal val="ppt_y"/>
                                          </p:val>
                                        </p:tav>
                                        <p:tav tm="100000">
                                          <p:val>
                                            <p:strVal val="0-ppt_h/2"/>
                                          </p:val>
                                        </p:tav>
                                      </p:tavLst>
                                    </p:anim>
                                    <p:set>
                                      <p:cBhvr>
                                        <p:cTn id="58" dur="1" fill="hold">
                                          <p:stCondLst>
                                            <p:cond delay="1999"/>
                                          </p:stCondLst>
                                        </p:cTn>
                                        <p:tgtEl>
                                          <p:spTgt spid="15"/>
                                        </p:tgtEl>
                                        <p:attrNameLst>
                                          <p:attrName>style.visibility</p:attrName>
                                        </p:attrNameLst>
                                      </p:cBhvr>
                                      <p:to>
                                        <p:strVal val="hidden"/>
                                      </p:to>
                                    </p:set>
                                  </p:childTnLst>
                                </p:cTn>
                              </p:par>
                              <p:par>
                                <p:cTn id="59" presetID="23" presetClass="entr" presetSubtype="32" fill="hold" nodeType="withEffect">
                                  <p:stCondLst>
                                    <p:cond delay="15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2000" fill="hold"/>
                                        <p:tgtEl>
                                          <p:spTgt spid="16"/>
                                        </p:tgtEl>
                                        <p:attrNameLst>
                                          <p:attrName>ppt_w</p:attrName>
                                        </p:attrNameLst>
                                      </p:cBhvr>
                                      <p:tavLst>
                                        <p:tav tm="0">
                                          <p:val>
                                            <p:strVal val="4*#ppt_w"/>
                                          </p:val>
                                        </p:tav>
                                        <p:tav tm="100000">
                                          <p:val>
                                            <p:strVal val="#ppt_w"/>
                                          </p:val>
                                        </p:tav>
                                      </p:tavLst>
                                    </p:anim>
                                    <p:anim calcmode="lin" valueType="num">
                                      <p:cBhvr>
                                        <p:cTn id="62" dur="2000" fill="hold"/>
                                        <p:tgtEl>
                                          <p:spTgt spid="16"/>
                                        </p:tgtEl>
                                        <p:attrNameLst>
                                          <p:attrName>ppt_h</p:attrName>
                                        </p:attrNameLst>
                                      </p:cBhvr>
                                      <p:tavLst>
                                        <p:tav tm="0">
                                          <p:val>
                                            <p:strVal val="4*#ppt_h"/>
                                          </p:val>
                                        </p:tav>
                                        <p:tav tm="100000">
                                          <p:val>
                                            <p:strVal val="#ppt_h"/>
                                          </p:val>
                                        </p:tav>
                                      </p:tavLst>
                                    </p:anim>
                                  </p:childTnLst>
                                </p:cTn>
                              </p:par>
                            </p:childTnLst>
                          </p:cTn>
                        </p:par>
                        <p:par>
                          <p:cTn id="63" fill="hold">
                            <p:stCondLst>
                              <p:cond delay="9000"/>
                            </p:stCondLst>
                            <p:childTnLst>
                              <p:par>
                                <p:cTn id="64" presetID="23" presetClass="exit" presetSubtype="32" fill="hold" nodeType="afterEffect">
                                  <p:stCondLst>
                                    <p:cond delay="1500"/>
                                  </p:stCondLst>
                                  <p:childTnLst>
                                    <p:anim calcmode="lin" valueType="num">
                                      <p:cBhvr>
                                        <p:cTn id="65" dur="2000"/>
                                        <p:tgtEl>
                                          <p:spTgt spid="16"/>
                                        </p:tgtEl>
                                        <p:attrNameLst>
                                          <p:attrName>ppt_w</p:attrName>
                                        </p:attrNameLst>
                                      </p:cBhvr>
                                      <p:tavLst>
                                        <p:tav tm="0">
                                          <p:val>
                                            <p:strVal val="ppt_w"/>
                                          </p:val>
                                        </p:tav>
                                        <p:tav tm="100000">
                                          <p:val>
                                            <p:fltVal val="0"/>
                                          </p:val>
                                        </p:tav>
                                      </p:tavLst>
                                    </p:anim>
                                    <p:anim calcmode="lin" valueType="num">
                                      <p:cBhvr>
                                        <p:cTn id="66" dur="2000"/>
                                        <p:tgtEl>
                                          <p:spTgt spid="16"/>
                                        </p:tgtEl>
                                        <p:attrNameLst>
                                          <p:attrName>ppt_h</p:attrName>
                                        </p:attrNameLst>
                                      </p:cBhvr>
                                      <p:tavLst>
                                        <p:tav tm="0">
                                          <p:val>
                                            <p:strVal val="ppt_h"/>
                                          </p:val>
                                        </p:tav>
                                        <p:tav tm="100000">
                                          <p:val>
                                            <p:fltVal val="0"/>
                                          </p:val>
                                        </p:tav>
                                      </p:tavLst>
                                    </p:anim>
                                    <p:set>
                                      <p:cBhvr>
                                        <p:cTn id="67" dur="1" fill="hold">
                                          <p:stCondLst>
                                            <p:cond delay="1999"/>
                                          </p:stCondLst>
                                        </p:cTn>
                                        <p:tgtEl>
                                          <p:spTgt spid="16"/>
                                        </p:tgtEl>
                                        <p:attrNameLst>
                                          <p:attrName>style.visibility</p:attrName>
                                        </p:attrNameLst>
                                      </p:cBhvr>
                                      <p:to>
                                        <p:strVal val="hidden"/>
                                      </p:to>
                                    </p:set>
                                  </p:childTnLst>
                                </p:cTn>
                              </p:par>
                            </p:childTnLst>
                          </p:cTn>
                        </p:par>
                        <p:par>
                          <p:cTn id="68" fill="hold">
                            <p:stCondLst>
                              <p:cond delay="12500"/>
                            </p:stCondLst>
                            <p:childTnLst>
                              <p:par>
                                <p:cTn id="69" presetID="23" presetClass="entr" presetSubtype="32"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2000" fill="hold"/>
                                        <p:tgtEl>
                                          <p:spTgt spid="17"/>
                                        </p:tgtEl>
                                        <p:attrNameLst>
                                          <p:attrName>ppt_w</p:attrName>
                                        </p:attrNameLst>
                                      </p:cBhvr>
                                      <p:tavLst>
                                        <p:tav tm="0">
                                          <p:val>
                                            <p:strVal val="4*#ppt_w"/>
                                          </p:val>
                                        </p:tav>
                                        <p:tav tm="100000">
                                          <p:val>
                                            <p:strVal val="#ppt_w"/>
                                          </p:val>
                                        </p:tav>
                                      </p:tavLst>
                                    </p:anim>
                                    <p:anim calcmode="lin" valueType="num">
                                      <p:cBhvr>
                                        <p:cTn id="72" dur="2000" fill="hold"/>
                                        <p:tgtEl>
                                          <p:spTgt spid="17"/>
                                        </p:tgtEl>
                                        <p:attrNameLst>
                                          <p:attrName>ppt_h</p:attrName>
                                        </p:attrNameLst>
                                      </p:cBhvr>
                                      <p:tavLst>
                                        <p:tav tm="0">
                                          <p:val>
                                            <p:strVal val="4*#ppt_h"/>
                                          </p:val>
                                        </p:tav>
                                        <p:tav tm="100000">
                                          <p:val>
                                            <p:strVal val="#ppt_h"/>
                                          </p:val>
                                        </p:tav>
                                      </p:tavLst>
                                    </p:anim>
                                  </p:childTnLst>
                                </p:cTn>
                              </p:par>
                            </p:childTnLst>
                          </p:cTn>
                        </p:par>
                        <p:par>
                          <p:cTn id="73" fill="hold">
                            <p:stCondLst>
                              <p:cond delay="14500"/>
                            </p:stCondLst>
                            <p:childTnLst>
                              <p:par>
                                <p:cTn id="74" presetID="23" presetClass="exit" presetSubtype="32" fill="hold" nodeType="afterEffect">
                                  <p:stCondLst>
                                    <p:cond delay="1500"/>
                                  </p:stCondLst>
                                  <p:childTnLst>
                                    <p:anim calcmode="lin" valueType="num">
                                      <p:cBhvr>
                                        <p:cTn id="75" dur="2000"/>
                                        <p:tgtEl>
                                          <p:spTgt spid="17"/>
                                        </p:tgtEl>
                                        <p:attrNameLst>
                                          <p:attrName>ppt_w</p:attrName>
                                        </p:attrNameLst>
                                      </p:cBhvr>
                                      <p:tavLst>
                                        <p:tav tm="0">
                                          <p:val>
                                            <p:strVal val="ppt_w"/>
                                          </p:val>
                                        </p:tav>
                                        <p:tav tm="100000">
                                          <p:val>
                                            <p:fltVal val="0"/>
                                          </p:val>
                                        </p:tav>
                                      </p:tavLst>
                                    </p:anim>
                                    <p:anim calcmode="lin" valueType="num">
                                      <p:cBhvr>
                                        <p:cTn id="76" dur="2000"/>
                                        <p:tgtEl>
                                          <p:spTgt spid="17"/>
                                        </p:tgtEl>
                                        <p:attrNameLst>
                                          <p:attrName>ppt_h</p:attrName>
                                        </p:attrNameLst>
                                      </p:cBhvr>
                                      <p:tavLst>
                                        <p:tav tm="0">
                                          <p:val>
                                            <p:strVal val="ppt_h"/>
                                          </p:val>
                                        </p:tav>
                                        <p:tav tm="100000">
                                          <p:val>
                                            <p:fltVal val="0"/>
                                          </p:val>
                                        </p:tav>
                                      </p:tavLst>
                                    </p:anim>
                                    <p:set>
                                      <p:cBhvr>
                                        <p:cTn id="77" dur="1" fill="hold">
                                          <p:stCondLst>
                                            <p:cond delay="1999"/>
                                          </p:stCondLst>
                                        </p:cTn>
                                        <p:tgtEl>
                                          <p:spTgt spid="17"/>
                                        </p:tgtEl>
                                        <p:attrNameLst>
                                          <p:attrName>style.visibility</p:attrName>
                                        </p:attrNameLst>
                                      </p:cBhvr>
                                      <p:to>
                                        <p:strVal val="hidden"/>
                                      </p:to>
                                    </p:set>
                                  </p:childTnLst>
                                </p:cTn>
                              </p:par>
                              <p:par>
                                <p:cTn id="78" presetID="7" presetClass="exit" presetSubtype="1" fill="hold" nodeType="withEffect">
                                  <p:stCondLst>
                                    <p:cond delay="1500"/>
                                  </p:stCondLst>
                                  <p:childTnLst>
                                    <p:anim calcmode="lin" valueType="num">
                                      <p:cBhvr additive="base">
                                        <p:cTn id="79" dur="2000"/>
                                        <p:tgtEl>
                                          <p:spTgt spid="17"/>
                                        </p:tgtEl>
                                        <p:attrNameLst>
                                          <p:attrName>ppt_x</p:attrName>
                                        </p:attrNameLst>
                                      </p:cBhvr>
                                      <p:tavLst>
                                        <p:tav tm="0">
                                          <p:val>
                                            <p:strVal val="ppt_x"/>
                                          </p:val>
                                        </p:tav>
                                        <p:tav tm="100000">
                                          <p:val>
                                            <p:strVal val="ppt_x"/>
                                          </p:val>
                                        </p:tav>
                                      </p:tavLst>
                                    </p:anim>
                                    <p:anim calcmode="lin" valueType="num">
                                      <p:cBhvr additive="base">
                                        <p:cTn id="80" dur="2000"/>
                                        <p:tgtEl>
                                          <p:spTgt spid="17"/>
                                        </p:tgtEl>
                                        <p:attrNameLst>
                                          <p:attrName>ppt_y</p:attrName>
                                        </p:attrNameLst>
                                      </p:cBhvr>
                                      <p:tavLst>
                                        <p:tav tm="0">
                                          <p:val>
                                            <p:strVal val="ppt_y"/>
                                          </p:val>
                                        </p:tav>
                                        <p:tav tm="100000">
                                          <p:val>
                                            <p:strVal val="0-ppt_h/2"/>
                                          </p:val>
                                        </p:tav>
                                      </p:tavLst>
                                    </p:anim>
                                    <p:set>
                                      <p:cBhvr>
                                        <p:cTn id="81" dur="1" fill="hold">
                                          <p:stCondLst>
                                            <p:cond delay="1999"/>
                                          </p:stCondLst>
                                        </p:cTn>
                                        <p:tgtEl>
                                          <p:spTgt spid="17"/>
                                        </p:tgtEl>
                                        <p:attrNameLst>
                                          <p:attrName>style.visibility</p:attrName>
                                        </p:attrNameLst>
                                      </p:cBhvr>
                                      <p:to>
                                        <p:strVal val="hidden"/>
                                      </p:to>
                                    </p:set>
                                  </p:childTnLst>
                                </p:cTn>
                              </p:par>
                            </p:childTnLst>
                          </p:cTn>
                        </p:par>
                        <p:par>
                          <p:cTn id="82" fill="hold">
                            <p:stCondLst>
                              <p:cond delay="18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18"/>
                                        </p:tgtEl>
                                        <p:attrNameLst>
                                          <p:attrName>style.visibility</p:attrName>
                                        </p:attrNameLst>
                                      </p:cBhvr>
                                      <p:to>
                                        <p:strVal val="visible"/>
                                      </p:to>
                                    </p:set>
                                    <p:animEffect transition="in" filter="fade">
                                      <p:cBhvr>
                                        <p:cTn id="85" dur="1000"/>
                                        <p:tgtEl>
                                          <p:spTgt spid="18"/>
                                        </p:tgtEl>
                                      </p:cBhvr>
                                    </p:animEffect>
                                    <p:anim calcmode="lin" valueType="num">
                                      <p:cBhvr>
                                        <p:cTn id="86" dur="1000" fill="hold"/>
                                        <p:tgtEl>
                                          <p:spTgt spid="18"/>
                                        </p:tgtEl>
                                        <p:attrNameLst>
                                          <p:attrName>ppt_x</p:attrName>
                                        </p:attrNameLst>
                                      </p:cBhvr>
                                      <p:tavLst>
                                        <p:tav tm="0">
                                          <p:val>
                                            <p:strVal val="#ppt_x-.1"/>
                                          </p:val>
                                        </p:tav>
                                        <p:tav tm="100000">
                                          <p:val>
                                            <p:strVal val="#ppt_x"/>
                                          </p:val>
                                        </p:tav>
                                      </p:tavLst>
                                    </p:anim>
                                    <p:anim calcmode="lin" valueType="num">
                                      <p:cBhvr>
                                        <p:cTn id="87"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69 Imagen" descr="Diapositiva4"/>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9" name="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4572000" y="0"/>
            <a:ext cx="4572000"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0"/>
            <a:ext cx="4572000" cy="1417638"/>
          </a:xfrm>
          <a:prstGeom prst="rect">
            <a:avLst/>
          </a:prstGeom>
          <a:solidFill>
            <a:schemeClr val="bg1"/>
          </a:solidFill>
          <a:ln w="9525">
            <a:noFill/>
            <a:miter lim="800000"/>
            <a:headEnd/>
            <a:tailEnd/>
          </a:ln>
        </p:spPr>
      </p:pic>
      <p:pic>
        <p:nvPicPr>
          <p:cNvPr id="25" name="2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4546600" y="1417638"/>
            <a:ext cx="4597400" cy="1439862"/>
          </a:xfrm>
          <a:prstGeom prst="rect">
            <a:avLst/>
          </a:prstGeom>
          <a:solidFill>
            <a:schemeClr val="bg1"/>
          </a:solidFill>
          <a:ln w="9525">
            <a:noFill/>
            <a:miter lim="800000"/>
            <a:headEnd/>
            <a:tailEnd/>
          </a:ln>
        </p:spPr>
      </p:pic>
      <p:pic>
        <p:nvPicPr>
          <p:cNvPr id="27" name="2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1417638"/>
            <a:ext cx="4572000" cy="1439862"/>
          </a:xfrm>
          <a:prstGeom prst="rect">
            <a:avLst/>
          </a:prstGeom>
          <a:solidFill>
            <a:schemeClr val="bg1"/>
          </a:solidFill>
          <a:ln w="9525">
            <a:noFill/>
            <a:miter lim="800000"/>
            <a:headEnd/>
            <a:tailEnd/>
          </a:ln>
        </p:spPr>
      </p:pic>
      <p:pic>
        <p:nvPicPr>
          <p:cNvPr id="41" name="4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4559300" y="2857500"/>
            <a:ext cx="4584700"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2857500"/>
            <a:ext cx="4572000" cy="1439863"/>
          </a:xfrm>
          <a:prstGeom prst="rect">
            <a:avLst/>
          </a:prstGeom>
          <a:solidFill>
            <a:schemeClr val="bg1"/>
          </a:solidFill>
          <a:ln w="9525">
            <a:noFill/>
            <a:miter lim="800000"/>
            <a:headEnd/>
            <a:tailEnd/>
          </a:ln>
        </p:spPr>
      </p:pic>
      <p:pic>
        <p:nvPicPr>
          <p:cNvPr id="57" name="5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4572000" y="4286250"/>
            <a:ext cx="4572000"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4286250"/>
            <a:ext cx="4572000" cy="1428750"/>
          </a:xfrm>
          <a:prstGeom prst="rect">
            <a:avLst/>
          </a:prstGeom>
          <a:solidFill>
            <a:schemeClr val="bg1"/>
          </a:solidFill>
          <a:ln w="9525">
            <a:noFill/>
            <a:miter lim="800000"/>
            <a:headEnd/>
            <a:tailEnd/>
          </a:ln>
        </p:spPr>
      </p:pic>
      <p:sp>
        <p:nvSpPr>
          <p:cNvPr id="12" name="11 CuadroTexto"/>
          <p:cNvSpPr txBox="1"/>
          <p:nvPr/>
        </p:nvSpPr>
        <p:spPr>
          <a:xfrm>
            <a:off x="250825" y="4657725"/>
            <a:ext cx="8785225"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Miles de niños y adultos celebran el día de San Sebastián, el patrón de la capital guipuzcoana, al ritmo de los tambores y barriles de la tamborrada, 140 compañías de mayores llevarán la música a todos los rincones de la ciudad.</a:t>
            </a:r>
          </a:p>
        </p:txBody>
      </p:sp>
    </p:spTree>
  </p:cSld>
  <p:clrMapOvr>
    <a:masterClrMapping/>
  </p:clrMapOvr>
  <mc:AlternateContent xmlns:mc="http://schemas.openxmlformats.org/markup-compatibility/2006" xmlns:p14="http://schemas.microsoft.com/office/powerpoint/2010/main">
    <mc:Choice Requires="p14">
      <p:transition spd="slow" p14:dur="250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27"/>
                                        </p:tgtEl>
                                      </p:cBhvr>
                                    </p:animEffect>
                                    <p:set>
                                      <p:cBhvr>
                                        <p:cTn id="13" dur="1" fill="hold">
                                          <p:stCondLst>
                                            <p:cond delay="2999"/>
                                          </p:stCondLst>
                                        </p:cTn>
                                        <p:tgtEl>
                                          <p:spTgt spid="2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25"/>
                                        </p:tgtEl>
                                      </p:cBhvr>
                                    </p:animEffect>
                                    <p:set>
                                      <p:cBhvr>
                                        <p:cTn id="16" dur="1" fill="hold">
                                          <p:stCondLst>
                                            <p:cond delay="2999"/>
                                          </p:stCondLst>
                                        </p:cTn>
                                        <p:tgtEl>
                                          <p:spTgt spid="25"/>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43"/>
                                        </p:tgtEl>
                                      </p:cBhvr>
                                    </p:animEffect>
                                    <p:set>
                                      <p:cBhvr>
                                        <p:cTn id="19" dur="1" fill="hold">
                                          <p:stCondLst>
                                            <p:cond delay="2999"/>
                                          </p:stCondLst>
                                        </p:cTn>
                                        <p:tgtEl>
                                          <p:spTgt spid="43"/>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41"/>
                                        </p:tgtEl>
                                      </p:cBhvr>
                                    </p:animEffect>
                                    <p:set>
                                      <p:cBhvr>
                                        <p:cTn id="22" dur="1" fill="hold">
                                          <p:stCondLst>
                                            <p:cond delay="2999"/>
                                          </p:stCondLst>
                                        </p:cTn>
                                        <p:tgtEl>
                                          <p:spTgt spid="41"/>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59"/>
                                        </p:tgtEl>
                                      </p:cBhvr>
                                    </p:animEffect>
                                    <p:set>
                                      <p:cBhvr>
                                        <p:cTn id="25" dur="1" fill="hold">
                                          <p:stCondLst>
                                            <p:cond delay="2999"/>
                                          </p:stCondLst>
                                        </p:cTn>
                                        <p:tgtEl>
                                          <p:spTgt spid="59"/>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57"/>
                                        </p:tgtEl>
                                      </p:cBhvr>
                                    </p:animEffect>
                                    <p:set>
                                      <p:cBhvr>
                                        <p:cTn id="28" dur="1" fill="hold">
                                          <p:stCondLst>
                                            <p:cond delay="2999"/>
                                          </p:stCondLst>
                                        </p:cTn>
                                        <p:tgtEl>
                                          <p:spTgt spid="57"/>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7170"/>
                                        </p:tgtEl>
                                        <p:attrNameLst>
                                          <p:attrName>style.visibility</p:attrName>
                                        </p:attrNameLst>
                                      </p:cBhvr>
                                      <p:to>
                                        <p:strVal val="visible"/>
                                      </p:to>
                                    </p:set>
                                    <p:anim calcmode="lin" valueType="num">
                                      <p:cBhvr>
                                        <p:cTn id="31" dur="3000" fill="hold"/>
                                        <p:tgtEl>
                                          <p:spTgt spid="7170"/>
                                        </p:tgtEl>
                                        <p:attrNameLst>
                                          <p:attrName>ppt_w</p:attrName>
                                        </p:attrNameLst>
                                      </p:cBhvr>
                                      <p:tavLst>
                                        <p:tav tm="0">
                                          <p:val>
                                            <p:strVal val="4/3*#ppt_w"/>
                                          </p:val>
                                        </p:tav>
                                        <p:tav tm="100000">
                                          <p:val>
                                            <p:strVal val="#ppt_w"/>
                                          </p:val>
                                        </p:tav>
                                      </p:tavLst>
                                    </p:anim>
                                    <p:anim calcmode="lin" valueType="num">
                                      <p:cBhvr>
                                        <p:cTn id="32" dur="3000" fill="hold"/>
                                        <p:tgtEl>
                                          <p:spTgt spid="7170"/>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67 Imagen" descr="Diapositiva9"/>
          <p:cNvPicPr>
            <a:picLocks noGrp="1" noChangeAspect="1"/>
          </p:cNvPicPr>
          <p:nvPr isPhoto="1"/>
        </p:nvPicPr>
        <p:blipFill>
          <a:blip r:embed="rId2" cstate="print"/>
          <a:srcRect/>
          <a:stretch>
            <a:fillRect/>
          </a:stretch>
        </p:blipFill>
        <p:spPr bwMode="auto">
          <a:xfrm>
            <a:off x="0" y="-3175"/>
            <a:ext cx="9144000" cy="572135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9026" y="5"/>
            <a:ext cx="4584974" cy="1417339"/>
          </a:xfrm>
          <a:prstGeom prst="rect">
            <a:avLst/>
          </a:prstGeom>
          <a:solidFill>
            <a:schemeClr val="bg1"/>
          </a:solidFill>
          <a:ln>
            <a:noFill/>
          </a:ln>
        </p:spPr>
      </p:pic>
      <p:pic>
        <p:nvPicPr>
          <p:cNvPr id="9" name="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5"/>
            <a:ext cx="4572000" cy="1417339"/>
          </a:xfrm>
          <a:prstGeom prst="rect">
            <a:avLst/>
          </a:prstGeom>
          <a:solidFill>
            <a:schemeClr val="bg1"/>
          </a:solidFill>
          <a:ln>
            <a:noFill/>
          </a:ln>
        </p:spPr>
      </p:pic>
      <p:pic>
        <p:nvPicPr>
          <p:cNvPr id="23" name="2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0854" y="1345332"/>
            <a:ext cx="4593146" cy="1584176"/>
          </a:xfrm>
          <a:prstGeom prst="rect">
            <a:avLst/>
          </a:prstGeom>
          <a:solidFill>
            <a:schemeClr val="bg1"/>
          </a:solidFill>
          <a:ln>
            <a:noFill/>
          </a:ln>
        </p:spPr>
      </p:pic>
      <p:pic>
        <p:nvPicPr>
          <p:cNvPr id="25" name="2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0" y="1345332"/>
            <a:ext cx="4571999" cy="1584176"/>
          </a:xfrm>
          <a:prstGeom prst="rect">
            <a:avLst/>
          </a:prstGeom>
          <a:solidFill>
            <a:schemeClr val="bg1"/>
          </a:solidFill>
          <a:ln>
            <a:noFill/>
          </a:ln>
        </p:spPr>
      </p:pic>
      <p:pic>
        <p:nvPicPr>
          <p:cNvPr id="39" name="38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2857505"/>
            <a:ext cx="4571360" cy="1440159"/>
          </a:xfrm>
          <a:prstGeom prst="rect">
            <a:avLst/>
          </a:prstGeom>
          <a:solidFill>
            <a:schemeClr val="bg1"/>
          </a:solidFill>
          <a:ln>
            <a:noFill/>
          </a:ln>
        </p:spPr>
      </p:pic>
      <p:pic>
        <p:nvPicPr>
          <p:cNvPr id="41" name="4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857505"/>
            <a:ext cx="4572000" cy="1440159"/>
          </a:xfrm>
          <a:prstGeom prst="rect">
            <a:avLst/>
          </a:prstGeom>
          <a:solidFill>
            <a:schemeClr val="bg1"/>
          </a:solidFill>
          <a:ln>
            <a:noFill/>
          </a:ln>
        </p:spPr>
      </p:pic>
      <p:pic>
        <p:nvPicPr>
          <p:cNvPr id="55" name="5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4286255"/>
            <a:ext cx="4571360" cy="1428749"/>
          </a:xfrm>
          <a:prstGeom prst="rect">
            <a:avLst/>
          </a:prstGeom>
          <a:solidFill>
            <a:schemeClr val="bg1"/>
          </a:solidFill>
          <a:ln>
            <a:noFill/>
          </a:ln>
        </p:spPr>
      </p:pic>
      <p:pic>
        <p:nvPicPr>
          <p:cNvPr id="57" name="56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4286255"/>
            <a:ext cx="4572000" cy="1428749"/>
          </a:xfrm>
          <a:prstGeom prst="rect">
            <a:avLst/>
          </a:prstGeom>
          <a:solidFill>
            <a:schemeClr val="bg1"/>
          </a:solidFill>
          <a:ln>
            <a:noFill/>
          </a:ln>
        </p:spPr>
      </p:pic>
      <p:sp>
        <p:nvSpPr>
          <p:cNvPr id="11" name="10 CuadroTexto"/>
          <p:cNvSpPr txBox="1"/>
          <p:nvPr/>
        </p:nvSpPr>
        <p:spPr>
          <a:xfrm>
            <a:off x="684213" y="4657725"/>
            <a:ext cx="8064500"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Tamborrada es la fiesta con la que cada 20 de enero Donostia / San Sebastián, celebra el día de su patrón. La fiesta comienza a las 00:00 en la plaza de la Constitución con la izada de la bandera de la ciudad.</a:t>
            </a:r>
          </a:p>
        </p:txBody>
      </p:sp>
    </p:spTree>
  </p:cSld>
  <p:clrMapOvr>
    <a:masterClrMapping/>
  </p:clrMapOvr>
  <mc:AlternateContent xmlns:mc="http://schemas.openxmlformats.org/markup-compatibility/2006" xmlns:p14="http://schemas.microsoft.com/office/powerpoint/2010/main">
    <mc:Choice Requires="p14">
      <p:transition spd="slow" p14:dur="3000" advTm="25000">
        <p14:glitter pattern="hexago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41"/>
                                        </p:tgtEl>
                                      </p:cBhvr>
                                    </p:animEffect>
                                    <p:set>
                                      <p:cBhvr>
                                        <p:cTn id="13" dur="1" fill="hold">
                                          <p:stCondLst>
                                            <p:cond delay="2999"/>
                                          </p:stCondLst>
                                        </p:cTn>
                                        <p:tgtEl>
                                          <p:spTgt spid="41"/>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3000"/>
                                        <p:tgtEl>
                                          <p:spTgt spid="57"/>
                                        </p:tgtEl>
                                      </p:cBhvr>
                                    </p:animEffect>
                                    <p:set>
                                      <p:cBhvr>
                                        <p:cTn id="16" dur="1" fill="hold">
                                          <p:stCondLst>
                                            <p:cond delay="2999"/>
                                          </p:stCondLst>
                                        </p:cTn>
                                        <p:tgtEl>
                                          <p:spTgt spid="57"/>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8" presetClass="exit" presetSubtype="12" fill="hold" nodeType="withEffect">
                                  <p:stCondLst>
                                    <p:cond delay="0"/>
                                  </p:stCondLst>
                                  <p:childTnLst>
                                    <p:animEffect transition="out" filter="strips(downLeft)">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3000"/>
                                        <p:tgtEl>
                                          <p:spTgt spid="39"/>
                                        </p:tgtEl>
                                      </p:cBhvr>
                                    </p:animEffect>
                                    <p:set>
                                      <p:cBhvr>
                                        <p:cTn id="25" dur="1" fill="hold">
                                          <p:stCondLst>
                                            <p:cond delay="2999"/>
                                          </p:stCondLst>
                                        </p:cTn>
                                        <p:tgtEl>
                                          <p:spTgt spid="39"/>
                                        </p:tgtEl>
                                        <p:attrNameLst>
                                          <p:attrName>style.visibility</p:attrName>
                                        </p:attrNameLst>
                                      </p:cBhvr>
                                      <p:to>
                                        <p:strVal val="hidden"/>
                                      </p:to>
                                    </p:set>
                                  </p:childTnLst>
                                </p:cTn>
                              </p:par>
                              <p:par>
                                <p:cTn id="26" presetID="18" presetClass="exit" presetSubtype="12" fill="hold" nodeType="withEffect">
                                  <p:stCondLst>
                                    <p:cond delay="0"/>
                                  </p:stCondLst>
                                  <p:childTnLst>
                                    <p:animEffect transition="out" filter="strips(downLeft)">
                                      <p:cBhvr>
                                        <p:cTn id="27" dur="3000"/>
                                        <p:tgtEl>
                                          <p:spTgt spid="55"/>
                                        </p:tgtEl>
                                      </p:cBhvr>
                                    </p:animEffect>
                                    <p:set>
                                      <p:cBhvr>
                                        <p:cTn id="28" dur="1" fill="hold">
                                          <p:stCondLst>
                                            <p:cond delay="2999"/>
                                          </p:stCondLst>
                                        </p:cTn>
                                        <p:tgtEl>
                                          <p:spTgt spid="5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2290"/>
                                        </p:tgtEl>
                                        <p:attrNameLst>
                                          <p:attrName>style.visibility</p:attrName>
                                        </p:attrNameLst>
                                      </p:cBhvr>
                                      <p:to>
                                        <p:strVal val="visible"/>
                                      </p:to>
                                    </p:set>
                                    <p:anim calcmode="lin" valueType="num">
                                      <p:cBhvr>
                                        <p:cTn id="31" dur="3000" fill="hold"/>
                                        <p:tgtEl>
                                          <p:spTgt spid="12290"/>
                                        </p:tgtEl>
                                        <p:attrNameLst>
                                          <p:attrName>ppt_w</p:attrName>
                                        </p:attrNameLst>
                                      </p:cBhvr>
                                      <p:tavLst>
                                        <p:tav tm="0">
                                          <p:val>
                                            <p:strVal val="4/3*#ppt_w"/>
                                          </p:val>
                                        </p:tav>
                                        <p:tav tm="100000">
                                          <p:val>
                                            <p:strVal val="#ppt_w"/>
                                          </p:val>
                                        </p:tav>
                                      </p:tavLst>
                                    </p:anim>
                                    <p:anim calcmode="lin" valueType="num">
                                      <p:cBhvr>
                                        <p:cTn id="32" dur="3000" fill="hold"/>
                                        <p:tgtEl>
                                          <p:spTgt spid="12290"/>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1"/>
                                          </p:val>
                                        </p:tav>
                                        <p:tav tm="100000">
                                          <p:val>
                                            <p:strVal val="#ppt_x"/>
                                          </p:val>
                                        </p:tav>
                                      </p:tavLst>
                                    </p:anim>
                                    <p:anim calcmode="lin" valueType="num">
                                      <p:cBhvr>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75 Imagen" descr="Diapositiva16"/>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p:cNvPicPr>
            <a:picLocks noChangeAspect="1"/>
          </p:cNvPicPr>
          <p:nvPr/>
        </p:nvPicPr>
        <p:blipFill>
          <a:blip r:embed="rId3" cstate="print">
            <a:grayscl/>
            <a:biLevel thresh="50000"/>
          </a:blip>
          <a:srcRect/>
          <a:stretch>
            <a:fillRect/>
          </a:stretch>
        </p:blipFill>
        <p:spPr bwMode="auto">
          <a:xfrm>
            <a:off x="4500563" y="0"/>
            <a:ext cx="2232025" cy="1849438"/>
          </a:xfrm>
          <a:prstGeom prst="rect">
            <a:avLst/>
          </a:prstGeom>
          <a:noFill/>
          <a:ln w="9525">
            <a:noFill/>
            <a:miter lim="800000"/>
            <a:headEnd/>
            <a:tailEnd/>
          </a:ln>
        </p:spPr>
      </p:pic>
      <p:pic>
        <p:nvPicPr>
          <p:cNvPr id="5" name="4 Imagen"/>
          <p:cNvPicPr>
            <a:picLocks noChangeAspect="1"/>
          </p:cNvPicPr>
          <p:nvPr/>
        </p:nvPicPr>
        <p:blipFill>
          <a:blip r:embed="rId4" cstate="print">
            <a:grayscl/>
            <a:biLevel thresh="50000"/>
          </a:blip>
          <a:srcRect/>
          <a:stretch>
            <a:fillRect/>
          </a:stretch>
        </p:blipFill>
        <p:spPr bwMode="auto">
          <a:xfrm>
            <a:off x="6732588" y="0"/>
            <a:ext cx="2411412" cy="1849438"/>
          </a:xfrm>
          <a:prstGeom prst="rect">
            <a:avLst/>
          </a:prstGeom>
          <a:noFill/>
          <a:ln w="9525">
            <a:noFill/>
            <a:miter lim="800000"/>
            <a:headEnd/>
            <a:tailEnd/>
          </a:ln>
        </p:spPr>
      </p:pic>
      <p:pic>
        <p:nvPicPr>
          <p:cNvPr id="8" name="7 Imagen"/>
          <p:cNvPicPr>
            <a:picLocks noChangeAspect="1"/>
          </p:cNvPicPr>
          <p:nvPr/>
        </p:nvPicPr>
        <p:blipFill>
          <a:blip r:embed="rId5" cstate="print">
            <a:grayscl/>
            <a:biLevel thresh="50000"/>
          </a:blip>
          <a:srcRect/>
          <a:stretch>
            <a:fillRect/>
          </a:stretch>
        </p:blipFill>
        <p:spPr bwMode="auto">
          <a:xfrm>
            <a:off x="-28575" y="0"/>
            <a:ext cx="2224088" cy="1849438"/>
          </a:xfrm>
          <a:prstGeom prst="rect">
            <a:avLst/>
          </a:prstGeom>
          <a:noFill/>
          <a:ln w="9525">
            <a:noFill/>
            <a:miter lim="800000"/>
            <a:headEnd/>
            <a:tailEnd/>
          </a:ln>
        </p:spPr>
      </p:pic>
      <p:pic>
        <p:nvPicPr>
          <p:cNvPr id="10" name="9 Imagen"/>
          <p:cNvPicPr>
            <a:picLocks noChangeAspect="1"/>
          </p:cNvPicPr>
          <p:nvPr/>
        </p:nvPicPr>
        <p:blipFill>
          <a:blip r:embed="rId6" cstate="print">
            <a:grayscl/>
            <a:biLevel thresh="50000"/>
          </a:blip>
          <a:srcRect/>
          <a:stretch>
            <a:fillRect/>
          </a:stretch>
        </p:blipFill>
        <p:spPr bwMode="auto">
          <a:xfrm>
            <a:off x="2195513" y="0"/>
            <a:ext cx="2305050" cy="1849438"/>
          </a:xfrm>
          <a:prstGeom prst="rect">
            <a:avLst/>
          </a:prstGeom>
          <a:noFill/>
          <a:ln w="9525">
            <a:noFill/>
            <a:miter lim="800000"/>
            <a:headEnd/>
            <a:tailEnd/>
          </a:ln>
        </p:spPr>
      </p:pic>
      <p:pic>
        <p:nvPicPr>
          <p:cNvPr id="31" name="30 Imagen"/>
          <p:cNvPicPr>
            <a:picLocks noChangeAspect="1"/>
          </p:cNvPicPr>
          <p:nvPr/>
        </p:nvPicPr>
        <p:blipFill>
          <a:blip r:embed="rId3" cstate="print">
            <a:grayscl/>
            <a:biLevel thresh="50000"/>
          </a:blip>
          <a:srcRect/>
          <a:stretch>
            <a:fillRect/>
          </a:stretch>
        </p:blipFill>
        <p:spPr bwMode="auto">
          <a:xfrm>
            <a:off x="4500563" y="1849438"/>
            <a:ext cx="2232025" cy="2016125"/>
          </a:xfrm>
          <a:prstGeom prst="rect">
            <a:avLst/>
          </a:prstGeom>
          <a:noFill/>
          <a:ln w="9525">
            <a:noFill/>
            <a:miter lim="800000"/>
            <a:headEnd/>
            <a:tailEnd/>
          </a:ln>
        </p:spPr>
      </p:pic>
      <p:pic>
        <p:nvPicPr>
          <p:cNvPr id="35" name="34 Imagen"/>
          <p:cNvPicPr>
            <a:picLocks noChangeAspect="1"/>
          </p:cNvPicPr>
          <p:nvPr/>
        </p:nvPicPr>
        <p:blipFill>
          <a:blip r:embed="rId5" cstate="print">
            <a:grayscl/>
            <a:biLevel thresh="50000"/>
          </a:blip>
          <a:srcRect/>
          <a:stretch>
            <a:fillRect/>
          </a:stretch>
        </p:blipFill>
        <p:spPr bwMode="auto">
          <a:xfrm>
            <a:off x="0" y="1849438"/>
            <a:ext cx="2195513" cy="2016125"/>
          </a:xfrm>
          <a:prstGeom prst="rect">
            <a:avLst/>
          </a:prstGeom>
          <a:noFill/>
          <a:ln w="9525">
            <a:noFill/>
            <a:miter lim="800000"/>
            <a:headEnd/>
            <a:tailEnd/>
          </a:ln>
        </p:spPr>
      </p:pic>
      <p:pic>
        <p:nvPicPr>
          <p:cNvPr id="37" name="36 Imagen"/>
          <p:cNvPicPr>
            <a:picLocks noChangeAspect="1"/>
          </p:cNvPicPr>
          <p:nvPr/>
        </p:nvPicPr>
        <p:blipFill>
          <a:blip r:embed="rId6" cstate="print">
            <a:grayscl/>
            <a:biLevel thresh="50000"/>
          </a:blip>
          <a:srcRect/>
          <a:stretch>
            <a:fillRect/>
          </a:stretch>
        </p:blipFill>
        <p:spPr bwMode="auto">
          <a:xfrm>
            <a:off x="2195513" y="1849438"/>
            <a:ext cx="2305050" cy="2016125"/>
          </a:xfrm>
          <a:prstGeom prst="rect">
            <a:avLst/>
          </a:prstGeom>
          <a:noFill/>
          <a:ln w="9525">
            <a:noFill/>
            <a:miter lim="800000"/>
            <a:headEnd/>
            <a:tailEnd/>
          </a:ln>
        </p:spPr>
      </p:pic>
      <p:pic>
        <p:nvPicPr>
          <p:cNvPr id="58" name="57 Imagen"/>
          <p:cNvPicPr>
            <a:picLocks noChangeAspect="1"/>
          </p:cNvPicPr>
          <p:nvPr/>
        </p:nvPicPr>
        <p:blipFill>
          <a:blip r:embed="rId3" cstate="print">
            <a:grayscl/>
            <a:biLevel thresh="50000"/>
          </a:blip>
          <a:srcRect/>
          <a:stretch>
            <a:fillRect/>
          </a:stretch>
        </p:blipFill>
        <p:spPr bwMode="auto">
          <a:xfrm>
            <a:off x="4500563" y="3865563"/>
            <a:ext cx="2232025" cy="1849437"/>
          </a:xfrm>
          <a:prstGeom prst="rect">
            <a:avLst/>
          </a:prstGeom>
          <a:noFill/>
          <a:ln w="9525">
            <a:noFill/>
            <a:miter lim="800000"/>
            <a:headEnd/>
            <a:tailEnd/>
          </a:ln>
        </p:spPr>
      </p:pic>
      <p:pic>
        <p:nvPicPr>
          <p:cNvPr id="62" name="61 Imagen"/>
          <p:cNvPicPr>
            <a:picLocks noChangeAspect="1"/>
          </p:cNvPicPr>
          <p:nvPr/>
        </p:nvPicPr>
        <p:blipFill>
          <a:blip r:embed="rId5" cstate="print">
            <a:grayscl/>
            <a:biLevel thresh="50000"/>
          </a:blip>
          <a:srcRect/>
          <a:stretch>
            <a:fillRect/>
          </a:stretch>
        </p:blipFill>
        <p:spPr bwMode="auto">
          <a:xfrm>
            <a:off x="0" y="3865563"/>
            <a:ext cx="2195513" cy="1849437"/>
          </a:xfrm>
          <a:prstGeom prst="rect">
            <a:avLst/>
          </a:prstGeom>
          <a:noFill/>
          <a:ln w="9525">
            <a:noFill/>
            <a:miter lim="800000"/>
            <a:headEnd/>
            <a:tailEnd/>
          </a:ln>
        </p:spPr>
      </p:pic>
      <p:pic>
        <p:nvPicPr>
          <p:cNvPr id="64" name="63 Imagen"/>
          <p:cNvPicPr>
            <a:picLocks noChangeAspect="1"/>
          </p:cNvPicPr>
          <p:nvPr/>
        </p:nvPicPr>
        <p:blipFill>
          <a:blip r:embed="rId6" cstate="print">
            <a:grayscl/>
            <a:biLevel thresh="50000"/>
          </a:blip>
          <a:srcRect/>
          <a:stretch>
            <a:fillRect/>
          </a:stretch>
        </p:blipFill>
        <p:spPr bwMode="auto">
          <a:xfrm>
            <a:off x="2195513" y="3865563"/>
            <a:ext cx="2305050" cy="1849437"/>
          </a:xfrm>
          <a:prstGeom prst="rect">
            <a:avLst/>
          </a:prstGeom>
          <a:noFill/>
          <a:ln w="9525">
            <a:noFill/>
            <a:miter lim="800000"/>
            <a:headEnd/>
            <a:tailEnd/>
          </a:ln>
        </p:spPr>
      </p:pic>
      <p:pic>
        <p:nvPicPr>
          <p:cNvPr id="65" name="64 Imagen"/>
          <p:cNvPicPr>
            <a:picLocks noChangeAspect="1"/>
          </p:cNvPicPr>
          <p:nvPr/>
        </p:nvPicPr>
        <p:blipFill>
          <a:blip r:embed="rId7" cstate="print">
            <a:grayscl/>
            <a:biLevel thresh="50000"/>
          </a:blip>
          <a:srcRect/>
          <a:stretch>
            <a:fillRect/>
          </a:stretch>
        </p:blipFill>
        <p:spPr bwMode="auto">
          <a:xfrm>
            <a:off x="6732588" y="1849438"/>
            <a:ext cx="2411412" cy="2016125"/>
          </a:xfrm>
          <a:prstGeom prst="rect">
            <a:avLst/>
          </a:prstGeom>
          <a:noFill/>
          <a:ln w="9525">
            <a:noFill/>
            <a:miter lim="800000"/>
            <a:headEnd/>
            <a:tailEnd/>
          </a:ln>
        </p:spPr>
      </p:pic>
      <p:pic>
        <p:nvPicPr>
          <p:cNvPr id="74" name="73 Imagen"/>
          <p:cNvPicPr>
            <a:picLocks noChangeAspect="1"/>
          </p:cNvPicPr>
          <p:nvPr/>
        </p:nvPicPr>
        <p:blipFill>
          <a:blip r:embed="rId7" cstate="print">
            <a:grayscl/>
            <a:biLevel thresh="50000"/>
          </a:blip>
          <a:srcRect/>
          <a:stretch>
            <a:fillRect/>
          </a:stretch>
        </p:blipFill>
        <p:spPr bwMode="auto">
          <a:xfrm>
            <a:off x="6732588" y="3865563"/>
            <a:ext cx="2411412" cy="1849437"/>
          </a:xfrm>
          <a:prstGeom prst="rect">
            <a:avLst/>
          </a:prstGeom>
          <a:noFill/>
          <a:ln w="9525">
            <a:noFill/>
            <a:miter lim="800000"/>
            <a:headEnd/>
            <a:tailEnd/>
          </a:ln>
        </p:spPr>
      </p:pic>
      <p:sp>
        <p:nvSpPr>
          <p:cNvPr id="15" name="14 CuadroTexto"/>
          <p:cNvSpPr txBox="1"/>
          <p:nvPr/>
        </p:nvSpPr>
        <p:spPr>
          <a:xfrm>
            <a:off x="468313" y="4586288"/>
            <a:ext cx="8424862"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entonces cuando la Sociedad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Gaztelubide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los representantes de otras tamborradas empiezan a interpretar las melodías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Sarriegui</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que sonarán en la ciudad durante todo el día.</a:t>
            </a:r>
          </a:p>
        </p:txBody>
      </p:sp>
    </p:spTree>
  </p:cSld>
  <p:clrMapOvr>
    <a:masterClrMapping/>
  </p:clrMapOvr>
  <mc:AlternateContent xmlns:mc="http://schemas.openxmlformats.org/markup-compatibility/2006" xmlns:p14="http://schemas.microsoft.com/office/powerpoint/2010/main">
    <mc:Choice Requires="p14">
      <p:transition spd="slow" p14:dur="3000" advTm="24000">
        <p14:glitter dir="u"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37"/>
                                        </p:tgtEl>
                                      </p:cBhvr>
                                    </p:animEffect>
                                    <p:set>
                                      <p:cBhvr>
                                        <p:cTn id="13" dur="1" fill="hold">
                                          <p:stCondLst>
                                            <p:cond delay="2999"/>
                                          </p:stCondLst>
                                        </p:cTn>
                                        <p:tgtEl>
                                          <p:spTgt spid="3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62"/>
                                        </p:tgtEl>
                                      </p:cBhvr>
                                    </p:animEffect>
                                    <p:set>
                                      <p:cBhvr>
                                        <p:cTn id="16" dur="1" fill="hold">
                                          <p:stCondLst>
                                            <p:cond delay="2999"/>
                                          </p:stCondLst>
                                        </p:cTn>
                                        <p:tgtEl>
                                          <p:spTgt spid="62"/>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58"/>
                                        </p:tgtEl>
                                      </p:cBhvr>
                                    </p:animEffect>
                                    <p:set>
                                      <p:cBhvr>
                                        <p:cTn id="19" dur="1" fill="hold">
                                          <p:stCondLst>
                                            <p:cond delay="2999"/>
                                          </p:stCondLst>
                                        </p:cTn>
                                        <p:tgtEl>
                                          <p:spTgt spid="58"/>
                                        </p:tgtEl>
                                        <p:attrNameLst>
                                          <p:attrName>style.visibility</p:attrName>
                                        </p:attrNameLst>
                                      </p:cBhvr>
                                      <p:to>
                                        <p:strVal val="hidden"/>
                                      </p:to>
                                    </p:set>
                                  </p:childTnLst>
                                </p:cTn>
                              </p:par>
                              <p:par>
                                <p:cTn id="20" presetID="13" presetClass="exit" presetSubtype="32" fill="hold" nodeType="withEffect">
                                  <p:stCondLst>
                                    <p:cond delay="0"/>
                                  </p:stCondLst>
                                  <p:childTnLst>
                                    <p:animEffect transition="out" filter="plus(out)">
                                      <p:cBhvr>
                                        <p:cTn id="21" dur="3000"/>
                                        <p:tgtEl>
                                          <p:spTgt spid="65"/>
                                        </p:tgtEl>
                                      </p:cBhvr>
                                    </p:animEffect>
                                    <p:set>
                                      <p:cBhvr>
                                        <p:cTn id="22" dur="1" fill="hold">
                                          <p:stCondLst>
                                            <p:cond delay="2999"/>
                                          </p:stCondLst>
                                        </p:cTn>
                                        <p:tgtEl>
                                          <p:spTgt spid="65"/>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13" presetClass="exit" presetSubtype="16" fill="hold" nodeType="withEffect">
                                  <p:stCondLst>
                                    <p:cond delay="0"/>
                                  </p:stCondLst>
                                  <p:childTnLst>
                                    <p:animEffect transition="out" filter="plus(in)">
                                      <p:cBhvr>
                                        <p:cTn id="30" dur="3000"/>
                                        <p:tgtEl>
                                          <p:spTgt spid="31"/>
                                        </p:tgtEl>
                                      </p:cBhvr>
                                    </p:animEffect>
                                    <p:set>
                                      <p:cBhvr>
                                        <p:cTn id="31" dur="1" fill="hold">
                                          <p:stCondLst>
                                            <p:cond delay="2999"/>
                                          </p:stCondLst>
                                        </p:cTn>
                                        <p:tgtEl>
                                          <p:spTgt spid="31"/>
                                        </p:tgtEl>
                                        <p:attrNameLst>
                                          <p:attrName>style.visibility</p:attrName>
                                        </p:attrNameLst>
                                      </p:cBhvr>
                                      <p:to>
                                        <p:strVal val="hidden"/>
                                      </p:to>
                                    </p:set>
                                  </p:childTnLst>
                                </p:cTn>
                              </p:par>
                              <p:par>
                                <p:cTn id="32" presetID="13" presetClass="exit" presetSubtype="16" fill="hold" nodeType="withEffect">
                                  <p:stCondLst>
                                    <p:cond delay="0"/>
                                  </p:stCondLst>
                                  <p:childTnLst>
                                    <p:animEffect transition="out" filter="plus(in)">
                                      <p:cBhvr>
                                        <p:cTn id="33" dur="3000"/>
                                        <p:tgtEl>
                                          <p:spTgt spid="35"/>
                                        </p:tgtEl>
                                      </p:cBhvr>
                                    </p:animEffect>
                                    <p:set>
                                      <p:cBhvr>
                                        <p:cTn id="34" dur="1" fill="hold">
                                          <p:stCondLst>
                                            <p:cond delay="2999"/>
                                          </p:stCondLst>
                                        </p:cTn>
                                        <p:tgtEl>
                                          <p:spTgt spid="35"/>
                                        </p:tgtEl>
                                        <p:attrNameLst>
                                          <p:attrName>style.visibility</p:attrName>
                                        </p:attrNameLst>
                                      </p:cBhvr>
                                      <p:to>
                                        <p:strVal val="hidden"/>
                                      </p:to>
                                    </p:set>
                                  </p:childTnLst>
                                </p:cTn>
                              </p:par>
                              <p:par>
                                <p:cTn id="35" presetID="13" presetClass="exit" presetSubtype="16" fill="hold" nodeType="withEffect">
                                  <p:stCondLst>
                                    <p:cond delay="0"/>
                                  </p:stCondLst>
                                  <p:childTnLst>
                                    <p:animEffect transition="out" filter="plus(in)">
                                      <p:cBhvr>
                                        <p:cTn id="36" dur="3000"/>
                                        <p:tgtEl>
                                          <p:spTgt spid="64"/>
                                        </p:tgtEl>
                                      </p:cBhvr>
                                    </p:animEffect>
                                    <p:set>
                                      <p:cBhvr>
                                        <p:cTn id="37" dur="1" fill="hold">
                                          <p:stCondLst>
                                            <p:cond delay="2999"/>
                                          </p:stCondLst>
                                        </p:cTn>
                                        <p:tgtEl>
                                          <p:spTgt spid="64"/>
                                        </p:tgtEl>
                                        <p:attrNameLst>
                                          <p:attrName>style.visibility</p:attrName>
                                        </p:attrNameLst>
                                      </p:cBhvr>
                                      <p:to>
                                        <p:strVal val="hidden"/>
                                      </p:to>
                                    </p:set>
                                  </p:childTnLst>
                                </p:cTn>
                              </p:par>
                              <p:par>
                                <p:cTn id="38" presetID="13" presetClass="exit" presetSubtype="16" fill="hold" nodeType="withEffect">
                                  <p:stCondLst>
                                    <p:cond delay="0"/>
                                  </p:stCondLst>
                                  <p:childTnLst>
                                    <p:animEffect transition="out" filter="plus(in)">
                                      <p:cBhvr>
                                        <p:cTn id="39" dur="3000"/>
                                        <p:tgtEl>
                                          <p:spTgt spid="74"/>
                                        </p:tgtEl>
                                      </p:cBhvr>
                                    </p:animEffect>
                                    <p:set>
                                      <p:cBhvr>
                                        <p:cTn id="40" dur="1" fill="hold">
                                          <p:stCondLst>
                                            <p:cond delay="2999"/>
                                          </p:stCondLst>
                                        </p:cTn>
                                        <p:tgtEl>
                                          <p:spTgt spid="7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3000" fill="hold"/>
                                        <p:tgtEl>
                                          <p:spTgt spid="18434"/>
                                        </p:tgtEl>
                                        <p:attrNameLst>
                                          <p:attrName>ppt_w</p:attrName>
                                        </p:attrNameLst>
                                      </p:cBhvr>
                                      <p:tavLst>
                                        <p:tav tm="0">
                                          <p:val>
                                            <p:strVal val="4/3*#ppt_w"/>
                                          </p:val>
                                        </p:tav>
                                        <p:tav tm="100000">
                                          <p:val>
                                            <p:strVal val="#ppt_w"/>
                                          </p:val>
                                        </p:tav>
                                      </p:tavLst>
                                    </p:anim>
                                    <p:anim calcmode="lin" valueType="num">
                                      <p:cBhvr>
                                        <p:cTn id="44" dur="3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2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362" name="65 Imagen" descr="Diapositiva13"/>
          <p:cNvPicPr>
            <a:picLocks noGrp="1" noChangeAspect="1"/>
          </p:cNvPicPr>
          <p:nvPr isPhoto="1"/>
        </p:nvPicPr>
        <p:blipFill>
          <a:blip r:embed="rId2" cstate="print"/>
          <a:srcRect/>
          <a:stretch>
            <a:fillRect/>
          </a:stretch>
        </p:blipFill>
        <p:spPr bwMode="auto">
          <a:xfrm>
            <a:off x="0" y="-166688"/>
            <a:ext cx="9144000" cy="6119813"/>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0"/>
            <a:ext cx="4572000" cy="1417340"/>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4572000" cy="1417340"/>
          </a:xfrm>
          <a:prstGeom prst="rect">
            <a:avLst/>
          </a:prstGeom>
          <a:solidFill>
            <a:schemeClr val="bg1"/>
          </a:solidFill>
          <a:ln>
            <a:noFill/>
          </a:ln>
        </p:spPr>
      </p:pic>
      <p:pic>
        <p:nvPicPr>
          <p:cNvPr id="31" name="3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1417340"/>
            <a:ext cx="4572000" cy="1440160"/>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417340"/>
            <a:ext cx="4572000" cy="1440160"/>
          </a:xfrm>
          <a:prstGeom prst="rect">
            <a:avLst/>
          </a:prstGeom>
          <a:solidFill>
            <a:schemeClr val="bg1"/>
          </a:solidFill>
          <a:ln>
            <a:noFill/>
          </a:ln>
        </p:spPr>
      </p:pic>
      <p:pic>
        <p:nvPicPr>
          <p:cNvPr id="123" name="1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857500"/>
            <a:ext cx="4572000" cy="1440160"/>
          </a:xfrm>
          <a:prstGeom prst="rect">
            <a:avLst/>
          </a:prstGeom>
          <a:solidFill>
            <a:schemeClr val="bg1"/>
          </a:solidFill>
          <a:ln>
            <a:noFill/>
          </a:ln>
        </p:spPr>
      </p:pic>
      <p:pic>
        <p:nvPicPr>
          <p:cNvPr id="127" name="12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2857500"/>
            <a:ext cx="4572000" cy="1440160"/>
          </a:xfrm>
          <a:prstGeom prst="rect">
            <a:avLst/>
          </a:prstGeom>
          <a:solidFill>
            <a:schemeClr val="bg1"/>
          </a:solidFill>
          <a:ln>
            <a:noFill/>
          </a:ln>
        </p:spPr>
      </p:pic>
      <p:pic>
        <p:nvPicPr>
          <p:cNvPr id="72" name="7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4274840"/>
            <a:ext cx="4572000" cy="1440160"/>
          </a:xfrm>
          <a:prstGeom prst="rect">
            <a:avLst/>
          </a:prstGeom>
          <a:solidFill>
            <a:schemeClr val="bg1"/>
          </a:solidFill>
          <a:ln>
            <a:noFill/>
          </a:ln>
        </p:spPr>
      </p:pic>
      <p:pic>
        <p:nvPicPr>
          <p:cNvPr id="75" name="7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4274840"/>
            <a:ext cx="4572000" cy="1440160"/>
          </a:xfrm>
          <a:prstGeom prst="rect">
            <a:avLst/>
          </a:prstGeom>
          <a:solidFill>
            <a:schemeClr val="bg1"/>
          </a:solidFill>
          <a:ln>
            <a:noFill/>
          </a:ln>
        </p:spPr>
      </p:pic>
      <p:sp>
        <p:nvSpPr>
          <p:cNvPr id="12" name="11 CuadroTexto"/>
          <p:cNvSpPr txBox="1"/>
          <p:nvPr/>
        </p:nvSpPr>
        <p:spPr>
          <a:xfrm>
            <a:off x="611188" y="4657725"/>
            <a:ext cx="7993062"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historia comenzó en 1836 como una de las comparsas del carnaval donostiarra; al poco tiempo se empezó a tomar como tradición festejar al patrón recorriendo las calles de San Sebastián.</a:t>
            </a:r>
          </a:p>
        </p:txBody>
      </p:sp>
    </p:spTree>
  </p:cSld>
  <p:clrMapOvr>
    <a:masterClrMapping/>
  </p:clrMapOvr>
  <mc:AlternateContent xmlns:mc="http://schemas.openxmlformats.org/markup-compatibility/2006" xmlns:p14="http://schemas.microsoft.com/office/powerpoint/2010/main">
    <mc:Choice Requires="p14">
      <p:transition spd="slow" p14:dur="3000" advTm="24000">
        <p14:glitter dir="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32"/>
                                        </p:tgtEl>
                                      </p:cBhvr>
                                    </p:animEffect>
                                    <p:set>
                                      <p:cBhvr>
                                        <p:cTn id="10" dur="1" fill="hold">
                                          <p:stCondLst>
                                            <p:cond delay="2999"/>
                                          </p:stCondLst>
                                        </p:cTn>
                                        <p:tgtEl>
                                          <p:spTgt spid="32"/>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3000"/>
                                        <p:tgtEl>
                                          <p:spTgt spid="123"/>
                                        </p:tgtEl>
                                      </p:cBhvr>
                                    </p:animEffect>
                                    <p:set>
                                      <p:cBhvr>
                                        <p:cTn id="13" dur="1" fill="hold">
                                          <p:stCondLst>
                                            <p:cond delay="2999"/>
                                          </p:stCondLst>
                                        </p:cTn>
                                        <p:tgtEl>
                                          <p:spTgt spid="123"/>
                                        </p:tgtEl>
                                        <p:attrNameLst>
                                          <p:attrName>style.visibility</p:attrName>
                                        </p:attrNameLst>
                                      </p:cBhvr>
                                      <p:to>
                                        <p:strVal val="hidden"/>
                                      </p:to>
                                    </p:set>
                                  </p:childTnLst>
                                </p:cTn>
                              </p:par>
                              <p:par>
                                <p:cTn id="14" presetID="18" presetClass="exit" presetSubtype="3" fill="hold"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nodeType="withEffect">
                                  <p:stCondLst>
                                    <p:cond delay="0"/>
                                  </p:stCondLst>
                                  <p:childTnLst>
                                    <p:animEffect transition="out" filter="strips(upRight)">
                                      <p:cBhvr>
                                        <p:cTn id="18" dur="3000"/>
                                        <p:tgtEl>
                                          <p:spTgt spid="31"/>
                                        </p:tgtEl>
                                      </p:cBhvr>
                                    </p:animEffect>
                                    <p:set>
                                      <p:cBhvr>
                                        <p:cTn id="19" dur="1" fill="hold">
                                          <p:stCondLst>
                                            <p:cond delay="2999"/>
                                          </p:stCondLst>
                                        </p:cTn>
                                        <p:tgtEl>
                                          <p:spTgt spid="31"/>
                                        </p:tgtEl>
                                        <p:attrNameLst>
                                          <p:attrName>style.visibility</p:attrName>
                                        </p:attrNameLst>
                                      </p:cBhvr>
                                      <p:to>
                                        <p:strVal val="hidden"/>
                                      </p:to>
                                    </p:set>
                                  </p:childTnLst>
                                </p:cTn>
                              </p:par>
                              <p:par>
                                <p:cTn id="20" presetID="18" presetClass="exit" presetSubtype="3" fill="hold" nodeType="withEffect">
                                  <p:stCondLst>
                                    <p:cond delay="0"/>
                                  </p:stCondLst>
                                  <p:childTnLst>
                                    <p:animEffect transition="out" filter="strips(upRight)">
                                      <p:cBhvr>
                                        <p:cTn id="21" dur="3000"/>
                                        <p:tgtEl>
                                          <p:spTgt spid="127"/>
                                        </p:tgtEl>
                                      </p:cBhvr>
                                    </p:animEffect>
                                    <p:set>
                                      <p:cBhvr>
                                        <p:cTn id="22" dur="1" fill="hold">
                                          <p:stCondLst>
                                            <p:cond delay="2999"/>
                                          </p:stCondLst>
                                        </p:cTn>
                                        <p:tgtEl>
                                          <p:spTgt spid="127"/>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3000"/>
                                        <p:tgtEl>
                                          <p:spTgt spid="72"/>
                                        </p:tgtEl>
                                      </p:cBhvr>
                                    </p:animEffect>
                                    <p:set>
                                      <p:cBhvr>
                                        <p:cTn id="25" dur="1" fill="hold">
                                          <p:stCondLst>
                                            <p:cond delay="2999"/>
                                          </p:stCondLst>
                                        </p:cTn>
                                        <p:tgtEl>
                                          <p:spTgt spid="72"/>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3000"/>
                                        <p:tgtEl>
                                          <p:spTgt spid="75"/>
                                        </p:tgtEl>
                                      </p:cBhvr>
                                    </p:animEffect>
                                    <p:set>
                                      <p:cBhvr>
                                        <p:cTn id="28" dur="1" fill="hold">
                                          <p:stCondLst>
                                            <p:cond delay="2999"/>
                                          </p:stCondLst>
                                        </p:cTn>
                                        <p:tgtEl>
                                          <p:spTgt spid="7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5362"/>
                                        </p:tgtEl>
                                        <p:attrNameLst>
                                          <p:attrName>style.visibility</p:attrName>
                                        </p:attrNameLst>
                                      </p:cBhvr>
                                      <p:to>
                                        <p:strVal val="visible"/>
                                      </p:to>
                                    </p:set>
                                    <p:anim calcmode="lin" valueType="num">
                                      <p:cBhvr>
                                        <p:cTn id="31" dur="3000" fill="hold"/>
                                        <p:tgtEl>
                                          <p:spTgt spid="15362"/>
                                        </p:tgtEl>
                                        <p:attrNameLst>
                                          <p:attrName>ppt_w</p:attrName>
                                        </p:attrNameLst>
                                      </p:cBhvr>
                                      <p:tavLst>
                                        <p:tav tm="0">
                                          <p:val>
                                            <p:strVal val="4/3*#ppt_w"/>
                                          </p:val>
                                        </p:tav>
                                        <p:tav tm="100000">
                                          <p:val>
                                            <p:strVal val="#ppt_w"/>
                                          </p:val>
                                        </p:tav>
                                      </p:tavLst>
                                    </p:anim>
                                    <p:anim calcmode="lin" valueType="num">
                                      <p:cBhvr>
                                        <p:cTn id="32" dur="3000" fill="hold"/>
                                        <p:tgtEl>
                                          <p:spTgt spid="15362"/>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482" name="75 Imagen" descr="Diapositiva18"/>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0" name="9 Rectángulo"/>
          <p:cNvSpPr/>
          <p:nvPr/>
        </p:nvSpPr>
        <p:spPr>
          <a:xfrm>
            <a:off x="0" y="0"/>
            <a:ext cx="9144000"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1489075"/>
            <a:ext cx="9144000"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928938"/>
            <a:ext cx="9144000" cy="14906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4370388"/>
            <a:ext cx="9144000" cy="1344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650" y="4586288"/>
            <a:ext cx="7704138" cy="922337"/>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primeros uniformes utilizados reproducían los de los batallones guipuzcoanos que intervinieron en la Guerra de la Independencia y tenían un estilo francés de vestimenta militar.</a:t>
            </a:r>
          </a:p>
        </p:txBody>
      </p:sp>
    </p:spTree>
  </p:cSld>
  <p:clrMapOvr>
    <a:masterClrMapping/>
  </p:clrMapOvr>
  <mc:AlternateContent xmlns:mc="http://schemas.openxmlformats.org/markup-compatibility/2006" xmlns:p14="http://schemas.microsoft.com/office/powerpoint/2010/main">
    <mc:Choice Requires="p14">
      <p:transition spd="slow" p14:dur="3250" advTm="24000">
        <p14:glitter dir="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0482"/>
                                        </p:tgtEl>
                                        <p:attrNameLst>
                                          <p:attrName>style.visibility</p:attrName>
                                        </p:attrNameLst>
                                      </p:cBhvr>
                                      <p:to>
                                        <p:strVal val="visible"/>
                                      </p:to>
                                    </p:set>
                                    <p:anim calcmode="lin" valueType="num">
                                      <p:cBhvr>
                                        <p:cTn id="19" dur="3000" fill="hold"/>
                                        <p:tgtEl>
                                          <p:spTgt spid="20482"/>
                                        </p:tgtEl>
                                        <p:attrNameLst>
                                          <p:attrName>ppt_w</p:attrName>
                                        </p:attrNameLst>
                                      </p:cBhvr>
                                      <p:tavLst>
                                        <p:tav tm="0">
                                          <p:val>
                                            <p:strVal val="4/3*#ppt_w"/>
                                          </p:val>
                                        </p:tav>
                                        <p:tav tm="100000">
                                          <p:val>
                                            <p:strVal val="#ppt_w"/>
                                          </p:val>
                                        </p:tav>
                                      </p:tavLst>
                                    </p:anim>
                                    <p:anim calcmode="lin" valueType="num">
                                      <p:cBhvr>
                                        <p:cTn id="20" dur="3000" fill="hold"/>
                                        <p:tgtEl>
                                          <p:spTgt spid="20482"/>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Marz-a2732755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533" name="Rectangle 13"/>
          <p:cNvSpPr>
            <a:spLocks noChangeArrowheads="1"/>
          </p:cNvSpPr>
          <p:nvPr/>
        </p:nvSpPr>
        <p:spPr bwMode="auto">
          <a:xfrm>
            <a:off x="-3176588" y="-609600"/>
            <a:ext cx="279400" cy="615950"/>
          </a:xfrm>
          <a:prstGeom prst="rect">
            <a:avLst/>
          </a:prstGeom>
          <a:noFill/>
          <a:ln w="9525">
            <a:noFill/>
            <a:miter lim="800000"/>
            <a:headEnd/>
            <a:tailEnd/>
          </a:ln>
        </p:spPr>
        <p:txBody>
          <a:bodyPr wrap="none" lIns="0" tIns="0" rIns="0" bIns="0" anchor="ctr">
            <a:spAutoFit/>
          </a:bodyPr>
          <a:lstStyle/>
          <a:p>
            <a:r>
              <a:rPr lang="es-ES" sz="1100">
                <a:latin typeface="Calibri" pitchFamily="34" charset="0"/>
              </a:rPr>
              <a:t/>
            </a:r>
            <a:br>
              <a:rPr lang="es-ES" sz="1100">
                <a:latin typeface="Calibri" pitchFamily="34" charset="0"/>
              </a:rPr>
            </a:br>
            <a:r>
              <a:rPr lang="es-ES">
                <a:latin typeface="Calibri" pitchFamily="34" charset="0"/>
              </a:rPr>
              <a:t/>
            </a:r>
            <a:br>
              <a:rPr lang="es-ES">
                <a:latin typeface="Calibri" pitchFamily="34" charset="0"/>
              </a:rPr>
            </a:br>
            <a:r>
              <a:rPr lang="es-ES" sz="1000">
                <a:solidFill>
                  <a:srgbClr val="323131"/>
                </a:solidFill>
                <a:latin typeface="Tahoma" pitchFamily="34" charset="0"/>
                <a:cs typeface="Tahoma" pitchFamily="34" charset="0"/>
              </a:rPr>
              <a:t>      </a:t>
            </a:r>
            <a:r>
              <a:rPr lang="es-ES" sz="1100">
                <a:latin typeface="Calibri" pitchFamily="34" charset="0"/>
              </a:rPr>
              <a:t> </a:t>
            </a:r>
            <a:endParaRPr lang="es-ES" sz="1000">
              <a:solidFill>
                <a:srgbClr val="323131"/>
              </a:solidFill>
              <a:latin typeface="Tahoma" pitchFamily="34" charset="0"/>
              <a:cs typeface="Tahoma" pitchFamily="34" charset="0"/>
            </a:endParaRPr>
          </a:p>
        </p:txBody>
      </p:sp>
      <p:sp>
        <p:nvSpPr>
          <p:cNvPr id="9" name="8 Rectángulo"/>
          <p:cNvSpPr/>
          <p:nvPr/>
        </p:nvSpPr>
        <p:spPr>
          <a:xfrm>
            <a:off x="0" y="0"/>
            <a:ext cx="9144000" cy="5715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611188" y="4873625"/>
            <a:ext cx="7632700" cy="64611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medida que se fue ampliando el número de participantes en la tamborrada, se dio entrada a otras compañías con otros uniformes.</a:t>
            </a:r>
          </a:p>
        </p:txBody>
      </p:sp>
    </p:spTree>
  </p:cSld>
  <p:clrMapOvr>
    <a:masterClrMapping/>
  </p:clrMapOvr>
  <mc:AlternateContent xmlns:mc="http://schemas.openxmlformats.org/markup-compatibility/2006" xmlns:p14="http://schemas.microsoft.com/office/powerpoint/2010/main">
    <mc:Choice Requires="p14">
      <p:transition spd="slow" p14:dur="3000" advTm="19000">
        <p14:glitter dir="d" pattern="hexago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1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plus(in)">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1"/>
                                          </p:val>
                                        </p:tav>
                                        <p:tav tm="100000">
                                          <p:val>
                                            <p:strVal val="#ppt_x"/>
                                          </p:val>
                                        </p:tav>
                                      </p:tavLst>
                                    </p:anim>
                                    <p:anim calcmode="lin" valueType="num">
                                      <p:cBhvr>
                                        <p:cTn id="2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75 Imagen" descr="Diapositiva20"/>
          <p:cNvPicPr>
            <a:picLocks noGrp="1" noChangeAspect="1"/>
          </p:cNvPicPr>
          <p:nvPr isPhoto="1"/>
        </p:nvPicPr>
        <p:blipFill>
          <a:blip r:embed="rId2" cstate="print"/>
          <a:srcRect/>
          <a:stretch>
            <a:fillRect/>
          </a:stretch>
        </p:blipFill>
        <p:spPr bwMode="auto">
          <a:xfrm>
            <a:off x="0" y="-382588"/>
            <a:ext cx="9144000" cy="6408738"/>
          </a:xfrm>
          <a:prstGeom prst="rect">
            <a:avLst/>
          </a:prstGeom>
          <a:noFill/>
          <a:ln w="9525">
            <a:noFill/>
            <a:miter lim="800000"/>
            <a:headEnd/>
            <a:tailEnd/>
          </a:ln>
        </p:spPr>
      </p:pic>
      <p:sp>
        <p:nvSpPr>
          <p:cNvPr id="26" name="25 Rectángulo"/>
          <p:cNvSpPr/>
          <p:nvPr/>
        </p:nvSpPr>
        <p:spPr>
          <a:xfrm>
            <a:off x="0" y="0"/>
            <a:ext cx="4643438"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50" name="49 Rectángulo"/>
          <p:cNvSpPr/>
          <p:nvPr/>
        </p:nvSpPr>
        <p:spPr>
          <a:xfrm>
            <a:off x="4643438" y="0"/>
            <a:ext cx="4500562" cy="1417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0" name="79 Rectángulo"/>
          <p:cNvSpPr/>
          <p:nvPr/>
        </p:nvSpPr>
        <p:spPr>
          <a:xfrm>
            <a:off x="0" y="1417638"/>
            <a:ext cx="4643438"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1" name="80 Rectángulo"/>
          <p:cNvSpPr/>
          <p:nvPr/>
        </p:nvSpPr>
        <p:spPr>
          <a:xfrm>
            <a:off x="0" y="2786063"/>
            <a:ext cx="4643438"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2" name="81 Rectángulo"/>
          <p:cNvSpPr/>
          <p:nvPr/>
        </p:nvSpPr>
        <p:spPr>
          <a:xfrm>
            <a:off x="0" y="4225925"/>
            <a:ext cx="4643438"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3" name="82 Rectángulo"/>
          <p:cNvSpPr/>
          <p:nvPr/>
        </p:nvSpPr>
        <p:spPr>
          <a:xfrm>
            <a:off x="4643438" y="1417638"/>
            <a:ext cx="4500562" cy="1417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4" name="83 Rectángulo"/>
          <p:cNvSpPr/>
          <p:nvPr/>
        </p:nvSpPr>
        <p:spPr>
          <a:xfrm>
            <a:off x="4643438" y="2713038"/>
            <a:ext cx="4500562" cy="1562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85" name="84 Rectángulo"/>
          <p:cNvSpPr/>
          <p:nvPr/>
        </p:nvSpPr>
        <p:spPr>
          <a:xfrm>
            <a:off x="4643438" y="4225925"/>
            <a:ext cx="4500562" cy="1489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1" name="10 CuadroTexto"/>
          <p:cNvSpPr txBox="1"/>
          <p:nvPr/>
        </p:nvSpPr>
        <p:spPr>
          <a:xfrm>
            <a:off x="1187450" y="4945063"/>
            <a:ext cx="7200900" cy="64770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Este día es prácticamente imposible no ver ninguna tamborrada por las calles de San Sebastián….</a:t>
            </a:r>
          </a:p>
        </p:txBody>
      </p:sp>
    </p:spTree>
  </p:cSld>
  <p:clrMapOvr>
    <a:masterClrMapping/>
  </p:clrMapOvr>
  <mc:AlternateContent xmlns:mc="http://schemas.openxmlformats.org/markup-compatibility/2006" xmlns:p14="http://schemas.microsoft.com/office/powerpoint/2010/main">
    <mc:Choice Requires="p14">
      <p:transition spd="slow" p14:dur="3000" advTm="16000">
        <p14:honeycomb/>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50"/>
                                        </p:tgtEl>
                                      </p:cBhvr>
                                    </p:animEffect>
                                    <p:set>
                                      <p:cBhvr>
                                        <p:cTn id="7" dur="1" fill="hold">
                                          <p:stCondLst>
                                            <p:cond delay="2999"/>
                                          </p:stCondLst>
                                        </p:cTn>
                                        <p:tgtEl>
                                          <p:spTgt spid="50"/>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26"/>
                                        </p:tgtEl>
                                      </p:cBhvr>
                                    </p:animEffect>
                                    <p:set>
                                      <p:cBhvr>
                                        <p:cTn id="10" dur="1" fill="hold">
                                          <p:stCondLst>
                                            <p:cond delay="2999"/>
                                          </p:stCondLst>
                                        </p:cTn>
                                        <p:tgtEl>
                                          <p:spTgt spid="2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80"/>
                                        </p:tgtEl>
                                      </p:cBhvr>
                                    </p:animEffect>
                                    <p:set>
                                      <p:cBhvr>
                                        <p:cTn id="13" dur="1" fill="hold">
                                          <p:stCondLst>
                                            <p:cond delay="2999"/>
                                          </p:stCondLst>
                                        </p:cTn>
                                        <p:tgtEl>
                                          <p:spTgt spid="80"/>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81"/>
                                        </p:tgtEl>
                                      </p:cBhvr>
                                    </p:animEffect>
                                    <p:set>
                                      <p:cBhvr>
                                        <p:cTn id="16" dur="1" fill="hold">
                                          <p:stCondLst>
                                            <p:cond delay="2999"/>
                                          </p:stCondLst>
                                        </p:cTn>
                                        <p:tgtEl>
                                          <p:spTgt spid="81"/>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82"/>
                                        </p:tgtEl>
                                      </p:cBhvr>
                                    </p:animEffect>
                                    <p:set>
                                      <p:cBhvr>
                                        <p:cTn id="19" dur="1" fill="hold">
                                          <p:stCondLst>
                                            <p:cond delay="2999"/>
                                          </p:stCondLst>
                                        </p:cTn>
                                        <p:tgtEl>
                                          <p:spTgt spid="8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83"/>
                                        </p:tgtEl>
                                      </p:cBhvr>
                                    </p:animEffect>
                                    <p:set>
                                      <p:cBhvr>
                                        <p:cTn id="22" dur="1" fill="hold">
                                          <p:stCondLst>
                                            <p:cond delay="2999"/>
                                          </p:stCondLst>
                                        </p:cTn>
                                        <p:tgtEl>
                                          <p:spTgt spid="8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84"/>
                                        </p:tgtEl>
                                      </p:cBhvr>
                                    </p:animEffect>
                                    <p:set>
                                      <p:cBhvr>
                                        <p:cTn id="25" dur="1" fill="hold">
                                          <p:stCondLst>
                                            <p:cond delay="2999"/>
                                          </p:stCondLst>
                                        </p:cTn>
                                        <p:tgtEl>
                                          <p:spTgt spid="8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85"/>
                                        </p:tgtEl>
                                      </p:cBhvr>
                                    </p:animEffect>
                                    <p:set>
                                      <p:cBhvr>
                                        <p:cTn id="28" dur="1" fill="hold">
                                          <p:stCondLst>
                                            <p:cond delay="2999"/>
                                          </p:stCondLst>
                                        </p:cTn>
                                        <p:tgtEl>
                                          <p:spTgt spid="8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22530"/>
                                        </p:tgtEl>
                                        <p:attrNameLst>
                                          <p:attrName>style.visibility</p:attrName>
                                        </p:attrNameLst>
                                      </p:cBhvr>
                                      <p:to>
                                        <p:strVal val="visible"/>
                                      </p:to>
                                    </p:set>
                                    <p:anim calcmode="lin" valueType="num">
                                      <p:cBhvr>
                                        <p:cTn id="31" dur="3000" fill="hold"/>
                                        <p:tgtEl>
                                          <p:spTgt spid="22530"/>
                                        </p:tgtEl>
                                        <p:attrNameLst>
                                          <p:attrName>ppt_w</p:attrName>
                                        </p:attrNameLst>
                                      </p:cBhvr>
                                      <p:tavLst>
                                        <p:tav tm="0">
                                          <p:val>
                                            <p:strVal val="4/3*#ppt_w"/>
                                          </p:val>
                                        </p:tav>
                                        <p:tav tm="100000">
                                          <p:val>
                                            <p:strVal val="#ppt_w"/>
                                          </p:val>
                                        </p:tav>
                                      </p:tavLst>
                                    </p:anim>
                                    <p:anim calcmode="lin" valueType="num">
                                      <p:cBhvr>
                                        <p:cTn id="32" dur="3000" fill="hold"/>
                                        <p:tgtEl>
                                          <p:spTgt spid="22530"/>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1"/>
                                          </p:val>
                                        </p:tav>
                                        <p:tav tm="100000">
                                          <p:val>
                                            <p:strVal val="#ppt_x"/>
                                          </p:val>
                                        </p:tav>
                                      </p:tavLst>
                                    </p:anim>
                                    <p:anim calcmode="lin" valueType="num">
                                      <p:cBhvr>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50" grpId="0" animBg="1"/>
      <p:bldP spid="80" grpId="0" animBg="1"/>
      <p:bldP spid="81" grpId="0" animBg="1"/>
      <p:bldP spid="82" grpId="0" animBg="1"/>
      <p:bldP spid="83" grpId="0" animBg="1"/>
      <p:bldP spid="84" grpId="0" animBg="1"/>
      <p:bldP spid="85" grpId="0" animBg="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Diapositiva22"/>
          <p:cNvPicPr>
            <a:picLocks noGrp="1" noChangeAspect="1"/>
          </p:cNvPicPr>
          <p:nvPr isPhoto="1"/>
        </p:nvPicPr>
        <p:blipFill>
          <a:blip r:embed="rId3" cstate="print"/>
          <a:srcRect/>
          <a:stretch>
            <a:fillRect/>
          </a:stretch>
        </p:blipFill>
        <p:spPr bwMode="auto">
          <a:xfrm>
            <a:off x="0" y="-311150"/>
            <a:ext cx="9144000" cy="6026150"/>
          </a:xfrm>
          <a:prstGeom prst="rect">
            <a:avLst/>
          </a:prstGeom>
          <a:noFill/>
          <a:ln w="9525">
            <a:noFill/>
            <a:miter lim="800000"/>
            <a:headEnd/>
            <a:tailEnd/>
          </a:ln>
        </p:spPr>
      </p:pic>
      <p:sp>
        <p:nvSpPr>
          <p:cNvPr id="26" name="25 Rectángulo"/>
          <p:cNvSpPr/>
          <p:nvPr/>
        </p:nvSpPr>
        <p:spPr>
          <a:xfrm>
            <a:off x="2195513" y="0"/>
            <a:ext cx="47529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27" name="26 Rectángulo"/>
          <p:cNvSpPr/>
          <p:nvPr/>
        </p:nvSpPr>
        <p:spPr>
          <a:xfrm>
            <a:off x="2195513" y="2857500"/>
            <a:ext cx="47529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29" name="28 Rectángulo"/>
          <p:cNvSpPr/>
          <p:nvPr/>
        </p:nvSpPr>
        <p:spPr>
          <a:xfrm>
            <a:off x="-180975" y="0"/>
            <a:ext cx="237648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31" name="30 Rectángulo"/>
          <p:cNvSpPr/>
          <p:nvPr/>
        </p:nvSpPr>
        <p:spPr>
          <a:xfrm>
            <a:off x="6948488" y="0"/>
            <a:ext cx="237648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 name="6 CuadroTexto"/>
          <p:cNvSpPr txBox="1"/>
          <p:nvPr/>
        </p:nvSpPr>
        <p:spPr>
          <a:xfrm>
            <a:off x="755650" y="4657725"/>
            <a:ext cx="8137525"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es que más de 125 compañías (formadas por entre 20-50 tambores y 50-100 barriles, acompañados por una banda de música, abanderados y cantineras) dan vida a la ciudad con sus canciones y bailes.</a:t>
            </a:r>
          </a:p>
        </p:txBody>
      </p:sp>
    </p:spTree>
  </p:cSld>
  <p:clrMapOvr>
    <a:masterClrMapping/>
  </p:clrMapOvr>
  <mc:AlternateContent xmlns:mc="http://schemas.openxmlformats.org/markup-compatibility/2006" xmlns:p14="http://schemas.microsoft.com/office/powerpoint/2010/main">
    <mc:Choice Requires="p14">
      <p:transition spd="slow" p14:dur="30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29"/>
                                        </p:tgtEl>
                                        <p:attrNameLst>
                                          <p:attrName>ppt_x</p:attrName>
                                        </p:attrNameLst>
                                      </p:cBhvr>
                                      <p:tavLst>
                                        <p:tav tm="0">
                                          <p:val>
                                            <p:strVal val="ppt_x"/>
                                          </p:val>
                                        </p:tav>
                                        <p:tav tm="100000">
                                          <p:val>
                                            <p:strVal val="ppt_x-ppt_w/2"/>
                                          </p:val>
                                        </p:tav>
                                      </p:tavLst>
                                    </p:anim>
                                    <p:anim calcmode="lin" valueType="num">
                                      <p:cBhvr>
                                        <p:cTn id="7" dur="3000"/>
                                        <p:tgtEl>
                                          <p:spTgt spid="29"/>
                                        </p:tgtEl>
                                        <p:attrNameLst>
                                          <p:attrName>ppt_y</p:attrName>
                                        </p:attrNameLst>
                                      </p:cBhvr>
                                      <p:tavLst>
                                        <p:tav tm="0">
                                          <p:val>
                                            <p:strVal val="ppt_y"/>
                                          </p:val>
                                        </p:tav>
                                        <p:tav tm="100000">
                                          <p:val>
                                            <p:strVal val="ppt_y"/>
                                          </p:val>
                                        </p:tav>
                                      </p:tavLst>
                                    </p:anim>
                                    <p:anim calcmode="lin" valueType="num">
                                      <p:cBhvr>
                                        <p:cTn id="8" dur="3000"/>
                                        <p:tgtEl>
                                          <p:spTgt spid="29"/>
                                        </p:tgtEl>
                                        <p:attrNameLst>
                                          <p:attrName>ppt_w</p:attrName>
                                        </p:attrNameLst>
                                      </p:cBhvr>
                                      <p:tavLst>
                                        <p:tav tm="0">
                                          <p:val>
                                            <p:strVal val="ppt_w"/>
                                          </p:val>
                                        </p:tav>
                                        <p:tav tm="100000">
                                          <p:val>
                                            <p:fltVal val="0"/>
                                          </p:val>
                                        </p:tav>
                                      </p:tavLst>
                                    </p:anim>
                                    <p:anim calcmode="lin" valueType="num">
                                      <p:cBhvr>
                                        <p:cTn id="9" dur="3000"/>
                                        <p:tgtEl>
                                          <p:spTgt spid="29"/>
                                        </p:tgtEl>
                                        <p:attrNameLst>
                                          <p:attrName>ppt_h</p:attrName>
                                        </p:attrNameLst>
                                      </p:cBhvr>
                                      <p:tavLst>
                                        <p:tav tm="0">
                                          <p:val>
                                            <p:strVal val="ppt_h"/>
                                          </p:val>
                                        </p:tav>
                                        <p:tav tm="100000">
                                          <p:val>
                                            <p:strVal val="ppt_h"/>
                                          </p:val>
                                        </p:tav>
                                      </p:tavLst>
                                    </p:anim>
                                    <p:set>
                                      <p:cBhvr>
                                        <p:cTn id="10" dur="1" fill="hold">
                                          <p:stCondLst>
                                            <p:cond delay="2999"/>
                                          </p:stCondLst>
                                        </p:cTn>
                                        <p:tgtEl>
                                          <p:spTgt spid="29"/>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26"/>
                                        </p:tgtEl>
                                        <p:attrNameLst>
                                          <p:attrName>ppt_x</p:attrName>
                                        </p:attrNameLst>
                                      </p:cBhvr>
                                      <p:tavLst>
                                        <p:tav tm="0">
                                          <p:val>
                                            <p:strVal val="ppt_x"/>
                                          </p:val>
                                        </p:tav>
                                        <p:tav tm="100000">
                                          <p:val>
                                            <p:strVal val="ppt_x"/>
                                          </p:val>
                                        </p:tav>
                                      </p:tavLst>
                                    </p:anim>
                                    <p:anim calcmode="lin" valueType="num">
                                      <p:cBhvr>
                                        <p:cTn id="13" dur="3000"/>
                                        <p:tgtEl>
                                          <p:spTgt spid="26"/>
                                        </p:tgtEl>
                                        <p:attrNameLst>
                                          <p:attrName>ppt_y</p:attrName>
                                        </p:attrNameLst>
                                      </p:cBhvr>
                                      <p:tavLst>
                                        <p:tav tm="0">
                                          <p:val>
                                            <p:strVal val="ppt_y"/>
                                          </p:val>
                                        </p:tav>
                                        <p:tav tm="100000">
                                          <p:val>
                                            <p:strVal val="ppt_y-ppt_h/2"/>
                                          </p:val>
                                        </p:tav>
                                      </p:tavLst>
                                    </p:anim>
                                    <p:anim calcmode="lin" valueType="num">
                                      <p:cBhvr>
                                        <p:cTn id="14" dur="3000"/>
                                        <p:tgtEl>
                                          <p:spTgt spid="26"/>
                                        </p:tgtEl>
                                        <p:attrNameLst>
                                          <p:attrName>ppt_w</p:attrName>
                                        </p:attrNameLst>
                                      </p:cBhvr>
                                      <p:tavLst>
                                        <p:tav tm="0">
                                          <p:val>
                                            <p:strVal val="ppt_w"/>
                                          </p:val>
                                        </p:tav>
                                        <p:tav tm="100000">
                                          <p:val>
                                            <p:strVal val="ppt_w"/>
                                          </p:val>
                                        </p:tav>
                                      </p:tavLst>
                                    </p:anim>
                                    <p:anim calcmode="lin" valueType="num">
                                      <p:cBhvr>
                                        <p:cTn id="15" dur="3000"/>
                                        <p:tgtEl>
                                          <p:spTgt spid="26"/>
                                        </p:tgtEl>
                                        <p:attrNameLst>
                                          <p:attrName>ppt_h</p:attrName>
                                        </p:attrNameLst>
                                      </p:cBhvr>
                                      <p:tavLst>
                                        <p:tav tm="0">
                                          <p:val>
                                            <p:strVal val="ppt_h"/>
                                          </p:val>
                                        </p:tav>
                                        <p:tav tm="100000">
                                          <p:val>
                                            <p:fltVal val="0"/>
                                          </p:val>
                                        </p:tav>
                                      </p:tavLst>
                                    </p:anim>
                                    <p:set>
                                      <p:cBhvr>
                                        <p:cTn id="16" dur="1" fill="hold">
                                          <p:stCondLst>
                                            <p:cond delay="2999"/>
                                          </p:stCondLst>
                                        </p:cTn>
                                        <p:tgtEl>
                                          <p:spTgt spid="26"/>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7"/>
                                        </p:tgtEl>
                                        <p:attrNameLst>
                                          <p:attrName>ppt_x</p:attrName>
                                        </p:attrNameLst>
                                      </p:cBhvr>
                                      <p:tavLst>
                                        <p:tav tm="0">
                                          <p:val>
                                            <p:strVal val="ppt_x"/>
                                          </p:val>
                                        </p:tav>
                                        <p:tav tm="100000">
                                          <p:val>
                                            <p:strVal val="ppt_x"/>
                                          </p:val>
                                        </p:tav>
                                      </p:tavLst>
                                    </p:anim>
                                    <p:anim calcmode="lin" valueType="num">
                                      <p:cBhvr>
                                        <p:cTn id="19" dur="3000"/>
                                        <p:tgtEl>
                                          <p:spTgt spid="27"/>
                                        </p:tgtEl>
                                        <p:attrNameLst>
                                          <p:attrName>ppt_y</p:attrName>
                                        </p:attrNameLst>
                                      </p:cBhvr>
                                      <p:tavLst>
                                        <p:tav tm="0">
                                          <p:val>
                                            <p:strVal val="ppt_y"/>
                                          </p:val>
                                        </p:tav>
                                        <p:tav tm="100000">
                                          <p:val>
                                            <p:strVal val="ppt_y+ppt_h/2"/>
                                          </p:val>
                                        </p:tav>
                                      </p:tavLst>
                                    </p:anim>
                                    <p:anim calcmode="lin" valueType="num">
                                      <p:cBhvr>
                                        <p:cTn id="20" dur="3000"/>
                                        <p:tgtEl>
                                          <p:spTgt spid="27"/>
                                        </p:tgtEl>
                                        <p:attrNameLst>
                                          <p:attrName>ppt_w</p:attrName>
                                        </p:attrNameLst>
                                      </p:cBhvr>
                                      <p:tavLst>
                                        <p:tav tm="0">
                                          <p:val>
                                            <p:strVal val="ppt_w"/>
                                          </p:val>
                                        </p:tav>
                                        <p:tav tm="100000">
                                          <p:val>
                                            <p:strVal val="ppt_w"/>
                                          </p:val>
                                        </p:tav>
                                      </p:tavLst>
                                    </p:anim>
                                    <p:anim calcmode="lin" valueType="num">
                                      <p:cBhvr>
                                        <p:cTn id="21" dur="3000"/>
                                        <p:tgtEl>
                                          <p:spTgt spid="27"/>
                                        </p:tgtEl>
                                        <p:attrNameLst>
                                          <p:attrName>ppt_h</p:attrName>
                                        </p:attrNameLst>
                                      </p:cBhvr>
                                      <p:tavLst>
                                        <p:tav tm="0">
                                          <p:val>
                                            <p:strVal val="ppt_h"/>
                                          </p:val>
                                        </p:tav>
                                        <p:tav tm="100000">
                                          <p:val>
                                            <p:fltVal val="0"/>
                                          </p:val>
                                        </p:tav>
                                      </p:tavLst>
                                    </p:anim>
                                    <p:set>
                                      <p:cBhvr>
                                        <p:cTn id="22" dur="1" fill="hold">
                                          <p:stCondLst>
                                            <p:cond delay="2999"/>
                                          </p:stCondLst>
                                        </p:cTn>
                                        <p:tgtEl>
                                          <p:spTgt spid="2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31"/>
                                        </p:tgtEl>
                                        <p:attrNameLst>
                                          <p:attrName>ppt_x</p:attrName>
                                        </p:attrNameLst>
                                      </p:cBhvr>
                                      <p:tavLst>
                                        <p:tav tm="0">
                                          <p:val>
                                            <p:strVal val="ppt_x"/>
                                          </p:val>
                                        </p:tav>
                                        <p:tav tm="100000">
                                          <p:val>
                                            <p:strVal val="ppt_x+ppt_w/2"/>
                                          </p:val>
                                        </p:tav>
                                      </p:tavLst>
                                    </p:anim>
                                    <p:anim calcmode="lin" valueType="num">
                                      <p:cBhvr>
                                        <p:cTn id="25" dur="3000"/>
                                        <p:tgtEl>
                                          <p:spTgt spid="31"/>
                                        </p:tgtEl>
                                        <p:attrNameLst>
                                          <p:attrName>ppt_y</p:attrName>
                                        </p:attrNameLst>
                                      </p:cBhvr>
                                      <p:tavLst>
                                        <p:tav tm="0">
                                          <p:val>
                                            <p:strVal val="ppt_y"/>
                                          </p:val>
                                        </p:tav>
                                        <p:tav tm="100000">
                                          <p:val>
                                            <p:strVal val="ppt_y"/>
                                          </p:val>
                                        </p:tav>
                                      </p:tavLst>
                                    </p:anim>
                                    <p:anim calcmode="lin" valueType="num">
                                      <p:cBhvr>
                                        <p:cTn id="26" dur="3000"/>
                                        <p:tgtEl>
                                          <p:spTgt spid="31"/>
                                        </p:tgtEl>
                                        <p:attrNameLst>
                                          <p:attrName>ppt_w</p:attrName>
                                        </p:attrNameLst>
                                      </p:cBhvr>
                                      <p:tavLst>
                                        <p:tav tm="0">
                                          <p:val>
                                            <p:strVal val="ppt_w"/>
                                          </p:val>
                                        </p:tav>
                                        <p:tav tm="100000">
                                          <p:val>
                                            <p:fltVal val="0"/>
                                          </p:val>
                                        </p:tav>
                                      </p:tavLst>
                                    </p:anim>
                                    <p:anim calcmode="lin" valueType="num">
                                      <p:cBhvr>
                                        <p:cTn id="27" dur="3000"/>
                                        <p:tgtEl>
                                          <p:spTgt spid="31"/>
                                        </p:tgtEl>
                                        <p:attrNameLst>
                                          <p:attrName>ppt_h</p:attrName>
                                        </p:attrNameLst>
                                      </p:cBhvr>
                                      <p:tavLst>
                                        <p:tav tm="0">
                                          <p:val>
                                            <p:strVal val="ppt_h"/>
                                          </p:val>
                                        </p:tav>
                                        <p:tav tm="100000">
                                          <p:val>
                                            <p:strVal val="ppt_h"/>
                                          </p:val>
                                        </p:tav>
                                      </p:tavLst>
                                    </p:anim>
                                    <p:set>
                                      <p:cBhvr>
                                        <p:cTn id="28" dur="1" fill="hold">
                                          <p:stCondLst>
                                            <p:cond delay="2999"/>
                                          </p:stCondLst>
                                        </p:cTn>
                                        <p:tgtEl>
                                          <p:spTgt spid="31"/>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24578"/>
                                        </p:tgtEl>
                                        <p:attrNameLst>
                                          <p:attrName>style.visibility</p:attrName>
                                        </p:attrNameLst>
                                      </p:cBhvr>
                                      <p:to>
                                        <p:strVal val="visible"/>
                                      </p:to>
                                    </p:set>
                                    <p:anim calcmode="lin" valueType="num">
                                      <p:cBhvr>
                                        <p:cTn id="31" dur="3000" fill="hold"/>
                                        <p:tgtEl>
                                          <p:spTgt spid="24578"/>
                                        </p:tgtEl>
                                        <p:attrNameLst>
                                          <p:attrName>ppt_w</p:attrName>
                                        </p:attrNameLst>
                                      </p:cBhvr>
                                      <p:tavLst>
                                        <p:tav tm="0">
                                          <p:val>
                                            <p:strVal val="4/3*#ppt_w"/>
                                          </p:val>
                                        </p:tav>
                                        <p:tav tm="100000">
                                          <p:val>
                                            <p:strVal val="#ppt_w"/>
                                          </p:val>
                                        </p:tav>
                                      </p:tavLst>
                                    </p:anim>
                                    <p:anim calcmode="lin" valueType="num">
                                      <p:cBhvr>
                                        <p:cTn id="32" dur="3000" fill="hold"/>
                                        <p:tgtEl>
                                          <p:spTgt spid="24578"/>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9" grpId="0" animBg="1"/>
      <p:bldP spid="31" grpId="0" animBg="1"/>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07950" y="-477838"/>
            <a:ext cx="9251950" cy="6192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7650" name="7 Imagen" descr="Diapositiva25"/>
          <p:cNvPicPr>
            <a:picLocks noGrp="1" noChangeAspect="1"/>
          </p:cNvPicPr>
          <p:nvPr isPhoto="1"/>
        </p:nvPicPr>
        <p:blipFill>
          <a:blip r:embed="rId2" cstate="print"/>
          <a:srcRect/>
          <a:stretch>
            <a:fillRect/>
          </a:stretch>
        </p:blipFill>
        <p:spPr bwMode="auto">
          <a:xfrm>
            <a:off x="0" y="-311150"/>
            <a:ext cx="9144000" cy="6192838"/>
          </a:xfrm>
          <a:prstGeom prst="rect">
            <a:avLst/>
          </a:prstGeom>
          <a:noFill/>
          <a:ln w="9525">
            <a:noFill/>
            <a:miter lim="800000"/>
            <a:headEnd/>
            <a:tailEnd/>
          </a:ln>
        </p:spPr>
      </p:pic>
      <p:sp>
        <p:nvSpPr>
          <p:cNvPr id="5" name="4 Triángulo isósceles"/>
          <p:cNvSpPr/>
          <p:nvPr/>
        </p:nvSpPr>
        <p:spPr>
          <a:xfrm>
            <a:off x="-107950" y="-22225"/>
            <a:ext cx="9290050" cy="573722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6" name="5 Triángulo rectángulo"/>
          <p:cNvSpPr/>
          <p:nvPr/>
        </p:nvSpPr>
        <p:spPr>
          <a:xfrm rot="5400000">
            <a:off x="-553243" y="445293"/>
            <a:ext cx="5715000" cy="4824413"/>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7" name="6 Triángulo rectángulo"/>
          <p:cNvSpPr/>
          <p:nvPr/>
        </p:nvSpPr>
        <p:spPr>
          <a:xfrm rot="16200000" flipH="1">
            <a:off x="4000500" y="571500"/>
            <a:ext cx="5715000" cy="4572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10" name="9 Triángulo isósceles"/>
          <p:cNvSpPr/>
          <p:nvPr/>
        </p:nvSpPr>
        <p:spPr>
          <a:xfrm rot="10800000">
            <a:off x="0" y="0"/>
            <a:ext cx="9144000" cy="573722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2813"/>
            <a:endParaRPr lang="es-ES_tradnl">
              <a:solidFill>
                <a:srgbClr val="FFFFFF"/>
              </a:solidFill>
              <a:cs typeface="Arial" charset="0"/>
            </a:endParaRPr>
          </a:p>
        </p:txBody>
      </p:sp>
      <p:sp>
        <p:nvSpPr>
          <p:cNvPr id="9" name="8 CuadroTexto"/>
          <p:cNvSpPr txBox="1"/>
          <p:nvPr/>
        </p:nvSpPr>
        <p:spPr>
          <a:xfrm>
            <a:off x="468313" y="4586288"/>
            <a:ext cx="8353425"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las 24:00 horas del día 20 la tamborrada Unión Artesana es la encargada de arriar la bandera y dar por finalizada la fiesta hasta el año siguiente, dejando algunas lágrimas de emoción entre el público donostiarra.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airplan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
                                          </p:val>
                                        </p:tav>
                                      </p:tavLst>
                                    </p:anim>
                                    <p:anim calcmode="lin" valueType="num">
                                      <p:cBhvr>
                                        <p:cTn id="25" dur="3000"/>
                                        <p:tgtEl>
                                          <p:spTgt spid="10"/>
                                        </p:tgtEl>
                                        <p:attrNameLst>
                                          <p:attrName>ppt_y</p:attrName>
                                        </p:attrNameLst>
                                      </p:cBhvr>
                                      <p:tavLst>
                                        <p:tav tm="0">
                                          <p:val>
                                            <p:strVal val="ppt_y"/>
                                          </p:val>
                                        </p:tav>
                                        <p:tav tm="100000">
                                          <p:val>
                                            <p:strVal val="ppt_y+ppt_h/2"/>
                                          </p:val>
                                        </p:tav>
                                      </p:tavLst>
                                    </p:anim>
                                    <p:anim calcmode="lin" valueType="num">
                                      <p:cBhvr>
                                        <p:cTn id="26" dur="3000"/>
                                        <p:tgtEl>
                                          <p:spTgt spid="10"/>
                                        </p:tgtEl>
                                        <p:attrNameLst>
                                          <p:attrName>ppt_w</p:attrName>
                                        </p:attrNameLst>
                                      </p:cBhvr>
                                      <p:tavLst>
                                        <p:tav tm="0">
                                          <p:val>
                                            <p:strVal val="ppt_w"/>
                                          </p:val>
                                        </p:tav>
                                        <p:tav tm="100000">
                                          <p:val>
                                            <p:strVal val="ppt_w"/>
                                          </p:val>
                                        </p:tav>
                                      </p:tavLst>
                                    </p:anim>
                                    <p:anim calcmode="lin" valueType="num">
                                      <p:cBhvr>
                                        <p:cTn id="27" dur="3000"/>
                                        <p:tgtEl>
                                          <p:spTgt spid="10"/>
                                        </p:tgtEl>
                                        <p:attrNameLst>
                                          <p:attrName>ppt_h</p:attrName>
                                        </p:attrNameLst>
                                      </p:cBhvr>
                                      <p:tavLst>
                                        <p:tav tm="0">
                                          <p:val>
                                            <p:strVal val="ppt_h"/>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27650"/>
                                        </p:tgtEl>
                                        <p:attrNameLst>
                                          <p:attrName>style.visibility</p:attrName>
                                        </p:attrNameLst>
                                      </p:cBhvr>
                                      <p:to>
                                        <p:strVal val="visible"/>
                                      </p:to>
                                    </p:set>
                                    <p:anim calcmode="lin" valueType="num">
                                      <p:cBhvr>
                                        <p:cTn id="31" dur="3000" fill="hold"/>
                                        <p:tgtEl>
                                          <p:spTgt spid="27650"/>
                                        </p:tgtEl>
                                        <p:attrNameLst>
                                          <p:attrName>ppt_w</p:attrName>
                                        </p:attrNameLst>
                                      </p:cBhvr>
                                      <p:tavLst>
                                        <p:tav tm="0">
                                          <p:val>
                                            <p:strVal val="4/3*#ppt_w"/>
                                          </p:val>
                                        </p:tav>
                                        <p:tav tm="100000">
                                          <p:val>
                                            <p:strVal val="#ppt_w"/>
                                          </p:val>
                                        </p:tav>
                                      </p:tavLst>
                                    </p:anim>
                                    <p:anim calcmode="lin" valueType="num">
                                      <p:cBhvr>
                                        <p:cTn id="32" dur="3000" fill="hold"/>
                                        <p:tgtEl>
                                          <p:spTgt spid="27650"/>
                                        </p:tgtEl>
                                        <p:attrNameLst>
                                          <p:attrName>ppt_h</p:attrName>
                                        </p:attrNameLst>
                                      </p:cBhvr>
                                      <p:tavLst>
                                        <p:tav tm="0">
                                          <p:val>
                                            <p:strVal val="4/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67 Imagen" descr="Diapositiva27"/>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4500563" y="0"/>
            <a:ext cx="4643437" cy="1993900"/>
          </a:xfrm>
          <a:prstGeom prst="rect">
            <a:avLst/>
          </a:prstGeom>
          <a:solidFill>
            <a:schemeClr val="bg1"/>
          </a:solidFill>
          <a:ln w="9525">
            <a:solidFill>
              <a:schemeClr val="bg1"/>
            </a:solidFill>
            <a:miter lim="800000"/>
            <a:headEnd/>
            <a:tailEnd/>
          </a:ln>
        </p:spPr>
      </p:pic>
      <p:pic>
        <p:nvPicPr>
          <p:cNvPr id="8" name="7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0"/>
            <a:ext cx="4572000" cy="1993900"/>
          </a:xfrm>
          <a:prstGeom prst="rect">
            <a:avLst/>
          </a:prstGeom>
          <a:solidFill>
            <a:schemeClr val="bg1"/>
          </a:solidFill>
          <a:ln w="9525">
            <a:solidFill>
              <a:schemeClr val="bg1"/>
            </a:solidFill>
            <a:miter lim="800000"/>
            <a:headEnd/>
            <a:tailEnd/>
          </a:ln>
        </p:spPr>
      </p:pic>
      <p:pic>
        <p:nvPicPr>
          <p:cNvPr id="31" name="3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4551363" y="1920875"/>
            <a:ext cx="4592637" cy="1944688"/>
          </a:xfrm>
          <a:prstGeom prst="rect">
            <a:avLst/>
          </a:prstGeom>
          <a:solidFill>
            <a:schemeClr val="bg1"/>
          </a:solidFill>
          <a:ln w="9525">
            <a:solidFill>
              <a:schemeClr val="bg1"/>
            </a:solidFill>
            <a:miter lim="800000"/>
            <a:headEnd/>
            <a:tailEnd/>
          </a:ln>
        </p:spPr>
      </p:pic>
      <p:pic>
        <p:nvPicPr>
          <p:cNvPr id="32" name="31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1920875"/>
            <a:ext cx="4564063" cy="1944688"/>
          </a:xfrm>
          <a:prstGeom prst="rect">
            <a:avLst/>
          </a:prstGeom>
          <a:solidFill>
            <a:schemeClr val="bg1"/>
          </a:solidFill>
          <a:ln w="9525">
            <a:solidFill>
              <a:schemeClr val="bg1"/>
            </a:solid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4572000" y="3794125"/>
            <a:ext cx="4572000" cy="1920875"/>
          </a:xfrm>
          <a:prstGeom prst="rect">
            <a:avLst/>
          </a:prstGeom>
          <a:solidFill>
            <a:schemeClr val="bg1"/>
          </a:solidFill>
          <a:ln w="9525">
            <a:solidFill>
              <a:schemeClr val="bg1"/>
            </a:solidFill>
            <a:miter lim="800000"/>
            <a:headEnd/>
            <a:tailEnd/>
          </a:ln>
        </p:spPr>
      </p:pic>
      <p:pic>
        <p:nvPicPr>
          <p:cNvPr id="56" name="55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0" y="3794125"/>
            <a:ext cx="4586288" cy="1920875"/>
          </a:xfrm>
          <a:prstGeom prst="rect">
            <a:avLst/>
          </a:prstGeom>
          <a:solidFill>
            <a:schemeClr val="bg1"/>
          </a:solidFill>
          <a:ln w="9525">
            <a:solidFill>
              <a:schemeClr val="bg1"/>
            </a:solidFill>
            <a:miter lim="800000"/>
            <a:headEnd/>
            <a:tailEnd/>
          </a:ln>
        </p:spPr>
      </p:pic>
      <p:sp>
        <p:nvSpPr>
          <p:cNvPr id="10" name="9 CuadroTexto"/>
          <p:cNvSpPr txBox="1"/>
          <p:nvPr/>
        </p:nvSpPr>
        <p:spPr>
          <a:xfrm>
            <a:off x="468313" y="4370388"/>
            <a:ext cx="8351837"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fiesta de la tamborrada consiste en una serie de desfiles de tambores y replicantes que van tocando piezas. Los que portan tambor van ataviados con trajes militares napoleónicos mientras los replicantes, que portan barriles de madera, van vestidos de cocineros.</a:t>
            </a:r>
          </a:p>
        </p:txBody>
      </p:sp>
    </p:spTree>
  </p:cSld>
  <p:clrMapOvr>
    <a:masterClrMapping/>
  </p:clrMapOvr>
  <mc:AlternateContent xmlns:mc="http://schemas.openxmlformats.org/markup-compatibility/2006" xmlns:p14="http://schemas.microsoft.com/office/powerpoint/2010/main">
    <mc:Choice Requires="p14">
      <p:transition spd="slow" p14:dur="2500" advTm="31000">
        <p14:shred pattern="rectang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31"/>
                                        </p:tgtEl>
                                      </p:cBhvr>
                                    </p:animEffect>
                                    <p:set>
                                      <p:cBhvr>
                                        <p:cTn id="13" dur="1" fill="hold">
                                          <p:stCondLst>
                                            <p:cond delay="2999"/>
                                          </p:stCondLst>
                                        </p:cTn>
                                        <p:tgtEl>
                                          <p:spTgt spid="31"/>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32"/>
                                        </p:tgtEl>
                                      </p:cBhvr>
                                    </p:animEffect>
                                    <p:set>
                                      <p:cBhvr>
                                        <p:cTn id="16" dur="1" fill="hold">
                                          <p:stCondLst>
                                            <p:cond delay="2999"/>
                                          </p:stCondLst>
                                        </p:cTn>
                                        <p:tgtEl>
                                          <p:spTgt spid="32"/>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3000"/>
                                        <p:tgtEl>
                                          <p:spTgt spid="56"/>
                                        </p:tgtEl>
                                      </p:cBhvr>
                                    </p:animEffect>
                                    <p:set>
                                      <p:cBhvr>
                                        <p:cTn id="19" dur="1" fill="hold">
                                          <p:stCondLst>
                                            <p:cond delay="2999"/>
                                          </p:stCondLst>
                                        </p:cTn>
                                        <p:tgtEl>
                                          <p:spTgt spid="56"/>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55"/>
                                        </p:tgtEl>
                                      </p:cBhvr>
                                    </p:animEffect>
                                    <p:set>
                                      <p:cBhvr>
                                        <p:cTn id="22" dur="1" fill="hold">
                                          <p:stCondLst>
                                            <p:cond delay="2999"/>
                                          </p:stCondLst>
                                        </p:cTn>
                                        <p:tgtEl>
                                          <p:spTgt spid="5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9698"/>
                                        </p:tgtEl>
                                        <p:attrNameLst>
                                          <p:attrName>style.visibility</p:attrName>
                                        </p:attrNameLst>
                                      </p:cBhvr>
                                      <p:to>
                                        <p:strVal val="visible"/>
                                      </p:to>
                                    </p:set>
                                    <p:anim calcmode="lin" valueType="num">
                                      <p:cBhvr>
                                        <p:cTn id="25" dur="3000" fill="hold"/>
                                        <p:tgtEl>
                                          <p:spTgt spid="29698"/>
                                        </p:tgtEl>
                                        <p:attrNameLst>
                                          <p:attrName>ppt_w</p:attrName>
                                        </p:attrNameLst>
                                      </p:cBhvr>
                                      <p:tavLst>
                                        <p:tav tm="0">
                                          <p:val>
                                            <p:strVal val="4/3*#ppt_w"/>
                                          </p:val>
                                        </p:tav>
                                        <p:tav tm="100000">
                                          <p:val>
                                            <p:strVal val="#ppt_w"/>
                                          </p:val>
                                        </p:tav>
                                      </p:tavLst>
                                    </p:anim>
                                    <p:anim calcmode="lin" valueType="num">
                                      <p:cBhvr>
                                        <p:cTn id="26" dur="3000" fill="hold"/>
                                        <p:tgtEl>
                                          <p:spTgt spid="29698"/>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2" cstate="print"/>
          <a:srcRect/>
          <a:stretch>
            <a:fillRect/>
          </a:stretch>
        </p:blipFill>
        <p:spPr bwMode="auto">
          <a:xfrm>
            <a:off x="0" y="-160338"/>
            <a:ext cx="9144000" cy="6035676"/>
          </a:xfrm>
          <a:prstGeom prst="rect">
            <a:avLst/>
          </a:prstGeom>
          <a:noFill/>
          <a:ln w="9525">
            <a:noFill/>
            <a:miter lim="800000"/>
            <a:headEnd/>
            <a:tailEnd/>
          </a:ln>
        </p:spPr>
      </p:pic>
      <p:pic>
        <p:nvPicPr>
          <p:cNvPr id="17" name="16 Imagen" descr="01 venezia dall'alto venecia desde avion vistas.jpg"/>
          <p:cNvPicPr>
            <a:picLocks noChangeAspect="1"/>
          </p:cNvPicPr>
          <p:nvPr/>
        </p:nvPicPr>
        <p:blipFill>
          <a:blip r:embed="rId3" cstate="print"/>
          <a:srcRect/>
          <a:stretch>
            <a:fillRect/>
          </a:stretch>
        </p:blipFill>
        <p:spPr bwMode="auto">
          <a:xfrm>
            <a:off x="0" y="-160338"/>
            <a:ext cx="9144000" cy="6035676"/>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8" name="7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2" name="11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6" name="15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0" name="9 CuadroTexto"/>
          <p:cNvSpPr txBox="1"/>
          <p:nvPr/>
        </p:nvSpPr>
        <p:spPr>
          <a:xfrm>
            <a:off x="323850" y="4370388"/>
            <a:ext cx="8569325"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Cada Tamborrada debe uniformarse en el vestuario y en el número de componentes. Sus componentes se dividen en diferentes compañías, y debe haber al menos una compañía de tambores y otra de barriles. También es obligatorio que la Tamborrada desfile acompañada de una banda de música.</a:t>
            </a:r>
          </a:p>
        </p:txBody>
      </p:sp>
    </p:spTree>
  </p:cSld>
  <p:clrMapOvr>
    <a:masterClrMapping/>
  </p:clrMapOvr>
  <mc:AlternateContent xmlns:mc="http://schemas.openxmlformats.org/markup-compatibility/2006" xmlns:p14="http://schemas.microsoft.com/office/powerpoint/2010/main">
    <mc:Choice Requires="p14">
      <p:transition spd="slow" p14:dur="2000" advTm="36000">
        <p14:switch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2000"/>
                                        <p:tgtEl>
                                          <p:spTgt spid="8"/>
                                        </p:tgtEl>
                                      </p:cBhvr>
                                    </p:animEffect>
                                    <p:set>
                                      <p:cBhvr>
                                        <p:cTn id="10" dur="1" fill="hold">
                                          <p:stCondLst>
                                            <p:cond delay="1999"/>
                                          </p:stCondLst>
                                        </p:cTn>
                                        <p:tgtEl>
                                          <p:spTgt spid="8"/>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2000"/>
                                        <p:tgtEl>
                                          <p:spTgt spid="9"/>
                                        </p:tgtEl>
                                      </p:cBhvr>
                                    </p:animEffect>
                                    <p:set>
                                      <p:cBhvr>
                                        <p:cTn id="13" dur="1" fill="hold">
                                          <p:stCondLst>
                                            <p:cond delay="1999"/>
                                          </p:stCondLst>
                                        </p:cTn>
                                        <p:tgtEl>
                                          <p:spTgt spid="9"/>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2000"/>
                                        <p:tgtEl>
                                          <p:spTgt spid="12"/>
                                        </p:tgtEl>
                                      </p:cBhvr>
                                    </p:animEffect>
                                    <p:set>
                                      <p:cBhvr>
                                        <p:cTn id="16" dur="1" fill="hold">
                                          <p:stCondLst>
                                            <p:cond delay="1999"/>
                                          </p:stCondLst>
                                        </p:cTn>
                                        <p:tgtEl>
                                          <p:spTgt spid="12"/>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2000"/>
                                        <p:tgtEl>
                                          <p:spTgt spid="13"/>
                                        </p:tgtEl>
                                      </p:cBhvr>
                                    </p:animEffect>
                                    <p:set>
                                      <p:cBhvr>
                                        <p:cTn id="19" dur="1" fill="hold">
                                          <p:stCondLst>
                                            <p:cond delay="1999"/>
                                          </p:stCondLst>
                                        </p:cTn>
                                        <p:tgtEl>
                                          <p:spTgt spid="13"/>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par>
                                <p:cTn id="24" presetID="6" presetClass="exit" presetSubtype="32" fill="hold" grpId="0" nodeType="withEffect">
                                  <p:stCondLst>
                                    <p:cond delay="0"/>
                                  </p:stCondLst>
                                  <p:childTnLst>
                                    <p:animEffect transition="out" filter="circle(out)">
                                      <p:cBhvr>
                                        <p:cTn id="25" dur="2000"/>
                                        <p:tgtEl>
                                          <p:spTgt spid="16"/>
                                        </p:tgtEl>
                                      </p:cBhvr>
                                    </p:animEffect>
                                    <p:set>
                                      <p:cBhvr>
                                        <p:cTn id="26" dur="1" fill="hold">
                                          <p:stCondLst>
                                            <p:cond delay="1999"/>
                                          </p:stCondLst>
                                        </p:cTn>
                                        <p:tgtEl>
                                          <p:spTgt spid="16"/>
                                        </p:tgtEl>
                                        <p:attrNameLst>
                                          <p:attrName>style.visibility</p:attrName>
                                        </p:attrNameLst>
                                      </p:cBhvr>
                                      <p:to>
                                        <p:strVal val="hidden"/>
                                      </p:to>
                                    </p:set>
                                  </p:childTnLst>
                                </p:cTn>
                              </p:par>
                              <p:par>
                                <p:cTn id="27" presetID="5" presetClass="entr" presetSubtype="5"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heckerboard(down)">
                                      <p:cBhvr>
                                        <p:cTn id="29" dur="3000"/>
                                        <p:tgtEl>
                                          <p:spTgt spid="2"/>
                                        </p:tgtEl>
                                      </p:cBhvr>
                                    </p:animEffect>
                                  </p:childTnLst>
                                </p:cTn>
                              </p:par>
                              <p:par>
                                <p:cTn id="30" presetID="10" presetClass="exit" presetSubtype="0" fill="hold" nodeType="withEffect">
                                  <p:stCondLst>
                                    <p:cond delay="3000"/>
                                  </p:stCondLst>
                                  <p:childTnLst>
                                    <p:animEffect transition="out" filter="fade">
                                      <p:cBhvr>
                                        <p:cTn id="31" dur="3000"/>
                                        <p:tgtEl>
                                          <p:spTgt spid="2"/>
                                        </p:tgtEl>
                                      </p:cBhvr>
                                    </p:animEffect>
                                    <p:set>
                                      <p:cBhvr>
                                        <p:cTn id="32" dur="1" fill="hold">
                                          <p:stCondLst>
                                            <p:cond delay="2999"/>
                                          </p:stCondLst>
                                        </p:cTn>
                                        <p:tgtEl>
                                          <p:spTgt spid="2"/>
                                        </p:tgtEl>
                                        <p:attrNameLst>
                                          <p:attrName>style.visibility</p:attrName>
                                        </p:attrNameLst>
                                      </p:cBhvr>
                                      <p:to>
                                        <p:strVal val="hidden"/>
                                      </p:to>
                                    </p:set>
                                  </p:childTnLst>
                                </p:cTn>
                              </p:par>
                              <p:par>
                                <p:cTn id="33" presetID="23" presetClass="exit" presetSubtype="272" fill="hold" nodeType="withEffect">
                                  <p:stCondLst>
                                    <p:cond delay="3000"/>
                                  </p:stCondLst>
                                  <p:childTnLst>
                                    <p:anim calcmode="lin" valueType="num">
                                      <p:cBhvr>
                                        <p:cTn id="34" dur="3000"/>
                                        <p:tgtEl>
                                          <p:spTgt spid="2"/>
                                        </p:tgtEl>
                                        <p:attrNameLst>
                                          <p:attrName>ppt_w</p:attrName>
                                        </p:attrNameLst>
                                      </p:cBhvr>
                                      <p:tavLst>
                                        <p:tav tm="0">
                                          <p:val>
                                            <p:strVal val="ppt_w"/>
                                          </p:val>
                                        </p:tav>
                                        <p:tav tm="100000">
                                          <p:val>
                                            <p:strVal val="4/3*ppt_w"/>
                                          </p:val>
                                        </p:tav>
                                      </p:tavLst>
                                    </p:anim>
                                    <p:anim calcmode="lin" valueType="num">
                                      <p:cBhvr>
                                        <p:cTn id="35" dur="3000"/>
                                        <p:tgtEl>
                                          <p:spTgt spid="2"/>
                                        </p:tgtEl>
                                        <p:attrNameLst>
                                          <p:attrName>ppt_h</p:attrName>
                                        </p:attrNameLst>
                                      </p:cBhvr>
                                      <p:tavLst>
                                        <p:tav tm="0">
                                          <p:val>
                                            <p:strVal val="ppt_h"/>
                                          </p:val>
                                        </p:tav>
                                        <p:tav tm="100000">
                                          <p:val>
                                            <p:strVal val="4/3*ppt_h"/>
                                          </p:val>
                                        </p:tav>
                                      </p:tavLst>
                                    </p:anim>
                                    <p:set>
                                      <p:cBhvr>
                                        <p:cTn id="36" dur="1" fill="hold">
                                          <p:stCondLst>
                                            <p:cond delay="2999"/>
                                          </p:stCondLst>
                                        </p:cTn>
                                        <p:tgtEl>
                                          <p:spTgt spid="2"/>
                                        </p:tgtEl>
                                        <p:attrNameLst>
                                          <p:attrName>style.visibility</p:attrName>
                                        </p:attrNameLst>
                                      </p:cBhvr>
                                      <p:to>
                                        <p:strVal val="hidden"/>
                                      </p:to>
                                    </p:set>
                                  </p:childTnLst>
                                </p:cTn>
                              </p:par>
                              <p:par>
                                <p:cTn id="37" presetID="42" presetClass="entr" presetSubtype="0" fill="hold" nodeType="withEffect">
                                  <p:stCondLst>
                                    <p:cond delay="400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3000"/>
                                        <p:tgtEl>
                                          <p:spTgt spid="17"/>
                                        </p:tgtEl>
                                      </p:cBhvr>
                                    </p:animEffect>
                                    <p:anim calcmode="lin" valueType="num">
                                      <p:cBhvr>
                                        <p:cTn id="40" dur="3000" fill="hold"/>
                                        <p:tgtEl>
                                          <p:spTgt spid="17"/>
                                        </p:tgtEl>
                                        <p:attrNameLst>
                                          <p:attrName>ppt_x</p:attrName>
                                        </p:attrNameLst>
                                      </p:cBhvr>
                                      <p:tavLst>
                                        <p:tav tm="0">
                                          <p:val>
                                            <p:strVal val="#ppt_x"/>
                                          </p:val>
                                        </p:tav>
                                        <p:tav tm="100000">
                                          <p:val>
                                            <p:strVal val="#ppt_x"/>
                                          </p:val>
                                        </p:tav>
                                      </p:tavLst>
                                    </p:anim>
                                    <p:anim calcmode="lin" valueType="num">
                                      <p:cBhvr>
                                        <p:cTn id="41" dur="3000" fill="hold"/>
                                        <p:tgtEl>
                                          <p:spTgt spid="17"/>
                                        </p:tgtEl>
                                        <p:attrNameLst>
                                          <p:attrName>ppt_y</p:attrName>
                                        </p:attrNameLst>
                                      </p:cBhvr>
                                      <p:tavLst>
                                        <p:tav tm="0">
                                          <p:val>
                                            <p:strVal val="#ppt_y+.1"/>
                                          </p:val>
                                        </p:tav>
                                        <p:tav tm="100000">
                                          <p:val>
                                            <p:strVal val="#ppt_y"/>
                                          </p:val>
                                        </p:tav>
                                      </p:tavLst>
                                    </p:anim>
                                  </p:childTnLst>
                                </p:cTn>
                              </p:par>
                              <p:par>
                                <p:cTn id="42" presetID="23" presetClass="entr" presetSubtype="288" fill="hold" nodeType="withEffect">
                                  <p:stCondLst>
                                    <p:cond delay="4000"/>
                                  </p:stCondLst>
                                  <p:childTnLst>
                                    <p:set>
                                      <p:cBhvr>
                                        <p:cTn id="43" dur="1" fill="hold">
                                          <p:stCondLst>
                                            <p:cond delay="0"/>
                                          </p:stCondLst>
                                        </p:cTn>
                                        <p:tgtEl>
                                          <p:spTgt spid="17"/>
                                        </p:tgtEl>
                                        <p:attrNameLst>
                                          <p:attrName>style.visibility</p:attrName>
                                        </p:attrNameLst>
                                      </p:cBhvr>
                                      <p:to>
                                        <p:strVal val="visible"/>
                                      </p:to>
                                    </p:set>
                                    <p:anim calcmode="lin" valueType="num">
                                      <p:cBhvr>
                                        <p:cTn id="44" dur="3000" fill="hold"/>
                                        <p:tgtEl>
                                          <p:spTgt spid="17"/>
                                        </p:tgtEl>
                                        <p:attrNameLst>
                                          <p:attrName>ppt_w</p:attrName>
                                        </p:attrNameLst>
                                      </p:cBhvr>
                                      <p:tavLst>
                                        <p:tav tm="0">
                                          <p:val>
                                            <p:strVal val="4/3*#ppt_w"/>
                                          </p:val>
                                        </p:tav>
                                        <p:tav tm="100000">
                                          <p:val>
                                            <p:strVal val="#ppt_w"/>
                                          </p:val>
                                        </p:tav>
                                      </p:tavLst>
                                    </p:anim>
                                    <p:anim calcmode="lin" valueType="num">
                                      <p:cBhvr>
                                        <p:cTn id="45" dur="3000" fill="hold"/>
                                        <p:tgtEl>
                                          <p:spTgt spid="17"/>
                                        </p:tgtEl>
                                        <p:attrNameLst>
                                          <p:attrName>ppt_h</p:attrName>
                                        </p:attrNameLst>
                                      </p:cBhvr>
                                      <p:tavLst>
                                        <p:tav tm="0">
                                          <p:val>
                                            <p:strVal val="4/3*#ppt_h"/>
                                          </p:val>
                                        </p:tav>
                                        <p:tav tm="100000">
                                          <p:val>
                                            <p:strVal val="#ppt_h"/>
                                          </p:val>
                                        </p:tav>
                                      </p:tavLst>
                                    </p:anim>
                                  </p:childTnLst>
                                </p:cTn>
                              </p:par>
                            </p:childTnLst>
                          </p:cTn>
                        </p:par>
                        <p:par>
                          <p:cTn id="46" fill="hold">
                            <p:stCondLst>
                              <p:cond delay="7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1"/>
                                          </p:val>
                                        </p:tav>
                                        <p:tav tm="100000">
                                          <p:val>
                                            <p:strVal val="#ppt_x"/>
                                          </p:val>
                                        </p:tav>
                                      </p:tavLst>
                                    </p:anim>
                                    <p:anim calcmode="lin" valueType="num">
                                      <p:cBhvr>
                                        <p:cTn id="5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2" grpId="0" animBg="1"/>
      <p:bldP spid="13" grpId="0" animBg="1"/>
      <p:bldP spid="16" grpId="0" animBg="1"/>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81796647_f862a105ce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181796647_f862a105ce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467544" y="2785492"/>
            <a:ext cx="8136903" cy="779314"/>
          </a:xfrm>
          <a:prstGeom prst="rect">
            <a:avLst/>
          </a:prstGeom>
          <a:noFill/>
        </p:spPr>
        <p:txBody>
          <a:bodyPr wrap="none">
            <a:prstTxWarp prst="textFadeUp">
              <a:avLst>
                <a:gd name="adj" fmla="val 7322"/>
              </a:avLst>
            </a:prstTxWarp>
            <a:spAutoFit/>
            <a:scene3d>
              <a:camera prst="perspectiveAbove"/>
              <a:lightRig rig="threePt" dir="t"/>
            </a:scene3d>
            <a:sp3d extrusionH="57150">
              <a:bevelT w="38100" h="38100" prst="angle"/>
            </a:sp3d>
          </a:bodyPr>
          <a:lstStyle/>
          <a:p>
            <a:pPr algn="ctr" fontAlgn="auto">
              <a:spcBef>
                <a:spcPts val="0"/>
              </a:spcBef>
              <a:spcAft>
                <a:spcPts val="0"/>
              </a:spcAft>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 VILAFRANCA DEL PENEDÉS – BARCELONA </a:t>
            </a:r>
          </a:p>
        </p:txBody>
      </p:sp>
      <p:sp>
        <p:nvSpPr>
          <p:cNvPr id="7" name="6 Rectángulo"/>
          <p:cNvSpPr/>
          <p:nvPr/>
        </p:nvSpPr>
        <p:spPr>
          <a:xfrm>
            <a:off x="539552" y="3145532"/>
            <a:ext cx="8064895" cy="779314"/>
          </a:xfrm>
          <a:prstGeom prst="rect">
            <a:avLst/>
          </a:prstGeom>
          <a:noFill/>
        </p:spPr>
        <p:txBody>
          <a:bodyPr wrap="none">
            <a:prstTxWarp prst="textFadeUp">
              <a:avLst>
                <a:gd name="adj" fmla="val 8637"/>
              </a:avLst>
            </a:prstTxWarp>
            <a:spAutoFit/>
            <a:scene3d>
              <a:camera prst="perspectiveAbove"/>
              <a:lightRig rig="threePt" dir="t"/>
            </a:scene3d>
            <a:sp3d extrusionH="57150">
              <a:bevelT w="38100" h="38100" prst="angle"/>
            </a:sp3d>
          </a:bodyPr>
          <a:lstStyle/>
          <a:p>
            <a:pPr algn="ctr" fontAlgn="auto">
              <a:spcBef>
                <a:spcPts val="0"/>
              </a:spcBef>
              <a:spcAft>
                <a:spcPts val="0"/>
              </a:spcAft>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 Los </a:t>
            </a:r>
            <a:r>
              <a:rPr lang="es-ES" sz="54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Castellers</a:t>
            </a: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 </a:t>
            </a:r>
          </a:p>
        </p:txBody>
      </p:sp>
      <p:sp>
        <p:nvSpPr>
          <p:cNvPr id="8" name="7 CuadroTexto"/>
          <p:cNvSpPr txBox="1"/>
          <p:nvPr/>
        </p:nvSpPr>
        <p:spPr>
          <a:xfrm>
            <a:off x="1116013" y="4802188"/>
            <a:ext cx="6842125" cy="708025"/>
          </a:xfrm>
          <a:prstGeom prst="rect">
            <a:avLst/>
          </a:prstGeom>
          <a:noFill/>
        </p:spPr>
        <p:txBody>
          <a:bodyPr>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a:t>
            </a:r>
            <a:r>
              <a:rPr lang="es-ES" sz="2000"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sz="20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declarados Patrimonio Cultural Inmaterial de la Humanidad por la UNESCO.</a:t>
            </a:r>
          </a:p>
        </p:txBody>
      </p:sp>
    </p:spTree>
  </p:cSld>
  <p:clrMapOvr>
    <a:masterClrMapping/>
  </p:clrMapOvr>
  <mc:AlternateContent xmlns:mc="http://schemas.openxmlformats.org/markup-compatibility/2006" xmlns:p14="http://schemas.microsoft.com/office/powerpoint/2010/main">
    <mc:Choice Requires="p14">
      <p:transition spd="slow" p14:dur="200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3" presetClass="entr" presetSubtype="3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strVal val="4*#ppt_w"/>
                                          </p:val>
                                        </p:tav>
                                        <p:tav tm="100000">
                                          <p:val>
                                            <p:strVal val="#ppt_w"/>
                                          </p:val>
                                        </p:tav>
                                      </p:tavLst>
                                    </p:anim>
                                    <p:anim calcmode="lin" valueType="num">
                                      <p:cBhvr>
                                        <p:cTn id="23" dur="3000" fill="hold"/>
                                        <p:tgtEl>
                                          <p:spTgt spid="6"/>
                                        </p:tgtEl>
                                        <p:attrNameLst>
                                          <p:attrName>ppt_h</p:attrName>
                                        </p:attrNameLst>
                                      </p:cBhvr>
                                      <p:tavLst>
                                        <p:tav tm="0">
                                          <p:val>
                                            <p:strVal val="4*#ppt_h"/>
                                          </p:val>
                                        </p:tav>
                                        <p:tav tm="100000">
                                          <p:val>
                                            <p:strVal val="#ppt_h"/>
                                          </p:val>
                                        </p:tav>
                                      </p:tavLst>
                                    </p:anim>
                                  </p:childTnLst>
                                </p:cTn>
                              </p:par>
                            </p:childTnLst>
                          </p:cTn>
                        </p:par>
                        <p:par>
                          <p:cTn id="24" fill="hold">
                            <p:stCondLst>
                              <p:cond delay="6000"/>
                            </p:stCondLst>
                            <p:childTnLst>
                              <p:par>
                                <p:cTn id="25" presetID="23" presetClass="exit" presetSubtype="32" fill="hold" nodeType="afterEffect">
                                  <p:stCondLst>
                                    <p:cond delay="1500"/>
                                  </p:stCondLst>
                                  <p:childTnLst>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fltVal val="0"/>
                                          </p:val>
                                        </p:tav>
                                      </p:tavLst>
                                    </p:anim>
                                    <p:set>
                                      <p:cBhvr>
                                        <p:cTn id="28" dur="1" fill="hold">
                                          <p:stCondLst>
                                            <p:cond delay="2999"/>
                                          </p:stCondLst>
                                        </p:cTn>
                                        <p:tgtEl>
                                          <p:spTgt spid="6"/>
                                        </p:tgtEl>
                                        <p:attrNameLst>
                                          <p:attrName>style.visibility</p:attrName>
                                        </p:attrNameLst>
                                      </p:cBhvr>
                                      <p:to>
                                        <p:strVal val="hidden"/>
                                      </p:to>
                                    </p:set>
                                  </p:childTnLst>
                                </p:cTn>
                              </p:par>
                              <p:par>
                                <p:cTn id="29" presetID="23" presetClass="entr" presetSubtype="32" fill="hold" nodeType="withEffect">
                                  <p:stCondLst>
                                    <p:cond delay="250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strVal val="4*#ppt_w"/>
                                          </p:val>
                                        </p:tav>
                                        <p:tav tm="100000">
                                          <p:val>
                                            <p:strVal val="#ppt_w"/>
                                          </p:val>
                                        </p:tav>
                                      </p:tavLst>
                                    </p:anim>
                                    <p:anim calcmode="lin" valueType="num">
                                      <p:cBhvr>
                                        <p:cTn id="32" dur="3000" fill="hold"/>
                                        <p:tgtEl>
                                          <p:spTgt spid="7"/>
                                        </p:tgtEl>
                                        <p:attrNameLst>
                                          <p:attrName>ppt_h</p:attrName>
                                        </p:attrNameLst>
                                      </p:cBhvr>
                                      <p:tavLst>
                                        <p:tav tm="0">
                                          <p:val>
                                            <p:strVal val="4*#ppt_h"/>
                                          </p:val>
                                        </p:tav>
                                        <p:tav tm="100000">
                                          <p:val>
                                            <p:strVal val="#ppt_h"/>
                                          </p:val>
                                        </p:tav>
                                      </p:tavLst>
                                    </p:anim>
                                  </p:childTnLst>
                                </p:cTn>
                              </p:par>
                            </p:childTnLst>
                          </p:cTn>
                        </p:par>
                        <p:par>
                          <p:cTn id="33" fill="hold">
                            <p:stCondLst>
                              <p:cond delay="11500"/>
                            </p:stCondLst>
                            <p:childTnLst>
                              <p:par>
                                <p:cTn id="34" presetID="23" presetClass="exit" presetSubtype="32" fill="hold" nodeType="afterEffect">
                                  <p:stCondLst>
                                    <p:cond delay="1500"/>
                                  </p:stCondLst>
                                  <p:childTnLst>
                                    <p:anim calcmode="lin" valueType="num">
                                      <p:cBhvr>
                                        <p:cTn id="35" dur="3000"/>
                                        <p:tgtEl>
                                          <p:spTgt spid="7"/>
                                        </p:tgtEl>
                                        <p:attrNameLst>
                                          <p:attrName>ppt_w</p:attrName>
                                        </p:attrNameLst>
                                      </p:cBhvr>
                                      <p:tavLst>
                                        <p:tav tm="0">
                                          <p:val>
                                            <p:strVal val="ppt_w"/>
                                          </p:val>
                                        </p:tav>
                                        <p:tav tm="100000">
                                          <p:val>
                                            <p:fltVal val="0"/>
                                          </p:val>
                                        </p:tav>
                                      </p:tavLst>
                                    </p:anim>
                                    <p:anim calcmode="lin" valueType="num">
                                      <p:cBhvr>
                                        <p:cTn id="36" dur="3000"/>
                                        <p:tgtEl>
                                          <p:spTgt spid="7"/>
                                        </p:tgtEl>
                                        <p:attrNameLst>
                                          <p:attrName>ppt_h</p:attrName>
                                        </p:attrNameLst>
                                      </p:cBhvr>
                                      <p:tavLst>
                                        <p:tav tm="0">
                                          <p:val>
                                            <p:strVal val="ppt_h"/>
                                          </p:val>
                                        </p:tav>
                                        <p:tav tm="100000">
                                          <p:val>
                                            <p:fltVal val="0"/>
                                          </p:val>
                                        </p:tav>
                                      </p:tavLst>
                                    </p:anim>
                                    <p:set>
                                      <p:cBhvr>
                                        <p:cTn id="37" dur="1" fill="hold">
                                          <p:stCondLst>
                                            <p:cond delay="2999"/>
                                          </p:stCondLst>
                                        </p:cTn>
                                        <p:tgtEl>
                                          <p:spTgt spid="7"/>
                                        </p:tgtEl>
                                        <p:attrNameLst>
                                          <p:attrName>style.visibility</p:attrName>
                                        </p:attrNameLst>
                                      </p:cBhvr>
                                      <p:to>
                                        <p:strVal val="hidden"/>
                                      </p:to>
                                    </p:set>
                                  </p:childTnLst>
                                </p:cTn>
                              </p:par>
                              <p:par>
                                <p:cTn id="38" presetID="40" presetClass="entr" presetSubtype="0" fill="hold" grpId="0" nodeType="withEffect">
                                  <p:stCondLst>
                                    <p:cond delay="300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8bf5tgi.jpg"/>
          <p:cNvPicPr>
            <a:picLocks noChangeAspect="1"/>
          </p:cNvPicPr>
          <p:nvPr/>
        </p:nvPicPr>
        <p:blipFill>
          <a:blip r:embed="rId3" cstate="print"/>
          <a:srcRect/>
          <a:stretch>
            <a:fillRect/>
          </a:stretch>
        </p:blipFill>
        <p:spPr bwMode="auto">
          <a:xfrm>
            <a:off x="0" y="0"/>
            <a:ext cx="9144000" cy="5710238"/>
          </a:xfrm>
          <a:prstGeom prst="rect">
            <a:avLst/>
          </a:prstGeom>
          <a:noFill/>
          <a:ln w="9525">
            <a:noFill/>
            <a:miter lim="800000"/>
            <a:headEnd/>
            <a:tailEnd/>
          </a:ln>
        </p:spPr>
      </p:pic>
      <p:pic>
        <p:nvPicPr>
          <p:cNvPr id="5" name="4 Imagen" descr="y8bf5tgi.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8313" y="4657725"/>
            <a:ext cx="8351837" cy="923925"/>
          </a:xfrm>
          <a:prstGeom prst="rect">
            <a:avLst/>
          </a:prstGeom>
          <a:noFill/>
        </p:spPr>
        <p:txBody>
          <a:bodyPr>
            <a:spAutoFit/>
          </a:bodyPr>
          <a:lstStyle/>
          <a:p>
            <a:pPr fontAlgn="auto">
              <a:spcBef>
                <a:spcPts val="0"/>
              </a:spcBef>
              <a:spcAft>
                <a:spcPts val="0"/>
              </a:spcAft>
              <a:defRPr/>
            </a:pP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Penedès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 por mérito propio la plaza más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ya que es en la genuina plaza de la Vila donde se han podido ver las actuaciones de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más importantes de la historia.</a:t>
            </a:r>
          </a:p>
        </p:txBody>
      </p:sp>
    </p:spTree>
  </p:cSld>
  <p:clrMapOvr>
    <a:masterClrMapping/>
  </p:clrMapOvr>
  <mc:AlternateContent xmlns:mc="http://schemas.openxmlformats.org/markup-compatibility/2006" xmlns:p14="http://schemas.microsoft.com/office/powerpoint/2010/main">
    <mc:Choice Requires="p14">
      <p:transition spd="slow" p14:dur="2000" advTm="24000">
        <p14:switch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1 Monument_Castellers_Vilafranca_Penedès.jpg"/>
          <p:cNvPicPr>
            <a:picLocks noChangeAspect="1"/>
          </p:cNvPicPr>
          <p:nvPr/>
        </p:nvPicPr>
        <p:blipFill>
          <a:blip r:embed="rId2" cstate="print"/>
          <a:srcRect/>
          <a:stretch>
            <a:fillRect/>
          </a:stretch>
        </p:blipFill>
        <p:spPr bwMode="auto">
          <a:xfrm>
            <a:off x="0" y="0"/>
            <a:ext cx="9144000" cy="5730875"/>
          </a:xfrm>
          <a:prstGeom prst="rect">
            <a:avLst/>
          </a:prstGeom>
          <a:noFill/>
          <a:ln w="9525">
            <a:noFill/>
            <a:miter lim="800000"/>
            <a:headEnd/>
            <a:tailEnd/>
          </a:ln>
        </p:spPr>
      </p:pic>
      <p:pic>
        <p:nvPicPr>
          <p:cNvPr id="6" name="5 Imagen" descr="51 Monument_Castellers_Vilafranca_Penedès.jpg"/>
          <p:cNvPicPr>
            <a:picLocks noChangeAspect="1"/>
          </p:cNvPicPr>
          <p:nvPr/>
        </p:nvPicPr>
        <p:blipFill>
          <a:blip r:embed="rId2" cstate="print"/>
          <a:srcRect/>
          <a:stretch>
            <a:fillRect/>
          </a:stretch>
        </p:blipFill>
        <p:spPr bwMode="auto">
          <a:xfrm>
            <a:off x="0" y="0"/>
            <a:ext cx="9144000" cy="5730875"/>
          </a:xfrm>
          <a:prstGeom prst="rect">
            <a:avLst/>
          </a:prstGeom>
          <a:noFill/>
          <a:ln w="9525">
            <a:noFill/>
            <a:miter lim="800000"/>
            <a:headEnd/>
            <a:tailEnd/>
          </a:ln>
        </p:spPr>
      </p:pic>
      <p:sp>
        <p:nvSpPr>
          <p:cNvPr id="4" name="3 CuadroTexto"/>
          <p:cNvSpPr txBox="1"/>
          <p:nvPr/>
        </p:nvSpPr>
        <p:spPr>
          <a:xfrm>
            <a:off x="468313" y="4370388"/>
            <a:ext cx="8424862"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punto culminante del calendario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lo encontramos en la festividad de San Félix, el 30 de agosto, pero también existen otras ocasiones, para la celebración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firas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o fiestas, en las que las demostraciones de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son las protagonistas.</a:t>
            </a:r>
          </a:p>
        </p:txBody>
      </p:sp>
    </p:spTree>
  </p:cSld>
  <p:clrMapOvr>
    <a:masterClrMapping/>
  </p:clrMapOvr>
  <mc:AlternateContent xmlns:mc="http://schemas.openxmlformats.org/markup-compatibility/2006" xmlns:p14="http://schemas.microsoft.com/office/powerpoint/2010/main">
    <mc:Choice Requires="p14">
      <p:transition spd="slow" p14:dur="2000" advTm="31000">
        <p14:flip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jpg"/>
          <p:cNvPicPr>
            <a:picLocks noChangeAspect="1"/>
          </p:cNvPicPr>
          <p:nvPr/>
        </p:nvPicPr>
        <p:blipFill>
          <a:blip r:embed="rId2" cstate="print"/>
          <a:srcRect/>
          <a:stretch>
            <a:fillRect/>
          </a:stretch>
        </p:blipFill>
        <p:spPr bwMode="auto">
          <a:xfrm>
            <a:off x="0" y="0"/>
            <a:ext cx="9144000" cy="5730875"/>
          </a:xfrm>
          <a:prstGeom prst="rect">
            <a:avLst/>
          </a:prstGeom>
          <a:noFill/>
          <a:ln w="9525">
            <a:noFill/>
            <a:miter lim="800000"/>
            <a:headEnd/>
            <a:tailEnd/>
          </a:ln>
        </p:spPr>
      </p:pic>
      <p:pic>
        <p:nvPicPr>
          <p:cNvPr id="5" name="4 Imagen" descr="52.jpg"/>
          <p:cNvPicPr>
            <a:picLocks noChangeAspect="1"/>
          </p:cNvPicPr>
          <p:nvPr/>
        </p:nvPicPr>
        <p:blipFill>
          <a:blip r:embed="rId2" cstate="print"/>
          <a:srcRect/>
          <a:stretch>
            <a:fillRect/>
          </a:stretch>
        </p:blipFill>
        <p:spPr bwMode="auto">
          <a:xfrm>
            <a:off x="0" y="0"/>
            <a:ext cx="9144000" cy="5730875"/>
          </a:xfrm>
          <a:prstGeom prst="rect">
            <a:avLst/>
          </a:prstGeom>
          <a:noFill/>
          <a:ln w="9525">
            <a:noFill/>
            <a:miter lim="800000"/>
            <a:headEnd/>
            <a:tailEnd/>
          </a:ln>
        </p:spPr>
      </p:pic>
      <p:sp>
        <p:nvSpPr>
          <p:cNvPr id="6" name="5 CuadroTexto"/>
          <p:cNvSpPr txBox="1"/>
          <p:nvPr/>
        </p:nvSpPr>
        <p:spPr>
          <a:xfrm>
            <a:off x="539750" y="4657725"/>
            <a:ext cx="8280400"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Los tres grupos de </a:t>
            </a:r>
            <a:r>
              <a:rPr lang="es-ES" b="1" dirty="0" err="1">
                <a:effectLst>
                  <a:glow rad="101600">
                    <a:srgbClr val="C00000">
                      <a:alpha val="60000"/>
                    </a:srgbClr>
                  </a:glow>
                  <a:outerShdw blurRad="38100" dist="38100" dir="2700000" algn="tl">
                    <a:srgbClr val="1F497D"/>
                  </a:outerShdw>
                </a:effectLst>
              </a:rPr>
              <a:t>Vilafranca</a:t>
            </a:r>
            <a:r>
              <a:rPr lang="es-ES" b="1" dirty="0">
                <a:effectLst>
                  <a:glow rad="101600">
                    <a:srgbClr val="C00000">
                      <a:alpha val="60000"/>
                    </a:srgbClr>
                  </a:glow>
                  <a:outerShdw blurRad="38100" dist="38100" dir="2700000" algn="tl">
                    <a:srgbClr val="1F497D"/>
                  </a:outerShdw>
                </a:effectLst>
              </a:rPr>
              <a:t> son: </a:t>
            </a:r>
            <a:r>
              <a:rPr lang="es-ES" b="1" dirty="0" err="1">
                <a:effectLst>
                  <a:glow rad="101600">
                    <a:srgbClr val="C00000">
                      <a:alpha val="60000"/>
                    </a:srgbClr>
                  </a:glow>
                  <a:outerShdw blurRad="38100" dist="38100" dir="2700000" algn="tl">
                    <a:srgbClr val="1F497D"/>
                  </a:outerShdw>
                </a:effectLst>
              </a:rPr>
              <a:t>Castellers</a:t>
            </a:r>
            <a:r>
              <a:rPr lang="es-ES" b="1" dirty="0">
                <a:effectLst>
                  <a:glow rad="101600">
                    <a:srgbClr val="C00000">
                      <a:alpha val="60000"/>
                    </a:srgbClr>
                  </a:glow>
                  <a:outerShdw blurRad="38100" dist="38100" dir="2700000" algn="tl">
                    <a:srgbClr val="1F497D"/>
                  </a:outerShdw>
                </a:effectLst>
              </a:rPr>
              <a:t> de </a:t>
            </a:r>
            <a:r>
              <a:rPr lang="es-ES" b="1" dirty="0" err="1">
                <a:effectLst>
                  <a:glow rad="101600">
                    <a:srgbClr val="C00000">
                      <a:alpha val="60000"/>
                    </a:srgbClr>
                  </a:glow>
                  <a:outerShdw blurRad="38100" dist="38100" dir="2700000" algn="tl">
                    <a:srgbClr val="1F497D"/>
                  </a:outerShdw>
                </a:effectLst>
              </a:rPr>
              <a:t>Vilafranca</a:t>
            </a:r>
            <a:r>
              <a:rPr lang="es-ES" b="1" dirty="0">
                <a:effectLst>
                  <a:glow rad="101600">
                    <a:srgbClr val="C00000">
                      <a:alpha val="60000"/>
                    </a:srgbClr>
                  </a:glow>
                  <a:outerShdw blurRad="38100" dist="38100" dir="2700000" algn="tl">
                    <a:srgbClr val="1F497D"/>
                  </a:outerShdw>
                </a:effectLst>
              </a:rPr>
              <a:t>, </a:t>
            </a:r>
            <a:r>
              <a:rPr lang="es-ES" b="1" dirty="0" err="1">
                <a:effectLst>
                  <a:glow rad="101600">
                    <a:srgbClr val="C00000">
                      <a:alpha val="60000"/>
                    </a:srgbClr>
                  </a:glow>
                  <a:outerShdw blurRad="38100" dist="38100" dir="2700000" algn="tl">
                    <a:srgbClr val="1F497D"/>
                  </a:outerShdw>
                </a:effectLst>
              </a:rPr>
              <a:t>Xicots</a:t>
            </a:r>
            <a:r>
              <a:rPr lang="es-ES" b="1" dirty="0">
                <a:effectLst>
                  <a:glow rad="101600">
                    <a:srgbClr val="C00000">
                      <a:alpha val="60000"/>
                    </a:srgbClr>
                  </a:glow>
                  <a:outerShdw blurRad="38100" dist="38100" dir="2700000" algn="tl">
                    <a:srgbClr val="1F497D"/>
                  </a:outerShdw>
                </a:effectLst>
              </a:rPr>
              <a:t> de </a:t>
            </a:r>
            <a:r>
              <a:rPr lang="es-ES" b="1" dirty="0" err="1">
                <a:effectLst>
                  <a:glow rad="101600">
                    <a:srgbClr val="C00000">
                      <a:alpha val="60000"/>
                    </a:srgbClr>
                  </a:glow>
                  <a:outerShdw blurRad="38100" dist="38100" dir="2700000" algn="tl">
                    <a:srgbClr val="1F497D"/>
                  </a:outerShdw>
                </a:effectLst>
              </a:rPr>
              <a:t>Vilafranca</a:t>
            </a:r>
            <a:r>
              <a:rPr lang="es-ES" b="1" dirty="0">
                <a:effectLst>
                  <a:glow rad="101600">
                    <a:srgbClr val="C00000">
                      <a:alpha val="60000"/>
                    </a:srgbClr>
                  </a:glow>
                  <a:outerShdw blurRad="38100" dist="38100" dir="2700000" algn="tl">
                    <a:srgbClr val="1F497D"/>
                  </a:outerShdw>
                </a:effectLst>
              </a:rPr>
              <a:t> y Colla Jove </a:t>
            </a:r>
            <a:r>
              <a:rPr lang="es-ES" b="1" dirty="0" err="1">
                <a:effectLst>
                  <a:glow rad="101600">
                    <a:srgbClr val="C00000">
                      <a:alpha val="60000"/>
                    </a:srgbClr>
                  </a:glow>
                  <a:outerShdw blurRad="38100" dist="38100" dir="2700000" algn="tl">
                    <a:srgbClr val="1F497D"/>
                  </a:outerShdw>
                </a:effectLst>
              </a:rPr>
              <a:t>Xiquets</a:t>
            </a:r>
            <a:r>
              <a:rPr lang="es-ES" b="1" dirty="0">
                <a:effectLst>
                  <a:glow rad="101600">
                    <a:srgbClr val="C00000">
                      <a:alpha val="60000"/>
                    </a:srgbClr>
                  </a:glow>
                  <a:outerShdw blurRad="38100" dist="38100" dir="2700000" algn="tl">
                    <a:srgbClr val="1F497D"/>
                  </a:outerShdw>
                </a:effectLst>
              </a:rPr>
              <a:t> de </a:t>
            </a:r>
            <a:r>
              <a:rPr lang="es-ES" b="1" dirty="0" err="1">
                <a:effectLst>
                  <a:glow rad="101600">
                    <a:srgbClr val="C00000">
                      <a:alpha val="60000"/>
                    </a:srgbClr>
                  </a:glow>
                  <a:outerShdw blurRad="38100" dist="38100" dir="2700000" algn="tl">
                    <a:srgbClr val="1F497D"/>
                  </a:outerShdw>
                </a:effectLst>
              </a:rPr>
              <a:t>Vilafranca</a:t>
            </a:r>
            <a:r>
              <a:rPr lang="es-ES" b="1" dirty="0">
                <a:effectLst>
                  <a:glow rad="101600">
                    <a:srgbClr val="C00000">
                      <a:alpha val="60000"/>
                    </a:srgbClr>
                  </a:glow>
                  <a:outerShdw blurRad="38100" dist="38100" dir="2700000" algn="tl">
                    <a:srgbClr val="1F497D"/>
                  </a:outerShdw>
                </a:effectLst>
              </a:rPr>
              <a:t>. También hacen actuaciones especiales durante sus propias fiestas. </a:t>
            </a:r>
          </a:p>
        </p:txBody>
      </p:sp>
    </p:spTree>
  </p:cSld>
  <p:clrMapOvr>
    <a:masterClrMapping/>
  </p:clrMapOvr>
  <mc:AlternateContent xmlns:mc="http://schemas.openxmlformats.org/markup-compatibility/2006" xmlns:p14="http://schemas.microsoft.com/office/powerpoint/2010/main">
    <mc:Choice Requires="p14">
      <p:transition spd="slow" p14:dur="20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5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68313" y="4370388"/>
            <a:ext cx="8351837"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son una institución cultural catalana que tiene como principal objetivo hacer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(castillos, torres humanas). Es una organización sin ánimo de lucro y tiene la consideración de entidad de interés público.</a:t>
            </a:r>
          </a:p>
        </p:txBody>
      </p:sp>
    </p:spTree>
  </p:cSld>
  <p:clrMapOvr>
    <a:masterClrMapping/>
  </p:clrMapOvr>
  <mc:AlternateContent xmlns:mc="http://schemas.openxmlformats.org/markup-compatibility/2006" xmlns:p14="http://schemas.microsoft.com/office/powerpoint/2010/main">
    <mc:Choice Requires="p14">
      <p:transition spd="slow" p14:dur="2000" advTm="28000">
        <p14:flip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6" presetClass="exit" presetSubtype="16" fill="hold" nodeType="withEffect">
                                  <p:stCondLst>
                                    <p:cond delay="0"/>
                                  </p:stCondLst>
                                  <p:childTnLst>
                                    <p:animEffect transition="out" filter="circle(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6"/>
                                        </p:tgtEl>
                                        <p:attrNameLst>
                                          <p:attrName>ppt_w</p:attrName>
                                        </p:attrNameLst>
                                      </p:cBhvr>
                                      <p:tavLst>
                                        <p:tav tm="0">
                                          <p:val>
                                            <p:strVal val="ppt_w"/>
                                          </p:val>
                                        </p:tav>
                                        <p:tav tm="100000">
                                          <p:val>
                                            <p:strVal val="2/3*ppt_w"/>
                                          </p:val>
                                        </p:tav>
                                      </p:tavLst>
                                    </p:anim>
                                    <p:anim calcmode="lin" valueType="num">
                                      <p:cBhvr>
                                        <p:cTn id="17" dur="3000"/>
                                        <p:tgtEl>
                                          <p:spTgt spid="6"/>
                                        </p:tgtEl>
                                        <p:attrNameLst>
                                          <p:attrName>ppt_h</p:attrName>
                                        </p:attrNameLst>
                                      </p:cBhvr>
                                      <p:tavLst>
                                        <p:tav tm="0">
                                          <p:val>
                                            <p:strVal val="ppt_h"/>
                                          </p:val>
                                        </p:tav>
                                        <p:tav tm="100000">
                                          <p:val>
                                            <p:strVal val="2/3*ppt_h"/>
                                          </p:val>
                                        </p:tav>
                                      </p:tavLst>
                                    </p:anim>
                                    <p:set>
                                      <p:cBhvr>
                                        <p:cTn id="18" dur="1" fill="hold">
                                          <p:stCondLst>
                                            <p:cond delay="2999"/>
                                          </p:stCondLst>
                                        </p:cTn>
                                        <p:tgtEl>
                                          <p:spTgt spid="6"/>
                                        </p:tgtEl>
                                        <p:attrNameLst>
                                          <p:attrName>style.visibility</p:attrName>
                                        </p:attrNameLst>
                                      </p:cBhvr>
                                      <p:to>
                                        <p:strVal val="hidden"/>
                                      </p:to>
                                    </p:set>
                                  </p:childTnLst>
                                </p:cTn>
                              </p:par>
                              <p:par>
                                <p:cTn id="19" presetID="20" presetClass="exit" presetSubtype="0" fill="hold" nodeType="withEffect">
                                  <p:stCondLst>
                                    <p:cond delay="0"/>
                                  </p:stCondLst>
                                  <p:childTnLst>
                                    <p:animEffect transition="out" filter="wedge">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3" presetClass="exit" presetSubtype="288" fill="hold" nodeType="withEffect">
                                  <p:stCondLst>
                                    <p:cond delay="0"/>
                                  </p:stCondLst>
                                  <p:childTnLst>
                                    <p:anim calcmode="lin" valueType="num">
                                      <p:cBhvr>
                                        <p:cTn id="23" dur="3000"/>
                                        <p:tgtEl>
                                          <p:spTgt spid="7"/>
                                        </p:tgtEl>
                                        <p:attrNameLst>
                                          <p:attrName>ppt_w</p:attrName>
                                        </p:attrNameLst>
                                      </p:cBhvr>
                                      <p:tavLst>
                                        <p:tav tm="0">
                                          <p:val>
                                            <p:strVal val="ppt_w"/>
                                          </p:val>
                                        </p:tav>
                                        <p:tav tm="100000">
                                          <p:val>
                                            <p:strVal val="2/3*ppt_w"/>
                                          </p:val>
                                        </p:tav>
                                      </p:tavLst>
                                    </p:anim>
                                    <p:anim calcmode="lin" valueType="num">
                                      <p:cBhvr>
                                        <p:cTn id="24" dur="3000"/>
                                        <p:tgtEl>
                                          <p:spTgt spid="7"/>
                                        </p:tgtEl>
                                        <p:attrNameLst>
                                          <p:attrName>ppt_h</p:attrName>
                                        </p:attrNameLst>
                                      </p:cBhvr>
                                      <p:tavLst>
                                        <p:tav tm="0">
                                          <p:val>
                                            <p:strVal val="ppt_h"/>
                                          </p:val>
                                        </p:tav>
                                        <p:tav tm="100000">
                                          <p:val>
                                            <p:strVal val="2/3*ppt_h"/>
                                          </p:val>
                                        </p:tav>
                                      </p:tavLst>
                                    </p:anim>
                                    <p:set>
                                      <p:cBhvr>
                                        <p:cTn id="25" dur="1" fill="hold">
                                          <p:stCondLst>
                                            <p:cond delay="2999"/>
                                          </p:stCondLst>
                                        </p:cTn>
                                        <p:tgtEl>
                                          <p:spTgt spid="7"/>
                                        </p:tgtEl>
                                        <p:attrNameLst>
                                          <p:attrName>style.visibility</p:attrName>
                                        </p:attrNameLst>
                                      </p:cBhvr>
                                      <p:to>
                                        <p:strVal val="hidden"/>
                                      </p:to>
                                    </p:se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olor 01.jpg"/>
          <p:cNvPicPr>
            <a:picLocks noChangeAspect="1"/>
          </p:cNvPicPr>
          <p:nvPr/>
        </p:nvPicPr>
        <p:blipFill>
          <a:blip r:embed="rId2" cstate="print"/>
          <a:srcRect/>
          <a:stretch>
            <a:fillRect/>
          </a:stretch>
        </p:blipFill>
        <p:spPr bwMode="auto">
          <a:xfrm>
            <a:off x="0" y="0"/>
            <a:ext cx="9194800" cy="5715000"/>
          </a:xfrm>
          <a:prstGeom prst="rect">
            <a:avLst/>
          </a:prstGeom>
          <a:noFill/>
          <a:ln w="9525">
            <a:noFill/>
            <a:miter lim="800000"/>
            <a:headEnd/>
            <a:tailEnd/>
          </a:ln>
        </p:spPr>
      </p:pic>
      <p:sp>
        <p:nvSpPr>
          <p:cNvPr id="4" name="3 CuadroTexto"/>
          <p:cNvSpPr txBox="1"/>
          <p:nvPr/>
        </p:nvSpPr>
        <p:spPr>
          <a:xfrm>
            <a:off x="539750" y="4370388"/>
            <a:ext cx="8280400"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(nombre que se le da a un grupo que hace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se fundó en 1948, fruto de la gran afición, tradición y arraigo de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en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del Penedés, que remonta al tiempo del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Ball</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Valencians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 XVIII), precursor de los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actuales.</a:t>
            </a:r>
          </a:p>
        </p:txBody>
      </p:sp>
    </p:spTree>
  </p:cSld>
  <p:clrMapOvr>
    <a:masterClrMapping/>
  </p:clrMapOvr>
  <mc:AlternateContent xmlns:mc="http://schemas.openxmlformats.org/markup-compatibility/2006" xmlns:p14="http://schemas.microsoft.com/office/powerpoint/2010/main">
    <mc:Choice Requires="p14">
      <p:transition spd="slow" p14:dur="200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55"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strVal val="#ppt_w*0.70"/>
                                          </p:val>
                                        </p:tav>
                                        <p:tav tm="100000">
                                          <p:val>
                                            <p:strVal val="#ppt_w"/>
                                          </p:val>
                                        </p:tav>
                                      </p:tavLst>
                                    </p:anim>
                                    <p:anim calcmode="lin" valueType="num">
                                      <p:cBhvr>
                                        <p:cTn id="11" dur="2000" fill="hold"/>
                                        <p:tgtEl>
                                          <p:spTgt spid="3"/>
                                        </p:tgtEl>
                                        <p:attrNameLst>
                                          <p:attrName>ppt_h</p:attrName>
                                        </p:attrNameLst>
                                      </p:cBhvr>
                                      <p:tavLst>
                                        <p:tav tm="0">
                                          <p:val>
                                            <p:strVal val="#ppt_h"/>
                                          </p:val>
                                        </p:tav>
                                        <p:tav tm="100000">
                                          <p:val>
                                            <p:strVal val="#ppt_h"/>
                                          </p:val>
                                        </p:tav>
                                      </p:tavLst>
                                    </p:anim>
                                    <p:animEffect transition="in" filter="fade">
                                      <p:cBhvr>
                                        <p:cTn id="12" dur="2000"/>
                                        <p:tgtEl>
                                          <p:spTgt spid="3"/>
                                        </p:tgtEl>
                                      </p:cBhvr>
                                    </p:animEffect>
                                  </p:childTnLst>
                                </p:cTn>
                              </p:par>
                              <p:par>
                                <p:cTn id="13" presetID="23" presetClass="entr" presetSubtype="28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strVal val="4/3*#ppt_w"/>
                                          </p:val>
                                        </p:tav>
                                        <p:tav tm="100000">
                                          <p:val>
                                            <p:strVal val="#ppt_w"/>
                                          </p:val>
                                        </p:tav>
                                      </p:tavLst>
                                    </p:anim>
                                    <p:anim calcmode="lin" valueType="num">
                                      <p:cBhvr>
                                        <p:cTn id="16" dur="3000" fill="hold"/>
                                        <p:tgtEl>
                                          <p:spTgt spid="3"/>
                                        </p:tgtEl>
                                        <p:attrNameLst>
                                          <p:attrName>ppt_h</p:attrName>
                                        </p:attrNameLst>
                                      </p:cBhvr>
                                      <p:tavLst>
                                        <p:tav tm="0">
                                          <p:val>
                                            <p:strVal val="4/3*#ppt_h"/>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jpg"/>
          <p:cNvPicPr>
            <a:picLocks noChangeAspect="1"/>
          </p:cNvPicPr>
          <p:nvPr/>
        </p:nvPicPr>
        <p:blipFill>
          <a:blip r:embed="rId2" cstate="print"/>
          <a:srcRect/>
          <a:stretch>
            <a:fillRect/>
          </a:stretch>
        </p:blipFill>
        <p:spPr bwMode="auto">
          <a:xfrm>
            <a:off x="-468313" y="0"/>
            <a:ext cx="10009188" cy="5715000"/>
          </a:xfrm>
          <a:prstGeom prst="rect">
            <a:avLst/>
          </a:prstGeom>
          <a:noFill/>
          <a:ln w="9525">
            <a:noFill/>
            <a:miter lim="800000"/>
            <a:headEnd/>
            <a:tailEnd/>
          </a:ln>
        </p:spPr>
      </p:pic>
      <p:pic>
        <p:nvPicPr>
          <p:cNvPr id="5" name="4 Imagen" descr="55.jpg"/>
          <p:cNvPicPr>
            <a:picLocks noChangeAspect="1"/>
          </p:cNvPicPr>
          <p:nvPr/>
        </p:nvPicPr>
        <p:blipFill>
          <a:blip r:embed="rId2" cstate="print"/>
          <a:srcRect/>
          <a:stretch>
            <a:fillRect/>
          </a:stretch>
        </p:blipFill>
        <p:spPr bwMode="auto">
          <a:xfrm>
            <a:off x="-468313" y="0"/>
            <a:ext cx="10009188" cy="5715000"/>
          </a:xfrm>
          <a:prstGeom prst="rect">
            <a:avLst/>
          </a:prstGeom>
          <a:noFill/>
          <a:ln w="9525">
            <a:noFill/>
            <a:miter lim="800000"/>
            <a:headEnd/>
            <a:tailEnd/>
          </a:ln>
        </p:spPr>
      </p:pic>
      <p:sp>
        <p:nvSpPr>
          <p:cNvPr id="6" name="5 CuadroTexto"/>
          <p:cNvSpPr txBox="1"/>
          <p:nvPr/>
        </p:nvSpPr>
        <p:spPr>
          <a:xfrm>
            <a:off x="323850" y="4370388"/>
            <a:ext cx="8388350"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Actualmente forman parte de 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más de cuatrocientos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castelleres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(persona que participa en una actividad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todas las edades, de forma libre y voluntaria, sin ningún tipo de distinción social, política, cultural o religiosa.</a:t>
            </a:r>
          </a:p>
        </p:txBody>
      </p:sp>
    </p:spTree>
  </p:cSld>
  <p:clrMapOvr>
    <a:masterClrMapping/>
  </p:clrMapOvr>
  <mc:AlternateContent xmlns:mc="http://schemas.openxmlformats.org/markup-compatibility/2006" xmlns:p14="http://schemas.microsoft.com/office/powerpoint/2010/main">
    <mc:Choice Requires="p14">
      <p:transition spd="slow" p14:dur="200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8)">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755650" y="4370388"/>
            <a:ext cx="7920038"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todos les une la misma afición por levantar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los valores democráticos, la cooperación y el trabajo en equipo, el espíritu de superación constante, así como la esperanza de continuar en la cima del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món</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(nombre que se le da al mundo de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30000">
        <p14:gallery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rcRect/>
          <a:stretch>
            <a:fillRect/>
          </a:stretch>
        </p:blipFill>
        <p:spPr bwMode="auto">
          <a:xfrm>
            <a:off x="0" y="0"/>
            <a:ext cx="4643438" cy="5715000"/>
          </a:xfrm>
          <a:prstGeom prst="rect">
            <a:avLst/>
          </a:prstGeom>
          <a:noFill/>
          <a:ln w="9525">
            <a:noFill/>
            <a:miter lim="800000"/>
            <a:headEnd/>
            <a:tailEnd/>
          </a:ln>
        </p:spPr>
      </p:pic>
      <p:pic>
        <p:nvPicPr>
          <p:cNvPr id="3" name="Picture 2" descr="C:\Documents and Settings\Ana María\Escritorio\Atardecer-en-la-playa_08.jpg"/>
          <p:cNvPicPr>
            <a:picLocks noChangeAspect="1" noChangeArrowheads="1"/>
          </p:cNvPicPr>
          <p:nvPr/>
        </p:nvPicPr>
        <p:blipFill>
          <a:blip r:embed="rId2" cstate="print"/>
          <a:srcRect/>
          <a:stretch>
            <a:fillRect/>
          </a:stretch>
        </p:blipFill>
        <p:spPr bwMode="auto">
          <a:xfrm>
            <a:off x="0" y="0"/>
            <a:ext cx="4643438" cy="5715000"/>
          </a:xfrm>
          <a:prstGeom prst="rect">
            <a:avLst/>
          </a:prstGeom>
          <a:noFill/>
          <a:ln w="9525">
            <a:noFill/>
            <a:miter lim="800000"/>
            <a:headEnd/>
            <a:tailEnd/>
          </a:ln>
        </p:spPr>
      </p:pic>
      <p:pic>
        <p:nvPicPr>
          <p:cNvPr id="4" name="Picture 2" descr="C:\Documents and Settings\Ana María\Escritorio\Atardecer-en-la-playa_08.jpg"/>
          <p:cNvPicPr>
            <a:picLocks noChangeAspect="1" noChangeArrowheads="1"/>
          </p:cNvPicPr>
          <p:nvPr/>
        </p:nvPicPr>
        <p:blipFill>
          <a:blip r:embed="rId2" cstate="print"/>
          <a:srcRect/>
          <a:stretch>
            <a:fillRect/>
          </a:stretch>
        </p:blipFill>
        <p:spPr bwMode="auto">
          <a:xfrm>
            <a:off x="0" y="0"/>
            <a:ext cx="4643438" cy="5715000"/>
          </a:xfrm>
          <a:prstGeom prst="rect">
            <a:avLst/>
          </a:prstGeom>
          <a:noFill/>
          <a:ln w="9525">
            <a:noFill/>
            <a:miter lim="800000"/>
            <a:headEnd/>
            <a:tailEnd/>
          </a:ln>
        </p:spPr>
      </p:pic>
      <p:sp>
        <p:nvSpPr>
          <p:cNvPr id="5" name="4 CuadroTexto"/>
          <p:cNvSpPr txBox="1"/>
          <p:nvPr/>
        </p:nvSpPr>
        <p:spPr>
          <a:xfrm>
            <a:off x="4932363" y="985838"/>
            <a:ext cx="4032250" cy="3786187"/>
          </a:xfrm>
          <a:prstGeom prst="rect">
            <a:avLst/>
          </a:prstGeom>
          <a:noFill/>
        </p:spPr>
        <p:txBody>
          <a:bodyPr>
            <a:spAutoFit/>
          </a:bodyPr>
          <a:lstStyle/>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Castellers</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son una de las entidades más importantes y con más proyección de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del Penedés y han representado el país y la cultura catalana en numerosas ocasiones en el extranjero.</a:t>
            </a:r>
          </a:p>
        </p:txBody>
      </p:sp>
    </p:spTree>
  </p:cSld>
  <p:clrMapOvr>
    <a:masterClrMapping/>
  </p:clrMapOvr>
  <mc:AlternateContent xmlns:mc="http://schemas.openxmlformats.org/markup-compatibility/2006" xmlns:p14="http://schemas.microsoft.com/office/powerpoint/2010/main">
    <mc:Choice Requires="p14">
      <p:transition spd="slow" p14:dur="20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ox(in)">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26626"/>
                                        </p:tgtEl>
                                        <p:attrNameLst>
                                          <p:attrName>style.visibility</p:attrName>
                                        </p:attrNameLst>
                                      </p:cBhvr>
                                      <p:to>
                                        <p:strVal val="visible"/>
                                      </p:to>
                                    </p:set>
                                    <p:animEffect transition="in" filter="blinds(horizontal)">
                                      <p:cBhvr>
                                        <p:cTn id="21" dur="3000"/>
                                        <p:tgtEl>
                                          <p:spTgt spid="26626"/>
                                        </p:tgtEl>
                                      </p:cBhvr>
                                    </p:animEffect>
                                  </p:childTnLst>
                                </p:cTn>
                              </p:par>
                              <p:par>
                                <p:cTn id="22" presetID="23" presetClass="entr" presetSubtype="272" fill="hold" nodeType="withEffect">
                                  <p:stCondLst>
                                    <p:cond delay="0"/>
                                  </p:stCondLst>
                                  <p:childTnLst>
                                    <p:set>
                                      <p:cBhvr>
                                        <p:cTn id="23" dur="1" fill="hold">
                                          <p:stCondLst>
                                            <p:cond delay="0"/>
                                          </p:stCondLst>
                                        </p:cTn>
                                        <p:tgtEl>
                                          <p:spTgt spid="26626"/>
                                        </p:tgtEl>
                                        <p:attrNameLst>
                                          <p:attrName>style.visibility</p:attrName>
                                        </p:attrNameLst>
                                      </p:cBhvr>
                                      <p:to>
                                        <p:strVal val="visible"/>
                                      </p:to>
                                    </p:set>
                                    <p:anim calcmode="lin" valueType="num">
                                      <p:cBhvr>
                                        <p:cTn id="24" dur="3000" fill="hold"/>
                                        <p:tgtEl>
                                          <p:spTgt spid="26626"/>
                                        </p:tgtEl>
                                        <p:attrNameLst>
                                          <p:attrName>ppt_w</p:attrName>
                                        </p:attrNameLst>
                                      </p:cBhvr>
                                      <p:tavLst>
                                        <p:tav tm="0">
                                          <p:val>
                                            <p:strVal val="2/3*#ppt_w"/>
                                          </p:val>
                                        </p:tav>
                                        <p:tav tm="100000">
                                          <p:val>
                                            <p:strVal val="#ppt_w"/>
                                          </p:val>
                                        </p:tav>
                                      </p:tavLst>
                                    </p:anim>
                                    <p:anim calcmode="lin" valueType="num">
                                      <p:cBhvr>
                                        <p:cTn id="25" dur="3000" fill="hold"/>
                                        <p:tgtEl>
                                          <p:spTgt spid="26626"/>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56902_1600wb1d.jpg"/>
          <p:cNvPicPr>
            <a:picLocks noChangeAspect="1" noChangeArrowheads="1"/>
          </p:cNvPicPr>
          <p:nvPr/>
        </p:nvPicPr>
        <p:blipFill>
          <a:blip r:embed="rId2" cstate="print"/>
          <a:srcRect/>
          <a:stretch>
            <a:fillRect/>
          </a:stretch>
        </p:blipFill>
        <p:spPr bwMode="auto">
          <a:xfrm>
            <a:off x="0" y="736600"/>
            <a:ext cx="9144000" cy="4281488"/>
          </a:xfrm>
          <a:prstGeom prst="rect">
            <a:avLst/>
          </a:prstGeom>
          <a:noFill/>
          <a:ln w="9525">
            <a:noFill/>
            <a:miter lim="800000"/>
            <a:headEnd/>
            <a:tailEnd/>
          </a:ln>
        </p:spPr>
      </p:pic>
      <p:pic>
        <p:nvPicPr>
          <p:cNvPr id="3" name="Picture 2" descr="C:\Documents and Settings\Ana María\Escritorio\56902_1600wb1d.jpg"/>
          <p:cNvPicPr>
            <a:picLocks noChangeAspect="1" noChangeArrowheads="1"/>
          </p:cNvPicPr>
          <p:nvPr/>
        </p:nvPicPr>
        <p:blipFill>
          <a:blip r:embed="rId2" cstate="print"/>
          <a:srcRect/>
          <a:stretch>
            <a:fillRect/>
          </a:stretch>
        </p:blipFill>
        <p:spPr bwMode="auto">
          <a:xfrm>
            <a:off x="0" y="769938"/>
            <a:ext cx="9144000" cy="4248150"/>
          </a:xfrm>
          <a:prstGeom prst="rect">
            <a:avLst/>
          </a:prstGeom>
          <a:noFill/>
          <a:ln w="9525">
            <a:noFill/>
            <a:miter lim="800000"/>
            <a:headEnd/>
            <a:tailEnd/>
          </a:ln>
        </p:spPr>
      </p:pic>
      <p:sp>
        <p:nvSpPr>
          <p:cNvPr id="4" name="3 Rectángulo redondeado"/>
          <p:cNvSpPr/>
          <p:nvPr/>
        </p:nvSpPr>
        <p:spPr>
          <a:xfrm flipH="1" flipV="1">
            <a:off x="0" y="0"/>
            <a:ext cx="9144000" cy="769938"/>
          </a:xfrm>
          <a:prstGeom prst="roundRect">
            <a:avLst>
              <a:gd name="adj" fmla="val 1621"/>
            </a:avLst>
          </a:prstGeom>
          <a:blipFill dpi="0" rotWithShape="1">
            <a:blip r:embed="rId3" cstate="print"/>
            <a:srcRect/>
            <a:tile tx="0" ty="0" sx="100000" sy="100000" flip="none" algn="tl"/>
          </a:blipFill>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redondeado"/>
          <p:cNvSpPr/>
          <p:nvPr/>
        </p:nvSpPr>
        <p:spPr>
          <a:xfrm flipH="1" flipV="1">
            <a:off x="0" y="5018088"/>
            <a:ext cx="9144000" cy="696912"/>
          </a:xfrm>
          <a:prstGeom prst="roundRect">
            <a:avLst>
              <a:gd name="adj" fmla="val 5047"/>
            </a:avLst>
          </a:prstGeom>
          <a:blipFill dpi="0" rotWithShape="1">
            <a:blip r:embed="rId3" cstate="print"/>
            <a:srcRect/>
            <a:tile tx="0" ty="0" sx="100000" sy="100000" flip="none" algn="tl"/>
          </a:blipFill>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11188" y="4657725"/>
            <a:ext cx="8064500"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fueron fundados en el mes de septiembre de 1948 por Oriol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Rossell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quien fue el primer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cap</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colla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(persona que dirige una colla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castellera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3000"/>
                                        <p:tgtEl>
                                          <p:spTgt spid="6146"/>
                                        </p:tgtEl>
                                      </p:cBhvr>
                                    </p:animEffect>
                                  </p:childTnLst>
                                </p:cTn>
                              </p:par>
                              <p:par>
                                <p:cTn id="15" presetID="23" presetClass="entr" presetSubtype="288" fill="hold" nodeType="withEffect">
                                  <p:stCondLst>
                                    <p:cond delay="0"/>
                                  </p:stCondLst>
                                  <p:childTnLst>
                                    <p:set>
                                      <p:cBhvr>
                                        <p:cTn id="16" dur="1" fill="hold">
                                          <p:stCondLst>
                                            <p:cond delay="0"/>
                                          </p:stCondLst>
                                        </p:cTn>
                                        <p:tgtEl>
                                          <p:spTgt spid="6146"/>
                                        </p:tgtEl>
                                        <p:attrNameLst>
                                          <p:attrName>style.visibility</p:attrName>
                                        </p:attrNameLst>
                                      </p:cBhvr>
                                      <p:to>
                                        <p:strVal val="visible"/>
                                      </p:to>
                                    </p:set>
                                    <p:anim calcmode="lin" valueType="num">
                                      <p:cBhvr>
                                        <p:cTn id="17" dur="3000" fill="hold"/>
                                        <p:tgtEl>
                                          <p:spTgt spid="6146"/>
                                        </p:tgtEl>
                                        <p:attrNameLst>
                                          <p:attrName>ppt_w</p:attrName>
                                        </p:attrNameLst>
                                      </p:cBhvr>
                                      <p:tavLst>
                                        <p:tav tm="0">
                                          <p:val>
                                            <p:strVal val="4/3*#ppt_w"/>
                                          </p:val>
                                        </p:tav>
                                        <p:tav tm="100000">
                                          <p:val>
                                            <p:strVal val="#ppt_w"/>
                                          </p:val>
                                        </p:tav>
                                      </p:tavLst>
                                    </p:anim>
                                    <p:anim calcmode="lin" valueType="num">
                                      <p:cBhvr>
                                        <p:cTn id="18" dur="3000" fill="hold"/>
                                        <p:tgtEl>
                                          <p:spTgt spid="6146"/>
                                        </p:tgtEl>
                                        <p:attrNameLst>
                                          <p:attrName>ppt_h</p:attrName>
                                        </p:attrNameLst>
                                      </p:cBhvr>
                                      <p:tavLst>
                                        <p:tav tm="0">
                                          <p:val>
                                            <p:strVal val="4/3*#ppt_h"/>
                                          </p:val>
                                        </p:tav>
                                        <p:tav tm="100000">
                                          <p:val>
                                            <p:strVal val="#ppt_h"/>
                                          </p:val>
                                        </p:tav>
                                      </p:tavLst>
                                    </p:anim>
                                  </p:childTnLst>
                                </p:cTn>
                              </p:par>
                              <p:par>
                                <p:cTn id="19" presetID="7"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0-#ppt_h/2"/>
                                          </p:val>
                                        </p:tav>
                                        <p:tav tm="100000">
                                          <p:val>
                                            <p:strVal val="#ppt_y"/>
                                          </p:val>
                                        </p:tav>
                                      </p:tavLst>
                                    </p:anim>
                                  </p:childTnLst>
                                </p:cTn>
                              </p:par>
                              <p:par>
                                <p:cTn id="23" presetID="7"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ppt_x"/>
                                          </p:val>
                                        </p:tav>
                                        <p:tav tm="100000">
                                          <p:val>
                                            <p:strVal val="#ppt_x"/>
                                          </p:val>
                                        </p:tav>
                                      </p:tavLst>
                                    </p:anim>
                                    <p:anim calcmode="lin" valueType="num">
                                      <p:cBhvr additive="base">
                                        <p:cTn id="26" dur="3000" fill="hold"/>
                                        <p:tgtEl>
                                          <p:spTgt spid="5"/>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Anini-Beach-Kauai-Hawaii.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188" y="4945063"/>
            <a:ext cx="8137525" cy="64770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Los inicios estuvieron marcados por la consecución de </a:t>
            </a:r>
            <a:r>
              <a:rPr lang="es-ES" b="1" i="1" dirty="0" err="1">
                <a:effectLst>
                  <a:glow rad="101600">
                    <a:srgbClr val="C00000">
                      <a:alpha val="60000"/>
                    </a:srgbClr>
                  </a:glow>
                  <a:outerShdw blurRad="38100" dist="38100" dir="2700000" algn="tl">
                    <a:srgbClr val="1F497D"/>
                  </a:outerShdw>
                </a:effectLst>
              </a:rPr>
              <a:t>castells</a:t>
            </a:r>
            <a:r>
              <a:rPr lang="es-ES" b="1" dirty="0">
                <a:effectLst>
                  <a:glow rad="101600">
                    <a:srgbClr val="C00000">
                      <a:alpha val="60000"/>
                    </a:srgbClr>
                  </a:glow>
                  <a:outerShdw blurRad="38100" dist="38100" dir="2700000" algn="tl">
                    <a:srgbClr val="1F497D"/>
                  </a:outerShdw>
                </a:effectLst>
              </a:rPr>
              <a:t> de siete pisos y las estrechas relaciones con las otras </a:t>
            </a:r>
            <a:r>
              <a:rPr lang="es-ES" b="1" i="1" dirty="0">
                <a:effectLst>
                  <a:glow rad="101600">
                    <a:srgbClr val="C00000">
                      <a:alpha val="60000"/>
                    </a:srgbClr>
                  </a:glow>
                  <a:outerShdw blurRad="38100" dist="38100" dir="2700000" algn="tl">
                    <a:srgbClr val="1F497D"/>
                  </a:outerShdw>
                </a:effectLst>
              </a:rPr>
              <a:t>colles </a:t>
            </a:r>
            <a:r>
              <a:rPr lang="es-ES" b="1" dirty="0">
                <a:effectLst>
                  <a:glow rad="101600">
                    <a:srgbClr val="C00000">
                      <a:alpha val="60000"/>
                    </a:srgbClr>
                  </a:glow>
                  <a:outerShdw blurRad="38100" dist="38100" dir="2700000" algn="tl">
                    <a:srgbClr val="1F497D"/>
                  </a:outerShdw>
                </a:effectLst>
              </a:rPr>
              <a:t>del momento. </a:t>
            </a: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49" presetClass="entr" presetSubtype="0" decel="10000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fltVal val="0"/>
                                          </p:val>
                                        </p:tav>
                                        <p:tav tm="100000">
                                          <p:val>
                                            <p:strVal val="#ppt_w"/>
                                          </p:val>
                                        </p:tav>
                                      </p:tavLst>
                                    </p:anim>
                                    <p:anim calcmode="lin" valueType="num">
                                      <p:cBhvr>
                                        <p:cTn id="15" dur="3000" fill="hold"/>
                                        <p:tgtEl>
                                          <p:spTgt spid="2"/>
                                        </p:tgtEl>
                                        <p:attrNameLst>
                                          <p:attrName>ppt_h</p:attrName>
                                        </p:attrNameLst>
                                      </p:cBhvr>
                                      <p:tavLst>
                                        <p:tav tm="0">
                                          <p:val>
                                            <p:fltVal val="0"/>
                                          </p:val>
                                        </p:tav>
                                        <p:tav tm="100000">
                                          <p:val>
                                            <p:strVal val="#ppt_h"/>
                                          </p:val>
                                        </p:tav>
                                      </p:tavLst>
                                    </p:anim>
                                    <p:anim calcmode="lin" valueType="num">
                                      <p:cBhvr>
                                        <p:cTn id="16" dur="3000" fill="hold"/>
                                        <p:tgtEl>
                                          <p:spTgt spid="2"/>
                                        </p:tgtEl>
                                        <p:attrNameLst>
                                          <p:attrName>style.rotation</p:attrName>
                                        </p:attrNameLst>
                                      </p:cBhvr>
                                      <p:tavLst>
                                        <p:tav tm="0">
                                          <p:val>
                                            <p:fltVal val="360"/>
                                          </p:val>
                                        </p:tav>
                                        <p:tav tm="100000">
                                          <p:val>
                                            <p:fltVal val="0"/>
                                          </p:val>
                                        </p:tav>
                                      </p:tavLst>
                                    </p:anim>
                                    <p:animEffect transition="in" filter="fade">
                                      <p:cBhvr>
                                        <p:cTn id="17" dur="3000"/>
                                        <p:tgtEl>
                                          <p:spTgt spid="2"/>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Documents and Settings\Ana María\Escritorio\imagenes-playa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4" name="Picture 3" descr="C:\Documents and Settings\Ana María\Escritorio\imagenes-playa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37890" name="Picture 2" descr="C:\Documents and Settings\Ana María\Escritorio\Islas-Surin-en-el-Parque-Nacional-de-Taulandia-Surin-island-national-park-in-thailand.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3" name="Picture 2" descr="C:\Documents and Settings\Ana María\Escritorio\Islas-Surin-en-el-Parque-Nacional-de-Taulandia-Surin-island-national-park-in-thailand.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6" name="5 CuadroTexto"/>
          <p:cNvSpPr txBox="1"/>
          <p:nvPr/>
        </p:nvSpPr>
        <p:spPr>
          <a:xfrm>
            <a:off x="900113" y="4657725"/>
            <a:ext cx="7632700"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Durante estos primeros años, los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caps</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colla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fueron Oriol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Rossell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(1948-1952) y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Ramon</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Sala (1953-1955), siendo el color de la camisa rosado y después rojo.</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dir="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37890"/>
                                        </p:tgtEl>
                                      </p:cBhvr>
                                    </p:animEffect>
                                    <p:set>
                                      <p:cBhvr>
                                        <p:cTn id="7" dur="1" fill="hold">
                                          <p:stCondLst>
                                            <p:cond delay="2999"/>
                                          </p:stCondLst>
                                        </p:cTn>
                                        <p:tgtEl>
                                          <p:spTgt spid="37890"/>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8"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Left)">
                                      <p:cBhvr>
                                        <p:cTn id="13" dur="3000"/>
                                        <p:tgtEl>
                                          <p:spTgt spid="4"/>
                                        </p:tgtEl>
                                      </p:cBhvr>
                                    </p:animEffect>
                                  </p:childTnLst>
                                </p:cTn>
                              </p:par>
                              <p:par>
                                <p:cTn id="14" presetID="18" presetClass="entr" presetSubtype="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Right)">
                                      <p:cBhvr>
                                        <p:cTn id="16" dur="3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F:\MIS COSAS\DOCUMENTOS ANA\PAISAJES\PLAYAS\cala1.jpg"/>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188" y="4657725"/>
            <a:ext cx="7561262"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1956 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estuvo prácticamente inactiva a causa de disputas internas. En 1957 se reorganizó y adoptó el color de camisa verde. De 1957 a 1968 consiguieron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siete pisos.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circle(out)">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par>
                                <p:cTn id="13" presetID="63" presetClass="path" presetSubtype="0" accel="50000" decel="50000" autoRev="1" fill="hold" nodeType="withEffect">
                                  <p:stCondLst>
                                    <p:cond delay="0"/>
                                  </p:stCondLst>
                                  <p:childTnLst>
                                    <p:animMotion origin="layout" path="M 0 0  L 0.25 0  E" pathEditMode="relative" ptsTypes="">
                                      <p:cBhvr>
                                        <p:cTn id="14" dur="2000" fill="hold"/>
                                        <p:tgtEl>
                                          <p:spTgt spid="27650"/>
                                        </p:tgtEl>
                                        <p:attrNameLst>
                                          <p:attrName>ppt_x</p:attrName>
                                          <p:attrName>ppt_y</p:attrName>
                                        </p:attrNameLst>
                                      </p:cBhvr>
                                    </p:animMotion>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polinesia-brasil.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Picture 2" descr="C:\Documents and Settings\Ana María\Escritorio\polinesia-brasil.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4213" y="4945063"/>
            <a:ext cx="7848600" cy="64770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partir de 1969 y hasta 1974, 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hizo un salto cualitativo muy importante y consiguió 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torre de set</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los primeros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ocho.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across)">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Documents and Settings\Ana María\Escritorio\maldives-islands-honeymoon-2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Picture 4" descr="C:\Documents and Settings\Ana María\Escritorio\maldives-islands-honeymoon-2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146" name="Picture 2" descr="C:\Documents and Settings\Ana María\Escritorio\437eb8af.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900113" y="4873625"/>
            <a:ext cx="7416800" cy="64611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2005 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cargó 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torre de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nou</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amb</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folre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que se considera el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castell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más difícil que se ha realizado hasta el momento.</a:t>
            </a:r>
          </a:p>
        </p:txBody>
      </p:sp>
    </p:spTree>
  </p:cSld>
  <p:clrMapOvr>
    <a:masterClrMapping/>
  </p:clrMapOvr>
  <mc:AlternateContent xmlns:mc="http://schemas.openxmlformats.org/markup-compatibility/2006" xmlns:p14="http://schemas.microsoft.com/office/powerpoint/2010/main">
    <mc:Choice Requires="p14">
      <p:transition spd="slow" p14:dur="2000" advTm="18000">
        <p14:door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13" presetClass="exit" presetSubtype="32" fill="hold" nodeType="withEffect">
                                  <p:stCondLst>
                                    <p:cond delay="0"/>
                                  </p:stCondLst>
                                  <p:childTnLst>
                                    <p:animEffect transition="out" filter="plus(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5" presetClass="entr" presetSubtype="5" fill="hold" nodeType="withEffect">
                                  <p:stCondLst>
                                    <p:cond delay="0"/>
                                  </p:stCondLst>
                                  <p:iterate type="lt">
                                    <p:tmPct val="0"/>
                                  </p:iterate>
                                  <p:childTnLst>
                                    <p:set>
                                      <p:cBhvr>
                                        <p:cTn id="12" dur="1" fill="hold">
                                          <p:stCondLst>
                                            <p:cond delay="0"/>
                                          </p:stCondLst>
                                        </p:cTn>
                                        <p:tgtEl>
                                          <p:spTgt spid="6146"/>
                                        </p:tgtEl>
                                        <p:attrNameLst>
                                          <p:attrName>style.visibility</p:attrName>
                                        </p:attrNameLst>
                                      </p:cBhvr>
                                      <p:to>
                                        <p:strVal val="visible"/>
                                      </p:to>
                                    </p:set>
                                    <p:animEffect transition="in" filter="checkerboard(down)">
                                      <p:cBhvr>
                                        <p:cTn id="13" dur="3000"/>
                                        <p:tgtEl>
                                          <p:spTgt spid="6146"/>
                                        </p:tgtEl>
                                      </p:cBhvr>
                                    </p:animEffect>
                                  </p:childTnLst>
                                </p:cTn>
                              </p:par>
                              <p:par>
                                <p:cTn id="14" presetID="31" presetClass="entr" presetSubtype="0" fill="hold" nodeType="withEffect">
                                  <p:stCondLst>
                                    <p:cond delay="0"/>
                                  </p:stCondLst>
                                  <p:iterate type="lt">
                                    <p:tmPct val="5000"/>
                                  </p:iterate>
                                  <p:childTnLst>
                                    <p:set>
                                      <p:cBhvr>
                                        <p:cTn id="15" dur="1" fill="hold">
                                          <p:stCondLst>
                                            <p:cond delay="0"/>
                                          </p:stCondLst>
                                        </p:cTn>
                                        <p:tgtEl>
                                          <p:spTgt spid="6146"/>
                                        </p:tgtEl>
                                        <p:attrNameLst>
                                          <p:attrName>style.visibility</p:attrName>
                                        </p:attrNameLst>
                                      </p:cBhvr>
                                      <p:to>
                                        <p:strVal val="visible"/>
                                      </p:to>
                                    </p:set>
                                    <p:anim calcmode="lin" valueType="num">
                                      <p:cBhvr>
                                        <p:cTn id="16" dur="3000" fill="hold"/>
                                        <p:tgtEl>
                                          <p:spTgt spid="6146"/>
                                        </p:tgtEl>
                                        <p:attrNameLst>
                                          <p:attrName>ppt_w</p:attrName>
                                        </p:attrNameLst>
                                      </p:cBhvr>
                                      <p:tavLst>
                                        <p:tav tm="0">
                                          <p:val>
                                            <p:fltVal val="0"/>
                                          </p:val>
                                        </p:tav>
                                        <p:tav tm="100000">
                                          <p:val>
                                            <p:strVal val="#ppt_w"/>
                                          </p:val>
                                        </p:tav>
                                      </p:tavLst>
                                    </p:anim>
                                    <p:anim calcmode="lin" valueType="num">
                                      <p:cBhvr>
                                        <p:cTn id="17" dur="3000" fill="hold"/>
                                        <p:tgtEl>
                                          <p:spTgt spid="6146"/>
                                        </p:tgtEl>
                                        <p:attrNameLst>
                                          <p:attrName>ppt_h</p:attrName>
                                        </p:attrNameLst>
                                      </p:cBhvr>
                                      <p:tavLst>
                                        <p:tav tm="0">
                                          <p:val>
                                            <p:fltVal val="0"/>
                                          </p:val>
                                        </p:tav>
                                        <p:tav tm="100000">
                                          <p:val>
                                            <p:strVal val="#ppt_h"/>
                                          </p:val>
                                        </p:tav>
                                      </p:tavLst>
                                    </p:anim>
                                    <p:anim calcmode="lin" valueType="num">
                                      <p:cBhvr>
                                        <p:cTn id="18" dur="3000" fill="hold"/>
                                        <p:tgtEl>
                                          <p:spTgt spid="6146"/>
                                        </p:tgtEl>
                                        <p:attrNameLst>
                                          <p:attrName>style.rotation</p:attrName>
                                        </p:attrNameLst>
                                      </p:cBhvr>
                                      <p:tavLst>
                                        <p:tav tm="0">
                                          <p:val>
                                            <p:fltVal val="90"/>
                                          </p:val>
                                        </p:tav>
                                        <p:tav tm="100000">
                                          <p:val>
                                            <p:fltVal val="0"/>
                                          </p:val>
                                        </p:tav>
                                      </p:tavLst>
                                    </p:anim>
                                    <p:animEffect transition="in" filter="fade">
                                      <p:cBhvr>
                                        <p:cTn id="19" dur="3000"/>
                                        <p:tgtEl>
                                          <p:spTgt spid="6146"/>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ciarnia.pl)241306_fontanna_rzezba_wieza_miasto_noca-1024x768.jpg"/>
          <p:cNvPicPr>
            <a:picLocks noGrp="1" noChangeAspect="1"/>
          </p:cNvPicPr>
          <p:nvPr isPhoto="1"/>
        </p:nvPicPr>
        <p:blipFill>
          <a:blip r:embed="rId2" cstate="print"/>
          <a:srcRect/>
          <a:stretch>
            <a:fillRect/>
          </a:stretch>
        </p:blipFill>
        <p:spPr bwMode="auto">
          <a:xfrm>
            <a:off x="0" y="-455613"/>
            <a:ext cx="9144000" cy="6408738"/>
          </a:xfrm>
          <a:prstGeom prst="rect">
            <a:avLst/>
          </a:prstGeom>
          <a:noFill/>
          <a:ln w="9525">
            <a:noFill/>
            <a:miter lim="800000"/>
            <a:headEnd/>
            <a:tailEnd/>
          </a:ln>
        </p:spPr>
      </p:pic>
      <p:sp>
        <p:nvSpPr>
          <p:cNvPr id="4" name="3 Franja diagonal"/>
          <p:cNvSpPr/>
          <p:nvPr/>
        </p:nvSpPr>
        <p:spPr>
          <a:xfrm>
            <a:off x="0" y="0"/>
            <a:ext cx="4643438" cy="3144838"/>
          </a:xfrm>
          <a:prstGeom prst="diagStripe">
            <a:avLst>
              <a:gd name="adj" fmla="val 559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ranja diagonal"/>
          <p:cNvSpPr/>
          <p:nvPr/>
        </p:nvSpPr>
        <p:spPr>
          <a:xfrm flipH="1">
            <a:off x="4572000" y="0"/>
            <a:ext cx="4572000" cy="3217863"/>
          </a:xfrm>
          <a:prstGeom prst="diagStrip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rot="10800000">
            <a:off x="4500563" y="2497138"/>
            <a:ext cx="4643437" cy="3217862"/>
          </a:xfrm>
          <a:prstGeom prst="diagStripe">
            <a:avLst>
              <a:gd name="adj" fmla="val 5413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a:off x="677069" y="1748631"/>
            <a:ext cx="3289300" cy="4643438"/>
          </a:xfrm>
          <a:prstGeom prst="diagStripe">
            <a:avLst>
              <a:gd name="adj" fmla="val 576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Rombo"/>
          <p:cNvSpPr/>
          <p:nvPr/>
        </p:nvSpPr>
        <p:spPr>
          <a:xfrm>
            <a:off x="428625" y="0"/>
            <a:ext cx="8286750"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50825" y="4081463"/>
            <a:ext cx="8642350" cy="147796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tarea llevada a cabo a lo largo de sesenta años en el ámbito de la cultura popular catalana y el asociacionismo ha sido reconocida por el Ayuntamiento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Vilafranca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del Penedés con la concesión de la Medalla de la Vila y, en el ámbito regional, con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Creu</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Sant</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Jordi, concedida por la Generalidad de Cataluña.</a:t>
            </a:r>
          </a:p>
        </p:txBody>
      </p:sp>
    </p:spTree>
  </p:cSld>
  <p:clrMapOvr>
    <a:masterClrMapping/>
  </p:clrMapOvr>
  <mc:AlternateContent xmlns:mc="http://schemas.openxmlformats.org/markup-compatibility/2006" xmlns:p14="http://schemas.microsoft.com/office/powerpoint/2010/main">
    <mc:Choice Requires="p14">
      <p:transition spd="slow" p14:dur="2250" advTm="35000">
        <p14:prism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16" presetClass="entr" presetSubtype="37"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outVertical)">
                                      <p:cBhvr>
                                        <p:cTn id="22" dur="3000"/>
                                        <p:tgtEl>
                                          <p:spTgt spid="2"/>
                                        </p:tgtEl>
                                      </p:cBhvr>
                                    </p:animEffec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8351h.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3 Marcador de contenido" descr="8351h.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467544" y="2281436"/>
            <a:ext cx="8136903" cy="779314"/>
          </a:xfrm>
          <a:prstGeom prst="rect">
            <a:avLst/>
          </a:prstGeom>
          <a:noFill/>
        </p:spPr>
        <p:txBody>
          <a:bodyPr wrap="none">
            <a:prstTxWarp prst="textFadeUp">
              <a:avLst>
                <a:gd name="adj" fmla="val 7322"/>
              </a:avLst>
            </a:prstTxWarp>
            <a:spAutoFit/>
            <a:scene3d>
              <a:camera prst="perspectiveAbove"/>
              <a:lightRig rig="threePt" dir="t"/>
            </a:scene3d>
            <a:sp3d extrusionH="57150">
              <a:bevelT w="38100" h="38100" prst="angle"/>
            </a:sp3d>
          </a:bodyPr>
          <a:lstStyle/>
          <a:p>
            <a:pPr algn="ctr" fontAlgn="auto">
              <a:spcBef>
                <a:spcPts val="0"/>
              </a:spcBef>
              <a:spcAft>
                <a:spcPts val="0"/>
              </a:spcAft>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 </a:t>
            </a:r>
            <a:r>
              <a:rPr lang="es-ES" sz="5400" b="1" dirty="0">
                <a:ln w="1905"/>
                <a:solidFill>
                  <a:srgbClr val="FFC000"/>
                </a:solidFill>
                <a:effectLst>
                  <a:innerShdw blurRad="69850" dist="43180" dir="5400000">
                    <a:srgbClr val="000000">
                      <a:alpha val="65000"/>
                    </a:srgbClr>
                  </a:innerShdw>
                  <a:reflection blurRad="6350" stA="60000" endA="900" endPos="58000" dir="5400000" sy="-100000" algn="bl" rotWithShape="0"/>
                </a:effectLst>
                <a:latin typeface="+mn-lt"/>
                <a:cs typeface="+mn-cs"/>
              </a:rPr>
              <a:t>PIORNAL – CÁCERES </a:t>
            </a:r>
          </a:p>
        </p:txBody>
      </p:sp>
      <p:sp>
        <p:nvSpPr>
          <p:cNvPr id="7" name="6 Rectángulo"/>
          <p:cNvSpPr/>
          <p:nvPr/>
        </p:nvSpPr>
        <p:spPr>
          <a:xfrm>
            <a:off x="539552" y="2713484"/>
            <a:ext cx="8064895" cy="779314"/>
          </a:xfrm>
          <a:prstGeom prst="rect">
            <a:avLst/>
          </a:prstGeom>
          <a:noFill/>
        </p:spPr>
        <p:txBody>
          <a:bodyPr wrap="none">
            <a:prstTxWarp prst="textFadeUp">
              <a:avLst>
                <a:gd name="adj" fmla="val 8637"/>
              </a:avLst>
            </a:prstTxWarp>
            <a:spAutoFit/>
            <a:scene3d>
              <a:camera prst="perspectiveAbove"/>
              <a:lightRig rig="threePt" dir="t"/>
            </a:scene3d>
            <a:sp3d extrusionH="57150">
              <a:bevelT w="38100" h="38100" prst="angle"/>
            </a:sp3d>
          </a:bodyPr>
          <a:lstStyle/>
          <a:p>
            <a:pPr algn="ctr" fontAlgn="auto">
              <a:spcBef>
                <a:spcPts val="0"/>
              </a:spcBef>
              <a:spcAft>
                <a:spcPts val="0"/>
              </a:spcAft>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mn-lt"/>
                <a:cs typeface="+mn-cs"/>
              </a:rPr>
              <a:t> </a:t>
            </a:r>
            <a:r>
              <a:rPr lang="es-ES" sz="5400" b="1" dirty="0">
                <a:ln w="1905"/>
                <a:solidFill>
                  <a:srgbClr val="FFC000"/>
                </a:solidFill>
                <a:effectLst>
                  <a:innerShdw blurRad="69850" dist="43180" dir="5400000">
                    <a:srgbClr val="000000">
                      <a:alpha val="65000"/>
                    </a:srgbClr>
                  </a:innerShdw>
                  <a:reflection blurRad="6350" stA="60000" endA="900" endPos="58000" dir="5400000" sy="-100000" algn="bl" rotWithShape="0"/>
                </a:effectLst>
                <a:latin typeface="+mn-lt"/>
                <a:cs typeface="+mn-cs"/>
              </a:rPr>
              <a:t>EL JARRAMPLAS </a:t>
            </a:r>
          </a:p>
        </p:txBody>
      </p:sp>
      <p:sp>
        <p:nvSpPr>
          <p:cNvPr id="8" name="7 CuadroTexto"/>
          <p:cNvSpPr txBox="1"/>
          <p:nvPr/>
        </p:nvSpPr>
        <p:spPr>
          <a:xfrm>
            <a:off x="755650" y="4586288"/>
            <a:ext cx="81359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a:t>
            </a:r>
            <a:r>
              <a:rPr lang="es-ES" b="1" dirty="0" err="1">
                <a:effectLst>
                  <a:glow rad="101600">
                    <a:schemeClr val="accent2">
                      <a:satMod val="175000"/>
                      <a:alpha val="40000"/>
                    </a:schemeClr>
                  </a:glow>
                  <a:outerShdw blurRad="38100" dist="38100" dir="2700000" algn="tl">
                    <a:srgbClr val="000000">
                      <a:alpha val="43137"/>
                    </a:srgbClr>
                  </a:outerShdw>
                </a:effectLst>
              </a:rPr>
              <a:t>Jarramplas</a:t>
            </a:r>
            <a:r>
              <a:rPr lang="es-ES" b="1" dirty="0">
                <a:effectLst>
                  <a:glow rad="101600">
                    <a:schemeClr val="accent2">
                      <a:satMod val="175000"/>
                      <a:alpha val="40000"/>
                    </a:schemeClr>
                  </a:glow>
                  <a:outerShdw blurRad="38100" dist="38100" dir="2700000" algn="tl">
                    <a:srgbClr val="000000">
                      <a:alpha val="43137"/>
                    </a:srgbClr>
                  </a:outerShdw>
                </a:effectLst>
              </a:rPr>
              <a:t>, mítico personaje protagonista de la fiesta de Interés Turístico Nacional que se celebra en Piornal en honor a San Sebastián, vuelve a recorrer las calles de la localidad los días 19 y 20 de enero.</a:t>
            </a:r>
          </a:p>
        </p:txBody>
      </p:sp>
    </p:spTree>
  </p:cSld>
  <p:clrMapOvr>
    <a:masterClrMapping/>
  </p:clrMapOvr>
  <mc:AlternateContent xmlns:mc="http://schemas.openxmlformats.org/markup-compatibility/2006" xmlns:p14="http://schemas.microsoft.com/office/powerpoint/2010/main">
    <mc:Choice Requires="p14">
      <p:transition spd="slow" p14:dur="2250" advTm="35000">
        <p14:prism dir="u"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3" presetClass="entr" presetSubtype="32"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strVal val="4*#ppt_w"/>
                                          </p:val>
                                        </p:tav>
                                        <p:tav tm="100000">
                                          <p:val>
                                            <p:strVal val="#ppt_w"/>
                                          </p:val>
                                        </p:tav>
                                      </p:tavLst>
                                    </p:anim>
                                    <p:anim calcmode="lin" valueType="num">
                                      <p:cBhvr>
                                        <p:cTn id="23" dur="2000" fill="hold"/>
                                        <p:tgtEl>
                                          <p:spTgt spid="4"/>
                                        </p:tgtEl>
                                        <p:attrNameLst>
                                          <p:attrName>ppt_h</p:attrName>
                                        </p:attrNameLst>
                                      </p:cBhvr>
                                      <p:tavLst>
                                        <p:tav tm="0">
                                          <p:val>
                                            <p:strVal val="4*#ppt_h"/>
                                          </p:val>
                                        </p:tav>
                                        <p:tav tm="100000">
                                          <p:val>
                                            <p:strVal val="#ppt_h"/>
                                          </p:val>
                                        </p:tav>
                                      </p:tavLst>
                                    </p:anim>
                                  </p:childTnLst>
                                </p:cTn>
                              </p:par>
                            </p:childTnLst>
                          </p:cTn>
                        </p:par>
                        <p:par>
                          <p:cTn id="24" fill="hold">
                            <p:stCondLst>
                              <p:cond delay="5000"/>
                            </p:stCondLst>
                            <p:childTnLst>
                              <p:par>
                                <p:cTn id="25" presetID="23" presetClass="exit" presetSubtype="32" fill="hold" nodeType="afterEffect">
                                  <p:stCondLst>
                                    <p:cond delay="2000"/>
                                  </p:stCondLst>
                                  <p:childTnLst>
                                    <p:anim calcmode="lin" valueType="num">
                                      <p:cBhvr>
                                        <p:cTn id="26" dur="2000"/>
                                        <p:tgtEl>
                                          <p:spTgt spid="4"/>
                                        </p:tgtEl>
                                        <p:attrNameLst>
                                          <p:attrName>ppt_w</p:attrName>
                                        </p:attrNameLst>
                                      </p:cBhvr>
                                      <p:tavLst>
                                        <p:tav tm="0">
                                          <p:val>
                                            <p:strVal val="ppt_w"/>
                                          </p:val>
                                        </p:tav>
                                        <p:tav tm="100000">
                                          <p:val>
                                            <p:fltVal val="0"/>
                                          </p:val>
                                        </p:tav>
                                      </p:tavLst>
                                    </p:anim>
                                    <p:anim calcmode="lin" valueType="num">
                                      <p:cBhvr>
                                        <p:cTn id="27" dur="2000"/>
                                        <p:tgtEl>
                                          <p:spTgt spid="4"/>
                                        </p:tgtEl>
                                        <p:attrNameLst>
                                          <p:attrName>ppt_h</p:attrName>
                                        </p:attrNameLst>
                                      </p:cBhvr>
                                      <p:tavLst>
                                        <p:tav tm="0">
                                          <p:val>
                                            <p:strVal val="ppt_h"/>
                                          </p:val>
                                        </p:tav>
                                        <p:tav tm="100000">
                                          <p:val>
                                            <p:fltVal val="0"/>
                                          </p:val>
                                        </p:tav>
                                      </p:tavLst>
                                    </p:anim>
                                    <p:set>
                                      <p:cBhvr>
                                        <p:cTn id="28" dur="1" fill="hold">
                                          <p:stCondLst>
                                            <p:cond delay="1999"/>
                                          </p:stCondLst>
                                        </p:cTn>
                                        <p:tgtEl>
                                          <p:spTgt spid="4"/>
                                        </p:tgtEl>
                                        <p:attrNameLst>
                                          <p:attrName>style.visibility</p:attrName>
                                        </p:attrNameLst>
                                      </p:cBhvr>
                                      <p:to>
                                        <p:strVal val="hidden"/>
                                      </p:to>
                                    </p:set>
                                  </p:childTnLst>
                                </p:cTn>
                              </p:par>
                              <p:par>
                                <p:cTn id="29" presetID="23" presetClass="entr" presetSubtype="32" fill="hold" nodeType="withEffect">
                                  <p:stCondLst>
                                    <p:cond delay="3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2000" fill="hold"/>
                                        <p:tgtEl>
                                          <p:spTgt spid="7"/>
                                        </p:tgtEl>
                                        <p:attrNameLst>
                                          <p:attrName>ppt_w</p:attrName>
                                        </p:attrNameLst>
                                      </p:cBhvr>
                                      <p:tavLst>
                                        <p:tav tm="0">
                                          <p:val>
                                            <p:strVal val="4*#ppt_w"/>
                                          </p:val>
                                        </p:tav>
                                        <p:tav tm="100000">
                                          <p:val>
                                            <p:strVal val="#ppt_w"/>
                                          </p:val>
                                        </p:tav>
                                      </p:tavLst>
                                    </p:anim>
                                    <p:anim calcmode="lin" valueType="num">
                                      <p:cBhvr>
                                        <p:cTn id="32" dur="2000" fill="hold"/>
                                        <p:tgtEl>
                                          <p:spTgt spid="7"/>
                                        </p:tgtEl>
                                        <p:attrNameLst>
                                          <p:attrName>ppt_h</p:attrName>
                                        </p:attrNameLst>
                                      </p:cBhvr>
                                      <p:tavLst>
                                        <p:tav tm="0">
                                          <p:val>
                                            <p:strVal val="4*#ppt_h"/>
                                          </p:val>
                                        </p:tav>
                                        <p:tav tm="100000">
                                          <p:val>
                                            <p:strVal val="#ppt_h"/>
                                          </p:val>
                                        </p:tav>
                                      </p:tavLst>
                                    </p:anim>
                                  </p:childTnLst>
                                </p:cTn>
                              </p:par>
                            </p:childTnLst>
                          </p:cTn>
                        </p:par>
                        <p:par>
                          <p:cTn id="33" fill="hold">
                            <p:stCondLst>
                              <p:cond delay="10000"/>
                            </p:stCondLst>
                            <p:childTnLst>
                              <p:par>
                                <p:cTn id="34" presetID="23" presetClass="exit" presetSubtype="32" fill="hold" nodeType="afterEffect">
                                  <p:stCondLst>
                                    <p:cond delay="2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set>
                                      <p:cBhvr>
                                        <p:cTn id="37" dur="1" fill="hold">
                                          <p:stCondLst>
                                            <p:cond delay="1999"/>
                                          </p:stCondLst>
                                        </p:cTn>
                                        <p:tgtEl>
                                          <p:spTgt spid="7"/>
                                        </p:tgtEl>
                                        <p:attrNameLst>
                                          <p:attrName>style.visibility</p:attrName>
                                        </p:attrNameLst>
                                      </p:cBhvr>
                                      <p:to>
                                        <p:strVal val="hidden"/>
                                      </p:to>
                                    </p:set>
                                  </p:childTnLst>
                                </p:cTn>
                              </p:par>
                              <p:par>
                                <p:cTn id="38" presetID="40" presetClass="entr" presetSubtype="0" fill="hold" grpId="0" nodeType="withEffect">
                                  <p:stCondLst>
                                    <p:cond delay="200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3189_640px.jpg"/>
          <p:cNvPicPr>
            <a:picLocks noChangeAspect="1"/>
          </p:cNvPicPr>
          <p:nvPr/>
        </p:nvPicPr>
        <p:blipFill>
          <a:blip r:embed="rId2" cstate="print"/>
          <a:srcRect/>
          <a:stretch>
            <a:fillRect/>
          </a:stretch>
        </p:blipFill>
        <p:spPr bwMode="auto">
          <a:xfrm>
            <a:off x="1619250" y="0"/>
            <a:ext cx="5905500" cy="5715000"/>
          </a:xfrm>
          <a:prstGeom prst="rect">
            <a:avLst/>
          </a:prstGeom>
          <a:noFill/>
          <a:ln w="9525">
            <a:noFill/>
            <a:miter lim="800000"/>
            <a:headEnd/>
            <a:tailEnd/>
          </a:ln>
        </p:spPr>
      </p:pic>
      <p:sp>
        <p:nvSpPr>
          <p:cNvPr id="5" name="4 Rectángulo"/>
          <p:cNvSpPr/>
          <p:nvPr/>
        </p:nvSpPr>
        <p:spPr>
          <a:xfrm>
            <a:off x="0" y="0"/>
            <a:ext cx="684213"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57250" y="0"/>
            <a:ext cx="762000"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4213" y="0"/>
            <a:ext cx="173037" cy="5715000"/>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459788" y="0"/>
            <a:ext cx="684212"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8286750" y="0"/>
            <a:ext cx="173038" cy="5715000"/>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7524750" y="0"/>
            <a:ext cx="762000"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619250" y="0"/>
            <a:ext cx="5905500" cy="5715000"/>
          </a:xfrm>
          <a:prstGeom prst="rect">
            <a:avLst/>
          </a:prstGeom>
          <a:solidFill>
            <a:schemeClr val="accent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908175" y="265113"/>
            <a:ext cx="5256213" cy="5256212"/>
          </a:xfrm>
          <a:prstGeom prst="rect">
            <a:avLst/>
          </a:prstGeom>
          <a:solidFill>
            <a:schemeClr val="tx2">
              <a:lumMod val="9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611188" y="4657725"/>
            <a:ext cx="8064500"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Mientras en Piornal están pendientes de todos los preparativos, en tres fincas de la provincia de Cáceres, engorda lentamente la </a:t>
            </a:r>
            <a:r>
              <a:rPr lang="es-ES" b="1" i="1" dirty="0">
                <a:effectLst>
                  <a:glow rad="101600">
                    <a:srgbClr val="C00000">
                      <a:alpha val="60000"/>
                    </a:srgbClr>
                  </a:glow>
                  <a:outerShdw blurRad="38100" dist="38100" dir="2700000" algn="tl">
                    <a:srgbClr val="1F497D"/>
                  </a:outerShdw>
                </a:effectLst>
              </a:rPr>
              <a:t>munición </a:t>
            </a:r>
            <a:r>
              <a:rPr lang="es-ES" b="1" dirty="0">
                <a:effectLst>
                  <a:glow rad="101600">
                    <a:srgbClr val="C00000">
                      <a:alpha val="60000"/>
                    </a:srgbClr>
                  </a:glow>
                  <a:outerShdw blurRad="38100" dist="38100" dir="2700000" algn="tl">
                    <a:srgbClr val="1F497D"/>
                  </a:outerShdw>
                </a:effectLst>
              </a:rPr>
              <a:t>, encarnada en los nabos, que serán lanzados contra </a:t>
            </a:r>
            <a:r>
              <a:rPr lang="es-ES" b="1" i="1" dirty="0" err="1">
                <a:effectLst>
                  <a:glow rad="101600">
                    <a:srgbClr val="C00000">
                      <a:alpha val="60000"/>
                    </a:srgbClr>
                  </a:glow>
                  <a:outerShdw blurRad="38100" dist="38100" dir="2700000" algn="tl">
                    <a:srgbClr val="1F497D"/>
                  </a:outerShdw>
                </a:effectLst>
              </a:rPr>
              <a:t>Jarramplas</a:t>
            </a:r>
            <a:r>
              <a:rPr lang="es-ES" b="1" i="1" dirty="0">
                <a:effectLst>
                  <a:glow rad="101600">
                    <a:srgbClr val="C00000">
                      <a:alpha val="60000"/>
                    </a:srgbClr>
                  </a:glow>
                  <a:outerShdw blurRad="38100" dist="38100" dir="2700000" algn="tl">
                    <a:srgbClr val="1F497D"/>
                  </a:outerShdw>
                </a:effectLst>
              </a:rPr>
              <a:t> </a:t>
            </a:r>
            <a:r>
              <a:rPr lang="es-ES" b="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r"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4" presetClass="exit" presetSubtype="32" fill="hold" nodeType="withEffect">
                                  <p:stCondLst>
                                    <p:cond delay="0"/>
                                  </p:stCondLst>
                                  <p:childTnLst>
                                    <p:animEffect transition="out" filter="box(out)">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2011072033bosque8_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8" name="7 Imagen" descr="2011072033bosque8_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750" y="4370388"/>
            <a:ext cx="82089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origen de esta celebración no está claro ni documentado; existen      diferentes teorías que intentan explicarlo. Como en todas las tradiciones en las que el origen es difícil de concretar, se toma la leyenda como explicación del mismo.</a:t>
            </a: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d"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out)">
                                      <p:cBhvr>
                                        <p:cTn id="7" dur="3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plus(in)">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f3b173b45.jpg"/>
          <p:cNvPicPr>
            <a:picLocks noChangeAspect="1"/>
          </p:cNvPicPr>
          <p:nvPr/>
        </p:nvPicPr>
        <p:blipFill>
          <a:blip r:embed="rId2" cstate="print"/>
          <a:srcRect/>
          <a:stretch>
            <a:fillRect/>
          </a:stretch>
        </p:blipFill>
        <p:spPr bwMode="auto">
          <a:xfrm>
            <a:off x="0" y="4763"/>
            <a:ext cx="9144000" cy="5705475"/>
          </a:xfrm>
          <a:prstGeom prst="rect">
            <a:avLst/>
          </a:prstGeom>
          <a:noFill/>
          <a:ln w="9525">
            <a:noFill/>
            <a:miter lim="800000"/>
            <a:headEnd/>
            <a:tailEnd/>
          </a:ln>
        </p:spPr>
      </p:pic>
      <p:pic>
        <p:nvPicPr>
          <p:cNvPr id="5" name="4 Imagen" descr="2f3b173b45.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pic>
        <p:nvPicPr>
          <p:cNvPr id="6" name="5 Imagen" descr="2f3b173b45.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p:spPr>
      </p:pic>
      <p:sp>
        <p:nvSpPr>
          <p:cNvPr id="7" name="6 CuadroTexto"/>
          <p:cNvSpPr txBox="1"/>
          <p:nvPr/>
        </p:nvSpPr>
        <p:spPr>
          <a:xfrm>
            <a:off x="611188"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leyenda dice que </a:t>
            </a:r>
            <a:r>
              <a:rPr lang="es-ES" b="1" dirty="0" err="1">
                <a:effectLst>
                  <a:glow rad="101600">
                    <a:schemeClr val="accent2">
                      <a:satMod val="175000"/>
                      <a:alpha val="40000"/>
                    </a:schemeClr>
                  </a:glow>
                  <a:outerShdw blurRad="38100" dist="38100" dir="2700000" algn="tl">
                    <a:srgbClr val="000000">
                      <a:alpha val="43137"/>
                    </a:srgbClr>
                  </a:outerShdw>
                </a:effectLst>
              </a:rPr>
              <a:t>Jarramplas</a:t>
            </a:r>
            <a:r>
              <a:rPr lang="es-ES" b="1" dirty="0">
                <a:effectLst>
                  <a:glow rad="101600">
                    <a:schemeClr val="accent2">
                      <a:satMod val="175000"/>
                      <a:alpha val="40000"/>
                    </a:schemeClr>
                  </a:glow>
                  <a:outerShdw blurRad="38100" dist="38100" dir="2700000" algn="tl">
                    <a:srgbClr val="000000">
                      <a:alpha val="43137"/>
                    </a:srgbClr>
                  </a:outerShdw>
                </a:effectLst>
              </a:rPr>
              <a:t> era un ladrón que robaba el ganado; un día los vecinos del pueblo decidieron castigarle lanzándole verduras. Hoy día se le lanzan nabos.</a:t>
            </a:r>
          </a:p>
        </p:txBody>
      </p:sp>
    </p:spTree>
  </p:cSld>
  <p:clrMapOvr>
    <a:masterClrMapping/>
  </p:clrMapOvr>
  <mc:AlternateContent xmlns:mc="http://schemas.openxmlformats.org/markup-compatibility/2006" xmlns:p14="http://schemas.microsoft.com/office/powerpoint/2010/main">
    <mc:Choice Requires="p14">
      <p:transition spd="slow" p14:dur="2000" advTm="22000">
        <p:comb/>
      </p:transition>
    </mc:Choice>
    <mc:Fallback xmlns="">
      <p:transition spd="slow" advTm="2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out)">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6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06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06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657725"/>
            <a:ext cx="81359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Cada año, el 19 y 20 de Enero, sale a la calle el </a:t>
            </a:r>
            <a:r>
              <a:rPr lang="es-ES" b="1" dirty="0" err="1">
                <a:effectLst>
                  <a:glow rad="101600">
                    <a:schemeClr val="accent2">
                      <a:satMod val="175000"/>
                      <a:alpha val="40000"/>
                    </a:schemeClr>
                  </a:glow>
                  <a:outerShdw blurRad="38100" dist="38100" dir="2700000" algn="tl">
                    <a:srgbClr val="000000">
                      <a:alpha val="43137"/>
                    </a:srgbClr>
                  </a:outerShdw>
                </a:effectLst>
              </a:rPr>
              <a:t>Jarramplas</a:t>
            </a:r>
            <a:r>
              <a:rPr lang="es-ES" b="1" dirty="0">
                <a:effectLst>
                  <a:glow rad="101600">
                    <a:schemeClr val="accent2">
                      <a:satMod val="175000"/>
                      <a:alpha val="40000"/>
                    </a:schemeClr>
                  </a:glow>
                  <a:outerShdw blurRad="38100" dist="38100" dir="2700000" algn="tl">
                    <a:srgbClr val="000000">
                      <a:alpha val="43137"/>
                    </a:srgbClr>
                  </a:outerShdw>
                </a:effectLst>
              </a:rPr>
              <a:t>. El día 19 sale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junto al mayordomo a recorrer las calles del pueblo y visitar algunas casas para recoger alimentos para la comida del día 20.</a:t>
            </a:r>
          </a:p>
        </p:txBody>
      </p:sp>
    </p:spTree>
  </p:cSld>
  <p:clrMapOvr>
    <a:masterClrMapping/>
  </p:clrMapOvr>
  <mc:AlternateContent xmlns:mc="http://schemas.openxmlformats.org/markup-compatibility/2006" xmlns:p14="http://schemas.microsoft.com/office/powerpoint/2010/main">
    <mc:Choice Requires="p14">
      <p:transition spd="slow" p14:dur="2000" advTm="24000">
        <p:comb/>
      </p:transition>
    </mc:Choice>
    <mc:Fallback xmlns="">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3000"/>
                                        <p:tgtEl>
                                          <p:spTgt spid="6"/>
                                        </p:tgtEl>
                                      </p:cBhvr>
                                    </p:animEffect>
                                  </p:childTnLst>
                                </p:cTn>
                              </p:par>
                              <p:par>
                                <p:cTn id="22" presetID="2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65b12_7006f670_orig.jpg"/>
          <p:cNvPicPr>
            <a:picLocks noChangeAspect="1"/>
          </p:cNvPicPr>
          <p:nvPr/>
        </p:nvPicPr>
        <p:blipFill>
          <a:blip r:embed="rId2" cstate="print"/>
          <a:srcRect/>
          <a:stretch>
            <a:fillRect/>
          </a:stretch>
        </p:blipFill>
        <p:spPr bwMode="auto">
          <a:xfrm>
            <a:off x="0" y="4763"/>
            <a:ext cx="9144000" cy="5710237"/>
          </a:xfrm>
          <a:prstGeom prst="rect">
            <a:avLst/>
          </a:prstGeom>
          <a:noFill/>
          <a:ln w="9525">
            <a:noFill/>
            <a:miter lim="800000"/>
            <a:headEnd/>
            <a:tailEnd/>
          </a:ln>
        </p:spPr>
      </p:pic>
      <p:pic>
        <p:nvPicPr>
          <p:cNvPr id="5" name="4 Imagen" descr="0_65b12_7006f670_orig.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p:spPr>
      </p:pic>
      <p:pic>
        <p:nvPicPr>
          <p:cNvPr id="6" name="5 Imagen" descr="0_65b12_7006f670_ori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850" y="4657725"/>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Sobre las 12 horas hace su primera salida, con su máscara y su tamboril; es entonces cuando los jóvenes del pueblo comienzan a lanzarle los nabos. Por la tarde, después de comer, vuelve a salir y se repiten los lanzamientos.</a:t>
            </a:r>
          </a:p>
        </p:txBody>
      </p:sp>
    </p:spTree>
  </p:cSld>
  <p:clrMapOvr>
    <a:masterClrMapping/>
  </p:clrMapOvr>
  <mc:AlternateContent xmlns:mc="http://schemas.openxmlformats.org/markup-compatibility/2006" xmlns:p14="http://schemas.microsoft.com/office/powerpoint/2010/main">
    <mc:Choice Requires="p14">
      <p:transition spd="slow" p14:dur="2000" advTm="26000">
        <p:comb dir="vert"/>
      </p:transition>
    </mc:Choice>
    <mc:Fallback xmlns="">
      <p:transition spd="slow" advTm="26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out)">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t267ep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6t267ep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6t267ep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68313" y="4586288"/>
            <a:ext cx="8207375" cy="922337"/>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Además de este día, el día 20 de Enero</a:t>
            </a:r>
            <a:r>
              <a:rPr lang="es-ES" b="1" i="1" dirty="0">
                <a:effectLst>
                  <a:glow rad="101600">
                    <a:srgbClr val="C00000">
                      <a:alpha val="60000"/>
                    </a:srgbClr>
                  </a:glow>
                  <a:outerShdw blurRad="38100" dist="38100" dir="2700000" algn="tl">
                    <a:srgbClr val="1F497D"/>
                  </a:outerShdw>
                </a:effectLst>
              </a:rPr>
              <a:t> </a:t>
            </a:r>
            <a:r>
              <a:rPr lang="es-ES" b="1" dirty="0">
                <a:effectLst>
                  <a:glow rad="101600">
                    <a:srgbClr val="C00000">
                      <a:alpha val="60000"/>
                    </a:srgbClr>
                  </a:glow>
                  <a:outerShdw blurRad="38100" dist="38100" dir="2700000" algn="tl">
                    <a:srgbClr val="1F497D"/>
                  </a:outerShdw>
                </a:effectLst>
              </a:rPr>
              <a:t>una vez finalizada la procesión en honor de San Sebastián, se sortean las Andas para entrar al Santo en la iglesia. Dentro de la iglesia, durante la misa, se canta la “Rosca”</a:t>
            </a:r>
          </a:p>
        </p:txBody>
      </p:sp>
    </p:spTree>
  </p:cSld>
  <p:clrMapOvr>
    <a:masterClrMapping/>
  </p:clrMapOvr>
  <mc:AlternateContent xmlns:mc="http://schemas.openxmlformats.org/markup-compatibility/2006" xmlns:p14="http://schemas.microsoft.com/office/powerpoint/2010/main">
    <mc:Choice Requires="p14">
      <p:transition spd="slow" p14:dur="2000" advTm="25000">
        <p14:warp dir="i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amond(out)">
                                      <p:cBhvr>
                                        <p:cTn id="21" dur="3000"/>
                                        <p:tgtEl>
                                          <p:spTgt spid="6"/>
                                        </p:tgtEl>
                                      </p:cBhvr>
                                    </p:animEffect>
                                  </p:childTnLst>
                                </p:cTn>
                              </p:par>
                              <p:par>
                                <p:cTn id="22" presetID="23" presetClass="entr" presetSubtype="27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2/3*#ppt_w"/>
                                          </p:val>
                                        </p:tav>
                                        <p:tav tm="100000">
                                          <p:val>
                                            <p:strVal val="#ppt_w"/>
                                          </p:val>
                                        </p:tav>
                                      </p:tavLst>
                                    </p:anim>
                                    <p:anim calcmode="lin" valueType="num">
                                      <p:cBhvr>
                                        <p:cTn id="25" dur="3000" fill="hold"/>
                                        <p:tgtEl>
                                          <p:spTgt spid="6"/>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0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0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873625"/>
            <a:ext cx="78486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Cuando se termina, el </a:t>
            </a:r>
            <a:r>
              <a:rPr lang="es-ES" b="1" dirty="0" err="1">
                <a:effectLst>
                  <a:glow rad="101600">
                    <a:schemeClr val="accent2">
                      <a:satMod val="175000"/>
                      <a:alpha val="40000"/>
                    </a:schemeClr>
                  </a:glow>
                  <a:outerShdw blurRad="38100" dist="38100" dir="2700000" algn="tl">
                    <a:srgbClr val="000000">
                      <a:alpha val="43137"/>
                    </a:srgbClr>
                  </a:outerShdw>
                </a:effectLst>
              </a:rPr>
              <a:t>Jarramplas</a:t>
            </a:r>
            <a:r>
              <a:rPr lang="es-ES" b="1" dirty="0">
                <a:effectLst>
                  <a:glow rad="101600">
                    <a:schemeClr val="accent2">
                      <a:satMod val="175000"/>
                      <a:alpha val="40000"/>
                    </a:schemeClr>
                  </a:glow>
                  <a:outerShdw blurRad="38100" dist="38100" dir="2700000" algn="tl">
                    <a:srgbClr val="000000">
                      <a:alpha val="43137"/>
                    </a:srgbClr>
                  </a:outerShdw>
                </a:effectLst>
              </a:rPr>
              <a:t> se prepara para salir y comenzar su recorrido, tocando el tambor y recibiendo miles de impactos.</a:t>
            </a:r>
          </a:p>
        </p:txBody>
      </p:sp>
    </p:spTree>
  </p:cSld>
  <p:clrMapOvr>
    <a:masterClrMapping/>
  </p:clrMapOvr>
  <mc:AlternateContent xmlns:mc="http://schemas.openxmlformats.org/markup-compatibility/2006" xmlns:p14="http://schemas.microsoft.com/office/powerpoint/2010/main">
    <mc:Choice Requires="p14">
      <p:transition spd="slow" p14:dur="2000" advTm="18000">
        <p14:warp dir="i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amond(out)">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0ada79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130ada79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130ada79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873625"/>
            <a:ext cx="8424862"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Actualmente </a:t>
            </a:r>
            <a:r>
              <a:rPr lang="es-ES" b="1" dirty="0" err="1">
                <a:effectLst>
                  <a:glow rad="101600">
                    <a:schemeClr val="accent2">
                      <a:satMod val="175000"/>
                      <a:alpha val="40000"/>
                    </a:schemeClr>
                  </a:glow>
                  <a:outerShdw blurRad="38100" dist="38100" dir="2700000" algn="tl">
                    <a:srgbClr val="000000">
                      <a:alpha val="43137"/>
                    </a:srgbClr>
                  </a:outerShdw>
                </a:effectLst>
              </a:rPr>
              <a:t>Jarramplas</a:t>
            </a:r>
            <a:r>
              <a:rPr lang="es-ES" b="1" dirty="0">
                <a:effectLst>
                  <a:glow rad="101600">
                    <a:schemeClr val="accent2">
                      <a:satMod val="175000"/>
                      <a:alpha val="40000"/>
                    </a:schemeClr>
                  </a:glow>
                  <a:outerShdw blurRad="38100" dist="38100" dir="2700000" algn="tl">
                    <a:srgbClr val="000000">
                      <a:alpha val="43137"/>
                    </a:srgbClr>
                  </a:outerShdw>
                </a:effectLst>
              </a:rPr>
              <a:t> soporta un peso de entre 20 y 30 kilogramos de la armadura de fibra de carbono, la máscara y otras protecciones.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0000">
        <p15:prstTrans prst="drap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3000"/>
                                        <p:tgtEl>
                                          <p:spTgt spid="6"/>
                                        </p:tgtEl>
                                      </p:cBhvr>
                                    </p:animEffect>
                                  </p:childTnLst>
                                </p:cTn>
                              </p:par>
                              <p:par>
                                <p:cTn id="22" presetID="2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750" y="4657725"/>
            <a:ext cx="82089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las cuales soportará los impactos de los cerca de 30.000 kilogramos de nabos que le lanzarán </a:t>
            </a:r>
            <a:r>
              <a:rPr lang="es-ES" b="1" dirty="0" err="1">
                <a:effectLst>
                  <a:glow rad="101600">
                    <a:schemeClr val="accent2">
                      <a:satMod val="175000"/>
                      <a:alpha val="40000"/>
                    </a:schemeClr>
                  </a:glow>
                  <a:outerShdw blurRad="38100" dist="38100" dir="2700000" algn="tl">
                    <a:srgbClr val="000000">
                      <a:alpha val="43137"/>
                    </a:srgbClr>
                  </a:outerShdw>
                </a:effectLst>
              </a:rPr>
              <a:t>piornalegos</a:t>
            </a:r>
            <a:r>
              <a:rPr lang="es-ES" b="1" dirty="0">
                <a:effectLst>
                  <a:glow rad="101600">
                    <a:schemeClr val="accent2">
                      <a:satMod val="175000"/>
                      <a:alpha val="40000"/>
                    </a:schemeClr>
                  </a:glow>
                  <a:outerShdw blurRad="38100" dist="38100" dir="2700000" algn="tl">
                    <a:srgbClr val="000000">
                      <a:alpha val="43137"/>
                    </a:srgbClr>
                  </a:outerShdw>
                </a:effectLst>
              </a:rPr>
              <a:t> y visitantes con la intención de castigarle.</a:t>
            </a:r>
          </a:p>
        </p:txBody>
      </p:sp>
    </p:spTree>
  </p:cSld>
  <p:clrMapOvr>
    <a:masterClrMapping/>
  </p:clrMapOvr>
  <mc:AlternateContent xmlns:mc="http://schemas.openxmlformats.org/markup-compatibility/2006" xmlns:p14="http://schemas.microsoft.com/office/powerpoint/2010/main">
    <mc:Choice Requires="p14">
      <p:transition spd="slow" p14:dur="2250" advTm="20000">
        <p14:ferris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out)">
                                      <p:cBhvr>
                                        <p:cTn id="21" dur="3000"/>
                                        <p:tgtEl>
                                          <p:spTgt spid="7"/>
                                        </p:tgtEl>
                                      </p:cBhvr>
                                    </p:animEffec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Arte topiario en Solvay-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1-Arte topiario en Solvay-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1-Arte topiario en Solvay-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873625"/>
            <a:ext cx="80645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Piornal es una localidad de unos 1500 habitantes situada en la Comarca del Valle del Jerte famoso por sus ricas y conocidas cerezas.</a:t>
            </a:r>
          </a:p>
        </p:txBody>
      </p:sp>
    </p:spTree>
  </p:cSld>
  <p:clrMapOvr>
    <a:masterClrMapping/>
  </p:clrMapOvr>
  <mc:AlternateContent xmlns:mc="http://schemas.openxmlformats.org/markup-compatibility/2006" xmlns:p14="http://schemas.microsoft.com/office/powerpoint/2010/main">
    <mc:Choice Requires="p14">
      <p:transition spd="slow" p14:dur="2250" advTm="18000">
        <p14:ferris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Left)">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18" presetClass="entr" presetSubtype="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Righ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Horizontal)">
                                      <p:cBhvr>
                                        <p:cTn id="21" dur="3000"/>
                                        <p:tgtEl>
                                          <p:spTgt spid="6"/>
                                        </p:tgtEl>
                                      </p:cBhvr>
                                    </p:animEffect>
                                  </p:childTnLst>
                                </p:cTn>
                              </p:par>
                              <p:par>
                                <p:cTn id="22" presetID="23" presetClass="entr" presetSubtype="27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2/3*#ppt_w"/>
                                          </p:val>
                                        </p:tav>
                                        <p:tav tm="100000">
                                          <p:val>
                                            <p:strVal val="#ppt_w"/>
                                          </p:val>
                                        </p:tav>
                                      </p:tavLst>
                                    </p:anim>
                                    <p:anim calcmode="lin" valueType="num">
                                      <p:cBhvr>
                                        <p:cTn id="25" dur="3000" fill="hold"/>
                                        <p:tgtEl>
                                          <p:spTgt spid="6"/>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573_1313775151735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10573_1313775151735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10573_1313775151735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370388"/>
            <a:ext cx="82089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a:t>
            </a:r>
            <a:r>
              <a:rPr lang="es-ES" b="1" dirty="0" err="1">
                <a:effectLst>
                  <a:glow rad="101600">
                    <a:schemeClr val="accent2">
                      <a:satMod val="175000"/>
                      <a:alpha val="40000"/>
                    </a:schemeClr>
                  </a:glow>
                  <a:outerShdw blurRad="38100" dist="38100" dir="2700000" algn="tl">
                    <a:srgbClr val="000000">
                      <a:alpha val="43137"/>
                    </a:srgbClr>
                  </a:outerShdw>
                </a:effectLst>
              </a:rPr>
              <a:t>Jarramplas</a:t>
            </a:r>
            <a:r>
              <a:rPr lang="es-ES" b="1" dirty="0">
                <a:effectLst>
                  <a:glow rad="101600">
                    <a:schemeClr val="accent2">
                      <a:satMod val="175000"/>
                      <a:alpha val="40000"/>
                    </a:schemeClr>
                  </a:glow>
                  <a:outerShdw blurRad="38100" dist="38100" dir="2700000" algn="tl">
                    <a:srgbClr val="000000">
                      <a:alpha val="43137"/>
                    </a:srgbClr>
                  </a:outerShdw>
                </a:effectLst>
              </a:rPr>
              <a:t> de 2018 fue encarnado por Cándido Moreno Fernández, según la lista oficial de candidatos a liderar esta fiesta, listado que está completo hasta el año 2039 y en el que se apuntan aquellos vecinos que quieren ponerse en la piel del personaje.</a:t>
            </a:r>
          </a:p>
        </p:txBody>
      </p:sp>
    </p:spTree>
  </p:cSld>
  <p:clrMapOvr>
    <a:masterClrMapping/>
  </p:clrMapOvr>
  <mc:AlternateContent xmlns:mc="http://schemas.openxmlformats.org/markup-compatibility/2006" xmlns:p14="http://schemas.microsoft.com/office/powerpoint/2010/main">
    <mc:Choice Requires="p14">
      <p:transition spd="slow" p14:dur="2250" advTm="30000">
        <p14:conveyor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Vertical)">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22667.jpg"/>
          <p:cNvPicPr>
            <a:picLocks noChangeAspect="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pic>
        <p:nvPicPr>
          <p:cNvPr id="5" name="4 Imagen" descr="1222667.jpg"/>
          <p:cNvPicPr>
            <a:picLocks noChangeAspect="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pic>
        <p:nvPicPr>
          <p:cNvPr id="6" name="5 Imagen" descr="1222667.jpg"/>
          <p:cNvPicPr>
            <a:picLocks noChangeAspect="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sp>
        <p:nvSpPr>
          <p:cNvPr id="7" name="6 CuadroTexto"/>
          <p:cNvSpPr txBox="1"/>
          <p:nvPr/>
        </p:nvSpPr>
        <p:spPr>
          <a:xfrm>
            <a:off x="468313" y="4237038"/>
            <a:ext cx="8351837"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Existen varias teorías sobre el origen de esta fiesta, ya que algunos creen que el </a:t>
            </a:r>
            <a:r>
              <a:rPr lang="es-ES" b="1" dirty="0" err="1">
                <a:effectLst>
                  <a:glow rad="101600">
                    <a:schemeClr val="accent2">
                      <a:satMod val="175000"/>
                      <a:alpha val="40000"/>
                    </a:schemeClr>
                  </a:glow>
                  <a:outerShdw blurRad="38100" dist="38100" dir="2700000" algn="tl">
                    <a:srgbClr val="000000">
                      <a:alpha val="43137"/>
                    </a:srgbClr>
                  </a:outerShdw>
                </a:effectLst>
              </a:rPr>
              <a:t>Jarramplas</a:t>
            </a:r>
            <a:r>
              <a:rPr lang="es-ES" b="1" dirty="0">
                <a:effectLst>
                  <a:glow rad="101600">
                    <a:schemeClr val="accent2">
                      <a:satMod val="175000"/>
                      <a:alpha val="40000"/>
                    </a:schemeClr>
                  </a:glow>
                  <a:outerShdw blurRad="38100" dist="38100" dir="2700000" algn="tl">
                    <a:srgbClr val="000000">
                      <a:alpha val="43137"/>
                    </a:srgbClr>
                  </a:outerShdw>
                </a:effectLst>
              </a:rPr>
              <a:t> fue un guerrero cristiano que fue despreciado por el pueblo por pasarse, en época de dominación musulmana, a las tropas árabes, y otros opinan que pudo ser un mártir que los judíos mataron por no renegar del cristianismo.</a:t>
            </a:r>
          </a:p>
        </p:txBody>
      </p:sp>
    </p:spTree>
  </p:cSld>
  <p:clrMapOvr>
    <a:masterClrMapping/>
  </p:clrMapOvr>
  <mc:AlternateContent xmlns:mc="http://schemas.openxmlformats.org/markup-compatibility/2006" xmlns:p14="http://schemas.microsoft.com/office/powerpoint/2010/main">
    <mc:Choice Requires="p14">
      <p:transition spd="slow" p14:dur="2250" advTm="37000">
        <p14:conveyor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4)">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ox(out)">
                                      <p:cBhvr>
                                        <p:cTn id="21" dur="3000"/>
                                        <p:tgtEl>
                                          <p:spTgt spid="6"/>
                                        </p:tgtEl>
                                      </p:cBhvr>
                                    </p:animEffect>
                                  </p:childTnLst>
                                </p:cTn>
                              </p:par>
                              <p:par>
                                <p:cTn id="22" presetID="2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6375" y="217488"/>
            <a:ext cx="6191250" cy="839787"/>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476375" y="1201738"/>
            <a:ext cx="6048375" cy="874712"/>
          </a:xfrm>
          <a:prstGeom prst="rect">
            <a:avLst/>
          </a:prstGeom>
        </p:spPr>
        <p:txBody>
          <a:bodyPr wrap="none" fromWordArt="1">
            <a:prstTxWarp prst="textDeflateBottom">
              <a:avLst>
                <a:gd name="adj" fmla="val 66690"/>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4" name="WordArt 6"/>
          <p:cNvSpPr>
            <a:spLocks noChangeArrowheads="1" noChangeShapeType="1" noTextEdit="1"/>
          </p:cNvSpPr>
          <p:nvPr/>
        </p:nvSpPr>
        <p:spPr bwMode="auto">
          <a:xfrm>
            <a:off x="1187624" y="3289548"/>
            <a:ext cx="6769496" cy="792560"/>
          </a:xfrm>
          <a:prstGeom prst="rect">
            <a:avLst/>
          </a:prstGeom>
        </p:spPr>
        <p:txBody>
          <a:bodyPr wrap="none" fromWordArt="1">
            <a:prstTxWarp prst="textCanDown">
              <a:avLst>
                <a:gd name="adj" fmla="val 18729"/>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Da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da</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da</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Nacho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Dogan</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p>
        </p:txBody>
      </p:sp>
      <p:sp>
        <p:nvSpPr>
          <p:cNvPr id="82954" name="WordArt 10"/>
          <p:cNvSpPr>
            <a:spLocks noChangeArrowheads="1" noChangeShapeType="1" noTextEdit="1"/>
          </p:cNvSpPr>
          <p:nvPr/>
        </p:nvSpPr>
        <p:spPr bwMode="auto">
          <a:xfrm>
            <a:off x="1187624" y="2281436"/>
            <a:ext cx="6769100" cy="63906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Con los dedos de una mano ( Azul y Negro ) </a:t>
            </a:r>
          </a:p>
        </p:txBody>
      </p:sp>
      <p:sp>
        <p:nvSpPr>
          <p:cNvPr id="8" name="WordArt 10"/>
          <p:cNvSpPr>
            <a:spLocks noChangeArrowheads="1" noChangeShapeType="1" noTextEdit="1"/>
          </p:cNvSpPr>
          <p:nvPr/>
        </p:nvSpPr>
        <p:spPr bwMode="auto">
          <a:xfrm>
            <a:off x="1403648" y="4585692"/>
            <a:ext cx="5760640" cy="6227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Me estoy volviendo loco ( Azul y Negro )  </a:t>
            </a:r>
          </a:p>
        </p:txBody>
      </p:sp>
    </p:spTree>
  </p:cSld>
  <p:clrMapOvr>
    <a:masterClrMapping/>
  </p:clrMapOvr>
  <mc:AlternateContent xmlns:mc="http://schemas.openxmlformats.org/markup-compatibility/2006" xmlns:p14="http://schemas.microsoft.com/office/powerpoint/2010/main">
    <mc:Choice Requires="p14">
      <p:transition spd="slow" p14:dur="2250" advTm="18000">
        <p14:window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23" presetClass="entr" presetSubtype="16" fill="hold" nodeType="afterEffect">
                                  <p:stCondLst>
                                    <p:cond delay="500"/>
                                  </p:stCondLst>
                                  <p:childTnLst>
                                    <p:set>
                                      <p:cBhvr>
                                        <p:cTn id="20" dur="1" fill="hold">
                                          <p:stCondLst>
                                            <p:cond delay="0"/>
                                          </p:stCondLst>
                                        </p:cTn>
                                        <p:tgtEl>
                                          <p:spTgt spid="82954"/>
                                        </p:tgtEl>
                                        <p:attrNameLst>
                                          <p:attrName>style.visibility</p:attrName>
                                        </p:attrNameLst>
                                      </p:cBhvr>
                                      <p:to>
                                        <p:strVal val="visible"/>
                                      </p:to>
                                    </p:set>
                                    <p:anim calcmode="lin" valueType="num">
                                      <p:cBhvr>
                                        <p:cTn id="21" dur="2000" fill="hold"/>
                                        <p:tgtEl>
                                          <p:spTgt spid="82954"/>
                                        </p:tgtEl>
                                        <p:attrNameLst>
                                          <p:attrName>ppt_w</p:attrName>
                                        </p:attrNameLst>
                                      </p:cBhvr>
                                      <p:tavLst>
                                        <p:tav tm="0">
                                          <p:val>
                                            <p:fltVal val="0"/>
                                          </p:val>
                                        </p:tav>
                                        <p:tav tm="100000">
                                          <p:val>
                                            <p:strVal val="#ppt_w"/>
                                          </p:val>
                                        </p:tav>
                                      </p:tavLst>
                                    </p:anim>
                                    <p:anim calcmode="lin" valueType="num">
                                      <p:cBhvr>
                                        <p:cTn id="22" dur="2000" fill="hold"/>
                                        <p:tgtEl>
                                          <p:spTgt spid="82954"/>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42" presetClass="entr" presetSubtype="0" fill="hold" nodeType="afterEffect">
                                  <p:stCondLst>
                                    <p:cond delay="500"/>
                                  </p:stCondLst>
                                  <p:childTnLst>
                                    <p:set>
                                      <p:cBhvr>
                                        <p:cTn id="25" dur="1" fill="hold">
                                          <p:stCondLst>
                                            <p:cond delay="0"/>
                                          </p:stCondLst>
                                        </p:cTn>
                                        <p:tgtEl>
                                          <p:spTgt spid="78854"/>
                                        </p:tgtEl>
                                        <p:attrNameLst>
                                          <p:attrName>style.visibility</p:attrName>
                                        </p:attrNameLst>
                                      </p:cBhvr>
                                      <p:to>
                                        <p:strVal val="visible"/>
                                      </p:to>
                                    </p:set>
                                    <p:animEffect transition="in" filter="fade">
                                      <p:cBhvr>
                                        <p:cTn id="26" dur="2000"/>
                                        <p:tgtEl>
                                          <p:spTgt spid="78854"/>
                                        </p:tgtEl>
                                      </p:cBhvr>
                                    </p:animEffect>
                                    <p:anim calcmode="lin" valueType="num">
                                      <p:cBhvr>
                                        <p:cTn id="27" dur="2000" fill="hold"/>
                                        <p:tgtEl>
                                          <p:spTgt spid="78854"/>
                                        </p:tgtEl>
                                        <p:attrNameLst>
                                          <p:attrName>ppt_x</p:attrName>
                                        </p:attrNameLst>
                                      </p:cBhvr>
                                      <p:tavLst>
                                        <p:tav tm="0">
                                          <p:val>
                                            <p:strVal val="#ppt_x"/>
                                          </p:val>
                                        </p:tav>
                                        <p:tav tm="100000">
                                          <p:val>
                                            <p:strVal val="#ppt_x"/>
                                          </p:val>
                                        </p:tav>
                                      </p:tavLst>
                                    </p:anim>
                                    <p:anim calcmode="lin" valueType="num">
                                      <p:cBhvr>
                                        <p:cTn id="28" dur="2000" fill="hold"/>
                                        <p:tgtEl>
                                          <p:spTgt spid="78854"/>
                                        </p:tgtEl>
                                        <p:attrNameLst>
                                          <p:attrName>ppt_y</p:attrName>
                                        </p:attrNameLst>
                                      </p:cBhvr>
                                      <p:tavLst>
                                        <p:tav tm="0">
                                          <p:val>
                                            <p:strVal val="#ppt_y+.1"/>
                                          </p:val>
                                        </p:tav>
                                        <p:tav tm="100000">
                                          <p:val>
                                            <p:strVal val="#ppt_y"/>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8"/>
                                        </p:tgtEl>
                                        <p:attrNameLst>
                                          <p:attrName>style.visibility</p:attrName>
                                        </p:attrNameLst>
                                      </p:cBhvr>
                                      <p:to>
                                        <p:strVal val="visible"/>
                                      </p:to>
                                    </p:set>
                                    <p:anim calcmode="lin" valueType="num">
                                      <p:cBhvr>
                                        <p:cTn id="32" dur="2000" fill="hold"/>
                                        <p:tgtEl>
                                          <p:spTgt spid="8"/>
                                        </p:tgtEl>
                                        <p:attrNameLst>
                                          <p:attrName>ppt_w</p:attrName>
                                        </p:attrNameLst>
                                      </p:cBhvr>
                                      <p:tavLst>
                                        <p:tav tm="0">
                                          <p:val>
                                            <p:fltVal val="0"/>
                                          </p:val>
                                        </p:tav>
                                        <p:tav tm="100000">
                                          <p:val>
                                            <p:strVal val="#ppt_w"/>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939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9395"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59396"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59397"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9398"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9399"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59400"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59401"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59402"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59403"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59404"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5.9"/>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2041</TotalTime>
  <Words>2288</Words>
  <Application>Microsoft Office PowerPoint</Application>
  <PresentationFormat>Presentación en pantalla (16:10)</PresentationFormat>
  <Paragraphs>96</Paragraphs>
  <Slides>56</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56</vt:i4>
      </vt:variant>
    </vt:vector>
  </HeadingPairs>
  <TitlesOfParts>
    <vt:vector size="66" baseType="lpstr">
      <vt:lpstr>Arial</vt:lpstr>
      <vt:lpstr>Arial Black</vt:lpstr>
      <vt:lpstr>Calibri</vt:lpstr>
      <vt:lpstr>High Tower Text</vt:lpstr>
      <vt:lpstr>Kristen ITC</vt:lpstr>
      <vt:lpstr>Lucida Bright</vt:lpstr>
      <vt:lpstr>Tahoma</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95</cp:revision>
  <dcterms:created xsi:type="dcterms:W3CDTF">2019-01-10T12:41:28Z</dcterms:created>
  <dcterms:modified xsi:type="dcterms:W3CDTF">2023-09-26T16:47:52Z</dcterms:modified>
</cp:coreProperties>
</file>