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55"/>
  </p:notesMasterIdLst>
  <p:sldIdLst>
    <p:sldId id="357" r:id="rId3"/>
    <p:sldId id="359" r:id="rId4"/>
    <p:sldId id="361" r:id="rId5"/>
    <p:sldId id="362" r:id="rId6"/>
    <p:sldId id="363" r:id="rId7"/>
    <p:sldId id="364" r:id="rId8"/>
    <p:sldId id="365" r:id="rId9"/>
    <p:sldId id="366" r:id="rId10"/>
    <p:sldId id="367" r:id="rId11"/>
    <p:sldId id="368" r:id="rId12"/>
    <p:sldId id="369" r:id="rId13"/>
    <p:sldId id="370" r:id="rId14"/>
    <p:sldId id="371" r:id="rId15"/>
    <p:sldId id="337" r:id="rId16"/>
    <p:sldId id="259" r:id="rId17"/>
    <p:sldId id="336" r:id="rId18"/>
    <p:sldId id="258" r:id="rId19"/>
    <p:sldId id="260" r:id="rId20"/>
    <p:sldId id="284" r:id="rId21"/>
    <p:sldId id="283" r:id="rId22"/>
    <p:sldId id="278" r:id="rId23"/>
    <p:sldId id="281" r:id="rId24"/>
    <p:sldId id="280" r:id="rId25"/>
    <p:sldId id="268" r:id="rId26"/>
    <p:sldId id="277" r:id="rId27"/>
    <p:sldId id="276" r:id="rId28"/>
    <p:sldId id="275" r:id="rId29"/>
    <p:sldId id="274" r:id="rId30"/>
    <p:sldId id="273" r:id="rId31"/>
    <p:sldId id="271" r:id="rId32"/>
    <p:sldId id="267" r:id="rId33"/>
    <p:sldId id="266" r:id="rId34"/>
    <p:sldId id="265" r:id="rId35"/>
    <p:sldId id="295" r:id="rId36"/>
    <p:sldId id="294" r:id="rId37"/>
    <p:sldId id="291" r:id="rId38"/>
    <p:sldId id="288" r:id="rId39"/>
    <p:sldId id="287" r:id="rId40"/>
    <p:sldId id="320" r:id="rId41"/>
    <p:sldId id="316" r:id="rId42"/>
    <p:sldId id="313" r:id="rId43"/>
    <p:sldId id="311" r:id="rId44"/>
    <p:sldId id="310" r:id="rId45"/>
    <p:sldId id="257" r:id="rId46"/>
    <p:sldId id="296" r:id="rId47"/>
    <p:sldId id="329" r:id="rId48"/>
    <p:sldId id="325" r:id="rId49"/>
    <p:sldId id="327" r:id="rId50"/>
    <p:sldId id="323" r:id="rId51"/>
    <p:sldId id="334" r:id="rId52"/>
    <p:sldId id="358" r:id="rId53"/>
    <p:sldId id="360" r:id="rId54"/>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II6CPCCMRd/Svi++v0M+Gg==" hashData="KychEsBSDZ+lAd8zMB3d/oFd2BU="/>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C00"/>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806" autoAdjust="0"/>
    <p:restoredTop sz="91829" autoAdjust="0"/>
  </p:normalViewPr>
  <p:slideViewPr>
    <p:cSldViewPr>
      <p:cViewPr>
        <p:scale>
          <a:sx n="60" d="100"/>
          <a:sy n="60" d="100"/>
        </p:scale>
        <p:origin x="672" y="45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0EA18791-5B40-4C79-999F-D2A71824BE3F}" type="datetimeFigureOut">
              <a:rPr lang="es-ES"/>
              <a:pPr/>
              <a:t>20/09/2023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7923403B-78F3-4534-B7E4-65EFA97142C8}"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7EE7A0A6-04B2-41B8-82A9-076B3D603CA5}" type="datetimeFigureOut">
              <a:rPr lang="es-ES"/>
              <a:pPr/>
              <a:t>20/09/2023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DA186812-8B57-450B-9FD7-060A509BD648}" type="slidenum">
              <a:rPr lang="es-ES"/>
              <a:pPr/>
              <a:t>‹Nº›</a:t>
            </a:fld>
            <a:endParaRPr lang="es-ES"/>
          </a:p>
        </p:txBody>
      </p:sp>
    </p:spTree>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93D592CE-6304-4B90-906E-60A10C02ECBC}" type="datetimeFigureOut">
              <a:rPr lang="es-ES"/>
              <a:pPr/>
              <a:t>20/09/2023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0CE86B4-9575-4FD2-90E0-9AC55EDCDC5C}" type="slidenum">
              <a:rPr lang="es-ES"/>
              <a:pPr/>
              <a:t>‹Nº›</a:t>
            </a:fld>
            <a:endParaRPr lang="es-ES"/>
          </a:p>
        </p:txBody>
      </p:sp>
    </p:spTree>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8D98C60E-850A-4889-B9A3-94FC7C8A129C}" type="datetimeFigureOut">
              <a:rPr lang="es-ES"/>
              <a:pPr/>
              <a:t>20/09/2023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9440070-5DC6-4F0E-8234-7EAD8705A848}" type="slidenum">
              <a:rPr lang="es-ES"/>
              <a:pPr/>
              <a:t>‹Nº›</a:t>
            </a:fld>
            <a:endParaRPr lang="es-ES"/>
          </a:p>
        </p:txBody>
      </p:sp>
    </p:spTree>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17ACDAB8-320D-431E-8F4D-A0442C32BC8B}" type="datetimeFigureOut">
              <a:rPr lang="es-ES"/>
              <a:pPr/>
              <a:t>20/09/2023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339EC121-EFD7-4024-BE5F-71EE3A6E5D46}" type="slidenum">
              <a:rPr lang="es-ES"/>
              <a:pPr/>
              <a:t>‹Nº›</a:t>
            </a:fld>
            <a:endParaRPr lang="es-ES"/>
          </a:p>
        </p:txBody>
      </p:sp>
    </p:spTree>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6BB18FC7-35E9-4942-B88B-4124392E0A28}" type="datetimeFigureOut">
              <a:rPr lang="es-ES"/>
              <a:pPr/>
              <a:t>20/09/2023</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56F2FFDC-BF76-4E6B-AF8E-CA12BE888DA8}" type="slidenum">
              <a:rPr lang="es-ES"/>
              <a:pPr/>
              <a:t>‹Nº›</a:t>
            </a:fld>
            <a:endParaRPr lang="es-ES"/>
          </a:p>
        </p:txBody>
      </p:sp>
    </p:spTree>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240EC573-C749-47F9-BB1D-9F007301E420}" type="datetimeFigureOut">
              <a:rPr lang="es-ES"/>
              <a:pPr/>
              <a:t>20/09/2023</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DFEF71AD-2993-4CD5-8A9B-98F6061B10CE}" type="slidenum">
              <a:rPr lang="es-ES"/>
              <a:pPr/>
              <a:t>‹Nº›</a:t>
            </a:fld>
            <a:endParaRPr lang="es-ES"/>
          </a:p>
        </p:txBody>
      </p:sp>
    </p:spTree>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5323378E-A5F2-406A-9B4A-16F7C10E9738}" type="datetimeFigureOut">
              <a:rPr lang="es-ES"/>
              <a:pPr/>
              <a:t>20/09/2023</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E6883F94-03AF-44D4-8516-449E8A606973}" type="slidenum">
              <a:rPr lang="es-ES"/>
              <a:pPr/>
              <a:t>‹Nº›</a:t>
            </a:fld>
            <a:endParaRPr lang="es-ES"/>
          </a:p>
        </p:txBody>
      </p:sp>
    </p:spTree>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8B87FA6B-1720-4EFB-9D0C-4A8BD9929DAD}" type="datetimeFigureOut">
              <a:rPr lang="es-ES"/>
              <a:pPr/>
              <a:t>20/09/2023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4A7DFB2B-A139-4CDC-8286-82D1FF98E5EA}" type="slidenum">
              <a:rPr lang="es-ES"/>
              <a:pPr/>
              <a:t>‹Nº›</a:t>
            </a:fld>
            <a:endParaRPr lang="es-ES"/>
          </a:p>
        </p:txBody>
      </p:sp>
    </p:spTree>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FE3B2718-813A-4428-A603-95C8CA0690FB}" type="datetimeFigureOut">
              <a:rPr lang="es-ES"/>
              <a:pPr/>
              <a:t>20/09/2023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E6D00CEF-7E10-49F4-A209-0FD52CDD55A4}" type="slidenum">
              <a:rPr lang="es-ES"/>
              <a:pPr/>
              <a:t>‹Nº›</a:t>
            </a:fld>
            <a:endParaRPr lang="es-ES"/>
          </a:p>
        </p:txBody>
      </p:sp>
    </p:spTree>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D1E79786-592F-42A5-81FD-D72A81C65A15}" type="datetimeFigureOut">
              <a:rPr lang="es-ES"/>
              <a:pPr/>
              <a:t>20/09/2023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6AE226D-21C7-44B9-B9B9-96E279AAFBEF}" type="slidenum">
              <a:rPr lang="es-ES"/>
              <a:pPr/>
              <a:t>‹Nº›</a:t>
            </a:fld>
            <a:endParaRPr lang="es-ES"/>
          </a:p>
        </p:txBody>
      </p:sp>
    </p:spTree>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8B519194-68B4-46C5-9B9D-AFB94CEDF78C}" type="datetimeFigureOut">
              <a:rPr lang="es-ES"/>
              <a:pPr/>
              <a:t>20/09/2023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36E3F736-1A2A-43FF-AC12-EBFC843A1783}" type="slidenum">
              <a:rPr lang="es-ES"/>
              <a:pPr/>
              <a:t>‹Nº›</a:t>
            </a:fld>
            <a:endParaRPr lang="es-ES"/>
          </a:p>
        </p:txBody>
      </p:sp>
    </p:spTree>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E39BD12A-A6E0-4375-90A0-6664856523DF}" type="datetimeFigureOut">
              <a:rPr lang="es-ES"/>
              <a:pPr/>
              <a:t>20/09/2023</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DA4B3004-694E-41B3-AD78-7124C16BB74E}"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audio" Target="../media/audio2.bin"/><Relationship Id="rId1" Type="http://schemas.openxmlformats.org/officeDocument/2006/relationships/slideLayout" Target="../slideLayouts/slideLayout2.xml"/><Relationship Id="rId4" Type="http://schemas.openxmlformats.org/officeDocument/2006/relationships/audio" Target="../media/audio2.bin"/></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8" Type="http://schemas.openxmlformats.org/officeDocument/2006/relationships/image" Target="../media/image54.png"/><Relationship Id="rId13" Type="http://schemas.openxmlformats.org/officeDocument/2006/relationships/hyperlink" Target="https://vk.com/mispps" TargetMode="External"/><Relationship Id="rId3" Type="http://schemas.openxmlformats.org/officeDocument/2006/relationships/image" Target="../media/image51.png"/><Relationship Id="rId7" Type="http://schemas.openxmlformats.org/officeDocument/2006/relationships/hyperlink" Target="https://www.facebook.com/mispps" TargetMode="External"/><Relationship Id="rId12" Type="http://schemas.openxmlformats.org/officeDocument/2006/relationships/image" Target="../media/image5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3.png"/><Relationship Id="rId11" Type="http://schemas.openxmlformats.org/officeDocument/2006/relationships/hyperlink" Target="https://plus.google.com/+Mispps/" TargetMode="External"/><Relationship Id="rId5" Type="http://schemas.openxmlformats.org/officeDocument/2006/relationships/image" Target="../media/image52.png"/><Relationship Id="rId10" Type="http://schemas.openxmlformats.org/officeDocument/2006/relationships/image" Target="../media/image5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WordArt 3"/>
          <p:cNvSpPr>
            <a:spLocks noChangeArrowheads="1" noChangeShapeType="1" noTextEdit="1"/>
          </p:cNvSpPr>
          <p:nvPr/>
        </p:nvSpPr>
        <p:spPr bwMode="auto">
          <a:xfrm>
            <a:off x="611560" y="0"/>
            <a:ext cx="8064896" cy="1152128"/>
          </a:xfrm>
          <a:prstGeom prst="rect">
            <a:avLst/>
          </a:prstGeom>
        </p:spPr>
        <p:txBody>
          <a:bodyPr wrap="none" fromWordArt="1">
            <a:prstTxWarp prst="textTriangle">
              <a:avLst>
                <a:gd name="adj" fmla="val 43785"/>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a:ln w="9525">
                  <a:round/>
                  <a:headEnd/>
                  <a:tailEnd/>
                </a:ln>
                <a:gradFill rotWithShape="1">
                  <a:gsLst>
                    <a:gs pos="0">
                      <a:srgbClr val="FFFFCC"/>
                    </a:gs>
                    <a:gs pos="100000">
                      <a:srgbClr val="FF9999"/>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Times New Roman"/>
                <a:cs typeface="Times New Roman"/>
              </a:rPr>
              <a:t>Fiestas y Tradiciones de España </a:t>
            </a:r>
            <a:r>
              <a:rPr lang="es-ES" sz="3600" kern="10" dirty="0" smtClean="0">
                <a:ln w="9525">
                  <a:round/>
                  <a:headEnd/>
                  <a:tailEnd/>
                </a:ln>
                <a:gradFill rotWithShape="1">
                  <a:gsLst>
                    <a:gs pos="0">
                      <a:srgbClr val="FFFFCC"/>
                    </a:gs>
                    <a:gs pos="100000">
                      <a:srgbClr val="FF9999"/>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Times New Roman"/>
                <a:cs typeface="Times New Roman"/>
              </a:rPr>
              <a:t>4 </a:t>
            </a:r>
            <a:endParaRPr lang="es-ES" sz="3600" kern="10" dirty="0">
              <a:ln w="9525">
                <a:round/>
                <a:headEnd/>
                <a:tailEnd/>
              </a:ln>
              <a:gradFill rotWithShape="1">
                <a:gsLst>
                  <a:gs pos="0">
                    <a:srgbClr val="FFFFCC"/>
                  </a:gs>
                  <a:gs pos="100000">
                    <a:srgbClr val="FF9999"/>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Times New Roman"/>
              <a:cs typeface="Times New Roman"/>
            </a:endParaRPr>
          </a:p>
        </p:txBody>
      </p:sp>
      <p:sp>
        <p:nvSpPr>
          <p:cNvPr id="80900" name="WordArt 4"/>
          <p:cNvSpPr>
            <a:spLocks noChangeArrowheads="1" noChangeShapeType="1" noTextEdit="1"/>
          </p:cNvSpPr>
          <p:nvPr/>
        </p:nvSpPr>
        <p:spPr bwMode="auto">
          <a:xfrm>
            <a:off x="1115616" y="1633364"/>
            <a:ext cx="7056437" cy="798513"/>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p>
        </p:txBody>
      </p:sp>
      <p:sp>
        <p:nvSpPr>
          <p:cNvPr id="80901" name="WordArt 5"/>
          <p:cNvSpPr>
            <a:spLocks noChangeArrowheads="1" noChangeShapeType="1" noTextEdit="1"/>
          </p:cNvSpPr>
          <p:nvPr/>
        </p:nvSpPr>
        <p:spPr bwMode="auto">
          <a:xfrm>
            <a:off x="1115616" y="2785492"/>
            <a:ext cx="6911975" cy="701675"/>
          </a:xfrm>
          <a:prstGeom prst="rect">
            <a:avLst/>
          </a:prstGeom>
        </p:spPr>
        <p:txBody>
          <a:bodyPr wrap="none" fromWordArt="1">
            <a:prstTxWarp prst="textFadeUp">
              <a:avLst>
                <a:gd name="adj" fmla="val 8153"/>
              </a:avLst>
            </a:prstTxWarp>
            <a:scene3d>
              <a:camera prst="perspectiveRelaxedModerately"/>
              <a:lightRig rig="threePt" dir="t"/>
            </a:scene3d>
            <a:sp3d extrusionH="57150">
              <a:bevelT w="38100" h="38100" prst="angle"/>
            </a:sp3d>
          </a:bodyPr>
          <a:lstStyle/>
          <a:p>
            <a:pPr algn="ctr">
              <a:defRPr/>
            </a:pP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a:t>
            </a:r>
          </a:p>
        </p:txBody>
      </p:sp>
      <p:sp>
        <p:nvSpPr>
          <p:cNvPr id="80902" name="WordArt 6"/>
          <p:cNvSpPr>
            <a:spLocks noChangeArrowheads="1" noChangeShapeType="1" noTextEdit="1"/>
          </p:cNvSpPr>
          <p:nvPr/>
        </p:nvSpPr>
        <p:spPr bwMode="auto">
          <a:xfrm>
            <a:off x="1763688" y="3865612"/>
            <a:ext cx="5832475" cy="61175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V I C E N T E  G A R C I 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endParaRPr>
          </a:p>
        </p:txBody>
      </p:sp>
      <p:sp>
        <p:nvSpPr>
          <p:cNvPr id="80903" name="WordArt 7"/>
          <p:cNvSpPr>
            <a:spLocks noChangeArrowheads="1" noChangeShapeType="1" noTextEdit="1"/>
          </p:cNvSpPr>
          <p:nvPr/>
        </p:nvSpPr>
        <p:spPr bwMode="auto">
          <a:xfrm>
            <a:off x="2843213" y="4729708"/>
            <a:ext cx="4033837" cy="66779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600" i="1"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000" advTm="15000">
        <p:split orient="vert"/>
      </p:transition>
    </mc:Choice>
    <mc:Fallback xmlns="">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323528" y="841276"/>
            <a:ext cx="8424936" cy="4401205"/>
          </a:xfrm>
          <a:prstGeom prst="rect">
            <a:avLst/>
          </a:prstGeom>
          <a:noFill/>
        </p:spPr>
        <p:txBody>
          <a:bodyPr>
            <a:spAutoFit/>
            <a:scene3d>
              <a:camera prst="perspectiveAbove"/>
              <a:lightRig rig="threePt" dir="t"/>
            </a:scene3d>
            <a:sp3d/>
          </a:bodyPr>
          <a:lstStyle/>
          <a:p>
            <a:pPr>
              <a:defRPr/>
            </a:pPr>
            <a:r>
              <a:rPr lang="es-ES" sz="28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La situación geográfica de la península Ibérica la ha convertido en un puente natural entre las culturas de Europa, África y el Mediterráneo. En España han habitado los celtas, los íberos, los griegos, los romanos, los fenicios, los cartagineses, los visigodos, los musulmanes... Todos ellos dejaron una enorme cantidad de vestigios arqueológicos que perduran hasta nuestros días y que componen el rico patrimonio histórico y cultural del país.</a:t>
            </a:r>
          </a:p>
        </p:txBody>
      </p:sp>
      <p:sp>
        <p:nvSpPr>
          <p:cNvPr id="5" name="4 Rectángulo"/>
          <p:cNvSpPr/>
          <p:nvPr/>
        </p:nvSpPr>
        <p:spPr>
          <a:xfrm>
            <a:off x="1259632" y="121196"/>
            <a:ext cx="6349110" cy="646331"/>
          </a:xfrm>
          <a:prstGeom prst="rect">
            <a:avLst/>
          </a:prstGeom>
          <a:noFill/>
        </p:spPr>
        <p:txBody>
          <a:bodyPr wrap="none">
            <a:prstTxWarp prst="textDeflateTop">
              <a:avLst>
                <a:gd name="adj" fmla="val 30301"/>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defRPr/>
            </a:pPr>
            <a:r>
              <a:rPr lang="es-ES"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es-ES"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CULTURA Y TRADICIONES </a:t>
            </a:r>
          </a:p>
        </p:txBody>
      </p:sp>
    </p:spTree>
  </p:cSld>
  <p:clrMapOvr>
    <a:masterClrMapping/>
  </p:clrMapOvr>
  <mc:AlternateContent xmlns:mc="http://schemas.openxmlformats.org/markup-compatibility/2006" xmlns:p14="http://schemas.microsoft.com/office/powerpoint/2010/main">
    <mc:Choice Requires="p14">
      <p:transition spd="slow" p14:dur="3000" advTm="45000">
        <p14:vortex dir="r"/>
      </p:transition>
    </mc:Choice>
    <mc:Fallback xmlns="">
      <p:transition spd="slow" advTm="4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nodeType="afterEffect">
                                  <p:stCondLst>
                                    <p:cond delay="500"/>
                                  </p:stCondLst>
                                  <p:iterate type="lt">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1"/>
                                          </p:val>
                                        </p:tav>
                                        <p:tav tm="100000">
                                          <p:val>
                                            <p:strVal val="#ppt_x"/>
                                          </p:val>
                                        </p:tav>
                                      </p:tavLst>
                                    </p:anim>
                                    <p:anim calcmode="lin" valueType="num">
                                      <p:cBhvr>
                                        <p:cTn id="1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0122.jpg"/>
          <p:cNvPicPr>
            <a:picLocks noGrp="1" noChangeAspect="1"/>
          </p:cNvPicPr>
          <p:nvPr isPhoto="1"/>
        </p:nvPicPr>
        <p:blipFill>
          <a:blip r:embed="rId3"/>
          <a:srcRect/>
          <a:stretch>
            <a:fillRect/>
          </a:stretch>
        </p:blipFill>
        <p:spPr bwMode="auto">
          <a:xfrm>
            <a:off x="0" y="-455613"/>
            <a:ext cx="9144000" cy="6626226"/>
          </a:xfrm>
          <a:prstGeom prst="rect">
            <a:avLst/>
          </a:prstGeom>
          <a:noFill/>
          <a:ln w="9525">
            <a:noFill/>
            <a:miter lim="800000"/>
            <a:headEnd/>
            <a:tailEnd/>
          </a:ln>
        </p:spPr>
      </p:pic>
      <p:pic>
        <p:nvPicPr>
          <p:cNvPr id="17" name="16 Imagen" descr="01 venezia dall'alto venecia desde avion vistas.jpg"/>
          <p:cNvPicPr>
            <a:picLocks noChangeAspect="1"/>
          </p:cNvPicPr>
          <p:nvPr/>
        </p:nvPicPr>
        <p:blipFill>
          <a:blip r:embed="rId4"/>
          <a:srcRect/>
          <a:stretch>
            <a:fillRect/>
          </a:stretch>
        </p:blipFill>
        <p:spPr bwMode="auto">
          <a:xfrm>
            <a:off x="0" y="-455613"/>
            <a:ext cx="9144000" cy="6626226"/>
          </a:xfrm>
          <a:prstGeom prst="rect">
            <a:avLst/>
          </a:prstGeom>
          <a:noFill/>
          <a:ln w="9525">
            <a:noFill/>
            <a:miter lim="800000"/>
            <a:headEnd/>
            <a:tailEnd/>
          </a:ln>
        </p:spPr>
      </p:pic>
      <p:sp>
        <p:nvSpPr>
          <p:cNvPr id="5" name="4 Rectángulo"/>
          <p:cNvSpPr/>
          <p:nvPr/>
        </p:nvSpPr>
        <p:spPr>
          <a:xfrm>
            <a:off x="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457200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457200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a:off x="457200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395536" y="2569468"/>
            <a:ext cx="8496944" cy="923330"/>
          </a:xfrm>
          <a:prstGeom prst="rect">
            <a:avLst/>
          </a:prstGeom>
          <a:noFill/>
        </p:spPr>
        <p:txBody>
          <a:bodyPr wrap="none">
            <a:prstTxWarp prst="textFadeUp">
              <a:avLst>
                <a:gd name="adj" fmla="val 14422"/>
              </a:avLst>
            </a:prstTxWarp>
            <a:spAutoFit/>
            <a:scene3d>
              <a:camera prst="perspectiveAbove"/>
              <a:lightRig rig="threePt" dir="t"/>
            </a:scene3d>
            <a:sp3d extrusionH="57150">
              <a:bevelT w="38100" h="38100" prst="angle"/>
            </a:sp3d>
          </a:bodyPr>
          <a:lstStyle/>
          <a:p>
            <a:pPr algn="ctr">
              <a:defRPr/>
            </a:pPr>
            <a:r>
              <a:rPr lang="es-ES"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 Certamen Oficial de Zaragoza </a:t>
            </a:r>
          </a:p>
        </p:txBody>
      </p:sp>
      <p:sp>
        <p:nvSpPr>
          <p:cNvPr id="11" name="10 Rectángulo"/>
          <p:cNvSpPr/>
          <p:nvPr/>
        </p:nvSpPr>
        <p:spPr>
          <a:xfrm>
            <a:off x="683568" y="2785492"/>
            <a:ext cx="7920879" cy="779314"/>
          </a:xfrm>
          <a:prstGeom prst="rect">
            <a:avLst/>
          </a:prstGeom>
          <a:noFill/>
        </p:spPr>
        <p:txBody>
          <a:bodyPr wrap="none">
            <a:prstTxWarp prst="textFadeUp">
              <a:avLst>
                <a:gd name="adj" fmla="val 11560"/>
              </a:avLst>
            </a:prstTxWarp>
            <a:spAutoFit/>
            <a:scene3d>
              <a:camera prst="perspectiveAbove"/>
              <a:lightRig rig="threePt" dir="t"/>
            </a:scene3d>
            <a:sp3d extrusionH="57150">
              <a:bevelT w="38100" h="38100" prst="angle"/>
            </a:sp3d>
          </a:bodyPr>
          <a:lstStyle/>
          <a:p>
            <a:pPr algn="ctr">
              <a:defRPr/>
            </a:pPr>
            <a:r>
              <a:rPr lang="es-ES"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 Jotas de Aragón </a:t>
            </a:r>
          </a:p>
        </p:txBody>
      </p:sp>
      <p:sp>
        <p:nvSpPr>
          <p:cNvPr id="14" name="13 CuadroTexto"/>
          <p:cNvSpPr txBox="1"/>
          <p:nvPr/>
        </p:nvSpPr>
        <p:spPr>
          <a:xfrm>
            <a:off x="250825" y="4370388"/>
            <a:ext cx="8748713"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4E5B6F"/>
                  </a:outerShdw>
                </a:effectLst>
              </a:rPr>
              <a:t>El origen de la jota es incierto. Mientras unos sitúan su nacimiento por el año</a:t>
            </a:r>
          </a:p>
          <a:p>
            <a:pPr>
              <a:defRPr/>
            </a:pPr>
            <a:r>
              <a:rPr lang="es-ES" b="1" dirty="0">
                <a:effectLst>
                  <a:glow rad="101600">
                    <a:schemeClr val="accent2">
                      <a:satMod val="175000"/>
                      <a:alpha val="40000"/>
                    </a:schemeClr>
                  </a:glow>
                  <a:outerShdw blurRad="38100" dist="38100" dir="2700000" algn="tl">
                    <a:srgbClr val="4E5B6F"/>
                  </a:outerShdw>
                </a:effectLst>
              </a:rPr>
              <a:t>1808, otros lo hacen en el siglo XII. No solo están en desacuerdo los expertos </a:t>
            </a:r>
          </a:p>
          <a:p>
            <a:pPr>
              <a:defRPr/>
            </a:pPr>
            <a:r>
              <a:rPr lang="es-ES" b="1" dirty="0">
                <a:effectLst>
                  <a:glow rad="101600">
                    <a:schemeClr val="accent2">
                      <a:satMod val="175000"/>
                      <a:alpha val="40000"/>
                    </a:schemeClr>
                  </a:glow>
                  <a:outerShdw blurRad="38100" dist="38100" dir="2700000" algn="tl">
                    <a:srgbClr val="4E5B6F"/>
                  </a:outerShdw>
                </a:effectLst>
              </a:rPr>
              <a:t>en las fechas, sino que tampoco lo hacen en el lugar de su cuna. Así, algunos </a:t>
            </a:r>
          </a:p>
          <a:p>
            <a:pPr>
              <a:defRPr/>
            </a:pPr>
            <a:r>
              <a:rPr lang="es-ES" b="1" dirty="0">
                <a:effectLst>
                  <a:glow rad="101600">
                    <a:schemeClr val="accent2">
                      <a:satMod val="175000"/>
                      <a:alpha val="40000"/>
                    </a:schemeClr>
                  </a:glow>
                  <a:outerShdw blurRad="38100" dist="38100" dir="2700000" algn="tl">
                    <a:srgbClr val="4E5B6F"/>
                  </a:outerShdw>
                </a:effectLst>
              </a:rPr>
              <a:t>señalan  Andalucía como su zona natal.</a:t>
            </a:r>
          </a:p>
        </p:txBody>
      </p:sp>
    </p:spTree>
  </p:cSld>
  <p:clrMapOvr>
    <a:masterClrMapping/>
  </p:clrMapOvr>
  <mc:AlternateContent xmlns:mc="http://schemas.openxmlformats.org/markup-compatibility/2006">
    <mc:Choice xmlns:p14="http://schemas.microsoft.com/office/powerpoint/2010/main" Requires="p14">
      <p:transition spd="slow" p14:dur="3000" advTm="47000">
        <p14:vortex dir="d"/>
        <p:sndAc>
          <p:stSnd>
            <p:snd r:embed="rId2" name="Jota de la Dolores (Placido Domingo y Angel Cardenas).wav"/>
          </p:stSnd>
        </p:sndAc>
      </p:transition>
    </mc:Choice>
    <mc:Fallback>
      <p:transition spd="slow" advTm="47000">
        <p:fade/>
        <p:sndAc>
          <p:stSnd>
            <p:snd r:embed="rId2" name="Jota de la Dolores (Placido Domingo y Angel Carden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5" presetClass="exit" presetSubtype="10" fill="hold" grpId="0" nodeType="withEffect">
                                  <p:stCondLst>
                                    <p:cond delay="0"/>
                                  </p:stCondLst>
                                  <p:childTnLst>
                                    <p:animEffect transition="out" filter="checkerboard(across)">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5" presetClass="exit" presetSubtype="10" fill="hold" grpId="0" nodeType="withEffect">
                                  <p:stCondLst>
                                    <p:cond delay="0"/>
                                  </p:stCondLst>
                                  <p:childTnLst>
                                    <p:animEffect transition="out" filter="checkerboard(across)">
                                      <p:cBhvr>
                                        <p:cTn id="15" dur="3000"/>
                                        <p:tgtEl>
                                          <p:spTgt spid="12"/>
                                        </p:tgtEl>
                                      </p:cBhvr>
                                    </p:animEffect>
                                    <p:set>
                                      <p:cBhvr>
                                        <p:cTn id="16" dur="1" fill="hold">
                                          <p:stCondLst>
                                            <p:cond delay="2999"/>
                                          </p:stCondLst>
                                        </p:cTn>
                                        <p:tgtEl>
                                          <p:spTgt spid="12"/>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3000"/>
                                        <p:tgtEl>
                                          <p:spTgt spid="16"/>
                                        </p:tgtEl>
                                      </p:cBhvr>
                                    </p:animEffect>
                                    <p:set>
                                      <p:cBhvr>
                                        <p:cTn id="22" dur="1" fill="hold">
                                          <p:stCondLst>
                                            <p:cond delay="2999"/>
                                          </p:stCondLst>
                                        </p:cTn>
                                        <p:tgtEl>
                                          <p:spTgt spid="16"/>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par>
                                <p:cTn id="27" presetID="5" presetClass="entr" presetSubtype="5"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checkerboard(down)">
                                      <p:cBhvr>
                                        <p:cTn id="29" dur="3000"/>
                                        <p:tgtEl>
                                          <p:spTgt spid="2"/>
                                        </p:tgtEl>
                                      </p:cBhvr>
                                    </p:animEffect>
                                  </p:childTnLst>
                                </p:cTn>
                              </p:par>
                              <p:par>
                                <p:cTn id="30" presetID="10" presetClass="exit" presetSubtype="0" fill="hold" nodeType="withEffect">
                                  <p:stCondLst>
                                    <p:cond delay="4000"/>
                                  </p:stCondLst>
                                  <p:childTnLst>
                                    <p:animEffect transition="out" filter="fade">
                                      <p:cBhvr>
                                        <p:cTn id="31" dur="3000"/>
                                        <p:tgtEl>
                                          <p:spTgt spid="2"/>
                                        </p:tgtEl>
                                      </p:cBhvr>
                                    </p:animEffect>
                                    <p:set>
                                      <p:cBhvr>
                                        <p:cTn id="32" dur="1" fill="hold">
                                          <p:stCondLst>
                                            <p:cond delay="2999"/>
                                          </p:stCondLst>
                                        </p:cTn>
                                        <p:tgtEl>
                                          <p:spTgt spid="2"/>
                                        </p:tgtEl>
                                        <p:attrNameLst>
                                          <p:attrName>style.visibility</p:attrName>
                                        </p:attrNameLst>
                                      </p:cBhvr>
                                      <p:to>
                                        <p:strVal val="hidden"/>
                                      </p:to>
                                    </p:set>
                                  </p:childTnLst>
                                </p:cTn>
                              </p:par>
                              <p:par>
                                <p:cTn id="33" presetID="23" presetClass="exit" presetSubtype="272" fill="hold" nodeType="withEffect">
                                  <p:stCondLst>
                                    <p:cond delay="4000"/>
                                  </p:stCondLst>
                                  <p:childTnLst>
                                    <p:anim calcmode="lin" valueType="num">
                                      <p:cBhvr>
                                        <p:cTn id="34" dur="3000"/>
                                        <p:tgtEl>
                                          <p:spTgt spid="2"/>
                                        </p:tgtEl>
                                        <p:attrNameLst>
                                          <p:attrName>ppt_w</p:attrName>
                                        </p:attrNameLst>
                                      </p:cBhvr>
                                      <p:tavLst>
                                        <p:tav tm="0">
                                          <p:val>
                                            <p:strVal val="ppt_w"/>
                                          </p:val>
                                        </p:tav>
                                        <p:tav tm="100000">
                                          <p:val>
                                            <p:strVal val="4/3*ppt_w"/>
                                          </p:val>
                                        </p:tav>
                                      </p:tavLst>
                                    </p:anim>
                                    <p:anim calcmode="lin" valueType="num">
                                      <p:cBhvr>
                                        <p:cTn id="35" dur="3000"/>
                                        <p:tgtEl>
                                          <p:spTgt spid="2"/>
                                        </p:tgtEl>
                                        <p:attrNameLst>
                                          <p:attrName>ppt_h</p:attrName>
                                        </p:attrNameLst>
                                      </p:cBhvr>
                                      <p:tavLst>
                                        <p:tav tm="0">
                                          <p:val>
                                            <p:strVal val="ppt_h"/>
                                          </p:val>
                                        </p:tav>
                                        <p:tav tm="100000">
                                          <p:val>
                                            <p:strVal val="4/3*ppt_h"/>
                                          </p:val>
                                        </p:tav>
                                      </p:tavLst>
                                    </p:anim>
                                    <p:set>
                                      <p:cBhvr>
                                        <p:cTn id="36" dur="1" fill="hold">
                                          <p:stCondLst>
                                            <p:cond delay="2999"/>
                                          </p:stCondLst>
                                        </p:cTn>
                                        <p:tgtEl>
                                          <p:spTgt spid="2"/>
                                        </p:tgtEl>
                                        <p:attrNameLst>
                                          <p:attrName>style.visibility</p:attrName>
                                        </p:attrNameLst>
                                      </p:cBhvr>
                                      <p:to>
                                        <p:strVal val="hidden"/>
                                      </p:to>
                                    </p:set>
                                  </p:childTnLst>
                                </p:cTn>
                              </p:par>
                              <p:par>
                                <p:cTn id="37" presetID="42" presetClass="entr" presetSubtype="0" fill="hold" nodeType="withEffect">
                                  <p:stCondLst>
                                    <p:cond delay="500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3000"/>
                                        <p:tgtEl>
                                          <p:spTgt spid="17"/>
                                        </p:tgtEl>
                                      </p:cBhvr>
                                    </p:animEffect>
                                    <p:anim calcmode="lin" valueType="num">
                                      <p:cBhvr>
                                        <p:cTn id="40" dur="3000" fill="hold"/>
                                        <p:tgtEl>
                                          <p:spTgt spid="17"/>
                                        </p:tgtEl>
                                        <p:attrNameLst>
                                          <p:attrName>ppt_x</p:attrName>
                                        </p:attrNameLst>
                                      </p:cBhvr>
                                      <p:tavLst>
                                        <p:tav tm="0">
                                          <p:val>
                                            <p:strVal val="#ppt_x"/>
                                          </p:val>
                                        </p:tav>
                                        <p:tav tm="100000">
                                          <p:val>
                                            <p:strVal val="#ppt_x"/>
                                          </p:val>
                                        </p:tav>
                                      </p:tavLst>
                                    </p:anim>
                                    <p:anim calcmode="lin" valueType="num">
                                      <p:cBhvr>
                                        <p:cTn id="41" dur="3000" fill="hold"/>
                                        <p:tgtEl>
                                          <p:spTgt spid="17"/>
                                        </p:tgtEl>
                                        <p:attrNameLst>
                                          <p:attrName>ppt_y</p:attrName>
                                        </p:attrNameLst>
                                      </p:cBhvr>
                                      <p:tavLst>
                                        <p:tav tm="0">
                                          <p:val>
                                            <p:strVal val="#ppt_y+.1"/>
                                          </p:val>
                                        </p:tav>
                                        <p:tav tm="100000">
                                          <p:val>
                                            <p:strVal val="#ppt_y"/>
                                          </p:val>
                                        </p:tav>
                                      </p:tavLst>
                                    </p:anim>
                                  </p:childTnLst>
                                </p:cTn>
                              </p:par>
                              <p:par>
                                <p:cTn id="42" presetID="23" presetClass="entr" presetSubtype="288" fill="hold" nodeType="withEffect">
                                  <p:stCondLst>
                                    <p:cond delay="5000"/>
                                  </p:stCondLst>
                                  <p:childTnLst>
                                    <p:set>
                                      <p:cBhvr>
                                        <p:cTn id="43" dur="1" fill="hold">
                                          <p:stCondLst>
                                            <p:cond delay="0"/>
                                          </p:stCondLst>
                                        </p:cTn>
                                        <p:tgtEl>
                                          <p:spTgt spid="17"/>
                                        </p:tgtEl>
                                        <p:attrNameLst>
                                          <p:attrName>style.visibility</p:attrName>
                                        </p:attrNameLst>
                                      </p:cBhvr>
                                      <p:to>
                                        <p:strVal val="visible"/>
                                      </p:to>
                                    </p:set>
                                    <p:anim calcmode="lin" valueType="num">
                                      <p:cBhvr>
                                        <p:cTn id="44" dur="3000" fill="hold"/>
                                        <p:tgtEl>
                                          <p:spTgt spid="17"/>
                                        </p:tgtEl>
                                        <p:attrNameLst>
                                          <p:attrName>ppt_w</p:attrName>
                                        </p:attrNameLst>
                                      </p:cBhvr>
                                      <p:tavLst>
                                        <p:tav tm="0">
                                          <p:val>
                                            <p:strVal val="4/3*#ppt_w"/>
                                          </p:val>
                                        </p:tav>
                                        <p:tav tm="100000">
                                          <p:val>
                                            <p:strVal val="#ppt_w"/>
                                          </p:val>
                                        </p:tav>
                                      </p:tavLst>
                                    </p:anim>
                                    <p:anim calcmode="lin" valueType="num">
                                      <p:cBhvr>
                                        <p:cTn id="45" dur="3000" fill="hold"/>
                                        <p:tgtEl>
                                          <p:spTgt spid="17"/>
                                        </p:tgtEl>
                                        <p:attrNameLst>
                                          <p:attrName>ppt_h</p:attrName>
                                        </p:attrNameLst>
                                      </p:cBhvr>
                                      <p:tavLst>
                                        <p:tav tm="0">
                                          <p:val>
                                            <p:strVal val="4/3*#ppt_h"/>
                                          </p:val>
                                        </p:tav>
                                        <p:tav tm="100000">
                                          <p:val>
                                            <p:strVal val="#ppt_h"/>
                                          </p:val>
                                        </p:tav>
                                      </p:tavLst>
                                    </p:anim>
                                  </p:childTnLst>
                                </p:cTn>
                              </p:par>
                            </p:childTnLst>
                          </p:cTn>
                        </p:par>
                        <p:par>
                          <p:cTn id="46" fill="hold">
                            <p:stCondLst>
                              <p:cond delay="8000"/>
                            </p:stCondLst>
                            <p:childTnLst>
                              <p:par>
                                <p:cTn id="47" presetID="23" presetClass="entr" presetSubtype="32" fill="hold" nodeType="afterEffect">
                                  <p:stCondLst>
                                    <p:cond delay="1000"/>
                                  </p:stCondLst>
                                  <p:childTnLst>
                                    <p:set>
                                      <p:cBhvr>
                                        <p:cTn id="48" dur="1" fill="hold">
                                          <p:stCondLst>
                                            <p:cond delay="0"/>
                                          </p:stCondLst>
                                        </p:cTn>
                                        <p:tgtEl>
                                          <p:spTgt spid="10"/>
                                        </p:tgtEl>
                                        <p:attrNameLst>
                                          <p:attrName>style.visibility</p:attrName>
                                        </p:attrNameLst>
                                      </p:cBhvr>
                                      <p:to>
                                        <p:strVal val="visible"/>
                                      </p:to>
                                    </p:set>
                                    <p:anim calcmode="lin" valueType="num">
                                      <p:cBhvr>
                                        <p:cTn id="49" dur="2000" fill="hold"/>
                                        <p:tgtEl>
                                          <p:spTgt spid="10"/>
                                        </p:tgtEl>
                                        <p:attrNameLst>
                                          <p:attrName>ppt_w</p:attrName>
                                        </p:attrNameLst>
                                      </p:cBhvr>
                                      <p:tavLst>
                                        <p:tav tm="0">
                                          <p:val>
                                            <p:strVal val="4*#ppt_w"/>
                                          </p:val>
                                        </p:tav>
                                        <p:tav tm="100000">
                                          <p:val>
                                            <p:strVal val="#ppt_w"/>
                                          </p:val>
                                        </p:tav>
                                      </p:tavLst>
                                    </p:anim>
                                    <p:anim calcmode="lin" valueType="num">
                                      <p:cBhvr>
                                        <p:cTn id="50" dur="2000" fill="hold"/>
                                        <p:tgtEl>
                                          <p:spTgt spid="10"/>
                                        </p:tgtEl>
                                        <p:attrNameLst>
                                          <p:attrName>ppt_h</p:attrName>
                                        </p:attrNameLst>
                                      </p:cBhvr>
                                      <p:tavLst>
                                        <p:tav tm="0">
                                          <p:val>
                                            <p:strVal val="4*#ppt_h"/>
                                          </p:val>
                                        </p:tav>
                                        <p:tav tm="100000">
                                          <p:val>
                                            <p:strVal val="#ppt_h"/>
                                          </p:val>
                                        </p:tav>
                                      </p:tavLst>
                                    </p:anim>
                                  </p:childTnLst>
                                </p:cTn>
                              </p:par>
                            </p:childTnLst>
                          </p:cTn>
                        </p:par>
                        <p:par>
                          <p:cTn id="51" fill="hold">
                            <p:stCondLst>
                              <p:cond delay="11000"/>
                            </p:stCondLst>
                            <p:childTnLst>
                              <p:par>
                                <p:cTn id="52" presetID="23" presetClass="exit" presetSubtype="32" fill="hold" nodeType="afterEffect">
                                  <p:stCondLst>
                                    <p:cond delay="2000"/>
                                  </p:stCondLst>
                                  <p:childTnLst>
                                    <p:anim calcmode="lin" valueType="num">
                                      <p:cBhvr>
                                        <p:cTn id="53" dur="2000"/>
                                        <p:tgtEl>
                                          <p:spTgt spid="10"/>
                                        </p:tgtEl>
                                        <p:attrNameLst>
                                          <p:attrName>ppt_w</p:attrName>
                                        </p:attrNameLst>
                                      </p:cBhvr>
                                      <p:tavLst>
                                        <p:tav tm="0">
                                          <p:val>
                                            <p:strVal val="ppt_w"/>
                                          </p:val>
                                        </p:tav>
                                        <p:tav tm="100000">
                                          <p:val>
                                            <p:fltVal val="0"/>
                                          </p:val>
                                        </p:tav>
                                      </p:tavLst>
                                    </p:anim>
                                    <p:anim calcmode="lin" valueType="num">
                                      <p:cBhvr>
                                        <p:cTn id="54" dur="2000"/>
                                        <p:tgtEl>
                                          <p:spTgt spid="10"/>
                                        </p:tgtEl>
                                        <p:attrNameLst>
                                          <p:attrName>ppt_h</p:attrName>
                                        </p:attrNameLst>
                                      </p:cBhvr>
                                      <p:tavLst>
                                        <p:tav tm="0">
                                          <p:val>
                                            <p:strVal val="ppt_h"/>
                                          </p:val>
                                        </p:tav>
                                        <p:tav tm="100000">
                                          <p:val>
                                            <p:fltVal val="0"/>
                                          </p:val>
                                        </p:tav>
                                      </p:tavLst>
                                    </p:anim>
                                    <p:set>
                                      <p:cBhvr>
                                        <p:cTn id="55" dur="1" fill="hold">
                                          <p:stCondLst>
                                            <p:cond delay="1999"/>
                                          </p:stCondLst>
                                        </p:cTn>
                                        <p:tgtEl>
                                          <p:spTgt spid="10"/>
                                        </p:tgtEl>
                                        <p:attrNameLst>
                                          <p:attrName>style.visibility</p:attrName>
                                        </p:attrNameLst>
                                      </p:cBhvr>
                                      <p:to>
                                        <p:strVal val="hidden"/>
                                      </p:to>
                                    </p:set>
                                  </p:childTnLst>
                                </p:cTn>
                              </p:par>
                              <p:par>
                                <p:cTn id="56" presetID="7" presetClass="exit" presetSubtype="1" fill="hold" nodeType="withEffect">
                                  <p:stCondLst>
                                    <p:cond delay="2000"/>
                                  </p:stCondLst>
                                  <p:childTnLst>
                                    <p:anim calcmode="lin" valueType="num">
                                      <p:cBhvr additive="base">
                                        <p:cTn id="57" dur="2000"/>
                                        <p:tgtEl>
                                          <p:spTgt spid="10"/>
                                        </p:tgtEl>
                                        <p:attrNameLst>
                                          <p:attrName>ppt_x</p:attrName>
                                        </p:attrNameLst>
                                      </p:cBhvr>
                                      <p:tavLst>
                                        <p:tav tm="0">
                                          <p:val>
                                            <p:strVal val="ppt_x"/>
                                          </p:val>
                                        </p:tav>
                                        <p:tav tm="100000">
                                          <p:val>
                                            <p:strVal val="ppt_x"/>
                                          </p:val>
                                        </p:tav>
                                      </p:tavLst>
                                    </p:anim>
                                    <p:anim calcmode="lin" valueType="num">
                                      <p:cBhvr additive="base">
                                        <p:cTn id="58" dur="2000"/>
                                        <p:tgtEl>
                                          <p:spTgt spid="10"/>
                                        </p:tgtEl>
                                        <p:attrNameLst>
                                          <p:attrName>ppt_y</p:attrName>
                                        </p:attrNameLst>
                                      </p:cBhvr>
                                      <p:tavLst>
                                        <p:tav tm="0">
                                          <p:val>
                                            <p:strVal val="ppt_y"/>
                                          </p:val>
                                        </p:tav>
                                        <p:tav tm="100000">
                                          <p:val>
                                            <p:strVal val="0-ppt_h/2"/>
                                          </p:val>
                                        </p:tav>
                                      </p:tavLst>
                                    </p:anim>
                                    <p:set>
                                      <p:cBhvr>
                                        <p:cTn id="59" dur="1" fill="hold">
                                          <p:stCondLst>
                                            <p:cond delay="1999"/>
                                          </p:stCondLst>
                                        </p:cTn>
                                        <p:tgtEl>
                                          <p:spTgt spid="10"/>
                                        </p:tgtEl>
                                        <p:attrNameLst>
                                          <p:attrName>style.visibility</p:attrName>
                                        </p:attrNameLst>
                                      </p:cBhvr>
                                      <p:to>
                                        <p:strVal val="hidden"/>
                                      </p:to>
                                    </p:set>
                                  </p:childTnLst>
                                </p:cTn>
                              </p:par>
                              <p:par>
                                <p:cTn id="60" presetID="23" presetClass="entr" presetSubtype="32" fill="hold" nodeType="withEffect">
                                  <p:stCondLst>
                                    <p:cond delay="2000"/>
                                  </p:stCondLst>
                                  <p:childTnLst>
                                    <p:set>
                                      <p:cBhvr>
                                        <p:cTn id="61" dur="1" fill="hold">
                                          <p:stCondLst>
                                            <p:cond delay="0"/>
                                          </p:stCondLst>
                                        </p:cTn>
                                        <p:tgtEl>
                                          <p:spTgt spid="11"/>
                                        </p:tgtEl>
                                        <p:attrNameLst>
                                          <p:attrName>style.visibility</p:attrName>
                                        </p:attrNameLst>
                                      </p:cBhvr>
                                      <p:to>
                                        <p:strVal val="visible"/>
                                      </p:to>
                                    </p:set>
                                    <p:anim calcmode="lin" valueType="num">
                                      <p:cBhvr>
                                        <p:cTn id="62" dur="2000" fill="hold"/>
                                        <p:tgtEl>
                                          <p:spTgt spid="11"/>
                                        </p:tgtEl>
                                        <p:attrNameLst>
                                          <p:attrName>ppt_w</p:attrName>
                                        </p:attrNameLst>
                                      </p:cBhvr>
                                      <p:tavLst>
                                        <p:tav tm="0">
                                          <p:val>
                                            <p:strVal val="4*#ppt_w"/>
                                          </p:val>
                                        </p:tav>
                                        <p:tav tm="100000">
                                          <p:val>
                                            <p:strVal val="#ppt_w"/>
                                          </p:val>
                                        </p:tav>
                                      </p:tavLst>
                                    </p:anim>
                                    <p:anim calcmode="lin" valueType="num">
                                      <p:cBhvr>
                                        <p:cTn id="63" dur="2000" fill="hold"/>
                                        <p:tgtEl>
                                          <p:spTgt spid="11"/>
                                        </p:tgtEl>
                                        <p:attrNameLst>
                                          <p:attrName>ppt_h</p:attrName>
                                        </p:attrNameLst>
                                      </p:cBhvr>
                                      <p:tavLst>
                                        <p:tav tm="0">
                                          <p:val>
                                            <p:strVal val="4*#ppt_h"/>
                                          </p:val>
                                        </p:tav>
                                        <p:tav tm="100000">
                                          <p:val>
                                            <p:strVal val="#ppt_h"/>
                                          </p:val>
                                        </p:tav>
                                      </p:tavLst>
                                    </p:anim>
                                  </p:childTnLst>
                                </p:cTn>
                              </p:par>
                            </p:childTnLst>
                          </p:cTn>
                        </p:par>
                        <p:par>
                          <p:cTn id="64" fill="hold">
                            <p:stCondLst>
                              <p:cond delay="15000"/>
                            </p:stCondLst>
                            <p:childTnLst>
                              <p:par>
                                <p:cTn id="65" presetID="23" presetClass="exit" presetSubtype="32" fill="hold" nodeType="afterEffect">
                                  <p:stCondLst>
                                    <p:cond delay="2000"/>
                                  </p:stCondLst>
                                  <p:childTnLst>
                                    <p:anim calcmode="lin" valueType="num">
                                      <p:cBhvr>
                                        <p:cTn id="66" dur="2000"/>
                                        <p:tgtEl>
                                          <p:spTgt spid="11"/>
                                        </p:tgtEl>
                                        <p:attrNameLst>
                                          <p:attrName>ppt_w</p:attrName>
                                        </p:attrNameLst>
                                      </p:cBhvr>
                                      <p:tavLst>
                                        <p:tav tm="0">
                                          <p:val>
                                            <p:strVal val="ppt_w"/>
                                          </p:val>
                                        </p:tav>
                                        <p:tav tm="100000">
                                          <p:val>
                                            <p:fltVal val="0"/>
                                          </p:val>
                                        </p:tav>
                                      </p:tavLst>
                                    </p:anim>
                                    <p:anim calcmode="lin" valueType="num">
                                      <p:cBhvr>
                                        <p:cTn id="67" dur="2000"/>
                                        <p:tgtEl>
                                          <p:spTgt spid="11"/>
                                        </p:tgtEl>
                                        <p:attrNameLst>
                                          <p:attrName>ppt_h</p:attrName>
                                        </p:attrNameLst>
                                      </p:cBhvr>
                                      <p:tavLst>
                                        <p:tav tm="0">
                                          <p:val>
                                            <p:strVal val="ppt_h"/>
                                          </p:val>
                                        </p:tav>
                                        <p:tav tm="100000">
                                          <p:val>
                                            <p:fltVal val="0"/>
                                          </p:val>
                                        </p:tav>
                                      </p:tavLst>
                                    </p:anim>
                                    <p:set>
                                      <p:cBhvr>
                                        <p:cTn id="68" dur="1" fill="hold">
                                          <p:stCondLst>
                                            <p:cond delay="1999"/>
                                          </p:stCondLst>
                                        </p:cTn>
                                        <p:tgtEl>
                                          <p:spTgt spid="11"/>
                                        </p:tgtEl>
                                        <p:attrNameLst>
                                          <p:attrName>style.visibility</p:attrName>
                                        </p:attrNameLst>
                                      </p:cBhvr>
                                      <p:to>
                                        <p:strVal val="hidden"/>
                                      </p:to>
                                    </p:set>
                                  </p:childTnLst>
                                </p:cTn>
                              </p:par>
                            </p:childTnLst>
                          </p:cTn>
                        </p:par>
                        <p:par>
                          <p:cTn id="69" fill="hold">
                            <p:stCondLst>
                              <p:cond delay="19000"/>
                            </p:stCondLst>
                            <p:childTnLst>
                              <p:par>
                                <p:cTn id="70" presetID="40" presetClass="entr" presetSubtype="0" fill="hold" grpId="0" nodeType="afterEffect">
                                  <p:stCondLst>
                                    <p:cond delay="0"/>
                                  </p:stCondLst>
                                  <p:iterate type="lt">
                                    <p:tmPct val="10000"/>
                                  </p:iterate>
                                  <p:childTnLst>
                                    <p:set>
                                      <p:cBhvr>
                                        <p:cTn id="71" dur="1" fill="hold">
                                          <p:stCondLst>
                                            <p:cond delay="0"/>
                                          </p:stCondLst>
                                        </p:cTn>
                                        <p:tgtEl>
                                          <p:spTgt spid="14"/>
                                        </p:tgtEl>
                                        <p:attrNameLst>
                                          <p:attrName>style.visibility</p:attrName>
                                        </p:attrNameLst>
                                      </p:cBhvr>
                                      <p:to>
                                        <p:strVal val="visible"/>
                                      </p:to>
                                    </p:set>
                                    <p:animEffect transition="in" filter="fade">
                                      <p:cBhvr>
                                        <p:cTn id="72" dur="1000"/>
                                        <p:tgtEl>
                                          <p:spTgt spid="14"/>
                                        </p:tgtEl>
                                      </p:cBhvr>
                                    </p:animEffect>
                                    <p:anim calcmode="lin" valueType="num">
                                      <p:cBhvr>
                                        <p:cTn id="73" dur="1000" fill="hold"/>
                                        <p:tgtEl>
                                          <p:spTgt spid="14"/>
                                        </p:tgtEl>
                                        <p:attrNameLst>
                                          <p:attrName>ppt_x</p:attrName>
                                        </p:attrNameLst>
                                      </p:cBhvr>
                                      <p:tavLst>
                                        <p:tav tm="0">
                                          <p:val>
                                            <p:strVal val="#ppt_x-.1"/>
                                          </p:val>
                                        </p:tav>
                                        <p:tav tm="100000">
                                          <p:val>
                                            <p:strVal val="#ppt_x"/>
                                          </p:val>
                                        </p:tav>
                                      </p:tavLst>
                                    </p:anim>
                                    <p:anim calcmode="lin" valueType="num">
                                      <p:cBhvr>
                                        <p:cTn id="74"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2" grpId="0" animBg="1"/>
      <p:bldP spid="13" grpId="0" animBg="1"/>
      <p:bldP spid="16" grpId="0" animBg="1"/>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1.jpg"/>
          <p:cNvPicPr>
            <a:picLocks noGrp="1" noChangeAspect="1"/>
          </p:cNvPicPr>
          <p:nvPr isPhoto="1"/>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4643438"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457200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7200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1187450" y="4657725"/>
            <a:ext cx="7056438"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 que si está claro  es que Aragón es la región en la que más aceptación ha tenido la jota, llegando a constituirse como el baile folclórico por excelencia.</a:t>
            </a:r>
          </a:p>
        </p:txBody>
      </p:sp>
    </p:spTree>
  </p:cSld>
  <p:clrMapOvr>
    <a:masterClrMapping/>
  </p:clrMapOvr>
  <mc:AlternateContent xmlns:mc="http://schemas.openxmlformats.org/markup-compatibility/2006">
    <mc:Choice xmlns:p14="http://schemas.microsoft.com/office/powerpoint/2010/main" Requires="p14">
      <p:transition spd="slow" p14:dur="3000" advTm="20000">
        <p14:vortex/>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3000"/>
                                        <p:tgtEl>
                                          <p:spTgt spid="15"/>
                                        </p:tgtEl>
                                      </p:cBhvr>
                                    </p:animEffect>
                                    <p:set>
                                      <p:cBhvr>
                                        <p:cTn id="16" dur="1" fill="hold">
                                          <p:stCondLst>
                                            <p:cond delay="2999"/>
                                          </p:stCondLst>
                                        </p:cTn>
                                        <p:tgtEl>
                                          <p:spTgt spid="15"/>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3000"/>
                                        <p:tgtEl>
                                          <p:spTgt spid="11"/>
                                        </p:tgtEl>
                                      </p:cBhvr>
                                    </p:animEffect>
                                    <p:set>
                                      <p:cBhvr>
                                        <p:cTn id="22" dur="1" fill="hold">
                                          <p:stCondLst>
                                            <p:cond delay="2999"/>
                                          </p:stCondLst>
                                        </p:cTn>
                                        <p:tgtEl>
                                          <p:spTgt spid="11"/>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3000"/>
                                        <p:tgtEl>
                                          <p:spTgt spid="2"/>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1"/>
                                          </p:val>
                                        </p:tav>
                                        <p:tav tm="100000">
                                          <p:val>
                                            <p:strVal val="#ppt_x"/>
                                          </p:val>
                                        </p:tav>
                                      </p:tavLst>
                                    </p:anim>
                                    <p:anim calcmode="lin" valueType="num">
                                      <p:cBhvr>
                                        <p:cTn id="3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11" grpId="0" animBg="1"/>
      <p:bldP spid="12" grpId="0" animBg="1"/>
      <p:bldP spid="15" grpId="0" animBg="1"/>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a:srcRect/>
          <a:stretch>
            <a:fillRect/>
          </a:stretch>
        </p:blipFill>
        <p:spPr bwMode="auto">
          <a:xfrm>
            <a:off x="0" y="-382588"/>
            <a:ext cx="9144000" cy="6264276"/>
          </a:xfrm>
          <a:prstGeom prst="rect">
            <a:avLst/>
          </a:prstGeom>
          <a:noFill/>
          <a:ln w="9525">
            <a:noFill/>
            <a:miter lim="800000"/>
            <a:headEnd/>
            <a:tailEnd/>
          </a:ln>
        </p:spPr>
      </p:pic>
      <p:sp>
        <p:nvSpPr>
          <p:cNvPr id="5" name="4 Rectángulo"/>
          <p:cNvSpPr/>
          <p:nvPr/>
        </p:nvSpPr>
        <p:spPr>
          <a:xfrm>
            <a:off x="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323850" y="4370388"/>
            <a:ext cx="8562975" cy="1200150"/>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4E5B6F"/>
                  </a:outerShdw>
                </a:effectLst>
              </a:rPr>
              <a:t>Aunque la jota también se baila en otras regiones españolas, como Castilla </a:t>
            </a:r>
          </a:p>
          <a:p>
            <a:pPr>
              <a:defRPr/>
            </a:pPr>
            <a:r>
              <a:rPr lang="es-ES" b="1" dirty="0">
                <a:effectLst>
                  <a:glow rad="101600">
                    <a:schemeClr val="accent2">
                      <a:satMod val="175000"/>
                      <a:alpha val="40000"/>
                    </a:schemeClr>
                  </a:glow>
                  <a:outerShdw blurRad="38100" dist="38100" dir="2700000" algn="tl">
                    <a:srgbClr val="4E5B6F"/>
                  </a:outerShdw>
                </a:effectLst>
              </a:rPr>
              <a:t>La Mancha, Andalucía, Valencia, Navarra y Murcia entre otras, es el centro y </a:t>
            </a:r>
          </a:p>
          <a:p>
            <a:pPr>
              <a:defRPr/>
            </a:pPr>
            <a:r>
              <a:rPr lang="es-ES" b="1" dirty="0">
                <a:effectLst>
                  <a:glow rad="101600">
                    <a:schemeClr val="accent2">
                      <a:satMod val="175000"/>
                      <a:alpha val="40000"/>
                    </a:schemeClr>
                  </a:glow>
                  <a:outerShdw blurRad="38100" dist="38100" dir="2700000" algn="tl">
                    <a:srgbClr val="4E5B6F"/>
                  </a:outerShdw>
                </a:effectLst>
              </a:rPr>
              <a:t>bajo Aragón donde más hondo ha calado y por donde se extendió como un</a:t>
            </a:r>
          </a:p>
          <a:p>
            <a:pPr>
              <a:defRPr/>
            </a:pPr>
            <a:r>
              <a:rPr lang="es-ES" b="1" dirty="0">
                <a:effectLst>
                  <a:glow rad="101600">
                    <a:schemeClr val="accent2">
                      <a:satMod val="175000"/>
                      <a:alpha val="40000"/>
                    </a:schemeClr>
                  </a:glow>
                  <a:outerShdw blurRad="38100" dist="38100" dir="2700000" algn="tl">
                    <a:srgbClr val="4E5B6F"/>
                  </a:outerShdw>
                </a:effectLst>
              </a:rPr>
              <a:t>“reguero de pólvora”.</a:t>
            </a:r>
          </a:p>
        </p:txBody>
      </p:sp>
    </p:spTree>
  </p:cSld>
  <p:clrMapOvr>
    <a:masterClrMapping/>
  </p:clrMapOvr>
  <mc:AlternateContent xmlns:mc="http://schemas.openxmlformats.org/markup-compatibility/2006">
    <mc:Choice xmlns:p14="http://schemas.microsoft.com/office/powerpoint/2010/main" Requires="p14">
      <p:transition spd="slow" p14:dur="3000" advTm="29000">
        <p14:vortex dir="u"/>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grpId="0" nodeType="withEffect">
                                  <p:stCondLst>
                                    <p:cond delay="0"/>
                                  </p:stCondLst>
                                  <p:childTnLst>
                                    <p:animEffect transition="out" filter="strips(downRigh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8" presetClass="exit" presetSubtype="6" fill="hold" grpId="0" nodeType="withEffect">
                                  <p:stCondLst>
                                    <p:cond delay="0"/>
                                  </p:stCondLst>
                                  <p:childTnLst>
                                    <p:animEffect transition="out" filter="strips(downRight)">
                                      <p:cBhvr>
                                        <p:cTn id="12" dur="3000"/>
                                        <p:tgtEl>
                                          <p:spTgt spid="13"/>
                                        </p:tgtEl>
                                      </p:cBhvr>
                                    </p:animEffect>
                                    <p:set>
                                      <p:cBhvr>
                                        <p:cTn id="13" dur="1" fill="hold">
                                          <p:stCondLst>
                                            <p:cond delay="2999"/>
                                          </p:stCondLst>
                                        </p:cTn>
                                        <p:tgtEl>
                                          <p:spTgt spid="13"/>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3000"/>
                                        <p:tgtEl>
                                          <p:spTgt spid="14"/>
                                        </p:tgtEl>
                                      </p:cBhvr>
                                    </p:animEffect>
                                    <p:set>
                                      <p:cBhvr>
                                        <p:cTn id="16" dur="1" fill="hold">
                                          <p:stCondLst>
                                            <p:cond delay="2999"/>
                                          </p:stCondLst>
                                        </p:cTn>
                                        <p:tgtEl>
                                          <p:spTgt spid="14"/>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par>
                                <p:cTn id="27" presetID="21" presetClass="entr" presetSubtype="2"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heel(2)">
                                      <p:cBhvr>
                                        <p:cTn id="29" dur="3000"/>
                                        <p:tgtEl>
                                          <p:spTgt spid="2"/>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3" grpId="0" animBg="1"/>
      <p:bldP spid="14" grpId="0" animBg="1"/>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cbfd76a90add9ff398460947ac605f3.jpg"/>
          <p:cNvPicPr>
            <a:picLocks noGrp="1" noChangeAspect="1"/>
          </p:cNvPicPr>
          <p:nvPr isPhoto="1"/>
        </p:nvPicPr>
        <p:blipFill>
          <a:blip r:embed="rId2"/>
          <a:srcRect/>
          <a:stretch>
            <a:fillRect/>
          </a:stretch>
        </p:blipFill>
        <p:spPr bwMode="auto">
          <a:xfrm>
            <a:off x="0" y="-166688"/>
            <a:ext cx="9144000" cy="6048376"/>
          </a:xfrm>
          <a:prstGeom prst="rect">
            <a:avLst/>
          </a:prstGeom>
          <a:noFill/>
          <a:ln w="9525">
            <a:noFill/>
            <a:miter lim="800000"/>
            <a:headEnd/>
            <a:tailEnd/>
          </a:ln>
        </p:spPr>
      </p:pic>
      <p:sp>
        <p:nvSpPr>
          <p:cNvPr id="5" name="4 Rectángulo"/>
          <p:cNvSpPr/>
          <p:nvPr/>
        </p:nvSpPr>
        <p:spPr>
          <a:xfrm>
            <a:off x="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611188" y="5160963"/>
            <a:ext cx="8007350" cy="369887"/>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la jota se conjugan tres elementos esenciales: canto, baile y música.</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14000">
        <p15:prstTrans prst="peelOff"/>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3000"/>
                                        <p:tgtEl>
                                          <p:spTgt spid="14"/>
                                        </p:tgtEl>
                                      </p:cBhvr>
                                    </p:animEffect>
                                    <p:set>
                                      <p:cBhvr>
                                        <p:cTn id="22" dur="1" fill="hold">
                                          <p:stCondLst>
                                            <p:cond delay="2999"/>
                                          </p:stCondLst>
                                        </p:cTn>
                                        <p:tgtEl>
                                          <p:spTgt spid="14"/>
                                        </p:tgtEl>
                                        <p:attrNameLst>
                                          <p:attrName>style.visibility</p:attrName>
                                        </p:attrNameLst>
                                      </p:cBhvr>
                                      <p:to>
                                        <p:strVal val="hidden"/>
                                      </p:to>
                                    </p:set>
                                  </p:childTnLst>
                                </p:cTn>
                              </p:par>
                              <p:par>
                                <p:cTn id="23" presetID="3" presetClass="entr" presetSubtype="10"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linds(horizontal)">
                                      <p:cBhvr>
                                        <p:cTn id="25" dur="3000"/>
                                        <p:tgtEl>
                                          <p:spTgt spid="2"/>
                                        </p:tgtEl>
                                      </p:cBhvr>
                                    </p:animEffec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3000" fill="hold"/>
                                        <p:tgtEl>
                                          <p:spTgt spid="2"/>
                                        </p:tgtEl>
                                        <p:attrNameLst>
                                          <p:attrName>ppt_w</p:attrName>
                                        </p:attrNameLst>
                                      </p:cBhvr>
                                      <p:tavLst>
                                        <p:tav tm="0">
                                          <p:val>
                                            <p:strVal val="4/3*#ppt_w"/>
                                          </p:val>
                                        </p:tav>
                                        <p:tav tm="100000">
                                          <p:val>
                                            <p:strVal val="#ppt_w"/>
                                          </p:val>
                                        </p:tav>
                                      </p:tavLst>
                                    </p:anim>
                                    <p:anim calcmode="lin" valueType="num">
                                      <p:cBhvr>
                                        <p:cTn id="29" dur="3000" fill="hold"/>
                                        <p:tgtEl>
                                          <p:spTgt spid="2"/>
                                        </p:tgtEl>
                                        <p:attrNameLst>
                                          <p:attrName>ppt_h</p:attrName>
                                        </p:attrNameLst>
                                      </p:cBhvr>
                                      <p:tavLst>
                                        <p:tav tm="0">
                                          <p:val>
                                            <p:strVal val="4/3*#ppt_h"/>
                                          </p:val>
                                        </p:tav>
                                        <p:tav tm="100000">
                                          <p:val>
                                            <p:strVal val="#ppt_h"/>
                                          </p:val>
                                        </p:tav>
                                      </p:tavLst>
                                    </p:anim>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3" grpId="0" animBg="1"/>
      <p:bldP spid="14" grpId="0" animBg="1"/>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27613404_242952_10150203835432700_310375597699_6897984_3433271_o.jpg"/>
          <p:cNvPicPr>
            <a:picLocks noGrp="1" noChangeAspect="1"/>
          </p:cNvPicPr>
          <p:nvPr isPhoto="1"/>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468313" y="4657725"/>
            <a:ext cx="8459787" cy="923925"/>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Desde 1886 se viene celebrando todos los años ininterrumpidamente en</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Zaragoza el Certamen Oficial de Jota. Y desde 1979 se festeja la Muestra del</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Folclore Aragonés.</a:t>
            </a:r>
          </a:p>
        </p:txBody>
      </p:sp>
    </p:spTree>
  </p:cSld>
  <p:clrMapOvr>
    <a:masterClrMapping/>
  </p:clrMapOvr>
  <mc:AlternateContent xmlns:mc="http://schemas.openxmlformats.org/markup-compatibility/2006">
    <mc:Choice xmlns:p14="http://schemas.microsoft.com/office/powerpoint/2010/main" Requires="p14">
      <p:transition spd="slow" p14:dur="3000" advTm="21000">
        <p14:glitter pattern="hexagon"/>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8" presetClass="exit" presetSubtype="3" fill="hold" grpId="0" nodeType="withEffect">
                                  <p:stCondLst>
                                    <p:cond delay="0"/>
                                  </p:stCondLst>
                                  <p:childTnLst>
                                    <p:animEffect transition="out" filter="strips(upRight)">
                                      <p:cBhvr>
                                        <p:cTn id="12" dur="3000"/>
                                        <p:tgtEl>
                                          <p:spTgt spid="13"/>
                                        </p:tgtEl>
                                      </p:cBhvr>
                                    </p:animEffect>
                                    <p:set>
                                      <p:cBhvr>
                                        <p:cTn id="13" dur="1" fill="hold">
                                          <p:stCondLst>
                                            <p:cond delay="2999"/>
                                          </p:stCondLst>
                                        </p:cTn>
                                        <p:tgtEl>
                                          <p:spTgt spid="13"/>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3000"/>
                                        <p:tgtEl>
                                          <p:spTgt spid="14"/>
                                        </p:tgtEl>
                                      </p:cBhvr>
                                    </p:animEffect>
                                    <p:set>
                                      <p:cBhvr>
                                        <p:cTn id="16" dur="1" fill="hold">
                                          <p:stCondLst>
                                            <p:cond delay="2999"/>
                                          </p:stCondLst>
                                        </p:cTn>
                                        <p:tgtEl>
                                          <p:spTgt spid="14"/>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par>
                                <p:cTn id="27" presetID="3" presetClass="entr" presetSubtype="5"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blinds(vertical)">
                                      <p:cBhvr>
                                        <p:cTn id="29" dur="3000"/>
                                        <p:tgtEl>
                                          <p:spTgt spid="2"/>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3" grpId="0" animBg="1"/>
      <p:bldP spid="14" grpId="0" animBg="1"/>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bcbc75a47d02da3c44d60c4ad6c809e.jpg"/>
          <p:cNvPicPr>
            <a:picLocks noGrp="1" noChangeAspect="1"/>
          </p:cNvPicPr>
          <p:nvPr isPhoto="1"/>
        </p:nvPicPr>
        <p:blipFill>
          <a:blip r:embed="rId2"/>
          <a:srcRect/>
          <a:stretch>
            <a:fillRect/>
          </a:stretch>
        </p:blipFill>
        <p:spPr bwMode="auto">
          <a:xfrm>
            <a:off x="0" y="-382588"/>
            <a:ext cx="9144000" cy="6408738"/>
          </a:xfrm>
          <a:prstGeom prst="rect">
            <a:avLst/>
          </a:prstGeom>
          <a:noFill/>
          <a:ln w="9525">
            <a:noFill/>
            <a:miter lim="800000"/>
            <a:headEnd/>
            <a:tailEnd/>
          </a:ln>
        </p:spPr>
      </p:pic>
      <p:sp>
        <p:nvSpPr>
          <p:cNvPr id="5" name="4 Rectángulo"/>
          <p:cNvSpPr/>
          <p:nvPr/>
        </p:nvSpPr>
        <p:spPr>
          <a:xfrm>
            <a:off x="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539750" y="4657725"/>
            <a:ext cx="8262938" cy="923925"/>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estos momentos existen cinco estilos de jota aragonesa, cada uno de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ellos con sus características propias: el de </a:t>
            </a:r>
            <a:r>
              <a:rPr lang="es-ES" b="1" dirty="0" err="1">
                <a:effectLst>
                  <a:glow rad="101600">
                    <a:schemeClr val="accent2">
                      <a:satMod val="175000"/>
                      <a:alpha val="40000"/>
                    </a:schemeClr>
                  </a:glow>
                  <a:outerShdw blurRad="38100" dist="38100" dir="2700000" algn="tl">
                    <a:srgbClr val="000000">
                      <a:alpha val="43137"/>
                    </a:srgbClr>
                  </a:outerShdw>
                </a:effectLst>
              </a:rPr>
              <a:t>Albalate</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Alcañiz</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Calanda</a:t>
            </a:r>
            <a:r>
              <a:rPr lang="es-ES" b="1" dirty="0">
                <a:effectLst>
                  <a:glow rad="101600">
                    <a:schemeClr val="accent2">
                      <a:satMod val="175000"/>
                      <a:alpha val="40000"/>
                    </a:schemeClr>
                  </a:glow>
                  <a:outerShdw blurRad="38100" dist="38100" dir="2700000" algn="tl">
                    <a:srgbClr val="000000">
                      <a:alpha val="43137"/>
                    </a:srgbClr>
                  </a:outerShdw>
                </a:effectLst>
              </a:rPr>
              <a:t>,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Andorra y Zaragoza.</a:t>
            </a:r>
          </a:p>
        </p:txBody>
      </p:sp>
    </p:spTree>
  </p:cSld>
  <p:clrMapOvr>
    <a:masterClrMapping/>
  </p:clrMapOvr>
  <mc:AlternateContent xmlns:mc="http://schemas.openxmlformats.org/markup-compatibility/2006">
    <mc:Choice xmlns:p14="http://schemas.microsoft.com/office/powerpoint/2010/main" Requires="p14">
      <p:transition spd="slow" p14:dur="3000" advTm="23000">
        <p14:glitter dir="u" pattern="hexagon"/>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3000"/>
                                        <p:tgtEl>
                                          <p:spTgt spid="14"/>
                                        </p:tgtEl>
                                      </p:cBhvr>
                                    </p:animEffect>
                                    <p:set>
                                      <p:cBhvr>
                                        <p:cTn id="22" dur="1" fill="hold">
                                          <p:stCondLst>
                                            <p:cond delay="2999"/>
                                          </p:stCondLst>
                                        </p:cTn>
                                        <p:tgtEl>
                                          <p:spTgt spid="14"/>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par>
                                <p:cTn id="27" presetID="14" presetClass="entr" presetSubtype="5"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randombar(vertical)">
                                      <p:cBhvr>
                                        <p:cTn id="29" dur="3000"/>
                                        <p:tgtEl>
                                          <p:spTgt spid="2"/>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3" grpId="0" animBg="1"/>
      <p:bldP spid="14" grpId="0" animBg="1"/>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James Bullough (38).jpg"/>
          <p:cNvPicPr>
            <a:picLocks noGrp="1" noChangeAspect="1"/>
          </p:cNvPicPr>
          <p:nvPr isPhoto="1"/>
        </p:nvPicPr>
        <p:blipFill>
          <a:blip r:embed="rId2"/>
          <a:stretch>
            <a:fillRect/>
          </a:stretch>
        </p:blipFill>
        <p:spPr>
          <a:xfrm>
            <a:off x="0" y="0"/>
            <a:ext cx="9144000" cy="5715000"/>
          </a:xfrm>
          <a:prstGeom prst="rect">
            <a:avLst/>
          </a:prstGeom>
          <a:solidFill>
            <a:schemeClr val="tx2">
              <a:lumMod val="75000"/>
              <a:alpha val="80000"/>
            </a:schemeClr>
          </a:solidFill>
          <a:ln>
            <a:noFill/>
          </a:ln>
        </p:spPr>
      </p:pic>
      <p:sp>
        <p:nvSpPr>
          <p:cNvPr id="5" name="4 Rectángulo"/>
          <p:cNvSpPr/>
          <p:nvPr/>
        </p:nvSpPr>
        <p:spPr>
          <a:xfrm>
            <a:off x="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1116013" y="4945063"/>
            <a:ext cx="7353300" cy="647700"/>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jota ha ido desplazando con el tiempo a otras danzas como el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fandango, el bolero o la aldaba.</a:t>
            </a:r>
          </a:p>
        </p:txBody>
      </p:sp>
    </p:spTree>
  </p:cSld>
  <p:clrMapOvr>
    <a:masterClrMapping/>
  </p:clrMapOvr>
  <mc:AlternateContent xmlns:mc="http://schemas.openxmlformats.org/markup-compatibility/2006">
    <mc:Choice xmlns:p14="http://schemas.microsoft.com/office/powerpoint/2010/main" Requires="p14">
      <p:transition spd="slow" p14:dur="3000" advTm="16000">
        <p14:glitter dir="r" pattern="hexagon"/>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10"/>
                                        </p:tgtEl>
                                      </p:cBhvr>
                                    </p:animEffect>
                                    <p:set>
                                      <p:cBhvr>
                                        <p:cTn id="10" dur="1" fill="hold">
                                          <p:stCondLst>
                                            <p:cond delay="2999"/>
                                          </p:stCondLst>
                                        </p:cTn>
                                        <p:tgtEl>
                                          <p:spTgt spid="10"/>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3000"/>
                                        <p:tgtEl>
                                          <p:spTgt spid="14"/>
                                        </p:tgtEl>
                                      </p:cBhvr>
                                    </p:animEffect>
                                    <p:set>
                                      <p:cBhvr>
                                        <p:cTn id="22" dur="1" fill="hold">
                                          <p:stCondLst>
                                            <p:cond delay="2999"/>
                                          </p:stCondLst>
                                        </p:cTn>
                                        <p:tgtEl>
                                          <p:spTgt spid="14"/>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diamond(out)">
                                      <p:cBhvr>
                                        <p:cTn id="29" dur="3000"/>
                                        <p:tgtEl>
                                          <p:spTgt spid="2"/>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3" grpId="0" animBg="1"/>
      <p:bldP spid="14" grpId="0" animBg="1"/>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G_1163.jpg"/>
          <p:cNvPicPr>
            <a:picLocks noChangeAspect="1"/>
          </p:cNvPicPr>
          <p:nvPr/>
        </p:nvPicPr>
        <p:blipFill>
          <a:blip r:embed="rId2"/>
          <a:srcRect/>
          <a:stretch>
            <a:fillRect/>
          </a:stretch>
        </p:blipFill>
        <p:spPr bwMode="auto">
          <a:xfrm>
            <a:off x="0" y="-166688"/>
            <a:ext cx="9144000" cy="5881688"/>
          </a:xfrm>
          <a:prstGeom prst="rect">
            <a:avLst/>
          </a:prstGeom>
          <a:noFill/>
          <a:ln w="9525">
            <a:noFill/>
            <a:miter lim="800000"/>
            <a:headEnd/>
            <a:tailEnd/>
          </a:ln>
        </p:spPr>
      </p:pic>
      <p:pic>
        <p:nvPicPr>
          <p:cNvPr id="11" name="10 Imagen" descr="161056_piekny-ptak-maskonur.jpg"/>
          <p:cNvPicPr>
            <a:picLocks noGrp="1" noChangeAspect="1"/>
          </p:cNvPicPr>
          <p:nvPr isPhoto="1"/>
        </p:nvPicPr>
        <p:blipFill>
          <a:blip r:embed="rId2"/>
          <a:srcRect/>
          <a:stretch>
            <a:fillRect/>
          </a:stretch>
        </p:blipFill>
        <p:spPr bwMode="auto">
          <a:xfrm>
            <a:off x="0" y="-166688"/>
            <a:ext cx="9144000" cy="5881688"/>
          </a:xfrm>
          <a:prstGeom prst="rect">
            <a:avLst/>
          </a:prstGeom>
          <a:noFill/>
          <a:ln w="9525">
            <a:noFill/>
            <a:miter lim="800000"/>
            <a:headEnd/>
            <a:tailEnd/>
          </a:ln>
        </p:spPr>
      </p:pic>
      <p:sp>
        <p:nvSpPr>
          <p:cNvPr id="32" name="31 Rectángulo"/>
          <p:cNvSpPr/>
          <p:nvPr/>
        </p:nvSpPr>
        <p:spPr>
          <a:xfrm>
            <a:off x="4500563" y="3810000"/>
            <a:ext cx="4643437"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1" name="30 Rectángulo"/>
          <p:cNvSpPr/>
          <p:nvPr/>
        </p:nvSpPr>
        <p:spPr>
          <a:xfrm>
            <a:off x="0" y="3810000"/>
            <a:ext cx="4554538"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Rectángulo"/>
          <p:cNvSpPr/>
          <p:nvPr/>
        </p:nvSpPr>
        <p:spPr>
          <a:xfrm>
            <a:off x="0" y="0"/>
            <a:ext cx="4554538"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Rectángulo"/>
          <p:cNvSpPr/>
          <p:nvPr/>
        </p:nvSpPr>
        <p:spPr>
          <a:xfrm>
            <a:off x="4500563" y="0"/>
            <a:ext cx="4643437"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5" name="34 Rectángulo"/>
          <p:cNvSpPr/>
          <p:nvPr/>
        </p:nvSpPr>
        <p:spPr>
          <a:xfrm>
            <a:off x="0" y="1849438"/>
            <a:ext cx="4554538" cy="19764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6" name="35 Rectángulo"/>
          <p:cNvSpPr/>
          <p:nvPr/>
        </p:nvSpPr>
        <p:spPr>
          <a:xfrm>
            <a:off x="4500563" y="1849438"/>
            <a:ext cx="4643437" cy="20161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900113" y="4873625"/>
            <a:ext cx="7480300" cy="646113"/>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el presente, esta muestra de folclore ha alcanzado una notable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celebridad tanto dentro como fuera de España.</a:t>
            </a:r>
          </a:p>
        </p:txBody>
      </p:sp>
    </p:spTree>
  </p:cSld>
  <p:clrMapOvr>
    <a:masterClrMapping/>
  </p:clrMapOvr>
  <mc:AlternateContent xmlns:mc="http://schemas.openxmlformats.org/markup-compatibility/2006">
    <mc:Choice xmlns:p14="http://schemas.microsoft.com/office/powerpoint/2010/main" Requires="p14">
      <p:transition spd="slow" p14:dur="3000" advTm="21000">
        <p14:glitte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grpId="0" nodeType="withEffect">
                                  <p:stCondLst>
                                    <p:cond delay="0"/>
                                  </p:stCondLst>
                                  <p:childTnLst>
                                    <p:animEffect transition="out" filter="diamond(in)">
                                      <p:cBhvr>
                                        <p:cTn id="6" dur="3000"/>
                                        <p:tgtEl>
                                          <p:spTgt spid="19"/>
                                        </p:tgtEl>
                                      </p:cBhvr>
                                    </p:animEffect>
                                    <p:set>
                                      <p:cBhvr>
                                        <p:cTn id="7" dur="1" fill="hold">
                                          <p:stCondLst>
                                            <p:cond delay="2999"/>
                                          </p:stCondLst>
                                        </p:cTn>
                                        <p:tgtEl>
                                          <p:spTgt spid="19"/>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20"/>
                                        </p:tgtEl>
                                      </p:cBhvr>
                                    </p:animEffect>
                                    <p:set>
                                      <p:cBhvr>
                                        <p:cTn id="10" dur="1" fill="hold">
                                          <p:stCondLst>
                                            <p:cond delay="2999"/>
                                          </p:stCondLst>
                                        </p:cTn>
                                        <p:tgtEl>
                                          <p:spTgt spid="20"/>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31"/>
                                        </p:tgtEl>
                                      </p:cBhvr>
                                    </p:animEffect>
                                    <p:set>
                                      <p:cBhvr>
                                        <p:cTn id="13" dur="1" fill="hold">
                                          <p:stCondLst>
                                            <p:cond delay="2999"/>
                                          </p:stCondLst>
                                        </p:cTn>
                                        <p:tgtEl>
                                          <p:spTgt spid="31"/>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32"/>
                                        </p:tgtEl>
                                      </p:cBhvr>
                                    </p:animEffect>
                                    <p:set>
                                      <p:cBhvr>
                                        <p:cTn id="16" dur="1" fill="hold">
                                          <p:stCondLst>
                                            <p:cond delay="2999"/>
                                          </p:stCondLst>
                                        </p:cTn>
                                        <p:tgtEl>
                                          <p:spTgt spid="32"/>
                                        </p:tgtEl>
                                        <p:attrNameLst>
                                          <p:attrName>style.visibility</p:attrName>
                                        </p:attrNameLst>
                                      </p:cBhvr>
                                      <p:to>
                                        <p:strVal val="hidden"/>
                                      </p:to>
                                    </p:set>
                                  </p:childTnLst>
                                </p:cTn>
                              </p:par>
                              <p:par>
                                <p:cTn id="17" presetID="5" presetClass="exit" presetSubtype="10" fill="hold" grpId="0" nodeType="withEffect">
                                  <p:stCondLst>
                                    <p:cond delay="0"/>
                                  </p:stCondLst>
                                  <p:childTnLst>
                                    <p:animEffect transition="out" filter="checkerboard(across)">
                                      <p:cBhvr>
                                        <p:cTn id="18" dur="3000"/>
                                        <p:tgtEl>
                                          <p:spTgt spid="36"/>
                                        </p:tgtEl>
                                      </p:cBhvr>
                                    </p:animEffect>
                                    <p:set>
                                      <p:cBhvr>
                                        <p:cTn id="19" dur="1" fill="hold">
                                          <p:stCondLst>
                                            <p:cond delay="2999"/>
                                          </p:stCondLst>
                                        </p:cTn>
                                        <p:tgtEl>
                                          <p:spTgt spid="36"/>
                                        </p:tgtEl>
                                        <p:attrNameLst>
                                          <p:attrName>style.visibility</p:attrName>
                                        </p:attrNameLst>
                                      </p:cBhvr>
                                      <p:to>
                                        <p:strVal val="hidden"/>
                                      </p:to>
                                    </p:set>
                                  </p:childTnLst>
                                </p:cTn>
                              </p:par>
                              <p:par>
                                <p:cTn id="20" presetID="5" presetClass="exit" presetSubtype="10" fill="hold" grpId="0" nodeType="withEffect">
                                  <p:stCondLst>
                                    <p:cond delay="0"/>
                                  </p:stCondLst>
                                  <p:childTnLst>
                                    <p:animEffect transition="out" filter="checkerboard(across)">
                                      <p:cBhvr>
                                        <p:cTn id="21" dur="3000"/>
                                        <p:tgtEl>
                                          <p:spTgt spid="35"/>
                                        </p:tgtEl>
                                      </p:cBhvr>
                                    </p:animEffect>
                                    <p:set>
                                      <p:cBhvr>
                                        <p:cTn id="22" dur="1" fill="hold">
                                          <p:stCondLst>
                                            <p:cond delay="2999"/>
                                          </p:stCondLst>
                                        </p:cTn>
                                        <p:tgtEl>
                                          <p:spTgt spid="35"/>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4/3*#ppt_w"/>
                                          </p:val>
                                        </p:tav>
                                        <p:tav tm="100000">
                                          <p:val>
                                            <p:strVal val="#ppt_w"/>
                                          </p:val>
                                        </p:tav>
                                      </p:tavLst>
                                    </p:anim>
                                    <p:anim calcmode="lin" valueType="num">
                                      <p:cBhvr>
                                        <p:cTn id="26" dur="3000" fill="hold"/>
                                        <p:tgtEl>
                                          <p:spTgt spid="4"/>
                                        </p:tgtEl>
                                        <p:attrNameLst>
                                          <p:attrName>ppt_h</p:attrName>
                                        </p:attrNameLst>
                                      </p:cBhvr>
                                      <p:tavLst>
                                        <p:tav tm="0">
                                          <p:val>
                                            <p:strVal val="4/3*#ppt_h"/>
                                          </p:val>
                                        </p:tav>
                                        <p:tav tm="100000">
                                          <p:val>
                                            <p:strVal val="#ppt_h"/>
                                          </p:val>
                                        </p:tav>
                                      </p:tavLst>
                                    </p:anim>
                                  </p:childTnLst>
                                </p:cTn>
                              </p:par>
                              <p:par>
                                <p:cTn id="27" presetID="23" presetClass="exit" presetSubtype="16" fill="hold" nodeType="withEffect">
                                  <p:stCondLst>
                                    <p:cond delay="3000"/>
                                  </p:stCondLst>
                                  <p:childTnLst>
                                    <p:anim calcmode="lin" valueType="num">
                                      <p:cBhvr>
                                        <p:cTn id="28" dur="3000"/>
                                        <p:tgtEl>
                                          <p:spTgt spid="4"/>
                                        </p:tgtEl>
                                        <p:attrNameLst>
                                          <p:attrName>ppt_w</p:attrName>
                                        </p:attrNameLst>
                                      </p:cBhvr>
                                      <p:tavLst>
                                        <p:tav tm="0">
                                          <p:val>
                                            <p:strVal val="ppt_w"/>
                                          </p:val>
                                        </p:tav>
                                        <p:tav tm="100000">
                                          <p:val>
                                            <p:strVal val="4*ppt_w"/>
                                          </p:val>
                                        </p:tav>
                                      </p:tavLst>
                                    </p:anim>
                                    <p:anim calcmode="lin" valueType="num">
                                      <p:cBhvr>
                                        <p:cTn id="29" dur="3000"/>
                                        <p:tgtEl>
                                          <p:spTgt spid="4"/>
                                        </p:tgtEl>
                                        <p:attrNameLst>
                                          <p:attrName>ppt_h</p:attrName>
                                        </p:attrNameLst>
                                      </p:cBhvr>
                                      <p:tavLst>
                                        <p:tav tm="0">
                                          <p:val>
                                            <p:strVal val="ppt_h"/>
                                          </p:val>
                                        </p:tav>
                                        <p:tav tm="100000">
                                          <p:val>
                                            <p:strVal val="4*ppt_h"/>
                                          </p:val>
                                        </p:tav>
                                      </p:tavLst>
                                    </p:anim>
                                    <p:set>
                                      <p:cBhvr>
                                        <p:cTn id="30" dur="1" fill="hold">
                                          <p:stCondLst>
                                            <p:cond delay="2999"/>
                                          </p:stCondLst>
                                        </p:cTn>
                                        <p:tgtEl>
                                          <p:spTgt spid="4"/>
                                        </p:tgtEl>
                                        <p:attrNameLst>
                                          <p:attrName>style.visibility</p:attrName>
                                        </p:attrNameLst>
                                      </p:cBhvr>
                                      <p:to>
                                        <p:strVal val="hidden"/>
                                      </p:to>
                                    </p:set>
                                  </p:childTnLst>
                                </p:cTn>
                              </p:par>
                              <p:par>
                                <p:cTn id="31" presetID="42" presetClass="exit" presetSubtype="0" fill="hold" nodeType="withEffect">
                                  <p:stCondLst>
                                    <p:cond delay="3000"/>
                                  </p:stCondLst>
                                  <p:childTnLst>
                                    <p:animEffect transition="out" filter="fade">
                                      <p:cBhvr>
                                        <p:cTn id="32" dur="3000"/>
                                        <p:tgtEl>
                                          <p:spTgt spid="4"/>
                                        </p:tgtEl>
                                      </p:cBhvr>
                                    </p:animEffect>
                                    <p:anim calcmode="lin" valueType="num">
                                      <p:cBhvr>
                                        <p:cTn id="33" dur="3000"/>
                                        <p:tgtEl>
                                          <p:spTgt spid="4"/>
                                        </p:tgtEl>
                                        <p:attrNameLst>
                                          <p:attrName>ppt_x</p:attrName>
                                        </p:attrNameLst>
                                      </p:cBhvr>
                                      <p:tavLst>
                                        <p:tav tm="0">
                                          <p:val>
                                            <p:strVal val="ppt_x"/>
                                          </p:val>
                                        </p:tav>
                                        <p:tav tm="100000">
                                          <p:val>
                                            <p:strVal val="ppt_x"/>
                                          </p:val>
                                        </p:tav>
                                      </p:tavLst>
                                    </p:anim>
                                    <p:anim calcmode="lin" valueType="num">
                                      <p:cBhvr>
                                        <p:cTn id="34" dur="3000"/>
                                        <p:tgtEl>
                                          <p:spTgt spid="4"/>
                                        </p:tgtEl>
                                        <p:attrNameLst>
                                          <p:attrName>ppt_y</p:attrName>
                                        </p:attrNameLst>
                                      </p:cBhvr>
                                      <p:tavLst>
                                        <p:tav tm="0">
                                          <p:val>
                                            <p:strVal val="ppt_y"/>
                                          </p:val>
                                        </p:tav>
                                        <p:tav tm="100000">
                                          <p:val>
                                            <p:strVal val="ppt_y+.1"/>
                                          </p:val>
                                        </p:tav>
                                      </p:tavLst>
                                    </p:anim>
                                    <p:set>
                                      <p:cBhvr>
                                        <p:cTn id="35" dur="1" fill="hold">
                                          <p:stCondLst>
                                            <p:cond delay="2999"/>
                                          </p:stCondLst>
                                        </p:cTn>
                                        <p:tgtEl>
                                          <p:spTgt spid="4"/>
                                        </p:tgtEl>
                                        <p:attrNameLst>
                                          <p:attrName>style.visibility</p:attrName>
                                        </p:attrNameLst>
                                      </p:cBhvr>
                                      <p:to>
                                        <p:strVal val="hidden"/>
                                      </p:to>
                                    </p:set>
                                  </p:childTnLst>
                                </p:cTn>
                              </p:par>
                              <p:par>
                                <p:cTn id="36" presetID="23" presetClass="entr" presetSubtype="288" fill="hold" nodeType="withEffect">
                                  <p:stCondLst>
                                    <p:cond delay="3000"/>
                                  </p:stCondLst>
                                  <p:childTnLst>
                                    <p:set>
                                      <p:cBhvr>
                                        <p:cTn id="37" dur="1" fill="hold">
                                          <p:stCondLst>
                                            <p:cond delay="0"/>
                                          </p:stCondLst>
                                        </p:cTn>
                                        <p:tgtEl>
                                          <p:spTgt spid="11"/>
                                        </p:tgtEl>
                                        <p:attrNameLst>
                                          <p:attrName>style.visibility</p:attrName>
                                        </p:attrNameLst>
                                      </p:cBhvr>
                                      <p:to>
                                        <p:strVal val="visible"/>
                                      </p:to>
                                    </p:set>
                                    <p:anim calcmode="lin" valueType="num">
                                      <p:cBhvr>
                                        <p:cTn id="38" dur="3000" fill="hold"/>
                                        <p:tgtEl>
                                          <p:spTgt spid="11"/>
                                        </p:tgtEl>
                                        <p:attrNameLst>
                                          <p:attrName>ppt_w</p:attrName>
                                        </p:attrNameLst>
                                      </p:cBhvr>
                                      <p:tavLst>
                                        <p:tav tm="0">
                                          <p:val>
                                            <p:strVal val="4/3*#ppt_w"/>
                                          </p:val>
                                        </p:tav>
                                        <p:tav tm="100000">
                                          <p:val>
                                            <p:strVal val="#ppt_w"/>
                                          </p:val>
                                        </p:tav>
                                      </p:tavLst>
                                    </p:anim>
                                    <p:anim calcmode="lin" valueType="num">
                                      <p:cBhvr>
                                        <p:cTn id="39" dur="3000" fill="hold"/>
                                        <p:tgtEl>
                                          <p:spTgt spid="11"/>
                                        </p:tgtEl>
                                        <p:attrNameLst>
                                          <p:attrName>ppt_h</p:attrName>
                                        </p:attrNameLst>
                                      </p:cBhvr>
                                      <p:tavLst>
                                        <p:tav tm="0">
                                          <p:val>
                                            <p:strVal val="4/3*#ppt_h"/>
                                          </p:val>
                                        </p:tav>
                                        <p:tav tm="100000">
                                          <p:val>
                                            <p:strVal val="#ppt_h"/>
                                          </p:val>
                                        </p:tav>
                                      </p:tavLst>
                                    </p:anim>
                                  </p:childTnLst>
                                </p:cTn>
                              </p:par>
                              <p:par>
                                <p:cTn id="40" presetID="47" presetClass="entr" presetSubtype="0" fill="hold" nodeType="withEffect">
                                  <p:stCondLst>
                                    <p:cond delay="300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3000"/>
                                        <p:tgtEl>
                                          <p:spTgt spid="11"/>
                                        </p:tgtEl>
                                      </p:cBhvr>
                                    </p:animEffect>
                                    <p:anim calcmode="lin" valueType="num">
                                      <p:cBhvr>
                                        <p:cTn id="43" dur="3000" fill="hold"/>
                                        <p:tgtEl>
                                          <p:spTgt spid="11"/>
                                        </p:tgtEl>
                                        <p:attrNameLst>
                                          <p:attrName>ppt_x</p:attrName>
                                        </p:attrNameLst>
                                      </p:cBhvr>
                                      <p:tavLst>
                                        <p:tav tm="0">
                                          <p:val>
                                            <p:strVal val="#ppt_x"/>
                                          </p:val>
                                        </p:tav>
                                        <p:tav tm="100000">
                                          <p:val>
                                            <p:strVal val="#ppt_x"/>
                                          </p:val>
                                        </p:tav>
                                      </p:tavLst>
                                    </p:anim>
                                    <p:anim calcmode="lin" valueType="num">
                                      <p:cBhvr>
                                        <p:cTn id="44" dur="3000" fill="hold"/>
                                        <p:tgtEl>
                                          <p:spTgt spid="11"/>
                                        </p:tgtEl>
                                        <p:attrNameLst>
                                          <p:attrName>ppt_y</p:attrName>
                                        </p:attrNameLst>
                                      </p:cBhvr>
                                      <p:tavLst>
                                        <p:tav tm="0">
                                          <p:val>
                                            <p:strVal val="#ppt_y-.1"/>
                                          </p:val>
                                        </p:tav>
                                        <p:tav tm="100000">
                                          <p:val>
                                            <p:strVal val="#ppt_y"/>
                                          </p:val>
                                        </p:tav>
                                      </p:tavLst>
                                    </p:anim>
                                  </p:childTnLst>
                                </p:cTn>
                              </p:par>
                            </p:childTnLst>
                          </p:cTn>
                        </p:par>
                        <p:par>
                          <p:cTn id="45" fill="hold">
                            <p:stCondLst>
                              <p:cond delay="6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0"/>
                                        </p:tgtEl>
                                        <p:attrNameLst>
                                          <p:attrName>style.visibility</p:attrName>
                                        </p:attrNameLst>
                                      </p:cBhvr>
                                      <p:to>
                                        <p:strVal val="visible"/>
                                      </p:to>
                                    </p:set>
                                    <p:animEffect transition="in" filter="fade">
                                      <p:cBhvr>
                                        <p:cTn id="48" dur="1000"/>
                                        <p:tgtEl>
                                          <p:spTgt spid="10"/>
                                        </p:tgtEl>
                                      </p:cBhvr>
                                    </p:animEffect>
                                    <p:anim calcmode="lin" valueType="num">
                                      <p:cBhvr>
                                        <p:cTn id="49" dur="1000" fill="hold"/>
                                        <p:tgtEl>
                                          <p:spTgt spid="10"/>
                                        </p:tgtEl>
                                        <p:attrNameLst>
                                          <p:attrName>ppt_x</p:attrName>
                                        </p:attrNameLst>
                                      </p:cBhvr>
                                      <p:tavLst>
                                        <p:tav tm="0">
                                          <p:val>
                                            <p:strVal val="#ppt_x-.1"/>
                                          </p:val>
                                        </p:tav>
                                        <p:tav tm="100000">
                                          <p:val>
                                            <p:strVal val="#ppt_x"/>
                                          </p:val>
                                        </p:tav>
                                      </p:tavLst>
                                    </p:anim>
                                    <p:anim calcmode="lin" valueType="num">
                                      <p:cBhvr>
                                        <p:cTn id="50"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1" grpId="0" animBg="1"/>
      <p:bldP spid="19" grpId="0" animBg="1"/>
      <p:bldP spid="20" grpId="0" animBg="1"/>
      <p:bldP spid="35" grpId="0" animBg="1"/>
      <p:bldP spid="36" grpId="0" animBg="1"/>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1 Imagen" descr="arteurbano.jpg"/>
          <p:cNvPicPr>
            <a:picLocks noGrp="1" noChangeAspect="1"/>
          </p:cNvPicPr>
          <p:nvPr isPhoto="1"/>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827088" y="4945063"/>
            <a:ext cx="7489825" cy="64770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 hecho, muchos grandes ballets internacionales la incluyen  en su repertorio y es tema central de algunas zarzuelas.</a:t>
            </a:r>
          </a:p>
        </p:txBody>
      </p:sp>
    </p:spTree>
  </p:cSld>
  <p:clrMapOvr>
    <a:masterClrMapping/>
  </p:clrMapOvr>
  <mc:AlternateContent xmlns:mc="http://schemas.openxmlformats.org/markup-compatibility/2006">
    <mc:Choice xmlns:p14="http://schemas.microsoft.com/office/powerpoint/2010/main" Requires="p14">
      <p:transition spd="slow" p14:dur="3000" advTm="18000">
        <p14:glitte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13"/>
                                        </p:tgtEl>
                                      </p:cBhvr>
                                    </p:animEffect>
                                    <p:set>
                                      <p:cBhvr>
                                        <p:cTn id="13" dur="1" fill="hold">
                                          <p:stCondLst>
                                            <p:cond delay="2999"/>
                                          </p:stCondLst>
                                        </p:cTn>
                                        <p:tgtEl>
                                          <p:spTgt spid="13"/>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3000"/>
                                        <p:tgtEl>
                                          <p:spTgt spid="14"/>
                                        </p:tgtEl>
                                      </p:cBhvr>
                                    </p:animEffect>
                                    <p:set>
                                      <p:cBhvr>
                                        <p:cTn id="16" dur="1" fill="hold">
                                          <p:stCondLst>
                                            <p:cond delay="2999"/>
                                          </p:stCondLst>
                                        </p:cTn>
                                        <p:tgtEl>
                                          <p:spTgt spid="14"/>
                                        </p:tgtEl>
                                        <p:attrNameLst>
                                          <p:attrName>style.visibility</p:attrName>
                                        </p:attrNameLst>
                                      </p:cBhvr>
                                      <p:to>
                                        <p:strVal val="hidden"/>
                                      </p:to>
                                    </p:set>
                                  </p:childTnLst>
                                </p:cTn>
                              </p:par>
                              <p:par>
                                <p:cTn id="17" presetID="13" presetClass="exit" presetSubtype="32" fill="hold" grpId="0" nodeType="withEffect">
                                  <p:stCondLst>
                                    <p:cond delay="0"/>
                                  </p:stCondLst>
                                  <p:childTnLst>
                                    <p:animEffect transition="out" filter="plus(ou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13" presetClass="exit" presetSubtype="32" fill="hold" grpId="0" nodeType="withEffect">
                                  <p:stCondLst>
                                    <p:cond delay="0"/>
                                  </p:stCondLst>
                                  <p:childTnLst>
                                    <p:animEffect transition="out" filter="plus(out)">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18434"/>
                                        </p:tgtEl>
                                        <p:attrNameLst>
                                          <p:attrName>style.visibility</p:attrName>
                                        </p:attrNameLst>
                                      </p:cBhvr>
                                      <p:to>
                                        <p:strVal val="visible"/>
                                      </p:to>
                                    </p:set>
                                    <p:anim calcmode="lin" valueType="num">
                                      <p:cBhvr>
                                        <p:cTn id="25" dur="3000" fill="hold"/>
                                        <p:tgtEl>
                                          <p:spTgt spid="18434"/>
                                        </p:tgtEl>
                                        <p:attrNameLst>
                                          <p:attrName>ppt_w</p:attrName>
                                        </p:attrNameLst>
                                      </p:cBhvr>
                                      <p:tavLst>
                                        <p:tav tm="0">
                                          <p:val>
                                            <p:strVal val="4/3*#ppt_w"/>
                                          </p:val>
                                        </p:tav>
                                        <p:tav tm="100000">
                                          <p:val>
                                            <p:strVal val="#ppt_w"/>
                                          </p:val>
                                        </p:tav>
                                      </p:tavLst>
                                    </p:anim>
                                    <p:anim calcmode="lin" valueType="num">
                                      <p:cBhvr>
                                        <p:cTn id="26" dur="3000" fill="hold"/>
                                        <p:tgtEl>
                                          <p:spTgt spid="18434"/>
                                        </p:tgtEl>
                                        <p:attrNameLst>
                                          <p:attrName>ppt_h</p:attrName>
                                        </p:attrNameLst>
                                      </p:cBhvr>
                                      <p:tavLst>
                                        <p:tav tm="0">
                                          <p:val>
                                            <p:strVal val="4/3*#ppt_h"/>
                                          </p:val>
                                        </p:tav>
                                        <p:tav tm="100000">
                                          <p:val>
                                            <p:strVal val="#ppt_h"/>
                                          </p:val>
                                        </p:tav>
                                      </p:tavLst>
                                    </p:anim>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1"/>
                                          </p:val>
                                        </p:tav>
                                        <p:tav tm="100000">
                                          <p:val>
                                            <p:strVal val="#ppt_x"/>
                                          </p:val>
                                        </p:tav>
                                      </p:tavLst>
                                    </p:anim>
                                    <p:anim calcmode="lin" valueType="num">
                                      <p:cBhvr>
                                        <p:cTn id="3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3" grpId="0" animBg="1"/>
      <p:bldP spid="14" grpId="0" animBg="1"/>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146827163_3ea74d9440_b.jpg"/>
          <p:cNvPicPr>
            <a:picLocks noGrp="1" noChangeAspect="1"/>
          </p:cNvPicPr>
          <p:nvPr isPhoto="1"/>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611188" y="4370388"/>
            <a:ext cx="8199437" cy="1200150"/>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música de la jota va acompañada de una copla compuesta por cuatro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versos octosílabos. Al son de la bandurria y la voz de los joteros, las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parejas bailan en corro, brazos en alto, con movimientos rápidos de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vaivén lateral.</a:t>
            </a:r>
          </a:p>
        </p:txBody>
      </p:sp>
    </p:spTree>
  </p:cSld>
  <p:clrMapOvr>
    <a:masterClrMapping/>
  </p:clrMapOvr>
  <mc:AlternateContent xmlns:mc="http://schemas.openxmlformats.org/markup-compatibility/2006">
    <mc:Choice xmlns:p14="http://schemas.microsoft.com/office/powerpoint/2010/main" Requires="p14">
      <p:transition spd="slow" p14:dur="3000" advTm="26000">
        <p14:glitter dir="u"/>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14"/>
                                        </p:tgtEl>
                                      </p:cBhvr>
                                    </p:animEffect>
                                    <p:set>
                                      <p:cBhvr>
                                        <p:cTn id="22" dur="1" fill="hold">
                                          <p:stCondLst>
                                            <p:cond delay="2999"/>
                                          </p:stCondLst>
                                        </p:cTn>
                                        <p:tgtEl>
                                          <p:spTgt spid="14"/>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par>
                                <p:cTn id="27" presetID="14" presetClass="entr" presetSubtype="5"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randombar(vertical)">
                                      <p:cBhvr>
                                        <p:cTn id="29" dur="3000"/>
                                        <p:tgtEl>
                                          <p:spTgt spid="2"/>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3" grpId="0" animBg="1"/>
      <p:bldP spid="14" grpId="0" animBg="1"/>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jpg"/>
          <p:cNvPicPr>
            <a:picLocks noGrp="1" noChangeAspect="1"/>
          </p:cNvPicPr>
          <p:nvPr isPhoto="1"/>
        </p:nvPicPr>
        <p:blipFill>
          <a:blip r:embed="rId2"/>
          <a:srcRect/>
          <a:stretch>
            <a:fillRect/>
          </a:stretch>
        </p:blipFill>
        <p:spPr bwMode="auto">
          <a:xfrm>
            <a:off x="0" y="0"/>
            <a:ext cx="9144000" cy="5953125"/>
          </a:xfrm>
          <a:prstGeom prst="rect">
            <a:avLst/>
          </a:prstGeom>
          <a:noFill/>
          <a:ln w="9525">
            <a:noFill/>
            <a:miter lim="800000"/>
            <a:headEnd/>
            <a:tailEnd/>
          </a:ln>
        </p:spPr>
      </p:pic>
      <p:sp>
        <p:nvSpPr>
          <p:cNvPr id="5" name="4 Rectángulo"/>
          <p:cNvSpPr/>
          <p:nvPr/>
        </p:nvSpPr>
        <p:spPr>
          <a:xfrm>
            <a:off x="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57200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457200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684213" y="4657725"/>
            <a:ext cx="7993062" cy="923925"/>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Al mismo tiempo acompañan los pasos con punteados sobre el suelo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al compás marcado por las castañuelas. Sin embargo, existen muchas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variantes de esta rica danza.</a:t>
            </a:r>
          </a:p>
        </p:txBody>
      </p:sp>
    </p:spTree>
  </p:cSld>
  <p:clrMapOvr>
    <a:masterClrMapping/>
  </p:clrMapOvr>
  <mc:AlternateContent xmlns:mc="http://schemas.openxmlformats.org/markup-compatibility/2006">
    <mc:Choice xmlns:p14="http://schemas.microsoft.com/office/powerpoint/2010/main" Requires="p14">
      <p:transition spd="slow" p14:dur="3000" advTm="22000">
        <p14:glitter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grpId="0" nodeType="withEffect">
                                  <p:stCondLst>
                                    <p:cond delay="0"/>
                                  </p:stCondLst>
                                  <p:childTnLst>
                                    <p:animEffect transition="out" filter="checkerboard(across)">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5" presetClass="exit" presetSubtype="10" fill="hold" grpId="0" nodeType="withEffect">
                                  <p:stCondLst>
                                    <p:cond delay="0"/>
                                  </p:stCondLst>
                                  <p:childTnLst>
                                    <p:animEffect transition="out" filter="checkerboard(across)">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5" presetClass="exit" presetSubtype="10" fill="hold" grpId="0" nodeType="withEffect">
                                  <p:stCondLst>
                                    <p:cond delay="0"/>
                                  </p:stCondLst>
                                  <p:childTnLst>
                                    <p:animEffect transition="out" filter="checkerboard(across)">
                                      <p:cBhvr>
                                        <p:cTn id="12" dur="3000"/>
                                        <p:tgtEl>
                                          <p:spTgt spid="13"/>
                                        </p:tgtEl>
                                      </p:cBhvr>
                                    </p:animEffect>
                                    <p:set>
                                      <p:cBhvr>
                                        <p:cTn id="13" dur="1" fill="hold">
                                          <p:stCondLst>
                                            <p:cond delay="2999"/>
                                          </p:stCondLst>
                                        </p:cTn>
                                        <p:tgtEl>
                                          <p:spTgt spid="13"/>
                                        </p:tgtEl>
                                        <p:attrNameLst>
                                          <p:attrName>style.visibility</p:attrName>
                                        </p:attrNameLst>
                                      </p:cBhvr>
                                      <p:to>
                                        <p:strVal val="hidden"/>
                                      </p:to>
                                    </p:set>
                                  </p:childTnLst>
                                </p:cTn>
                              </p:par>
                              <p:par>
                                <p:cTn id="14" presetID="5" presetClass="exit" presetSubtype="10" fill="hold" grpId="0" nodeType="withEffect">
                                  <p:stCondLst>
                                    <p:cond delay="0"/>
                                  </p:stCondLst>
                                  <p:childTnLst>
                                    <p:animEffect transition="out" filter="checkerboard(across)">
                                      <p:cBhvr>
                                        <p:cTn id="15" dur="3000"/>
                                        <p:tgtEl>
                                          <p:spTgt spid="14"/>
                                        </p:tgtEl>
                                      </p:cBhvr>
                                    </p:animEffect>
                                    <p:set>
                                      <p:cBhvr>
                                        <p:cTn id="16" dur="1" fill="hold">
                                          <p:stCondLst>
                                            <p:cond delay="2999"/>
                                          </p:stCondLst>
                                        </p:cTn>
                                        <p:tgtEl>
                                          <p:spTgt spid="14"/>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4/3*#ppt_w"/>
                                          </p:val>
                                        </p:tav>
                                        <p:tav tm="100000">
                                          <p:val>
                                            <p:strVal val="#ppt_w"/>
                                          </p:val>
                                        </p:tav>
                                      </p:tavLst>
                                    </p:anim>
                                    <p:anim calcmode="lin" valueType="num">
                                      <p:cBhvr>
                                        <p:cTn id="26" dur="3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3000"/>
                                        <p:tgtEl>
                                          <p:spTgt spid="2"/>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3" grpId="0" animBg="1"/>
      <p:bldP spid="14" grpId="0" animBg="1"/>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8351h.jpg"/>
          <p:cNvPicPr>
            <a:picLocks noGrp="1" noChangeAspect="1"/>
          </p:cNvPicPr>
          <p:nvPr>
            <p:ph idx="1"/>
          </p:nvPr>
        </p:nvPicPr>
        <p:blipFill>
          <a:blip r:embed="rId3"/>
          <a:srcRect/>
          <a:stretch>
            <a:fillRect/>
          </a:stretch>
        </p:blipFill>
        <p:spPr>
          <a:xfrm>
            <a:off x="0" y="0"/>
            <a:ext cx="9144000" cy="5715000"/>
          </a:xfrm>
        </p:spPr>
      </p:pic>
      <p:pic>
        <p:nvPicPr>
          <p:cNvPr id="5" name="3 Marcador de contenido" descr="8351h.jpg"/>
          <p:cNvPicPr>
            <a:picLocks noChangeAspect="1"/>
          </p:cNvPicPr>
          <p:nvPr/>
        </p:nvPicPr>
        <p:blipFill>
          <a:blip r:embed="rId3"/>
          <a:srcRect/>
          <a:stretch>
            <a:fillRect/>
          </a:stretch>
        </p:blipFill>
        <p:spPr bwMode="auto">
          <a:xfrm>
            <a:off x="0" y="0"/>
            <a:ext cx="9144000" cy="5715000"/>
          </a:xfrm>
          <a:prstGeom prst="rect">
            <a:avLst/>
          </a:prstGeom>
          <a:noFill/>
          <a:ln w="9525">
            <a:noFill/>
            <a:miter lim="800000"/>
            <a:headEnd/>
            <a:tailEnd/>
          </a:ln>
        </p:spPr>
      </p:pic>
      <p:pic>
        <p:nvPicPr>
          <p:cNvPr id="6" name="3 Marcador de contenido" descr="8351h.jpg"/>
          <p:cNvPicPr>
            <a:picLocks noChangeAspect="1"/>
          </p:cNvPicPr>
          <p:nvPr/>
        </p:nvPicPr>
        <p:blipFill>
          <a:blip r:embed="rId3"/>
          <a:srcRect/>
          <a:stretch>
            <a:fillRect/>
          </a:stretch>
        </p:blipFill>
        <p:spPr bwMode="auto">
          <a:xfrm>
            <a:off x="0" y="0"/>
            <a:ext cx="9144000" cy="5715000"/>
          </a:xfrm>
          <a:prstGeom prst="rect">
            <a:avLst/>
          </a:prstGeom>
          <a:noFill/>
          <a:ln w="9525">
            <a:noFill/>
            <a:miter lim="800000"/>
            <a:headEnd/>
            <a:tailEnd/>
          </a:ln>
        </p:spPr>
      </p:pic>
      <p:sp>
        <p:nvSpPr>
          <p:cNvPr id="7" name="6 Rectángulo"/>
          <p:cNvSpPr/>
          <p:nvPr/>
        </p:nvSpPr>
        <p:spPr>
          <a:xfrm>
            <a:off x="395536" y="2569468"/>
            <a:ext cx="8496944" cy="923330"/>
          </a:xfrm>
          <a:prstGeom prst="rect">
            <a:avLst/>
          </a:prstGeom>
          <a:noFill/>
        </p:spPr>
        <p:txBody>
          <a:bodyPr wrap="none">
            <a:prstTxWarp prst="textFadeUp">
              <a:avLst>
                <a:gd name="adj" fmla="val 11153"/>
              </a:avLst>
            </a:prstTxWarp>
            <a:spAutoFit/>
            <a:scene3d>
              <a:camera prst="perspectiveAbove"/>
              <a:lightRig rig="threePt" dir="t"/>
            </a:scene3d>
            <a:sp3d extrusionH="57150">
              <a:bevelT w="38100" h="38100" prst="angle"/>
            </a:sp3d>
          </a:bodyPr>
          <a:lstStyle/>
          <a:p>
            <a:pPr algn="ctr">
              <a:defRPr/>
            </a:pPr>
            <a:r>
              <a:rPr lang="es-ES"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 </a:t>
            </a:r>
            <a:r>
              <a:rPr lang="es-ES" sz="5400" b="1" dirty="0">
                <a:ln w="1905"/>
                <a:solidFill>
                  <a:srgbClr val="FFC000"/>
                </a:solidFill>
                <a:effectLst>
                  <a:innerShdw blurRad="69850" dist="43180" dir="5400000">
                    <a:srgbClr val="000000">
                      <a:alpha val="65000"/>
                    </a:srgbClr>
                  </a:innerShdw>
                  <a:reflection blurRad="6350" stA="60000" endA="900" endPos="58000" dir="5400000" sy="-100000" algn="bl" rotWithShape="0"/>
                </a:effectLst>
              </a:rPr>
              <a:t>ARNEDO – LA RIOJA  </a:t>
            </a:r>
          </a:p>
        </p:txBody>
      </p:sp>
      <p:sp>
        <p:nvSpPr>
          <p:cNvPr id="8" name="7 Rectángulo"/>
          <p:cNvSpPr/>
          <p:nvPr/>
        </p:nvSpPr>
        <p:spPr>
          <a:xfrm>
            <a:off x="251520" y="2929508"/>
            <a:ext cx="8640960" cy="779314"/>
          </a:xfrm>
          <a:prstGeom prst="rect">
            <a:avLst/>
          </a:prstGeom>
          <a:noFill/>
        </p:spPr>
        <p:txBody>
          <a:bodyPr wrap="none">
            <a:prstTxWarp prst="textFadeUp">
              <a:avLst>
                <a:gd name="adj" fmla="val 8212"/>
              </a:avLst>
            </a:prstTxWarp>
            <a:spAutoFit/>
            <a:scene3d>
              <a:camera prst="perspectiveAbove"/>
              <a:lightRig rig="threePt" dir="t"/>
            </a:scene3d>
            <a:sp3d extrusionH="57150">
              <a:bevelT w="38100" h="38100" prst="angle"/>
            </a:sp3d>
          </a:bodyPr>
          <a:lstStyle/>
          <a:p>
            <a:pPr algn="ctr">
              <a:defRPr/>
            </a:pPr>
            <a:r>
              <a:rPr lang="es-ES" sz="5400" b="1" dirty="0">
                <a:ln w="1905"/>
                <a:solidFill>
                  <a:srgbClr val="FFFF00"/>
                </a:solidFill>
                <a:effectLst>
                  <a:innerShdw blurRad="69850" dist="43180" dir="5400000">
                    <a:srgbClr val="000000">
                      <a:alpha val="65000"/>
                    </a:srgbClr>
                  </a:innerShdw>
                  <a:reflection blurRad="6350" stA="60000" endA="900" endPos="58000" dir="5400000" sy="-100000" algn="bl" rotWithShape="0"/>
                </a:effectLst>
              </a:rPr>
              <a:t> Fiestas de San Cosme y San Damián </a:t>
            </a:r>
          </a:p>
        </p:txBody>
      </p:sp>
      <p:sp>
        <p:nvSpPr>
          <p:cNvPr id="10" name="9 CuadroTexto"/>
          <p:cNvSpPr txBox="1"/>
          <p:nvPr/>
        </p:nvSpPr>
        <p:spPr>
          <a:xfrm>
            <a:off x="468313" y="4873625"/>
            <a:ext cx="8208962" cy="646113"/>
          </a:xfrm>
          <a:prstGeom prst="rect">
            <a:avLst/>
          </a:prstGeom>
          <a:noFill/>
        </p:spPr>
        <p:txBody>
          <a:bodyPr>
            <a:spAutoFit/>
          </a:bodyPr>
          <a:lstStyle/>
          <a:p>
            <a:r>
              <a:rPr lang="es-ES" b="1" dirty="0">
                <a:effectLst>
                  <a:glow rad="101600">
                    <a:srgbClr val="C00000">
                      <a:alpha val="60000"/>
                    </a:srgbClr>
                  </a:glow>
                  <a:outerShdw blurRad="38100" dist="38100" dir="2700000" algn="tl">
                    <a:srgbClr val="1F497D"/>
                  </a:outerShdw>
                </a:effectLst>
              </a:rPr>
              <a:t>Declaradas fiesta de interés turístico regional por el Gobierno de La Rioja el 31 de Octubre de 2.003.</a:t>
            </a:r>
            <a:endParaRPr lang="es-ES"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7000">
        <p14:glitter dir="d"/>
        <p:sndAc>
          <p:stSnd loop="1">
            <p:snd r:embed="rId2" name="Variadas 4.wav"/>
          </p:stSnd>
        </p:sndAc>
      </p:transition>
    </mc:Choice>
    <mc:Fallback xmlns="">
      <p:transition spd="slow" advTm="27000">
        <p:fade/>
        <p:sndAc>
          <p:stSnd loop="1">
            <p:snd r:embed="rId4" name="Variadas 4.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in)">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16" presetClass="entr" presetSubtype="4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Horizontal)">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23" presetClass="entr" presetSubtype="32" fill="hold" nodeType="afterEffect">
                                  <p:stCondLst>
                                    <p:cond delay="50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ppt_w</p:attrName>
                                        </p:attrNameLst>
                                      </p:cBhvr>
                                      <p:tavLst>
                                        <p:tav tm="0">
                                          <p:val>
                                            <p:strVal val="4*#ppt_w"/>
                                          </p:val>
                                        </p:tav>
                                        <p:tav tm="100000">
                                          <p:val>
                                            <p:strVal val="#ppt_w"/>
                                          </p:val>
                                        </p:tav>
                                      </p:tavLst>
                                    </p:anim>
                                    <p:anim calcmode="lin" valueType="num">
                                      <p:cBhvr>
                                        <p:cTn id="30" dur="2000" fill="hold"/>
                                        <p:tgtEl>
                                          <p:spTgt spid="7"/>
                                        </p:tgtEl>
                                        <p:attrNameLst>
                                          <p:attrName>ppt_h</p:attrName>
                                        </p:attrNameLst>
                                      </p:cBhvr>
                                      <p:tavLst>
                                        <p:tav tm="0">
                                          <p:val>
                                            <p:strVal val="4*#ppt_h"/>
                                          </p:val>
                                        </p:tav>
                                        <p:tav tm="100000">
                                          <p:val>
                                            <p:strVal val="#ppt_h"/>
                                          </p:val>
                                        </p:tav>
                                      </p:tavLst>
                                    </p:anim>
                                  </p:childTnLst>
                                </p:cTn>
                              </p:par>
                            </p:childTnLst>
                          </p:cTn>
                        </p:par>
                        <p:par>
                          <p:cTn id="31" fill="hold">
                            <p:stCondLst>
                              <p:cond delay="5500"/>
                            </p:stCondLst>
                            <p:childTnLst>
                              <p:par>
                                <p:cTn id="32" presetID="23" presetClass="exit" presetSubtype="32" fill="hold" nodeType="afterEffect">
                                  <p:stCondLst>
                                    <p:cond delay="1500"/>
                                  </p:stCondLst>
                                  <p:childTnLst>
                                    <p:anim calcmode="lin" valueType="num">
                                      <p:cBhvr>
                                        <p:cTn id="33" dur="2000"/>
                                        <p:tgtEl>
                                          <p:spTgt spid="7"/>
                                        </p:tgtEl>
                                        <p:attrNameLst>
                                          <p:attrName>ppt_w</p:attrName>
                                        </p:attrNameLst>
                                      </p:cBhvr>
                                      <p:tavLst>
                                        <p:tav tm="0">
                                          <p:val>
                                            <p:strVal val="ppt_w"/>
                                          </p:val>
                                        </p:tav>
                                        <p:tav tm="100000">
                                          <p:val>
                                            <p:fltVal val="0"/>
                                          </p:val>
                                        </p:tav>
                                      </p:tavLst>
                                    </p:anim>
                                    <p:anim calcmode="lin" valueType="num">
                                      <p:cBhvr>
                                        <p:cTn id="34" dur="2000"/>
                                        <p:tgtEl>
                                          <p:spTgt spid="7"/>
                                        </p:tgtEl>
                                        <p:attrNameLst>
                                          <p:attrName>ppt_h</p:attrName>
                                        </p:attrNameLst>
                                      </p:cBhvr>
                                      <p:tavLst>
                                        <p:tav tm="0">
                                          <p:val>
                                            <p:strVal val="ppt_h"/>
                                          </p:val>
                                        </p:tav>
                                        <p:tav tm="100000">
                                          <p:val>
                                            <p:fltVal val="0"/>
                                          </p:val>
                                        </p:tav>
                                      </p:tavLst>
                                    </p:anim>
                                    <p:set>
                                      <p:cBhvr>
                                        <p:cTn id="35" dur="1" fill="hold">
                                          <p:stCondLst>
                                            <p:cond delay="1999"/>
                                          </p:stCondLst>
                                        </p:cTn>
                                        <p:tgtEl>
                                          <p:spTgt spid="7"/>
                                        </p:tgtEl>
                                        <p:attrNameLst>
                                          <p:attrName>style.visibility</p:attrName>
                                        </p:attrNameLst>
                                      </p:cBhvr>
                                      <p:to>
                                        <p:strVal val="hidden"/>
                                      </p:to>
                                    </p:set>
                                  </p:childTnLst>
                                </p:cTn>
                              </p:par>
                              <p:par>
                                <p:cTn id="36" presetID="7" presetClass="exit" presetSubtype="1" fill="hold" nodeType="withEffect">
                                  <p:stCondLst>
                                    <p:cond delay="1500"/>
                                  </p:stCondLst>
                                  <p:childTnLst>
                                    <p:anim calcmode="lin" valueType="num">
                                      <p:cBhvr additive="base">
                                        <p:cTn id="37" dur="2000"/>
                                        <p:tgtEl>
                                          <p:spTgt spid="7"/>
                                        </p:tgtEl>
                                        <p:attrNameLst>
                                          <p:attrName>ppt_x</p:attrName>
                                        </p:attrNameLst>
                                      </p:cBhvr>
                                      <p:tavLst>
                                        <p:tav tm="0">
                                          <p:val>
                                            <p:strVal val="ppt_x"/>
                                          </p:val>
                                        </p:tav>
                                        <p:tav tm="100000">
                                          <p:val>
                                            <p:strVal val="ppt_x"/>
                                          </p:val>
                                        </p:tav>
                                      </p:tavLst>
                                    </p:anim>
                                    <p:anim calcmode="lin" valueType="num">
                                      <p:cBhvr additive="base">
                                        <p:cTn id="38" dur="2000"/>
                                        <p:tgtEl>
                                          <p:spTgt spid="7"/>
                                        </p:tgtEl>
                                        <p:attrNameLst>
                                          <p:attrName>ppt_y</p:attrName>
                                        </p:attrNameLst>
                                      </p:cBhvr>
                                      <p:tavLst>
                                        <p:tav tm="0">
                                          <p:val>
                                            <p:strVal val="ppt_y"/>
                                          </p:val>
                                        </p:tav>
                                        <p:tav tm="100000">
                                          <p:val>
                                            <p:strVal val="0-ppt_h/2"/>
                                          </p:val>
                                        </p:tav>
                                      </p:tavLst>
                                    </p:anim>
                                    <p:set>
                                      <p:cBhvr>
                                        <p:cTn id="39" dur="1" fill="hold">
                                          <p:stCondLst>
                                            <p:cond delay="1999"/>
                                          </p:stCondLst>
                                        </p:cTn>
                                        <p:tgtEl>
                                          <p:spTgt spid="7"/>
                                        </p:tgtEl>
                                        <p:attrNameLst>
                                          <p:attrName>style.visibility</p:attrName>
                                        </p:attrNameLst>
                                      </p:cBhvr>
                                      <p:to>
                                        <p:strVal val="hidden"/>
                                      </p:to>
                                    </p:set>
                                  </p:childTnLst>
                                </p:cTn>
                              </p:par>
                              <p:par>
                                <p:cTn id="40" presetID="23" presetClass="entr" presetSubtype="32" fill="hold" nodeType="withEffect">
                                  <p:stCondLst>
                                    <p:cond delay="2500"/>
                                  </p:stCondLst>
                                  <p:childTnLst>
                                    <p:set>
                                      <p:cBhvr>
                                        <p:cTn id="41" dur="1" fill="hold">
                                          <p:stCondLst>
                                            <p:cond delay="0"/>
                                          </p:stCondLst>
                                        </p:cTn>
                                        <p:tgtEl>
                                          <p:spTgt spid="8"/>
                                        </p:tgtEl>
                                        <p:attrNameLst>
                                          <p:attrName>style.visibility</p:attrName>
                                        </p:attrNameLst>
                                      </p:cBhvr>
                                      <p:to>
                                        <p:strVal val="visible"/>
                                      </p:to>
                                    </p:set>
                                    <p:anim calcmode="lin" valueType="num">
                                      <p:cBhvr>
                                        <p:cTn id="42" dur="2000" fill="hold"/>
                                        <p:tgtEl>
                                          <p:spTgt spid="8"/>
                                        </p:tgtEl>
                                        <p:attrNameLst>
                                          <p:attrName>ppt_w</p:attrName>
                                        </p:attrNameLst>
                                      </p:cBhvr>
                                      <p:tavLst>
                                        <p:tav tm="0">
                                          <p:val>
                                            <p:strVal val="4*#ppt_w"/>
                                          </p:val>
                                        </p:tav>
                                        <p:tav tm="100000">
                                          <p:val>
                                            <p:strVal val="#ppt_w"/>
                                          </p:val>
                                        </p:tav>
                                      </p:tavLst>
                                    </p:anim>
                                    <p:anim calcmode="lin" valueType="num">
                                      <p:cBhvr>
                                        <p:cTn id="43" dur="2000" fill="hold"/>
                                        <p:tgtEl>
                                          <p:spTgt spid="8"/>
                                        </p:tgtEl>
                                        <p:attrNameLst>
                                          <p:attrName>ppt_h</p:attrName>
                                        </p:attrNameLst>
                                      </p:cBhvr>
                                      <p:tavLst>
                                        <p:tav tm="0">
                                          <p:val>
                                            <p:strVal val="4*#ppt_h"/>
                                          </p:val>
                                        </p:tav>
                                        <p:tav tm="100000">
                                          <p:val>
                                            <p:strVal val="#ppt_h"/>
                                          </p:val>
                                        </p:tav>
                                      </p:tavLst>
                                    </p:anim>
                                  </p:childTnLst>
                                </p:cTn>
                              </p:par>
                            </p:childTnLst>
                          </p:cTn>
                        </p:par>
                        <p:par>
                          <p:cTn id="44" fill="hold">
                            <p:stCondLst>
                              <p:cond delay="10000"/>
                            </p:stCondLst>
                            <p:childTnLst>
                              <p:par>
                                <p:cTn id="45" presetID="23" presetClass="exit" presetSubtype="32" fill="hold" nodeType="afterEffect">
                                  <p:stCondLst>
                                    <p:cond delay="1500"/>
                                  </p:stCondLst>
                                  <p:childTnLst>
                                    <p:anim calcmode="lin" valueType="num">
                                      <p:cBhvr>
                                        <p:cTn id="46" dur="2000"/>
                                        <p:tgtEl>
                                          <p:spTgt spid="8"/>
                                        </p:tgtEl>
                                        <p:attrNameLst>
                                          <p:attrName>ppt_w</p:attrName>
                                        </p:attrNameLst>
                                      </p:cBhvr>
                                      <p:tavLst>
                                        <p:tav tm="0">
                                          <p:val>
                                            <p:strVal val="ppt_w"/>
                                          </p:val>
                                        </p:tav>
                                        <p:tav tm="100000">
                                          <p:val>
                                            <p:fltVal val="0"/>
                                          </p:val>
                                        </p:tav>
                                      </p:tavLst>
                                    </p:anim>
                                    <p:anim calcmode="lin" valueType="num">
                                      <p:cBhvr>
                                        <p:cTn id="47" dur="2000"/>
                                        <p:tgtEl>
                                          <p:spTgt spid="8"/>
                                        </p:tgtEl>
                                        <p:attrNameLst>
                                          <p:attrName>ppt_h</p:attrName>
                                        </p:attrNameLst>
                                      </p:cBhvr>
                                      <p:tavLst>
                                        <p:tav tm="0">
                                          <p:val>
                                            <p:strVal val="ppt_h"/>
                                          </p:val>
                                        </p:tav>
                                        <p:tav tm="100000">
                                          <p:val>
                                            <p:fltVal val="0"/>
                                          </p:val>
                                        </p:tav>
                                      </p:tavLst>
                                    </p:anim>
                                    <p:set>
                                      <p:cBhvr>
                                        <p:cTn id="48" dur="1" fill="hold">
                                          <p:stCondLst>
                                            <p:cond delay="1999"/>
                                          </p:stCondLst>
                                        </p:cTn>
                                        <p:tgtEl>
                                          <p:spTgt spid="8"/>
                                        </p:tgtEl>
                                        <p:attrNameLst>
                                          <p:attrName>style.visibility</p:attrName>
                                        </p:attrNameLst>
                                      </p:cBhvr>
                                      <p:to>
                                        <p:strVal val="hidden"/>
                                      </p:to>
                                    </p:set>
                                  </p:childTnLst>
                                </p:cTn>
                              </p:par>
                            </p:childTnLst>
                          </p:cTn>
                        </p:par>
                        <p:par>
                          <p:cTn id="49" fill="hold">
                            <p:stCondLst>
                              <p:cond delay="135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10"/>
                                        </p:tgtEl>
                                        <p:attrNameLst>
                                          <p:attrName>style.visibility</p:attrName>
                                        </p:attrNameLst>
                                      </p:cBhvr>
                                      <p:to>
                                        <p:strVal val="visible"/>
                                      </p:to>
                                    </p:set>
                                    <p:animEffect transition="in" filter="fade">
                                      <p:cBhvr>
                                        <p:cTn id="52" dur="1000"/>
                                        <p:tgtEl>
                                          <p:spTgt spid="10"/>
                                        </p:tgtEl>
                                      </p:cBhvr>
                                    </p:animEffect>
                                    <p:anim calcmode="lin" valueType="num">
                                      <p:cBhvr>
                                        <p:cTn id="53" dur="1000" fill="hold"/>
                                        <p:tgtEl>
                                          <p:spTgt spid="10"/>
                                        </p:tgtEl>
                                        <p:attrNameLst>
                                          <p:attrName>ppt_x</p:attrName>
                                        </p:attrNameLst>
                                      </p:cBhvr>
                                      <p:tavLst>
                                        <p:tav tm="0">
                                          <p:val>
                                            <p:strVal val="#ppt_x-.1"/>
                                          </p:val>
                                        </p:tav>
                                        <p:tav tm="100000">
                                          <p:val>
                                            <p:strVal val="#ppt_x"/>
                                          </p:val>
                                        </p:tav>
                                      </p:tavLst>
                                    </p:anim>
                                    <p:anim calcmode="lin" valueType="num">
                                      <p:cBhvr>
                                        <p:cTn id="5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f3b173b45.jpg"/>
          <p:cNvPicPr>
            <a:picLocks noChangeAspect="1"/>
          </p:cNvPicPr>
          <p:nvPr/>
        </p:nvPicPr>
        <p:blipFill>
          <a:blip r:embed="rId2"/>
          <a:srcRect/>
          <a:stretch>
            <a:fillRect/>
          </a:stretch>
        </p:blipFill>
        <p:spPr bwMode="auto">
          <a:xfrm>
            <a:off x="0" y="9525"/>
            <a:ext cx="4464050" cy="5705475"/>
          </a:xfrm>
          <a:prstGeom prst="rect">
            <a:avLst/>
          </a:prstGeom>
          <a:noFill/>
          <a:ln w="9525">
            <a:noFill/>
            <a:miter lim="800000"/>
            <a:headEnd/>
            <a:tailEnd/>
          </a:ln>
        </p:spPr>
      </p:pic>
      <p:pic>
        <p:nvPicPr>
          <p:cNvPr id="5" name="4 Imagen" descr="2f3b173b45.jpg"/>
          <p:cNvPicPr>
            <a:picLocks noChangeAspect="1"/>
          </p:cNvPicPr>
          <p:nvPr/>
        </p:nvPicPr>
        <p:blipFill>
          <a:blip r:embed="rId2"/>
          <a:srcRect/>
          <a:stretch>
            <a:fillRect/>
          </a:stretch>
        </p:blipFill>
        <p:spPr bwMode="auto">
          <a:xfrm>
            <a:off x="0" y="0"/>
            <a:ext cx="4464050" cy="5703888"/>
          </a:xfrm>
          <a:prstGeom prst="rect">
            <a:avLst/>
          </a:prstGeom>
          <a:noFill/>
          <a:ln w="9525">
            <a:noFill/>
            <a:miter lim="800000"/>
            <a:headEnd/>
            <a:tailEnd/>
          </a:ln>
        </p:spPr>
      </p:pic>
      <p:pic>
        <p:nvPicPr>
          <p:cNvPr id="6" name="5 Imagen" descr="2f3b173b45.jpg"/>
          <p:cNvPicPr>
            <a:picLocks noChangeAspect="1"/>
          </p:cNvPicPr>
          <p:nvPr/>
        </p:nvPicPr>
        <p:blipFill>
          <a:blip r:embed="rId2"/>
          <a:srcRect/>
          <a:stretch>
            <a:fillRect/>
          </a:stretch>
        </p:blipFill>
        <p:spPr bwMode="auto">
          <a:xfrm>
            <a:off x="0" y="0"/>
            <a:ext cx="4464050" cy="5703888"/>
          </a:xfrm>
          <a:prstGeom prst="rect">
            <a:avLst/>
          </a:prstGeom>
          <a:noFill/>
          <a:ln w="9525">
            <a:noFill/>
            <a:miter lim="800000"/>
            <a:headEnd/>
            <a:tailEnd/>
          </a:ln>
        </p:spPr>
      </p:pic>
      <p:sp>
        <p:nvSpPr>
          <p:cNvPr id="7" name="6 CuadroTexto"/>
          <p:cNvSpPr txBox="1"/>
          <p:nvPr/>
        </p:nvSpPr>
        <p:spPr>
          <a:xfrm>
            <a:off x="4643438" y="1849438"/>
            <a:ext cx="4249737" cy="3478212"/>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rPr>
              <a:t>Si hay una tradición que representa la personalidad de </a:t>
            </a:r>
            <a:r>
              <a:rPr lang="es-ES" sz="2000" b="1" dirty="0" err="1">
                <a:effectLst>
                  <a:glow rad="101600">
                    <a:schemeClr val="accent2">
                      <a:satMod val="175000"/>
                      <a:alpha val="40000"/>
                    </a:schemeClr>
                  </a:glow>
                  <a:outerShdw blurRad="38100" dist="38100" dir="2700000" algn="tl">
                    <a:srgbClr val="000000">
                      <a:alpha val="43137"/>
                    </a:srgbClr>
                  </a:outerShdw>
                </a:effectLst>
              </a:rPr>
              <a:t>Arnedo</a:t>
            </a:r>
            <a:r>
              <a:rPr lang="es-ES" sz="2000" b="1" dirty="0">
                <a:effectLst>
                  <a:glow rad="101600">
                    <a:schemeClr val="accent2">
                      <a:satMod val="175000"/>
                      <a:alpha val="40000"/>
                    </a:schemeClr>
                  </a:glow>
                  <a:outerShdw blurRad="38100" dist="38100" dir="2700000" algn="tl">
                    <a:srgbClr val="000000">
                      <a:alpha val="43137"/>
                    </a:srgbClr>
                  </a:outerShdw>
                </a:effectLst>
              </a:rPr>
              <a:t> son sin duda las Fiestas de San Cosme y San Damián, declaradas de Interés Turístico Regional y que ofrecen junto con un completo programa de actos una de las tradiciones más singulares de La Rioja: El Robo de los Santos y el Rosario de la Aurora.</a:t>
            </a:r>
          </a:p>
        </p:txBody>
      </p:sp>
      <p:sp>
        <p:nvSpPr>
          <p:cNvPr id="8" name="7 CuadroTexto"/>
          <p:cNvSpPr txBox="1"/>
          <p:nvPr/>
        </p:nvSpPr>
        <p:spPr>
          <a:xfrm>
            <a:off x="4643438" y="409575"/>
            <a:ext cx="4032250" cy="954088"/>
          </a:xfrm>
          <a:prstGeom prst="rect">
            <a:avLst/>
          </a:prstGeom>
          <a:noFill/>
        </p:spPr>
        <p:txBody>
          <a:bodyPr>
            <a:spAutoFit/>
          </a:bodyPr>
          <a:lstStyle/>
          <a:p>
            <a:r>
              <a:rPr lang="es-ES" sz="2800" b="1" i="1" dirty="0">
                <a:effectLst>
                  <a:glow rad="101600">
                    <a:srgbClr val="C00000">
                      <a:alpha val="60000"/>
                    </a:srgbClr>
                  </a:glow>
                  <a:outerShdw blurRad="38100" dist="38100" dir="2700000" algn="tl">
                    <a:srgbClr val="000000">
                      <a:alpha val="43137"/>
                    </a:srgbClr>
                  </a:outerShdw>
                </a:effectLst>
              </a:rPr>
              <a:t>Fiestas de San Cosme y San Damián</a:t>
            </a:r>
            <a:r>
              <a:rPr lang="es-ES" b="1" i="1" dirty="0">
                <a:effectLst>
                  <a:glow rad="101600">
                    <a:srgbClr val="C00000">
                      <a:alpha val="60000"/>
                    </a:srgbClr>
                  </a:glow>
                  <a:outerShdw blurRad="38100" dist="38100" dir="2700000" algn="tl">
                    <a:srgbClr val="000000">
                      <a:alpha val="43137"/>
                    </a:srgbClr>
                  </a:outerShdw>
                </a:effectLst>
              </a:rPr>
              <a:t> </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7000">
        <p15:prstTrans prst="fracture"/>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3000"/>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2/3*#ppt_w"/>
                                          </p:val>
                                        </p:tav>
                                        <p:tav tm="100000">
                                          <p:val>
                                            <p:strVal val="#ppt_w"/>
                                          </p:val>
                                        </p:tav>
                                      </p:tavLst>
                                    </p:anim>
                                    <p:anim calcmode="lin" valueType="num">
                                      <p:cBhvr>
                                        <p:cTn id="11" dur="3000" fill="hold"/>
                                        <p:tgtEl>
                                          <p:spTgt spid="6"/>
                                        </p:tgtEl>
                                        <p:attrNameLst>
                                          <p:attrName>ppt_h</p:attrName>
                                        </p:attrNameLst>
                                      </p:cBhvr>
                                      <p:tavLst>
                                        <p:tav tm="0">
                                          <p:val>
                                            <p:strVal val="2/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in)">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2/3*#ppt_w"/>
                                          </p:val>
                                        </p:tav>
                                        <p:tav tm="100000">
                                          <p:val>
                                            <p:strVal val="#ppt_w"/>
                                          </p:val>
                                        </p:tav>
                                      </p:tavLst>
                                    </p:anim>
                                    <p:anim calcmode="lin" valueType="num">
                                      <p:cBhvr>
                                        <p:cTn id="18" dur="3000" fill="hold"/>
                                        <p:tgtEl>
                                          <p:spTgt spid="5"/>
                                        </p:tgtEl>
                                        <p:attrNameLst>
                                          <p:attrName>ppt_h</p:attrName>
                                        </p:attrNameLst>
                                      </p:cBhvr>
                                      <p:tavLst>
                                        <p:tav tm="0">
                                          <p:val>
                                            <p:strVal val="2/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par>
                                <p:cTn id="22" presetID="23" presetClass="entr" presetSubtype="27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2/3*#ppt_w"/>
                                          </p:val>
                                        </p:tav>
                                        <p:tav tm="100000">
                                          <p:val>
                                            <p:strVal val="#ppt_w"/>
                                          </p:val>
                                        </p:tav>
                                      </p:tavLst>
                                    </p:anim>
                                    <p:anim calcmode="lin" valueType="num">
                                      <p:cBhvr>
                                        <p:cTn id="25" dur="3000" fill="hold"/>
                                        <p:tgtEl>
                                          <p:spTgt spid="4"/>
                                        </p:tgtEl>
                                        <p:attrNameLst>
                                          <p:attrName>ppt_h</p:attrName>
                                        </p:attrNameLst>
                                      </p:cBhvr>
                                      <p:tavLst>
                                        <p:tav tm="0">
                                          <p:val>
                                            <p:strVal val="2/3*#ppt_h"/>
                                          </p:val>
                                        </p:tav>
                                        <p:tav tm="100000">
                                          <p:val>
                                            <p:strVal val="#ppt_h"/>
                                          </p:val>
                                        </p:tav>
                                      </p:tavLst>
                                    </p:anim>
                                  </p:childTnLst>
                                </p:cTn>
                              </p:par>
                            </p:childTnLst>
                          </p:cTn>
                        </p:par>
                        <p:par>
                          <p:cTn id="26" fill="hold">
                            <p:stCondLst>
                              <p:cond delay="3000"/>
                            </p:stCondLst>
                            <p:childTnLst>
                              <p:par>
                                <p:cTn id="27" presetID="23" presetClass="entr" presetSubtype="16"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childTnLst>
                          </p:cTn>
                        </p:par>
                        <p:par>
                          <p:cTn id="31" fill="hold">
                            <p:stCondLst>
                              <p:cond delay="5000"/>
                            </p:stCondLst>
                            <p:childTnLst>
                              <p:par>
                                <p:cTn id="32" presetID="40" presetClass="entr" presetSubtype="0" fill="hold" grpId="0" nodeType="afterEffect">
                                  <p:stCondLst>
                                    <p:cond delay="50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1"/>
                                          </p:val>
                                        </p:tav>
                                        <p:tav tm="100000">
                                          <p:val>
                                            <p:strVal val="#ppt_x"/>
                                          </p:val>
                                        </p:tav>
                                      </p:tavLst>
                                    </p:anim>
                                    <p:anim calcmode="lin" valueType="num">
                                      <p:cBhvr>
                                        <p:cTn id="3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2011072033bosque8_g.jpg"/>
          <p:cNvPicPr>
            <a:picLocks noChangeAspect="1"/>
          </p:cNvPicPr>
          <p:nvPr/>
        </p:nvPicPr>
        <p:blipFill>
          <a:blip r:embed="rId2"/>
          <a:srcRect/>
          <a:stretch>
            <a:fillRect/>
          </a:stretch>
        </p:blipFill>
        <p:spPr bwMode="auto">
          <a:xfrm>
            <a:off x="0" y="0"/>
            <a:ext cx="9144000" cy="5688013"/>
          </a:xfrm>
          <a:prstGeom prst="rect">
            <a:avLst/>
          </a:prstGeom>
          <a:noFill/>
          <a:ln w="9525">
            <a:noFill/>
            <a:miter lim="800000"/>
            <a:headEnd/>
            <a:tailEnd/>
          </a:ln>
        </p:spPr>
      </p:pic>
      <p:pic>
        <p:nvPicPr>
          <p:cNvPr id="8" name="7 Imagen" descr="2011072033bosque8_g.jpg"/>
          <p:cNvPicPr>
            <a:picLocks noChangeAspect="1"/>
          </p:cNvPicPr>
          <p:nvPr/>
        </p:nvPicPr>
        <p:blipFill>
          <a:blip r:embed="rId2"/>
          <a:srcRect/>
          <a:stretch>
            <a:fillRect/>
          </a:stretch>
        </p:blipFill>
        <p:spPr bwMode="auto">
          <a:xfrm>
            <a:off x="0" y="0"/>
            <a:ext cx="9144000" cy="5688013"/>
          </a:xfrm>
          <a:prstGeom prst="rect">
            <a:avLst/>
          </a:prstGeom>
          <a:noFill/>
          <a:ln w="9525">
            <a:noFill/>
            <a:miter lim="800000"/>
            <a:headEnd/>
            <a:tailEnd/>
          </a:ln>
        </p:spPr>
      </p:pic>
      <p:sp>
        <p:nvSpPr>
          <p:cNvPr id="5" name="4 CuadroTexto"/>
          <p:cNvSpPr txBox="1"/>
          <p:nvPr/>
        </p:nvSpPr>
        <p:spPr>
          <a:xfrm>
            <a:off x="684213" y="4657725"/>
            <a:ext cx="78486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tradición cuenta que los relicarios de San Cosme y San Damián estuvieron originariamente depositados en la ermita de la Santa Cruz de </a:t>
            </a:r>
            <a:r>
              <a:rPr lang="es-ES" b="1" dirty="0" err="1">
                <a:effectLst>
                  <a:glow rad="101600">
                    <a:schemeClr val="accent2">
                      <a:satMod val="175000"/>
                      <a:alpha val="40000"/>
                    </a:schemeClr>
                  </a:glow>
                  <a:outerShdw blurRad="38100" dist="38100" dir="2700000" algn="tl">
                    <a:srgbClr val="000000">
                      <a:alpha val="43137"/>
                    </a:srgbClr>
                  </a:outerShdw>
                </a:effectLst>
              </a:rPr>
              <a:t>Andosilla</a:t>
            </a:r>
            <a:r>
              <a:rPr lang="es-ES" b="1" dirty="0">
                <a:effectLst>
                  <a:glow rad="101600">
                    <a:schemeClr val="accent2">
                      <a:satMod val="175000"/>
                      <a:alpha val="40000"/>
                    </a:schemeClr>
                  </a:glow>
                  <a:outerShdw blurRad="38100" dist="38100" dir="2700000" algn="tl">
                    <a:srgbClr val="000000">
                      <a:alpha val="43137"/>
                    </a:srgbClr>
                  </a:outerShdw>
                </a:effectLst>
              </a:rPr>
              <a:t> en Navarra, de dónde fueron robados.</a:t>
            </a:r>
          </a:p>
        </p:txBody>
      </p:sp>
    </p:spTree>
  </p:cSld>
  <p:clrMapOvr>
    <a:masterClrMapping/>
  </p:clrMapOvr>
  <mc:AlternateContent xmlns:mc="http://schemas.openxmlformats.org/markup-compatibility/2006" xmlns:p14="http://schemas.microsoft.com/office/powerpoint/2010/main">
    <mc:Choice Requires="p14">
      <p:transition spd="slow" p14:dur="2000" advTm="24000">
        <p14:doors dir="vert"/>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amond(out)">
                                      <p:cBhvr>
                                        <p:cTn id="7" dur="3000"/>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3000" fill="hold"/>
                                        <p:tgtEl>
                                          <p:spTgt spid="8"/>
                                        </p:tgtEl>
                                        <p:attrNameLst>
                                          <p:attrName>ppt_w</p:attrName>
                                        </p:attrNameLst>
                                      </p:cBhvr>
                                      <p:tavLst>
                                        <p:tav tm="0">
                                          <p:val>
                                            <p:strVal val="4/3*#ppt_w"/>
                                          </p:val>
                                        </p:tav>
                                        <p:tav tm="100000">
                                          <p:val>
                                            <p:strVal val="#ppt_w"/>
                                          </p:val>
                                        </p:tav>
                                      </p:tavLst>
                                    </p:anim>
                                    <p:anim calcmode="lin" valueType="num">
                                      <p:cBhvr>
                                        <p:cTn id="11" dur="3000" fill="hold"/>
                                        <p:tgtEl>
                                          <p:spTgt spid="8"/>
                                        </p:tgtEl>
                                        <p:attrNameLst>
                                          <p:attrName>ppt_h</p:attrName>
                                        </p:attrNameLst>
                                      </p:cBhvr>
                                      <p:tavLst>
                                        <p:tav tm="0">
                                          <p:val>
                                            <p:strVal val="4/3*#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plus(in)">
                                      <p:cBhvr>
                                        <p:cTn id="14" dur="3000"/>
                                        <p:tgtEl>
                                          <p:spTgt spid="7"/>
                                        </p:tgtEl>
                                      </p:cBhvr>
                                    </p:animEffect>
                                  </p:childTnLst>
                                </p:cTn>
                              </p:par>
                              <p:par>
                                <p:cTn id="15" presetID="23" presetClass="entr" presetSubtype="28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3000" fill="hold"/>
                                        <p:tgtEl>
                                          <p:spTgt spid="7"/>
                                        </p:tgtEl>
                                        <p:attrNameLst>
                                          <p:attrName>ppt_w</p:attrName>
                                        </p:attrNameLst>
                                      </p:cBhvr>
                                      <p:tavLst>
                                        <p:tav tm="0">
                                          <p:val>
                                            <p:strVal val="4/3*#ppt_w"/>
                                          </p:val>
                                        </p:tav>
                                        <p:tav tm="100000">
                                          <p:val>
                                            <p:strVal val="#ppt_w"/>
                                          </p:val>
                                        </p:tav>
                                      </p:tavLst>
                                    </p:anim>
                                    <p:anim calcmode="lin" valueType="num">
                                      <p:cBhvr>
                                        <p:cTn id="18" dur="3000" fill="hold"/>
                                        <p:tgtEl>
                                          <p:spTgt spid="7"/>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06g.jpg"/>
          <p:cNvPicPr>
            <a:picLocks noChangeAspect="1"/>
          </p:cNvPicPr>
          <p:nvPr/>
        </p:nvPicPr>
        <p:blipFill>
          <a:blip r:embed="rId2"/>
          <a:srcRect/>
          <a:stretch>
            <a:fillRect/>
          </a:stretch>
        </p:blipFill>
        <p:spPr bwMode="auto">
          <a:xfrm>
            <a:off x="0" y="-311150"/>
            <a:ext cx="9144000" cy="6264275"/>
          </a:xfrm>
          <a:prstGeom prst="rect">
            <a:avLst/>
          </a:prstGeom>
          <a:noFill/>
          <a:ln w="9525">
            <a:noFill/>
            <a:miter lim="800000"/>
            <a:headEnd/>
            <a:tailEnd/>
          </a:ln>
        </p:spPr>
      </p:pic>
      <p:pic>
        <p:nvPicPr>
          <p:cNvPr id="5" name="4 Imagen" descr="006g.jpg"/>
          <p:cNvPicPr>
            <a:picLocks noChangeAspect="1"/>
          </p:cNvPicPr>
          <p:nvPr/>
        </p:nvPicPr>
        <p:blipFill>
          <a:blip r:embed="rId2"/>
          <a:srcRect/>
          <a:stretch>
            <a:fillRect/>
          </a:stretch>
        </p:blipFill>
        <p:spPr bwMode="auto">
          <a:xfrm>
            <a:off x="0" y="-311150"/>
            <a:ext cx="9144000" cy="6264275"/>
          </a:xfrm>
          <a:prstGeom prst="rect">
            <a:avLst/>
          </a:prstGeom>
          <a:noFill/>
          <a:ln w="9525">
            <a:noFill/>
            <a:miter lim="800000"/>
            <a:headEnd/>
            <a:tailEnd/>
          </a:ln>
        </p:spPr>
      </p:pic>
      <p:pic>
        <p:nvPicPr>
          <p:cNvPr id="6" name="5 Imagen" descr="006g.jpg"/>
          <p:cNvPicPr>
            <a:picLocks noChangeAspect="1"/>
          </p:cNvPicPr>
          <p:nvPr/>
        </p:nvPicPr>
        <p:blipFill>
          <a:blip r:embed="rId2"/>
          <a:srcRect/>
          <a:stretch>
            <a:fillRect/>
          </a:stretch>
        </p:blipFill>
        <p:spPr bwMode="auto">
          <a:xfrm>
            <a:off x="0" y="-311150"/>
            <a:ext cx="9144000" cy="6264275"/>
          </a:xfrm>
          <a:prstGeom prst="rect">
            <a:avLst/>
          </a:prstGeom>
          <a:noFill/>
          <a:ln w="9525">
            <a:noFill/>
            <a:miter lim="800000"/>
            <a:headEnd/>
            <a:tailEnd/>
          </a:ln>
        </p:spPr>
      </p:pic>
      <p:sp>
        <p:nvSpPr>
          <p:cNvPr id="7" name="6 CuadroTexto"/>
          <p:cNvSpPr txBox="1"/>
          <p:nvPr/>
        </p:nvSpPr>
        <p:spPr>
          <a:xfrm>
            <a:off x="755650" y="4514850"/>
            <a:ext cx="7920038"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Finalmente aparecieron en </a:t>
            </a:r>
            <a:r>
              <a:rPr lang="es-ES" b="1" dirty="0" err="1">
                <a:effectLst>
                  <a:glow rad="101600">
                    <a:schemeClr val="accent2">
                      <a:satMod val="175000"/>
                      <a:alpha val="40000"/>
                    </a:schemeClr>
                  </a:glow>
                  <a:outerShdw blurRad="38100" dist="38100" dir="2700000" algn="tl">
                    <a:srgbClr val="000000">
                      <a:alpha val="43137"/>
                    </a:srgbClr>
                  </a:outerShdw>
                </a:effectLst>
              </a:rPr>
              <a:t>Arnedo</a:t>
            </a:r>
            <a:r>
              <a:rPr lang="es-ES" b="1" dirty="0">
                <a:effectLst>
                  <a:glow rad="101600">
                    <a:schemeClr val="accent2">
                      <a:satMod val="175000"/>
                      <a:alpha val="40000"/>
                    </a:schemeClr>
                  </a:glow>
                  <a:outerShdw blurRad="38100" dist="38100" dir="2700000" algn="tl">
                    <a:srgbClr val="000000">
                      <a:alpha val="43137"/>
                    </a:srgbClr>
                  </a:outerShdw>
                </a:effectLst>
              </a:rPr>
              <a:t> donde hoy se conservan. Por esta razón todos los años los vecinos de </a:t>
            </a:r>
            <a:r>
              <a:rPr lang="es-ES" b="1" dirty="0" err="1">
                <a:effectLst>
                  <a:glow rad="101600">
                    <a:schemeClr val="accent2">
                      <a:satMod val="175000"/>
                      <a:alpha val="40000"/>
                    </a:schemeClr>
                  </a:glow>
                  <a:outerShdw blurRad="38100" dist="38100" dir="2700000" algn="tl">
                    <a:srgbClr val="000000">
                      <a:alpha val="43137"/>
                    </a:srgbClr>
                  </a:outerShdw>
                </a:effectLst>
              </a:rPr>
              <a:t>Andosilla</a:t>
            </a:r>
            <a:r>
              <a:rPr lang="es-ES" b="1" dirty="0">
                <a:effectLst>
                  <a:glow rad="101600">
                    <a:schemeClr val="accent2">
                      <a:satMod val="175000"/>
                      <a:alpha val="40000"/>
                    </a:schemeClr>
                  </a:glow>
                  <a:outerShdw blurRad="38100" dist="38100" dir="2700000" algn="tl">
                    <a:srgbClr val="000000">
                      <a:alpha val="43137"/>
                    </a:srgbClr>
                  </a:outerShdw>
                </a:effectLst>
              </a:rPr>
              <a:t> y de otros pueblos de la Ribera Navarra acuden todos los 27 de septiembre a la ciudad para llevar las andas de los santos en la procesión.</a:t>
            </a:r>
          </a:p>
        </p:txBody>
      </p:sp>
    </p:spTree>
  </p:cSld>
  <p:clrMapOvr>
    <a:masterClrMapping/>
  </p:clrMapOvr>
  <mc:AlternateContent xmlns:mc="http://schemas.openxmlformats.org/markup-compatibility/2006" xmlns:p14="http://schemas.microsoft.com/office/powerpoint/2010/main">
    <mc:Choice Requires="p14">
      <p:transition spd="slow" p14:dur="2250" advTm="29000">
        <p14:doors dir="vert"/>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Vertical)">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_65b12_7006f670_orig.jpg"/>
          <p:cNvPicPr>
            <a:picLocks noChangeAspect="1"/>
          </p:cNvPicPr>
          <p:nvPr/>
        </p:nvPicPr>
        <p:blipFill>
          <a:blip r:embed="rId2"/>
          <a:srcRect/>
          <a:stretch>
            <a:fillRect/>
          </a:stretch>
        </p:blipFill>
        <p:spPr bwMode="auto">
          <a:xfrm>
            <a:off x="0" y="4763"/>
            <a:ext cx="9144000" cy="6092825"/>
          </a:xfrm>
          <a:prstGeom prst="rect">
            <a:avLst/>
          </a:prstGeom>
          <a:noFill/>
          <a:ln w="9525">
            <a:noFill/>
            <a:miter lim="800000"/>
            <a:headEnd/>
            <a:tailEnd/>
          </a:ln>
        </p:spPr>
      </p:pic>
      <p:pic>
        <p:nvPicPr>
          <p:cNvPr id="5" name="4 Imagen" descr="0_65b12_7006f670_orig.jpg"/>
          <p:cNvPicPr>
            <a:picLocks noChangeAspect="1"/>
          </p:cNvPicPr>
          <p:nvPr/>
        </p:nvPicPr>
        <p:blipFill>
          <a:blip r:embed="rId2"/>
          <a:srcRect/>
          <a:stretch>
            <a:fillRect/>
          </a:stretch>
        </p:blipFill>
        <p:spPr bwMode="auto">
          <a:xfrm>
            <a:off x="0" y="0"/>
            <a:ext cx="9144000" cy="6097588"/>
          </a:xfrm>
          <a:prstGeom prst="rect">
            <a:avLst/>
          </a:prstGeom>
          <a:noFill/>
          <a:ln w="9525">
            <a:noFill/>
            <a:miter lim="800000"/>
            <a:headEnd/>
            <a:tailEnd/>
          </a:ln>
        </p:spPr>
      </p:pic>
      <p:pic>
        <p:nvPicPr>
          <p:cNvPr id="6" name="5 Imagen" descr="0_65b12_7006f670_orig.jpg"/>
          <p:cNvPicPr>
            <a:picLocks noChangeAspect="1"/>
          </p:cNvPicPr>
          <p:nvPr/>
        </p:nvPicPr>
        <p:blipFill>
          <a:blip r:embed="rId2"/>
          <a:srcRect/>
          <a:stretch>
            <a:fillRect/>
          </a:stretch>
        </p:blipFill>
        <p:spPr bwMode="auto">
          <a:xfrm>
            <a:off x="0" y="0"/>
            <a:ext cx="9144000" cy="6097588"/>
          </a:xfrm>
          <a:prstGeom prst="rect">
            <a:avLst/>
          </a:prstGeom>
          <a:noFill/>
          <a:ln w="9525">
            <a:noFill/>
            <a:miter lim="800000"/>
            <a:headEnd/>
            <a:tailEnd/>
          </a:ln>
        </p:spPr>
      </p:pic>
      <p:sp>
        <p:nvSpPr>
          <p:cNvPr id="7" name="6 CuadroTexto"/>
          <p:cNvSpPr txBox="1"/>
          <p:nvPr/>
        </p:nvSpPr>
        <p:spPr>
          <a:xfrm>
            <a:off x="611188" y="4657725"/>
            <a:ext cx="80645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Al grito de ¡A Navarra con ellos! Echarán a correr tratando de recuperar las imágenes, lo que será impedido por los ciudadanos de </a:t>
            </a:r>
            <a:r>
              <a:rPr lang="es-ES" b="1" dirty="0" err="1">
                <a:effectLst>
                  <a:glow rad="101600">
                    <a:schemeClr val="accent2">
                      <a:satMod val="175000"/>
                      <a:alpha val="40000"/>
                    </a:schemeClr>
                  </a:glow>
                  <a:outerShdw blurRad="38100" dist="38100" dir="2700000" algn="tl">
                    <a:srgbClr val="000000">
                      <a:alpha val="43137"/>
                    </a:srgbClr>
                  </a:outerShdw>
                </a:effectLst>
              </a:rPr>
              <a:t>Arnedo</a:t>
            </a:r>
            <a:r>
              <a:rPr lang="es-ES" b="1" dirty="0">
                <a:effectLst>
                  <a:glow rad="101600">
                    <a:schemeClr val="accent2">
                      <a:satMod val="175000"/>
                      <a:alpha val="40000"/>
                    </a:schemeClr>
                  </a:glow>
                  <a:outerShdw blurRad="38100" dist="38100" dir="2700000" algn="tl">
                    <a:srgbClr val="000000">
                      <a:alpha val="43137"/>
                    </a:srgbClr>
                  </a:outerShdw>
                </a:effectLst>
              </a:rPr>
              <a:t> que defienden así sus derechos sobre los Santos.</a:t>
            </a:r>
          </a:p>
        </p:txBody>
      </p:sp>
    </p:spTree>
  </p:cSld>
  <p:clrMapOvr>
    <a:masterClrMapping/>
  </p:clrMapOvr>
  <mc:AlternateContent xmlns:mc="http://schemas.openxmlformats.org/markup-compatibility/2006" xmlns:p14="http://schemas.microsoft.com/office/powerpoint/2010/main">
    <mc:Choice Requires="p14">
      <p:transition spd="slow" p14:dur="2250" advTm="24000">
        <p14:doors/>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in)">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t267epl.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5" name="4 Imagen" descr="6t267epl.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6" name="5 Imagen" descr="6t267epl.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84213" y="4873625"/>
            <a:ext cx="8064500"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las Fiestas de San Cosme y San Damián la tradición se combina a la perfección con la diversión y el espectáculo.</a:t>
            </a:r>
          </a:p>
        </p:txBody>
      </p:sp>
    </p:spTree>
  </p:cSld>
  <p:clrMapOvr>
    <a:masterClrMapping/>
  </p:clrMapOvr>
  <mc:AlternateContent xmlns:mc="http://schemas.openxmlformats.org/markup-compatibility/2006" xmlns:p14="http://schemas.microsoft.com/office/powerpoint/2010/main">
    <mc:Choice Requires="p14">
      <p:transition spd="slow" p14:dur="2250" advTm="18000">
        <p14:doors/>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in)">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16" presetClass="entr" presetSubtype="4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Horizontal)">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09.jpg"/>
          <p:cNvPicPr>
            <a:picLocks noChangeAspect="1"/>
          </p:cNvPicPr>
          <p:nvPr/>
        </p:nvPicPr>
        <p:blipFill>
          <a:blip r:embed="rId2"/>
          <a:srcRect/>
          <a:stretch>
            <a:fillRect/>
          </a:stretch>
        </p:blipFill>
        <p:spPr bwMode="auto">
          <a:xfrm>
            <a:off x="0" y="554038"/>
            <a:ext cx="9144000" cy="4606925"/>
          </a:xfrm>
          <a:prstGeom prst="rect">
            <a:avLst/>
          </a:prstGeom>
          <a:noFill/>
          <a:ln w="9525">
            <a:noFill/>
            <a:miter lim="800000"/>
            <a:headEnd/>
            <a:tailEnd/>
          </a:ln>
        </p:spPr>
      </p:pic>
      <p:pic>
        <p:nvPicPr>
          <p:cNvPr id="5" name="4 Imagen" descr="009.jpg"/>
          <p:cNvPicPr>
            <a:picLocks noChangeAspect="1"/>
          </p:cNvPicPr>
          <p:nvPr/>
        </p:nvPicPr>
        <p:blipFill>
          <a:blip r:embed="rId2"/>
          <a:srcRect/>
          <a:stretch>
            <a:fillRect/>
          </a:stretch>
        </p:blipFill>
        <p:spPr bwMode="auto">
          <a:xfrm>
            <a:off x="0" y="554038"/>
            <a:ext cx="9144000" cy="4606925"/>
          </a:xfrm>
          <a:prstGeom prst="rect">
            <a:avLst/>
          </a:prstGeom>
          <a:noFill/>
          <a:ln w="9525">
            <a:noFill/>
            <a:miter lim="800000"/>
            <a:headEnd/>
            <a:tailEnd/>
          </a:ln>
        </p:spPr>
      </p:pic>
      <p:pic>
        <p:nvPicPr>
          <p:cNvPr id="6" name="5 Imagen" descr="009.jpg"/>
          <p:cNvPicPr>
            <a:picLocks noChangeAspect="1"/>
          </p:cNvPicPr>
          <p:nvPr/>
        </p:nvPicPr>
        <p:blipFill>
          <a:blip r:embed="rId2"/>
          <a:srcRect/>
          <a:stretch>
            <a:fillRect/>
          </a:stretch>
        </p:blipFill>
        <p:spPr bwMode="auto">
          <a:xfrm>
            <a:off x="0" y="554038"/>
            <a:ext cx="9144000" cy="4606925"/>
          </a:xfrm>
          <a:prstGeom prst="rect">
            <a:avLst/>
          </a:prstGeom>
          <a:noFill/>
          <a:ln w="9525">
            <a:noFill/>
            <a:miter lim="800000"/>
            <a:headEnd/>
            <a:tailEnd/>
          </a:ln>
        </p:spPr>
      </p:pic>
      <p:sp>
        <p:nvSpPr>
          <p:cNvPr id="7" name="6 Rectángulo redondeado"/>
          <p:cNvSpPr/>
          <p:nvPr/>
        </p:nvSpPr>
        <p:spPr>
          <a:xfrm flipH="1" flipV="1">
            <a:off x="0" y="0"/>
            <a:ext cx="9144000" cy="554038"/>
          </a:xfrm>
          <a:prstGeom prst="roundRect">
            <a:avLst>
              <a:gd name="adj" fmla="val 0"/>
            </a:avLst>
          </a:prstGeom>
          <a:blipFill dpi="0" rotWithShape="1">
            <a:blip r:embed="rId3" cstate="print"/>
            <a:srcRect/>
            <a:tile tx="0" ty="0" sx="100000" sy="100000" flip="none" algn="tl"/>
          </a:blipFill>
          <a:ln>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redondeado"/>
          <p:cNvSpPr/>
          <p:nvPr/>
        </p:nvSpPr>
        <p:spPr>
          <a:xfrm flipH="1" flipV="1">
            <a:off x="0" y="5160963"/>
            <a:ext cx="9144000" cy="554037"/>
          </a:xfrm>
          <a:prstGeom prst="roundRect">
            <a:avLst>
              <a:gd name="adj" fmla="val 0"/>
            </a:avLst>
          </a:prstGeom>
          <a:blipFill dpi="0" rotWithShape="1">
            <a:blip r:embed="rId3" cstate="print"/>
            <a:srcRect/>
            <a:tile tx="0" ty="0" sx="100000" sy="100000" flip="none" algn="tl"/>
          </a:blipFill>
          <a:ln>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611188" y="4225925"/>
            <a:ext cx="7921625" cy="922338"/>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Largos y variados son los programas de fiestas que durante toda la semana invitan a la participación de propios y visitantes que, en estas fechas y más que nunca, si cabe, son más amigos que viajeros.</a:t>
            </a:r>
          </a:p>
        </p:txBody>
      </p:sp>
    </p:spTree>
  </p:cSld>
  <p:clrMapOvr>
    <a:masterClrMapping/>
  </p:clrMapOvr>
  <mc:AlternateContent xmlns:mc="http://schemas.openxmlformats.org/markup-compatibility/2006" xmlns:p14="http://schemas.microsoft.com/office/powerpoint/2010/main">
    <mc:Choice Requires="p14">
      <p:transition spd="slow" p14:dur="3250" advTm="24000">
        <p14:honeycomb/>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18" presetClass="entr" presetSubtype="1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strips(downLef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18" presetClass="entr" presetSubtype="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downRight)">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par>
                                <p:cTn id="26" presetID="7" presetClass="entr" presetSubtype="1"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3000" fill="hold"/>
                                        <p:tgtEl>
                                          <p:spTgt spid="7"/>
                                        </p:tgtEl>
                                        <p:attrNameLst>
                                          <p:attrName>ppt_x</p:attrName>
                                        </p:attrNameLst>
                                      </p:cBhvr>
                                      <p:tavLst>
                                        <p:tav tm="0">
                                          <p:val>
                                            <p:strVal val="#ppt_x"/>
                                          </p:val>
                                        </p:tav>
                                        <p:tav tm="100000">
                                          <p:val>
                                            <p:strVal val="#ppt_x"/>
                                          </p:val>
                                        </p:tav>
                                      </p:tavLst>
                                    </p:anim>
                                    <p:anim calcmode="lin" valueType="num">
                                      <p:cBhvr additive="base">
                                        <p:cTn id="29" dur="3000" fill="hold"/>
                                        <p:tgtEl>
                                          <p:spTgt spid="7"/>
                                        </p:tgtEl>
                                        <p:attrNameLst>
                                          <p:attrName>ppt_y</p:attrName>
                                        </p:attrNameLst>
                                      </p:cBhvr>
                                      <p:tavLst>
                                        <p:tav tm="0">
                                          <p:val>
                                            <p:strVal val="0-#ppt_h/2"/>
                                          </p:val>
                                        </p:tav>
                                        <p:tav tm="100000">
                                          <p:val>
                                            <p:strVal val="#ppt_y"/>
                                          </p:val>
                                        </p:tav>
                                      </p:tavLst>
                                    </p:anim>
                                  </p:childTnLst>
                                </p:cTn>
                              </p:par>
                              <p:par>
                                <p:cTn id="30" presetID="7" presetClass="entr" presetSubtype="4"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3000" fill="hold"/>
                                        <p:tgtEl>
                                          <p:spTgt spid="8"/>
                                        </p:tgtEl>
                                        <p:attrNameLst>
                                          <p:attrName>ppt_x</p:attrName>
                                        </p:attrNameLst>
                                      </p:cBhvr>
                                      <p:tavLst>
                                        <p:tav tm="0">
                                          <p:val>
                                            <p:strVal val="#ppt_x"/>
                                          </p:val>
                                        </p:tav>
                                        <p:tav tm="100000">
                                          <p:val>
                                            <p:strVal val="#ppt_x"/>
                                          </p:val>
                                        </p:tav>
                                      </p:tavLst>
                                    </p:anim>
                                    <p:anim calcmode="lin" valueType="num">
                                      <p:cBhvr additive="base">
                                        <p:cTn id="33" dur="3000" fill="hold"/>
                                        <p:tgtEl>
                                          <p:spTgt spid="8"/>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1"/>
                                          </p:val>
                                        </p:tav>
                                        <p:tav tm="100000">
                                          <p:val>
                                            <p:strVal val="#ppt_x"/>
                                          </p:val>
                                        </p:tav>
                                      </p:tavLst>
                                    </p:anim>
                                    <p:anim calcmode="lin" valueType="num">
                                      <p:cBhvr>
                                        <p:cTn id="3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30ada799.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5" name="4 Imagen" descr="5130ada799.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6" name="5 Imagen" descr="5130ada799.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84213" y="4657725"/>
            <a:ext cx="7991475" cy="923925"/>
          </a:xfrm>
          <a:prstGeom prst="rect">
            <a:avLst/>
          </a:prstGeom>
          <a:noFill/>
        </p:spPr>
        <p:txBody>
          <a:bodyPr>
            <a:spAutoFit/>
          </a:bodyPr>
          <a:lstStyle/>
          <a:p>
            <a:r>
              <a:rPr lang="es-ES" b="1" dirty="0">
                <a:effectLst>
                  <a:glow rad="101600">
                    <a:srgbClr val="C00000">
                      <a:alpha val="60000"/>
                    </a:srgbClr>
                  </a:glow>
                  <a:outerShdw blurRad="38100" dist="38100" dir="2700000" algn="tl">
                    <a:srgbClr val="1F497D"/>
                  </a:outerShdw>
                </a:effectLst>
              </a:rPr>
              <a:t>En 1.556 en </a:t>
            </a:r>
            <a:r>
              <a:rPr lang="es-ES" b="1" dirty="0" err="1">
                <a:effectLst>
                  <a:glow rad="101600">
                    <a:srgbClr val="C00000">
                      <a:alpha val="60000"/>
                    </a:srgbClr>
                  </a:glow>
                  <a:outerShdw blurRad="38100" dist="38100" dir="2700000" algn="tl">
                    <a:srgbClr val="1F497D"/>
                  </a:outerShdw>
                </a:effectLst>
              </a:rPr>
              <a:t>Arnedo</a:t>
            </a:r>
            <a:r>
              <a:rPr lang="es-ES" b="1" dirty="0">
                <a:effectLst>
                  <a:glow rad="101600">
                    <a:srgbClr val="C00000">
                      <a:alpha val="60000"/>
                    </a:srgbClr>
                  </a:glow>
                  <a:outerShdw blurRad="38100" dist="38100" dir="2700000" algn="tl">
                    <a:srgbClr val="1F497D"/>
                  </a:outerShdw>
                </a:effectLst>
              </a:rPr>
              <a:t> la población era de unos 2.000 habitantes. Las continuadas fiebres causadas por el agua emponzoñada del cultivo del cáñamo, y los brotes de peste que asolaron España…</a:t>
            </a:r>
          </a:p>
        </p:txBody>
      </p:sp>
    </p:spTree>
  </p:cSld>
  <p:clrMapOvr>
    <a:masterClrMapping/>
  </p:clrMapOvr>
  <mc:AlternateContent xmlns:mc="http://schemas.openxmlformats.org/markup-compatibility/2006" xmlns:p14="http://schemas.microsoft.com/office/powerpoint/2010/main">
    <mc:Choice Requires="p14">
      <p:transition spd="slow" p14:dur="2250" advTm="24000">
        <p:blinds dir="vert"/>
      </p:transition>
    </mc:Choice>
    <mc:Fallback xmlns="">
      <p:transition spd="slow" advTm="2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linds(vertical)">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6" name="5 Imagen" descr="10.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7" name="6 Imagen" descr="10.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750" y="4873625"/>
            <a:ext cx="8208963"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…durante los siglos XVI y XVII, unido a la escasez de médicos, favorecía la existencia de hechiceros, curanderos y la invocación de demonios.</a:t>
            </a:r>
          </a:p>
        </p:txBody>
      </p:sp>
    </p:spTree>
  </p:cSld>
  <p:clrMapOvr>
    <a:masterClrMapping/>
  </p:clrMapOvr>
  <mc:AlternateContent xmlns:mc="http://schemas.openxmlformats.org/markup-compatibility/2006" xmlns:p14="http://schemas.microsoft.com/office/powerpoint/2010/main">
    <mc:Choice Requires="p14">
      <p:transition spd="slow" p14:dur="2250" advTm="20000">
        <p:blinds dir="vert"/>
      </p:transition>
    </mc:Choice>
    <mc:Fallback xmlns="">
      <p:transition spd="slow" advTm="20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3000"/>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strVal val="4/3*#ppt_w"/>
                                          </p:val>
                                        </p:tav>
                                        <p:tav tm="100000">
                                          <p:val>
                                            <p:strVal val="#ppt_w"/>
                                          </p:val>
                                        </p:tav>
                                      </p:tavLst>
                                    </p:anim>
                                    <p:anim calcmode="lin" valueType="num">
                                      <p:cBhvr>
                                        <p:cTn id="11" dur="3000" fill="hold"/>
                                        <p:tgtEl>
                                          <p:spTgt spid="7"/>
                                        </p:tgtEl>
                                        <p:attrNameLst>
                                          <p:attrName>ppt_h</p:attrName>
                                        </p:attrNameLst>
                                      </p:cBhvr>
                                      <p:tavLst>
                                        <p:tav tm="0">
                                          <p:val>
                                            <p:strVal val="4/3*#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outHorizontal)">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Arte topiario en Solvay-1.JPG"/>
          <p:cNvPicPr>
            <a:picLocks noChangeAspect="1"/>
          </p:cNvPicPr>
          <p:nvPr/>
        </p:nvPicPr>
        <p:blipFill>
          <a:blip r:embed="rId2"/>
          <a:srcRect/>
          <a:stretch>
            <a:fillRect/>
          </a:stretch>
        </p:blipFill>
        <p:spPr bwMode="auto">
          <a:xfrm>
            <a:off x="0" y="-527050"/>
            <a:ext cx="9144000" cy="6480175"/>
          </a:xfrm>
          <a:prstGeom prst="rect">
            <a:avLst/>
          </a:prstGeom>
          <a:noFill/>
          <a:ln w="9525">
            <a:noFill/>
            <a:miter lim="800000"/>
            <a:headEnd/>
            <a:tailEnd/>
          </a:ln>
        </p:spPr>
      </p:pic>
      <p:pic>
        <p:nvPicPr>
          <p:cNvPr id="5" name="4 Imagen" descr="31-Arte topiario en Solvay-1.JPG"/>
          <p:cNvPicPr>
            <a:picLocks noChangeAspect="1"/>
          </p:cNvPicPr>
          <p:nvPr/>
        </p:nvPicPr>
        <p:blipFill>
          <a:blip r:embed="rId2"/>
          <a:srcRect/>
          <a:stretch>
            <a:fillRect/>
          </a:stretch>
        </p:blipFill>
        <p:spPr bwMode="auto">
          <a:xfrm>
            <a:off x="0" y="-527050"/>
            <a:ext cx="9144000" cy="6480175"/>
          </a:xfrm>
          <a:prstGeom prst="rect">
            <a:avLst/>
          </a:prstGeom>
          <a:noFill/>
          <a:ln w="9525">
            <a:noFill/>
            <a:miter lim="800000"/>
            <a:headEnd/>
            <a:tailEnd/>
          </a:ln>
        </p:spPr>
      </p:pic>
      <p:pic>
        <p:nvPicPr>
          <p:cNvPr id="6" name="5 Imagen" descr="31-Arte topiario en Solvay-1.JPG"/>
          <p:cNvPicPr>
            <a:picLocks noChangeAspect="1"/>
          </p:cNvPicPr>
          <p:nvPr/>
        </p:nvPicPr>
        <p:blipFill>
          <a:blip r:embed="rId2"/>
          <a:srcRect/>
          <a:stretch>
            <a:fillRect/>
          </a:stretch>
        </p:blipFill>
        <p:spPr bwMode="auto">
          <a:xfrm>
            <a:off x="0" y="-527050"/>
            <a:ext cx="9144000" cy="6480175"/>
          </a:xfrm>
          <a:prstGeom prst="rect">
            <a:avLst/>
          </a:prstGeom>
          <a:noFill/>
          <a:ln w="9525">
            <a:noFill/>
            <a:miter lim="800000"/>
            <a:headEnd/>
            <a:tailEnd/>
          </a:ln>
        </p:spPr>
      </p:pic>
      <p:sp>
        <p:nvSpPr>
          <p:cNvPr id="7" name="6 CuadroTexto"/>
          <p:cNvSpPr txBox="1"/>
          <p:nvPr/>
        </p:nvSpPr>
        <p:spPr>
          <a:xfrm>
            <a:off x="539750" y="4370388"/>
            <a:ext cx="8208963"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Los Santos, hermanos gemelos de origen árabe, médicos y mártires, ejercían gratuitamente la medicina. Cumplirían, de esta manera, con una doble función: la de santos para la Iglesia, y la de médicos para sanar enfermedades y acabar con la brujería.</a:t>
            </a:r>
          </a:p>
        </p:txBody>
      </p:sp>
    </p:spTree>
  </p:cSld>
  <p:clrMapOvr>
    <a:masterClrMapping/>
  </p:clrMapOvr>
  <mc:AlternateContent xmlns:mc="http://schemas.openxmlformats.org/markup-compatibility/2006" xmlns:p14="http://schemas.microsoft.com/office/powerpoint/2010/main">
    <mc:Choice Requires="p14">
      <p:transition spd="slow" p14:dur="2250" advTm="29000">
        <p:blinds/>
      </p:transition>
    </mc:Choice>
    <mc:Fallback xmlns="">
      <p:transition spd="slow" advTm="29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Horizontal)">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18" presetClass="entr" presetSubtype="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strips(downRigh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18" presetClass="entr" presetSubtype="9"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upLeft)">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81822137_097e40c4f6_b.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5" name="4 Imagen" descr="3181822137_097e40c4f6_b.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6" name="5 Imagen" descr="3181822137_097e40c4f6_b.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755650" y="4657725"/>
            <a:ext cx="7993063"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Las reliquias de los Santos Cosme y Damián llegaron a </a:t>
            </a:r>
            <a:r>
              <a:rPr lang="es-ES" b="1" dirty="0" err="1">
                <a:effectLst>
                  <a:glow rad="101600">
                    <a:schemeClr val="accent2">
                      <a:satMod val="175000"/>
                      <a:alpha val="40000"/>
                    </a:schemeClr>
                  </a:glow>
                  <a:outerShdw blurRad="38100" dist="38100" dir="2700000" algn="tl">
                    <a:srgbClr val="000000">
                      <a:alpha val="43137"/>
                    </a:srgbClr>
                  </a:outerShdw>
                </a:effectLst>
              </a:rPr>
              <a:t>Arnedo</a:t>
            </a:r>
            <a:r>
              <a:rPr lang="es-ES" b="1" dirty="0">
                <a:effectLst>
                  <a:glow rad="101600">
                    <a:schemeClr val="accent2">
                      <a:satMod val="175000"/>
                      <a:alpha val="40000"/>
                    </a:schemeClr>
                  </a:glow>
                  <a:outerShdw blurRad="38100" dist="38100" dir="2700000" algn="tl">
                    <a:srgbClr val="000000">
                      <a:alpha val="43137"/>
                    </a:srgbClr>
                  </a:outerShdw>
                </a:effectLst>
              </a:rPr>
              <a:t> el día 2 de Julio de 1.566 y convirtieron a </a:t>
            </a:r>
            <a:r>
              <a:rPr lang="es-ES" b="1" dirty="0" err="1">
                <a:effectLst>
                  <a:glow rad="101600">
                    <a:schemeClr val="accent2">
                      <a:satMod val="175000"/>
                      <a:alpha val="40000"/>
                    </a:schemeClr>
                  </a:glow>
                  <a:outerShdw blurRad="38100" dist="38100" dir="2700000" algn="tl">
                    <a:srgbClr val="000000">
                      <a:alpha val="43137"/>
                    </a:srgbClr>
                  </a:outerShdw>
                </a:effectLst>
              </a:rPr>
              <a:t>Arnedo</a:t>
            </a:r>
            <a:r>
              <a:rPr lang="es-ES" b="1" dirty="0">
                <a:effectLst>
                  <a:glow rad="101600">
                    <a:schemeClr val="accent2">
                      <a:satMod val="175000"/>
                      <a:alpha val="40000"/>
                    </a:schemeClr>
                  </a:glow>
                  <a:outerShdw blurRad="38100" dist="38100" dir="2700000" algn="tl">
                    <a:srgbClr val="000000">
                      <a:alpha val="43137"/>
                    </a:srgbClr>
                  </a:outerShdw>
                </a:effectLst>
              </a:rPr>
              <a:t> en lugar de residencia de los Santos y centro de peregrinación.</a:t>
            </a:r>
          </a:p>
        </p:txBody>
      </p:sp>
    </p:spTree>
  </p:cSld>
  <p:clrMapOvr>
    <a:masterClrMapping/>
  </p:clrMapOvr>
  <mc:AlternateContent xmlns:mc="http://schemas.openxmlformats.org/markup-compatibility/2006" xmlns:p14="http://schemas.microsoft.com/office/powerpoint/2010/main">
    <mc:Choice Requires="p14">
      <p:transition spd="slow" p14:dur="2250" advTm="22000">
        <p:blinds/>
      </p:transition>
    </mc:Choice>
    <mc:Fallback xmlns="">
      <p:transition spd="slow" advTm="22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18" presetClass="entr" presetSubtype="3"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strips(upRigh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573_131377515173521.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5" name="4 Imagen" descr="10573_131377515173521.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6" name="5 Imagen" descr="10573_131377515173521.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11188" y="4657725"/>
            <a:ext cx="792162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Las fiestas en honor a S. Cosme y S. Damián hacen su aparición en el acta del Ayuntamiento de </a:t>
            </a:r>
            <a:r>
              <a:rPr lang="es-ES" b="1" dirty="0" err="1">
                <a:effectLst>
                  <a:glow rad="101600">
                    <a:schemeClr val="accent2">
                      <a:satMod val="175000"/>
                      <a:alpha val="40000"/>
                    </a:schemeClr>
                  </a:glow>
                  <a:outerShdw blurRad="38100" dist="38100" dir="2700000" algn="tl">
                    <a:srgbClr val="000000">
                      <a:alpha val="43137"/>
                    </a:srgbClr>
                  </a:outerShdw>
                </a:effectLst>
              </a:rPr>
              <a:t>Arnedo</a:t>
            </a:r>
            <a:r>
              <a:rPr lang="es-ES" b="1" dirty="0">
                <a:effectLst>
                  <a:glow rad="101600">
                    <a:schemeClr val="accent2">
                      <a:satMod val="175000"/>
                      <a:alpha val="40000"/>
                    </a:schemeClr>
                  </a:glow>
                  <a:outerShdw blurRad="38100" dist="38100" dir="2700000" algn="tl">
                    <a:srgbClr val="000000">
                      <a:alpha val="43137"/>
                    </a:srgbClr>
                  </a:outerShdw>
                </a:effectLst>
              </a:rPr>
              <a:t> de 1576, donde se lee: "... </a:t>
            </a:r>
            <a:r>
              <a:rPr lang="es-ES" b="1" i="1" dirty="0">
                <a:effectLst>
                  <a:glow rad="101600">
                    <a:schemeClr val="accent2">
                      <a:satMod val="175000"/>
                      <a:alpha val="40000"/>
                    </a:schemeClr>
                  </a:glow>
                  <a:outerShdw blurRad="38100" dist="38100" dir="2700000" algn="tl">
                    <a:srgbClr val="000000">
                      <a:alpha val="43137"/>
                    </a:srgbClr>
                  </a:outerShdw>
                </a:effectLst>
              </a:rPr>
              <a:t>y en el día de su fiesta se ha hecho y hace en esta villa,</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i="1" dirty="0">
                <a:effectLst>
                  <a:glow rad="101600">
                    <a:schemeClr val="accent2">
                      <a:satMod val="175000"/>
                      <a:alpha val="40000"/>
                    </a:schemeClr>
                  </a:glow>
                  <a:outerShdw blurRad="38100" dist="38100" dir="2700000" algn="tl">
                    <a:srgbClr val="000000">
                      <a:alpha val="43137"/>
                    </a:srgbClr>
                  </a:outerShdw>
                </a:effectLst>
              </a:rPr>
              <a:t>solemne procesión</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5000">
        <p15:prstTrans prst="wind"/>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22667.jpg"/>
          <p:cNvPicPr>
            <a:picLocks noChangeAspect="1"/>
          </p:cNvPicPr>
          <p:nvPr/>
        </p:nvPicPr>
        <p:blipFill>
          <a:blip r:embed="rId2"/>
          <a:srcRect/>
          <a:stretch>
            <a:fillRect/>
          </a:stretch>
        </p:blipFill>
        <p:spPr bwMode="auto">
          <a:xfrm>
            <a:off x="0" y="3175"/>
            <a:ext cx="9144000" cy="5708650"/>
          </a:xfrm>
          <a:prstGeom prst="rect">
            <a:avLst/>
          </a:prstGeom>
          <a:noFill/>
          <a:ln w="9525">
            <a:noFill/>
            <a:miter lim="800000"/>
            <a:headEnd/>
            <a:tailEnd/>
          </a:ln>
        </p:spPr>
      </p:pic>
      <p:pic>
        <p:nvPicPr>
          <p:cNvPr id="5" name="4 Imagen" descr="1222667.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6" name="5 Imagen" descr="1222667.jpg"/>
          <p:cNvPicPr>
            <a:picLocks noChangeAspect="1"/>
          </p:cNvPicPr>
          <p:nvPr/>
        </p:nvPicPr>
        <p:blipFill>
          <a:blip r:embed="rId2"/>
          <a:srcRect/>
          <a:stretch>
            <a:fillRect/>
          </a:stretch>
        </p:blipFill>
        <p:spPr bwMode="auto">
          <a:xfrm>
            <a:off x="0" y="0"/>
            <a:ext cx="9144000" cy="5710238"/>
          </a:xfrm>
          <a:prstGeom prst="rect">
            <a:avLst/>
          </a:prstGeom>
          <a:noFill/>
          <a:ln w="9525">
            <a:noFill/>
            <a:miter lim="800000"/>
            <a:headEnd/>
            <a:tailEnd/>
          </a:ln>
        </p:spPr>
      </p:pic>
      <p:sp>
        <p:nvSpPr>
          <p:cNvPr id="7" name="6 Rectángulo"/>
          <p:cNvSpPr/>
          <p:nvPr/>
        </p:nvSpPr>
        <p:spPr>
          <a:xfrm>
            <a:off x="971600" y="2425452"/>
            <a:ext cx="7056784" cy="749697"/>
          </a:xfrm>
          <a:prstGeom prst="rect">
            <a:avLst/>
          </a:prstGeom>
          <a:noFill/>
        </p:spPr>
        <p:txBody>
          <a:bodyPr wrap="none">
            <a:prstTxWarp prst="textFadeUp">
              <a:avLst>
                <a:gd name="adj" fmla="val 10196"/>
              </a:avLst>
            </a:prstTxWarp>
            <a:spAutoFit/>
            <a:scene3d>
              <a:camera prst="perspectiveAbove"/>
              <a:lightRig rig="threePt" dir="t"/>
            </a:scene3d>
            <a:sp3d extrusionH="57150">
              <a:bevelT w="38100" h="38100" prst="angle"/>
            </a:sp3d>
          </a:bodyPr>
          <a:lstStyle/>
          <a:p>
            <a:pPr algn="ctr">
              <a:defRPr/>
            </a:pPr>
            <a:r>
              <a:rPr lang="es-ES" sz="54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reflection blurRad="6350" stA="60000" endA="900" endPos="58000" dir="5400000" sy="-100000" algn="bl" rotWithShape="0"/>
                </a:effectLst>
              </a:rPr>
              <a:t> ARAZURI – NAVARRA </a:t>
            </a:r>
          </a:p>
        </p:txBody>
      </p:sp>
      <p:sp>
        <p:nvSpPr>
          <p:cNvPr id="8" name="7 Rectángulo"/>
          <p:cNvSpPr/>
          <p:nvPr/>
        </p:nvSpPr>
        <p:spPr>
          <a:xfrm>
            <a:off x="971600" y="2929508"/>
            <a:ext cx="7056784" cy="749697"/>
          </a:xfrm>
          <a:prstGeom prst="rect">
            <a:avLst/>
          </a:prstGeom>
          <a:noFill/>
        </p:spPr>
        <p:txBody>
          <a:bodyPr wrap="none">
            <a:prstTxWarp prst="textFadeUp">
              <a:avLst>
                <a:gd name="adj" fmla="val 10196"/>
              </a:avLst>
            </a:prstTxWarp>
            <a:spAutoFit/>
            <a:scene3d>
              <a:camera prst="perspectiveAbove"/>
              <a:lightRig rig="threePt" dir="t"/>
            </a:scene3d>
            <a:sp3d extrusionH="57150">
              <a:bevelT w="38100" h="38100" prst="angle"/>
            </a:sp3d>
          </a:bodyPr>
          <a:lstStyle/>
          <a:p>
            <a:pPr algn="ctr">
              <a:defRPr/>
            </a:pPr>
            <a:r>
              <a:rPr lang="es-ES" sz="54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reflection blurRad="6350" stA="60000" endA="900" endPos="58000" dir="5400000" sy="-100000" algn="bl" rotWithShape="0"/>
                </a:effectLst>
              </a:rPr>
              <a:t> </a:t>
            </a:r>
            <a:r>
              <a:rPr lang="es-ES" sz="5400" b="1" dirty="0">
                <a:ln w="19050">
                  <a:solidFill>
                    <a:schemeClr val="tx2">
                      <a:tint val="1000"/>
                    </a:schemeClr>
                  </a:solidFill>
                  <a:prstDash val="solid"/>
                </a:ln>
                <a:solidFill>
                  <a:schemeClr val="accent6">
                    <a:lumMod val="40000"/>
                    <a:lumOff val="60000"/>
                  </a:schemeClr>
                </a:solidFill>
                <a:effectLst>
                  <a:outerShdw blurRad="50000" dist="50800" dir="7500000" algn="tl">
                    <a:srgbClr val="000000">
                      <a:shade val="5000"/>
                      <a:alpha val="35000"/>
                    </a:srgbClr>
                  </a:outerShdw>
                  <a:reflection blurRad="6350" stA="60000" endA="900" endPos="58000" dir="5400000" sy="-100000" algn="bl" rotWithShape="0"/>
                </a:effectLst>
              </a:rPr>
              <a:t>Carrera de Cutos </a:t>
            </a:r>
          </a:p>
        </p:txBody>
      </p:sp>
    </p:spTree>
  </p:cSld>
  <p:clrMapOvr>
    <a:masterClrMapping/>
  </p:clrMapOvr>
  <mc:AlternateContent xmlns:mc="http://schemas.openxmlformats.org/markup-compatibility/2006" xmlns:p14="http://schemas.microsoft.com/office/powerpoint/2010/main">
    <mc:Choice Requires="p14">
      <p:transition spd="slow" p14:dur="2250" advTm="18000">
        <p14:ripple/>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21" presetClass="entr" presetSubtype="4"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heel(4)">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23" presetClass="entr" presetSubtype="32" fill="hold" nodeType="afterEffect">
                                  <p:stCondLst>
                                    <p:cond delay="500"/>
                                  </p:stCondLst>
                                  <p:childTnLst>
                                    <p:set>
                                      <p:cBhvr>
                                        <p:cTn id="28" dur="1" fill="hold">
                                          <p:stCondLst>
                                            <p:cond delay="0"/>
                                          </p:stCondLst>
                                        </p:cTn>
                                        <p:tgtEl>
                                          <p:spTgt spid="7"/>
                                        </p:tgtEl>
                                        <p:attrNameLst>
                                          <p:attrName>style.visibility</p:attrName>
                                        </p:attrNameLst>
                                      </p:cBhvr>
                                      <p:to>
                                        <p:strVal val="visible"/>
                                      </p:to>
                                    </p:set>
                                    <p:anim calcmode="lin" valueType="num">
                                      <p:cBhvr>
                                        <p:cTn id="29" dur="2500" fill="hold"/>
                                        <p:tgtEl>
                                          <p:spTgt spid="7"/>
                                        </p:tgtEl>
                                        <p:attrNameLst>
                                          <p:attrName>ppt_w</p:attrName>
                                        </p:attrNameLst>
                                      </p:cBhvr>
                                      <p:tavLst>
                                        <p:tav tm="0">
                                          <p:val>
                                            <p:strVal val="4*#ppt_w"/>
                                          </p:val>
                                        </p:tav>
                                        <p:tav tm="100000">
                                          <p:val>
                                            <p:strVal val="#ppt_w"/>
                                          </p:val>
                                        </p:tav>
                                      </p:tavLst>
                                    </p:anim>
                                    <p:anim calcmode="lin" valueType="num">
                                      <p:cBhvr>
                                        <p:cTn id="30" dur="2500" fill="hold"/>
                                        <p:tgtEl>
                                          <p:spTgt spid="7"/>
                                        </p:tgtEl>
                                        <p:attrNameLst>
                                          <p:attrName>ppt_h</p:attrName>
                                        </p:attrNameLst>
                                      </p:cBhvr>
                                      <p:tavLst>
                                        <p:tav tm="0">
                                          <p:val>
                                            <p:strVal val="4*#ppt_h"/>
                                          </p:val>
                                        </p:tav>
                                        <p:tav tm="100000">
                                          <p:val>
                                            <p:strVal val="#ppt_h"/>
                                          </p:val>
                                        </p:tav>
                                      </p:tavLst>
                                    </p:anim>
                                  </p:childTnLst>
                                </p:cTn>
                              </p:par>
                            </p:childTnLst>
                          </p:cTn>
                        </p:par>
                        <p:par>
                          <p:cTn id="31" fill="hold">
                            <p:stCondLst>
                              <p:cond delay="6000"/>
                            </p:stCondLst>
                            <p:childTnLst>
                              <p:par>
                                <p:cTn id="32" presetID="23" presetClass="exit" presetSubtype="32" fill="hold" nodeType="afterEffect">
                                  <p:stCondLst>
                                    <p:cond delay="1500"/>
                                  </p:stCondLst>
                                  <p:childTnLst>
                                    <p:anim calcmode="lin" valueType="num">
                                      <p:cBhvr>
                                        <p:cTn id="33" dur="2000"/>
                                        <p:tgtEl>
                                          <p:spTgt spid="7"/>
                                        </p:tgtEl>
                                        <p:attrNameLst>
                                          <p:attrName>ppt_w</p:attrName>
                                        </p:attrNameLst>
                                      </p:cBhvr>
                                      <p:tavLst>
                                        <p:tav tm="0">
                                          <p:val>
                                            <p:strVal val="ppt_w"/>
                                          </p:val>
                                        </p:tav>
                                        <p:tav tm="100000">
                                          <p:val>
                                            <p:fltVal val="0"/>
                                          </p:val>
                                        </p:tav>
                                      </p:tavLst>
                                    </p:anim>
                                    <p:anim calcmode="lin" valueType="num">
                                      <p:cBhvr>
                                        <p:cTn id="34" dur="2000"/>
                                        <p:tgtEl>
                                          <p:spTgt spid="7"/>
                                        </p:tgtEl>
                                        <p:attrNameLst>
                                          <p:attrName>ppt_h</p:attrName>
                                        </p:attrNameLst>
                                      </p:cBhvr>
                                      <p:tavLst>
                                        <p:tav tm="0">
                                          <p:val>
                                            <p:strVal val="ppt_h"/>
                                          </p:val>
                                        </p:tav>
                                        <p:tav tm="100000">
                                          <p:val>
                                            <p:fltVal val="0"/>
                                          </p:val>
                                        </p:tav>
                                      </p:tavLst>
                                    </p:anim>
                                    <p:set>
                                      <p:cBhvr>
                                        <p:cTn id="35" dur="1" fill="hold">
                                          <p:stCondLst>
                                            <p:cond delay="1999"/>
                                          </p:stCondLst>
                                        </p:cTn>
                                        <p:tgtEl>
                                          <p:spTgt spid="7"/>
                                        </p:tgtEl>
                                        <p:attrNameLst>
                                          <p:attrName>style.visibility</p:attrName>
                                        </p:attrNameLst>
                                      </p:cBhvr>
                                      <p:to>
                                        <p:strVal val="hidden"/>
                                      </p:to>
                                    </p:set>
                                  </p:childTnLst>
                                </p:cTn>
                              </p:par>
                              <p:par>
                                <p:cTn id="36" presetID="7" presetClass="exit" presetSubtype="1" fill="hold" nodeType="withEffect">
                                  <p:stCondLst>
                                    <p:cond delay="1500"/>
                                  </p:stCondLst>
                                  <p:childTnLst>
                                    <p:anim calcmode="lin" valueType="num">
                                      <p:cBhvr additive="base">
                                        <p:cTn id="37" dur="2000"/>
                                        <p:tgtEl>
                                          <p:spTgt spid="7"/>
                                        </p:tgtEl>
                                        <p:attrNameLst>
                                          <p:attrName>ppt_x</p:attrName>
                                        </p:attrNameLst>
                                      </p:cBhvr>
                                      <p:tavLst>
                                        <p:tav tm="0">
                                          <p:val>
                                            <p:strVal val="ppt_x"/>
                                          </p:val>
                                        </p:tav>
                                        <p:tav tm="100000">
                                          <p:val>
                                            <p:strVal val="ppt_x"/>
                                          </p:val>
                                        </p:tav>
                                      </p:tavLst>
                                    </p:anim>
                                    <p:anim calcmode="lin" valueType="num">
                                      <p:cBhvr additive="base">
                                        <p:cTn id="38" dur="2000"/>
                                        <p:tgtEl>
                                          <p:spTgt spid="7"/>
                                        </p:tgtEl>
                                        <p:attrNameLst>
                                          <p:attrName>ppt_y</p:attrName>
                                        </p:attrNameLst>
                                      </p:cBhvr>
                                      <p:tavLst>
                                        <p:tav tm="0">
                                          <p:val>
                                            <p:strVal val="ppt_y"/>
                                          </p:val>
                                        </p:tav>
                                        <p:tav tm="100000">
                                          <p:val>
                                            <p:strVal val="0-ppt_h/2"/>
                                          </p:val>
                                        </p:tav>
                                      </p:tavLst>
                                    </p:anim>
                                    <p:set>
                                      <p:cBhvr>
                                        <p:cTn id="39" dur="1" fill="hold">
                                          <p:stCondLst>
                                            <p:cond delay="1999"/>
                                          </p:stCondLst>
                                        </p:cTn>
                                        <p:tgtEl>
                                          <p:spTgt spid="7"/>
                                        </p:tgtEl>
                                        <p:attrNameLst>
                                          <p:attrName>style.visibility</p:attrName>
                                        </p:attrNameLst>
                                      </p:cBhvr>
                                      <p:to>
                                        <p:strVal val="hidden"/>
                                      </p:to>
                                    </p:set>
                                  </p:childTnLst>
                                </p:cTn>
                              </p:par>
                              <p:par>
                                <p:cTn id="40" presetID="23" presetClass="entr" presetSubtype="32" fill="hold" nodeType="withEffect">
                                  <p:stCondLst>
                                    <p:cond delay="3000"/>
                                  </p:stCondLst>
                                  <p:childTnLst>
                                    <p:set>
                                      <p:cBhvr>
                                        <p:cTn id="41" dur="1" fill="hold">
                                          <p:stCondLst>
                                            <p:cond delay="0"/>
                                          </p:stCondLst>
                                        </p:cTn>
                                        <p:tgtEl>
                                          <p:spTgt spid="8"/>
                                        </p:tgtEl>
                                        <p:attrNameLst>
                                          <p:attrName>style.visibility</p:attrName>
                                        </p:attrNameLst>
                                      </p:cBhvr>
                                      <p:to>
                                        <p:strVal val="visible"/>
                                      </p:to>
                                    </p:set>
                                    <p:anim calcmode="lin" valueType="num">
                                      <p:cBhvr>
                                        <p:cTn id="42" dur="2000" fill="hold"/>
                                        <p:tgtEl>
                                          <p:spTgt spid="8"/>
                                        </p:tgtEl>
                                        <p:attrNameLst>
                                          <p:attrName>ppt_w</p:attrName>
                                        </p:attrNameLst>
                                      </p:cBhvr>
                                      <p:tavLst>
                                        <p:tav tm="0">
                                          <p:val>
                                            <p:strVal val="4*#ppt_w"/>
                                          </p:val>
                                        </p:tav>
                                        <p:tav tm="100000">
                                          <p:val>
                                            <p:strVal val="#ppt_w"/>
                                          </p:val>
                                        </p:tav>
                                      </p:tavLst>
                                    </p:anim>
                                    <p:anim calcmode="lin" valueType="num">
                                      <p:cBhvr>
                                        <p:cTn id="43" dur="2000" fill="hold"/>
                                        <p:tgtEl>
                                          <p:spTgt spid="8"/>
                                        </p:tgtEl>
                                        <p:attrNameLst>
                                          <p:attrName>ppt_h</p:attrName>
                                        </p:attrNameLst>
                                      </p:cBhvr>
                                      <p:tavLst>
                                        <p:tav tm="0">
                                          <p:val>
                                            <p:strVal val="4*#ppt_h"/>
                                          </p:val>
                                        </p:tav>
                                        <p:tav tm="100000">
                                          <p:val>
                                            <p:strVal val="#ppt_h"/>
                                          </p:val>
                                        </p:tav>
                                      </p:tavLst>
                                    </p:anim>
                                  </p:childTnLst>
                                </p:cTn>
                              </p:par>
                            </p:childTnLst>
                          </p:cTn>
                        </p:par>
                        <p:par>
                          <p:cTn id="44" fill="hold">
                            <p:stCondLst>
                              <p:cond delay="11000"/>
                            </p:stCondLst>
                            <p:childTnLst>
                              <p:par>
                                <p:cTn id="45" presetID="23" presetClass="exit" presetSubtype="32" fill="hold" nodeType="afterEffect">
                                  <p:stCondLst>
                                    <p:cond delay="1500"/>
                                  </p:stCondLst>
                                  <p:childTnLst>
                                    <p:anim calcmode="lin" valueType="num">
                                      <p:cBhvr>
                                        <p:cTn id="46" dur="2000"/>
                                        <p:tgtEl>
                                          <p:spTgt spid="8"/>
                                        </p:tgtEl>
                                        <p:attrNameLst>
                                          <p:attrName>ppt_w</p:attrName>
                                        </p:attrNameLst>
                                      </p:cBhvr>
                                      <p:tavLst>
                                        <p:tav tm="0">
                                          <p:val>
                                            <p:strVal val="ppt_w"/>
                                          </p:val>
                                        </p:tav>
                                        <p:tav tm="100000">
                                          <p:val>
                                            <p:fltVal val="0"/>
                                          </p:val>
                                        </p:tav>
                                      </p:tavLst>
                                    </p:anim>
                                    <p:anim calcmode="lin" valueType="num">
                                      <p:cBhvr>
                                        <p:cTn id="47" dur="2000"/>
                                        <p:tgtEl>
                                          <p:spTgt spid="8"/>
                                        </p:tgtEl>
                                        <p:attrNameLst>
                                          <p:attrName>ppt_h</p:attrName>
                                        </p:attrNameLst>
                                      </p:cBhvr>
                                      <p:tavLst>
                                        <p:tav tm="0">
                                          <p:val>
                                            <p:strVal val="ppt_h"/>
                                          </p:val>
                                        </p:tav>
                                        <p:tav tm="100000">
                                          <p:val>
                                            <p:fltVal val="0"/>
                                          </p:val>
                                        </p:tav>
                                      </p:tavLst>
                                    </p:anim>
                                    <p:set>
                                      <p:cBhvr>
                                        <p:cTn id="48" dur="1" fill="hold">
                                          <p:stCondLst>
                                            <p:cond delay="1999"/>
                                          </p:stCondLst>
                                        </p:cTn>
                                        <p:tgtEl>
                                          <p:spTgt spid="8"/>
                                        </p:tgtEl>
                                        <p:attrNameLst>
                                          <p:attrName>style.visibility</p:attrName>
                                        </p:attrNameLst>
                                      </p:cBhvr>
                                      <p:to>
                                        <p:strVal val="hidden"/>
                                      </p:to>
                                    </p:set>
                                  </p:childTnLst>
                                </p:cTn>
                              </p:par>
                              <p:par>
                                <p:cTn id="49" presetID="7" presetClass="exit" presetSubtype="1" fill="hold" nodeType="withEffect">
                                  <p:stCondLst>
                                    <p:cond delay="1500"/>
                                  </p:stCondLst>
                                  <p:childTnLst>
                                    <p:anim calcmode="lin" valueType="num">
                                      <p:cBhvr additive="base">
                                        <p:cTn id="50" dur="2000"/>
                                        <p:tgtEl>
                                          <p:spTgt spid="8"/>
                                        </p:tgtEl>
                                        <p:attrNameLst>
                                          <p:attrName>ppt_x</p:attrName>
                                        </p:attrNameLst>
                                      </p:cBhvr>
                                      <p:tavLst>
                                        <p:tav tm="0">
                                          <p:val>
                                            <p:strVal val="ppt_x"/>
                                          </p:val>
                                        </p:tav>
                                        <p:tav tm="100000">
                                          <p:val>
                                            <p:strVal val="ppt_x"/>
                                          </p:val>
                                        </p:tav>
                                      </p:tavLst>
                                    </p:anim>
                                    <p:anim calcmode="lin" valueType="num">
                                      <p:cBhvr additive="base">
                                        <p:cTn id="51" dur="2000"/>
                                        <p:tgtEl>
                                          <p:spTgt spid="8"/>
                                        </p:tgtEl>
                                        <p:attrNameLst>
                                          <p:attrName>ppt_y</p:attrName>
                                        </p:attrNameLst>
                                      </p:cBhvr>
                                      <p:tavLst>
                                        <p:tav tm="0">
                                          <p:val>
                                            <p:strVal val="ppt_y"/>
                                          </p:val>
                                        </p:tav>
                                        <p:tav tm="100000">
                                          <p:val>
                                            <p:strVal val="0-ppt_h/2"/>
                                          </p:val>
                                        </p:tav>
                                      </p:tavLst>
                                    </p:anim>
                                    <p:set>
                                      <p:cBhvr>
                                        <p:cTn id="52"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32074_244.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5" name="4 Imagen" descr="2732074_244.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6" name="5 Imagen" descr="2732074_244.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755650" y="4945063"/>
            <a:ext cx="7200900" cy="647700"/>
          </a:xfrm>
          <a:prstGeom prst="rect">
            <a:avLst/>
          </a:prstGeom>
          <a:noFill/>
        </p:spPr>
        <p:txBody>
          <a:bodyPr>
            <a:spAutoFit/>
          </a:bodyPr>
          <a:lstStyle/>
          <a:p>
            <a:pPr>
              <a:defRPr/>
            </a:pPr>
            <a:r>
              <a:rPr lang="es-ES" b="1" cap="all" dirty="0" err="1">
                <a:effectLst>
                  <a:glow rad="101600">
                    <a:schemeClr val="accent2">
                      <a:satMod val="175000"/>
                      <a:alpha val="40000"/>
                    </a:schemeClr>
                  </a:glow>
                  <a:outerShdw blurRad="38100" dist="38100" dir="2700000" algn="tl">
                    <a:srgbClr val="000000">
                      <a:alpha val="43137"/>
                    </a:srgbClr>
                  </a:outerShdw>
                </a:effectLst>
              </a:rPr>
              <a:t>Arazuri</a:t>
            </a:r>
            <a:r>
              <a:rPr lang="es-ES" b="1" cap="all" dirty="0">
                <a:effectLst>
                  <a:glow rad="101600">
                    <a:schemeClr val="accent2">
                      <a:satMod val="175000"/>
                      <a:alpha val="40000"/>
                    </a:schemeClr>
                  </a:glow>
                  <a:outerShdw blurRad="38100" dist="38100" dir="2700000" algn="tl">
                    <a:srgbClr val="000000">
                      <a:alpha val="43137"/>
                    </a:srgbClr>
                  </a:outerShdw>
                </a:effectLst>
              </a:rPr>
              <a:t>. E</a:t>
            </a:r>
            <a:r>
              <a:rPr lang="es-ES" b="1" dirty="0">
                <a:effectLst>
                  <a:glow rad="101600">
                    <a:schemeClr val="accent2">
                      <a:satMod val="175000"/>
                      <a:alpha val="40000"/>
                    </a:schemeClr>
                  </a:glow>
                  <a:outerShdw blurRad="38100" dist="38100" dir="2700000" algn="tl">
                    <a:srgbClr val="000000">
                      <a:alpha val="43137"/>
                    </a:srgbClr>
                  </a:outerShdw>
                </a:effectLst>
              </a:rPr>
              <a:t>s el único lugar donde todavía tiene sentido mezclar   la velocidad con el tocino.</a:t>
            </a:r>
          </a:p>
        </p:txBody>
      </p:sp>
    </p:spTree>
  </p:cSld>
  <p:clrMapOvr>
    <a:masterClrMapping/>
  </p:clrMapOvr>
  <mc:AlternateContent xmlns:mc="http://schemas.openxmlformats.org/markup-compatibility/2006" xmlns:p14="http://schemas.microsoft.com/office/powerpoint/2010/main">
    <mc:Choice Requires="p14">
      <p:transition spd="slow" p14:dur="2250" advTm="16000">
        <p14:ripple dir="ru"/>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linds(vertical)">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3"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horizontal)">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7216349_o.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5" name="4 Imagen" descr="77216349_o.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6" name="5 Imagen" descr="77216349_o.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539750" y="4657725"/>
            <a:ext cx="8208963" cy="923925"/>
          </a:xfrm>
          <a:prstGeom prst="rect">
            <a:avLst/>
          </a:prstGeom>
          <a:noFill/>
        </p:spPr>
        <p:txBody>
          <a:bodyPr>
            <a:spAutoFit/>
          </a:bodyPr>
          <a:lstStyle/>
          <a:p>
            <a:r>
              <a:rPr lang="es-ES" b="1" dirty="0">
                <a:effectLst>
                  <a:glow rad="101600">
                    <a:srgbClr val="C00000">
                      <a:alpha val="60000"/>
                    </a:srgbClr>
                  </a:glow>
                  <a:outerShdw blurRad="38100" dist="38100" dir="2700000" algn="tl">
                    <a:srgbClr val="1F497D"/>
                  </a:outerShdw>
                </a:effectLst>
              </a:rPr>
              <a:t>La carrera se gestó en la primavera de 1980. Como tantas grandes ideas, en la barra de un bar. “La idea fue tomada con júbilo y los más voluntariosos hicieron el resto”.</a:t>
            </a:r>
          </a:p>
        </p:txBody>
      </p:sp>
    </p:spTree>
  </p:cSld>
  <p:clrMapOvr>
    <a:masterClrMapping/>
  </p:clrMapOvr>
  <mc:AlternateContent xmlns:mc="http://schemas.openxmlformats.org/markup-compatibility/2006" xmlns:p14="http://schemas.microsoft.com/office/powerpoint/2010/main">
    <mc:Choice Requires="p14">
      <p:transition spd="slow" p14:dur="2250" advTm="22000">
        <p14:ripple dir="lu"/>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5"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heckerboard(across)">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1675955_large_3623822_to2.jpg"/>
          <p:cNvPicPr>
            <a:picLocks noChangeAspect="1"/>
          </p:cNvPicPr>
          <p:nvPr/>
        </p:nvPicPr>
        <p:blipFill>
          <a:blip r:embed="rId2"/>
          <a:srcRect/>
          <a:stretch>
            <a:fillRect/>
          </a:stretch>
        </p:blipFill>
        <p:spPr bwMode="auto">
          <a:xfrm>
            <a:off x="0" y="0"/>
            <a:ext cx="4140200" cy="5715000"/>
          </a:xfrm>
          <a:prstGeom prst="rect">
            <a:avLst/>
          </a:prstGeom>
          <a:noFill/>
          <a:ln w="9525">
            <a:noFill/>
            <a:miter lim="800000"/>
            <a:headEnd/>
            <a:tailEnd/>
          </a:ln>
        </p:spPr>
      </p:pic>
      <p:pic>
        <p:nvPicPr>
          <p:cNvPr id="5" name="4 Imagen" descr="91675955_large_3623822_to2.jpg"/>
          <p:cNvPicPr>
            <a:picLocks noChangeAspect="1"/>
          </p:cNvPicPr>
          <p:nvPr/>
        </p:nvPicPr>
        <p:blipFill>
          <a:blip r:embed="rId2"/>
          <a:srcRect/>
          <a:stretch>
            <a:fillRect/>
          </a:stretch>
        </p:blipFill>
        <p:spPr bwMode="auto">
          <a:xfrm>
            <a:off x="0" y="0"/>
            <a:ext cx="4140200" cy="5715000"/>
          </a:xfrm>
          <a:prstGeom prst="rect">
            <a:avLst/>
          </a:prstGeom>
          <a:noFill/>
          <a:ln w="9525">
            <a:noFill/>
            <a:miter lim="800000"/>
            <a:headEnd/>
            <a:tailEnd/>
          </a:ln>
        </p:spPr>
      </p:pic>
      <p:pic>
        <p:nvPicPr>
          <p:cNvPr id="6" name="5 Imagen" descr="91675955_large_3623822_to2.jpg"/>
          <p:cNvPicPr>
            <a:picLocks noChangeAspect="1"/>
          </p:cNvPicPr>
          <p:nvPr/>
        </p:nvPicPr>
        <p:blipFill>
          <a:blip r:embed="rId2"/>
          <a:srcRect/>
          <a:stretch>
            <a:fillRect/>
          </a:stretch>
        </p:blipFill>
        <p:spPr bwMode="auto">
          <a:xfrm>
            <a:off x="0" y="0"/>
            <a:ext cx="4140200" cy="5715000"/>
          </a:xfrm>
          <a:prstGeom prst="rect">
            <a:avLst/>
          </a:prstGeom>
          <a:noFill/>
          <a:ln w="9525">
            <a:noFill/>
            <a:miter lim="800000"/>
            <a:headEnd/>
            <a:tailEnd/>
          </a:ln>
        </p:spPr>
      </p:pic>
      <p:sp>
        <p:nvSpPr>
          <p:cNvPr id="7" name="6 CuadroTexto"/>
          <p:cNvSpPr txBox="1"/>
          <p:nvPr/>
        </p:nvSpPr>
        <p:spPr>
          <a:xfrm>
            <a:off x="4356100" y="912813"/>
            <a:ext cx="4537075" cy="2308225"/>
          </a:xfrm>
          <a:prstGeom prst="rect">
            <a:avLst/>
          </a:prstGeom>
          <a:noFill/>
        </p:spPr>
        <p:txBody>
          <a:bodyPr>
            <a:spAutoFit/>
          </a:bodyPr>
          <a:lstStyle/>
          <a:p>
            <a:pPr>
              <a:defRPr/>
            </a:pPr>
            <a:r>
              <a:rPr lang="es-ES" sz="2400" b="1" dirty="0" err="1">
                <a:effectLst>
                  <a:glow rad="101600">
                    <a:schemeClr val="accent2">
                      <a:satMod val="175000"/>
                      <a:alpha val="40000"/>
                    </a:schemeClr>
                  </a:glow>
                  <a:outerShdw blurRad="38100" dist="38100" dir="2700000" algn="tl">
                    <a:srgbClr val="000000">
                      <a:alpha val="43137"/>
                    </a:srgbClr>
                  </a:outerShdw>
                </a:effectLst>
              </a:rPr>
              <a:t>Arazuri</a:t>
            </a:r>
            <a:r>
              <a:rPr lang="es-ES" sz="2400" b="1" dirty="0">
                <a:effectLst>
                  <a:glow rad="101600">
                    <a:schemeClr val="accent2">
                      <a:satMod val="175000"/>
                      <a:alpha val="40000"/>
                    </a:schemeClr>
                  </a:glow>
                  <a:outerShdw blurRad="38100" dist="38100" dir="2700000" algn="tl">
                    <a:srgbClr val="000000">
                      <a:alpha val="43137"/>
                    </a:srgbClr>
                  </a:outerShdw>
                </a:effectLst>
              </a:rPr>
              <a:t>, concejo que pertenece a la </a:t>
            </a:r>
            <a:r>
              <a:rPr lang="es-ES" sz="2400" b="1" dirty="0" err="1">
                <a:effectLst>
                  <a:glow rad="101600">
                    <a:schemeClr val="accent2">
                      <a:satMod val="175000"/>
                      <a:alpha val="40000"/>
                    </a:schemeClr>
                  </a:glow>
                  <a:outerShdw blurRad="38100" dist="38100" dir="2700000" algn="tl">
                    <a:srgbClr val="000000">
                      <a:alpha val="43137"/>
                    </a:srgbClr>
                  </a:outerShdw>
                </a:effectLst>
              </a:rPr>
              <a:t>Cendea</a:t>
            </a:r>
            <a:r>
              <a:rPr lang="es-ES" sz="2400" b="1" dirty="0">
                <a:effectLst>
                  <a:glow rad="101600">
                    <a:schemeClr val="accent2">
                      <a:satMod val="175000"/>
                      <a:alpha val="40000"/>
                    </a:schemeClr>
                  </a:glow>
                  <a:outerShdw blurRad="38100" dist="38100" dir="2700000" algn="tl">
                    <a:srgbClr val="000000">
                      <a:alpha val="43137"/>
                    </a:srgbClr>
                  </a:outerShdw>
                </a:effectLst>
              </a:rPr>
              <a:t> de </a:t>
            </a:r>
            <a:r>
              <a:rPr lang="es-ES" sz="2400" b="1" dirty="0" err="1">
                <a:effectLst>
                  <a:glow rad="101600">
                    <a:schemeClr val="accent2">
                      <a:satMod val="175000"/>
                      <a:alpha val="40000"/>
                    </a:schemeClr>
                  </a:glow>
                  <a:outerShdw blurRad="38100" dist="38100" dir="2700000" algn="tl">
                    <a:srgbClr val="000000">
                      <a:alpha val="43137"/>
                    </a:srgbClr>
                  </a:outerShdw>
                </a:effectLst>
              </a:rPr>
              <a:t>Olza</a:t>
            </a:r>
            <a:r>
              <a:rPr lang="es-ES" sz="2400" b="1" dirty="0">
                <a:effectLst>
                  <a:glow rad="101600">
                    <a:schemeClr val="accent2">
                      <a:satMod val="175000"/>
                      <a:alpha val="40000"/>
                    </a:schemeClr>
                  </a:glow>
                  <a:outerShdw blurRad="38100" dist="38100" dir="2700000" algn="tl">
                    <a:srgbClr val="000000">
                      <a:alpha val="43137"/>
                    </a:srgbClr>
                  </a:outerShdw>
                </a:effectLst>
              </a:rPr>
              <a:t>, se despidió estas fiestas de su popular carrera de cutos tras 38 años de tradición.</a:t>
            </a:r>
          </a:p>
        </p:txBody>
      </p:sp>
    </p:spTree>
  </p:cSld>
  <p:clrMapOvr>
    <a:masterClrMapping/>
  </p:clrMapOvr>
  <mc:AlternateContent xmlns:mc="http://schemas.openxmlformats.org/markup-compatibility/2006" xmlns:p14="http://schemas.microsoft.com/office/powerpoint/2010/main">
    <mc:Choice Requires="p14">
      <p:transition spd="slow" p14:dur="2250" advTm="19000">
        <p14:ripple dir="ld"/>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3000"/>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2/3*#ppt_w"/>
                                          </p:val>
                                        </p:tav>
                                        <p:tav tm="100000">
                                          <p:val>
                                            <p:strVal val="#ppt_w"/>
                                          </p:val>
                                        </p:tav>
                                      </p:tavLst>
                                    </p:anim>
                                    <p:anim calcmode="lin" valueType="num">
                                      <p:cBhvr>
                                        <p:cTn id="11" dur="3000" fill="hold"/>
                                        <p:tgtEl>
                                          <p:spTgt spid="6"/>
                                        </p:tgtEl>
                                        <p:attrNameLst>
                                          <p:attrName>ppt_h</p:attrName>
                                        </p:attrNameLst>
                                      </p:cBhvr>
                                      <p:tavLst>
                                        <p:tav tm="0">
                                          <p:val>
                                            <p:strVal val="2/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Vertical)">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2/3*#ppt_w"/>
                                          </p:val>
                                        </p:tav>
                                        <p:tav tm="100000">
                                          <p:val>
                                            <p:strVal val="#ppt_w"/>
                                          </p:val>
                                        </p:tav>
                                      </p:tavLst>
                                    </p:anim>
                                    <p:anim calcmode="lin" valueType="num">
                                      <p:cBhvr>
                                        <p:cTn id="18" dur="3000" fill="hold"/>
                                        <p:tgtEl>
                                          <p:spTgt spid="5"/>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par>
                                <p:cTn id="22" presetID="23" presetClass="entr" presetSubtype="27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2/3*#ppt_w"/>
                                          </p:val>
                                        </p:tav>
                                        <p:tav tm="100000">
                                          <p:val>
                                            <p:strVal val="#ppt_w"/>
                                          </p:val>
                                        </p:tav>
                                      </p:tavLst>
                                    </p:anim>
                                    <p:anim calcmode="lin" valueType="num">
                                      <p:cBhvr>
                                        <p:cTn id="25" dur="3000" fill="hold"/>
                                        <p:tgtEl>
                                          <p:spTgt spid="4"/>
                                        </p:tgtEl>
                                        <p:attrNameLst>
                                          <p:attrName>ppt_h</p:attrName>
                                        </p:attrNameLst>
                                      </p:cBhvr>
                                      <p:tavLst>
                                        <p:tav tm="0">
                                          <p:val>
                                            <p:strVal val="2/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991738145.JPG"/>
          <p:cNvPicPr>
            <a:picLocks noChangeAspect="1"/>
          </p:cNvPicPr>
          <p:nvPr/>
        </p:nvPicPr>
        <p:blipFill>
          <a:blip r:embed="rId2"/>
          <a:srcRect/>
          <a:stretch>
            <a:fillRect/>
          </a:stretch>
        </p:blipFill>
        <p:spPr bwMode="auto">
          <a:xfrm>
            <a:off x="0" y="3175"/>
            <a:ext cx="9144000" cy="5708650"/>
          </a:xfrm>
          <a:prstGeom prst="rect">
            <a:avLst/>
          </a:prstGeom>
          <a:noFill/>
          <a:ln w="9525">
            <a:noFill/>
            <a:miter lim="800000"/>
            <a:headEnd/>
            <a:tailEnd/>
          </a:ln>
        </p:spPr>
      </p:pic>
      <p:pic>
        <p:nvPicPr>
          <p:cNvPr id="5" name="4 Imagen" descr="1991738145.JPG"/>
          <p:cNvPicPr>
            <a:picLocks noChangeAspect="1"/>
          </p:cNvPicPr>
          <p:nvPr/>
        </p:nvPicPr>
        <p:blipFill>
          <a:blip r:embed="rId2"/>
          <a:srcRect/>
          <a:stretch>
            <a:fillRect/>
          </a:stretch>
        </p:blipFill>
        <p:spPr bwMode="auto">
          <a:xfrm>
            <a:off x="0" y="0"/>
            <a:ext cx="9144000" cy="5710238"/>
          </a:xfrm>
          <a:prstGeom prst="rect">
            <a:avLst/>
          </a:prstGeom>
          <a:noFill/>
          <a:ln w="9525">
            <a:noFill/>
            <a:miter lim="800000"/>
            <a:headEnd/>
            <a:tailEnd/>
          </a:ln>
        </p:spPr>
      </p:pic>
      <p:pic>
        <p:nvPicPr>
          <p:cNvPr id="6" name="5 Imagen" descr="1991738145.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395288" y="193675"/>
            <a:ext cx="85693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Con un recorrido de casi un kilómetro de una punta del pueblo a otra (desde la </a:t>
            </a:r>
            <a:r>
              <a:rPr lang="es-ES" b="1" i="1" dirty="0">
                <a:effectLst>
                  <a:glow rad="101600">
                    <a:schemeClr val="accent2">
                      <a:satMod val="175000"/>
                      <a:alpha val="40000"/>
                    </a:schemeClr>
                  </a:glow>
                  <a:outerShdw blurRad="38100" dist="38100" dir="2700000" algn="tl">
                    <a:srgbClr val="000000">
                      <a:alpha val="43137"/>
                    </a:srgbClr>
                  </a:outerShdw>
                </a:effectLst>
              </a:rPr>
              <a:t>Fonda del Cuto</a:t>
            </a:r>
            <a:r>
              <a:rPr lang="es-ES" b="1" dirty="0">
                <a:effectLst>
                  <a:glow rad="101600">
                    <a:schemeClr val="accent2">
                      <a:satMod val="175000"/>
                      <a:alpha val="40000"/>
                    </a:schemeClr>
                  </a:glow>
                  <a:outerShdw blurRad="38100" dist="38100" dir="2700000" algn="tl">
                    <a:srgbClr val="000000">
                      <a:alpha val="43137"/>
                    </a:srgbClr>
                  </a:outerShdw>
                </a:effectLst>
              </a:rPr>
              <a:t> al </a:t>
            </a:r>
            <a:r>
              <a:rPr lang="es-ES" b="1" i="1" dirty="0">
                <a:effectLst>
                  <a:glow rad="101600">
                    <a:schemeClr val="accent2">
                      <a:satMod val="175000"/>
                      <a:alpha val="40000"/>
                    </a:schemeClr>
                  </a:glow>
                  <a:outerShdw blurRad="38100" dist="38100" dir="2700000" algn="tl">
                    <a:srgbClr val="000000">
                      <a:alpha val="43137"/>
                    </a:srgbClr>
                  </a:outerShdw>
                </a:effectLst>
              </a:rPr>
              <a:t>Mesón del </a:t>
            </a:r>
            <a:r>
              <a:rPr lang="es-ES" b="1" i="1" dirty="0" err="1">
                <a:effectLst>
                  <a:glow rad="101600">
                    <a:schemeClr val="accent2">
                      <a:satMod val="175000"/>
                      <a:alpha val="40000"/>
                    </a:schemeClr>
                  </a:glow>
                  <a:outerShdw blurRad="38100" dist="38100" dir="2700000" algn="tl">
                    <a:srgbClr val="000000">
                      <a:alpha val="43137"/>
                    </a:srgbClr>
                  </a:outerShdw>
                </a:effectLst>
              </a:rPr>
              <a:t>Txerri</a:t>
            </a:r>
            <a:r>
              <a:rPr lang="es-ES" b="1" dirty="0">
                <a:effectLst>
                  <a:glow rad="101600">
                    <a:schemeClr val="accent2">
                      <a:satMod val="175000"/>
                      <a:alpha val="40000"/>
                    </a:schemeClr>
                  </a:glow>
                  <a:outerShdw blurRad="38100" dist="38100" dir="2700000" algn="tl">
                    <a:srgbClr val="000000">
                      <a:alpha val="43137"/>
                    </a:srgbClr>
                  </a:outerShdw>
                </a:effectLst>
              </a:rPr>
              <a:t>), salen los cochinos, animados por el sonido de un cohete, con las cuadrillas azuzándoles detrás con varas en la mano.</a:t>
            </a:r>
          </a:p>
        </p:txBody>
      </p:sp>
    </p:spTree>
  </p:cSld>
  <p:clrMapOvr>
    <a:masterClrMapping/>
  </p:clrMapOvr>
  <mc:AlternateContent xmlns:mc="http://schemas.openxmlformats.org/markup-compatibility/2006" xmlns:p14="http://schemas.microsoft.com/office/powerpoint/2010/main">
    <mc:Choice Requires="p14">
      <p:transition spd="slow" p14:dur="2250" advTm="27000">
        <p14:ripple dir="rd"/>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8"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3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4/3*#ppt_w"/>
                                          </p:val>
                                        </p:tav>
                                        <p:tav tm="100000">
                                          <p:val>
                                            <p:strVal val="#ppt_w"/>
                                          </p:val>
                                        </p:tav>
                                      </p:tavLst>
                                    </p:anim>
                                    <p:anim calcmode="lin" valueType="num">
                                      <p:cBhvr>
                                        <p:cTn id="14" dur="3000" fill="hold"/>
                                        <p:tgtEl>
                                          <p:spTgt spid="5"/>
                                        </p:tgtEl>
                                        <p:attrNameLst>
                                          <p:attrName>ppt_h</p:attrName>
                                        </p:attrNameLst>
                                      </p:cBhvr>
                                      <p:tavLst>
                                        <p:tav tm="0">
                                          <p:val>
                                            <p:strVal val="4/3*#ppt_h"/>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3000"/>
                                        <p:tgtEl>
                                          <p:spTgt spid="4"/>
                                        </p:tgtEl>
                                      </p:cBhvr>
                                    </p:animEffec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4/3*#ppt_w"/>
                                          </p:val>
                                        </p:tav>
                                        <p:tav tm="100000">
                                          <p:val>
                                            <p:strVal val="#ppt_w"/>
                                          </p:val>
                                        </p:tav>
                                      </p:tavLst>
                                    </p:anim>
                                    <p:anim calcmode="lin" valueType="num">
                                      <p:cBhvr>
                                        <p:cTn id="21" dur="3000" fill="hold"/>
                                        <p:tgtEl>
                                          <p:spTgt spid="4"/>
                                        </p:tgtEl>
                                        <p:attrNameLst>
                                          <p:attrName>ppt_h</p:attrName>
                                        </p:attrNameLst>
                                      </p:cBhvr>
                                      <p:tavLst>
                                        <p:tav tm="0">
                                          <p:val>
                                            <p:strVal val="4/3*#ppt_h"/>
                                          </p:val>
                                        </p:tav>
                                        <p:tav tm="100000">
                                          <p:val>
                                            <p:strVal val="#ppt_h"/>
                                          </p:val>
                                        </p:tav>
                                      </p:tavLst>
                                    </p:anim>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strVal val="4/3*#ppt_w"/>
                                          </p:val>
                                        </p:tav>
                                        <p:tav tm="100000">
                                          <p:val>
                                            <p:strVal val="#ppt_w"/>
                                          </p:val>
                                        </p:tav>
                                      </p:tavLst>
                                    </p:anim>
                                    <p:anim calcmode="lin" valueType="num">
                                      <p:cBhvr>
                                        <p:cTn id="25" dur="3000" fill="hold"/>
                                        <p:tgtEl>
                                          <p:spTgt spid="6"/>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82652046_74c8b7b5e5_b.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5" name="4 Imagen" descr="3182652046_74c8b7b5e5_b.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6" name="5 Imagen" descr="3182652046_74c8b7b5e5_b.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95288" y="4370388"/>
            <a:ext cx="8497887"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carrera empezó a ser algo artificial y a partir de los 15-16 años los chavales ya no querían saber nada”, dice Julio </a:t>
            </a:r>
            <a:r>
              <a:rPr lang="es-ES" b="1" dirty="0" err="1">
                <a:effectLst>
                  <a:glow rad="101600">
                    <a:schemeClr val="accent2">
                      <a:satMod val="175000"/>
                      <a:alpha val="40000"/>
                    </a:schemeClr>
                  </a:glow>
                  <a:outerShdw blurRad="38100" dist="38100" dir="2700000" algn="tl">
                    <a:srgbClr val="000000">
                      <a:alpha val="43137"/>
                    </a:srgbClr>
                  </a:outerShdw>
                </a:effectLst>
              </a:rPr>
              <a:t>Áriz</a:t>
            </a:r>
            <a:r>
              <a:rPr lang="es-ES" b="1" dirty="0">
                <a:effectLst>
                  <a:glow rad="101600">
                    <a:schemeClr val="accent2">
                      <a:satMod val="175000"/>
                      <a:alpha val="40000"/>
                    </a:schemeClr>
                  </a:glow>
                  <a:outerShdw blurRad="38100" dist="38100" dir="2700000" algn="tl">
                    <a:srgbClr val="000000">
                      <a:alpha val="43137"/>
                    </a:srgbClr>
                  </a:outerShdw>
                </a:effectLst>
              </a:rPr>
              <a:t>, uno de los impulsores. “Yo lo veo como algo natural. Ha sido un ciclo y todo lo que ha empezado tiene que terminar”, asegura.</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28000">
        <p15:prstTrans prst="curtains"/>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down)">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82710142_a908376346_b.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5" name="4 Imagen" descr="3182710142_a908376346_b.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6" name="5 Imagen" descr="3182710142_a908376346_b.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971550" y="4657725"/>
            <a:ext cx="76327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tradición no se ha cortado de repente, ha ido en decadencia”, confirma Belén Lara, que pasó su adolescencia corriendo con una vara detrás de estos bichos.</a:t>
            </a:r>
          </a:p>
        </p:txBody>
      </p:sp>
    </p:spTree>
  </p:cSld>
  <p:clrMapOvr>
    <a:masterClrMapping/>
  </p:clrMapOvr>
  <mc:AlternateContent xmlns:mc="http://schemas.openxmlformats.org/markup-compatibility/2006" xmlns:p14="http://schemas.microsoft.com/office/powerpoint/2010/main">
    <mc:Choice Requires="p14">
      <p:transition spd="slow" p14:dur="2250" advTm="21000">
        <p:split orient="vert"/>
      </p:transition>
    </mc:Choice>
    <mc:Fallback xmlns="">
      <p:transition spd="slow" advTm="2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833890814_83b0e08bba_z.jpg"/>
          <p:cNvPicPr>
            <a:picLocks noChangeAspect="1"/>
          </p:cNvPicPr>
          <p:nvPr/>
        </p:nvPicPr>
        <p:blipFill>
          <a:blip r:embed="rId2"/>
          <a:srcRect/>
          <a:stretch>
            <a:fillRect/>
          </a:stretch>
        </p:blipFill>
        <p:spPr bwMode="auto">
          <a:xfrm>
            <a:off x="0" y="-311150"/>
            <a:ext cx="9144000" cy="6337300"/>
          </a:xfrm>
          <a:prstGeom prst="rect">
            <a:avLst/>
          </a:prstGeom>
          <a:noFill/>
          <a:ln w="9525">
            <a:noFill/>
            <a:miter lim="800000"/>
            <a:headEnd/>
            <a:tailEnd/>
          </a:ln>
        </p:spPr>
      </p:pic>
      <p:pic>
        <p:nvPicPr>
          <p:cNvPr id="5" name="4 Imagen" descr="4833890814_83b0e08bba_z.jpg"/>
          <p:cNvPicPr>
            <a:picLocks noChangeAspect="1"/>
          </p:cNvPicPr>
          <p:nvPr/>
        </p:nvPicPr>
        <p:blipFill>
          <a:blip r:embed="rId2"/>
          <a:srcRect/>
          <a:stretch>
            <a:fillRect/>
          </a:stretch>
        </p:blipFill>
        <p:spPr bwMode="auto">
          <a:xfrm>
            <a:off x="0" y="-311150"/>
            <a:ext cx="9144000" cy="6337300"/>
          </a:xfrm>
          <a:prstGeom prst="rect">
            <a:avLst/>
          </a:prstGeom>
          <a:noFill/>
          <a:ln w="9525">
            <a:noFill/>
            <a:miter lim="800000"/>
            <a:headEnd/>
            <a:tailEnd/>
          </a:ln>
        </p:spPr>
      </p:pic>
      <p:pic>
        <p:nvPicPr>
          <p:cNvPr id="6" name="5 Imagen" descr="4833890814_83b0e08bba_z.jpg"/>
          <p:cNvPicPr>
            <a:picLocks noChangeAspect="1"/>
          </p:cNvPicPr>
          <p:nvPr/>
        </p:nvPicPr>
        <p:blipFill>
          <a:blip r:embed="rId2"/>
          <a:srcRect/>
          <a:stretch>
            <a:fillRect/>
          </a:stretch>
        </p:blipFill>
        <p:spPr bwMode="auto">
          <a:xfrm>
            <a:off x="0" y="-311150"/>
            <a:ext cx="9144000" cy="6337300"/>
          </a:xfrm>
          <a:prstGeom prst="rect">
            <a:avLst/>
          </a:prstGeom>
          <a:noFill/>
          <a:ln w="9525">
            <a:noFill/>
            <a:miter lim="800000"/>
            <a:headEnd/>
            <a:tailEnd/>
          </a:ln>
        </p:spPr>
      </p:pic>
      <p:sp>
        <p:nvSpPr>
          <p:cNvPr id="7" name="6 CuadroTexto"/>
          <p:cNvSpPr txBox="1"/>
          <p:nvPr/>
        </p:nvSpPr>
        <p:spPr>
          <a:xfrm>
            <a:off x="468313" y="4657725"/>
            <a:ext cx="84248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 “Da pena; mis padres han tenido cutos en casa y fueron de los últimos en hacer la matanza. Probablemente mis hijos ya no sabrán de dónde sale un chorizo”, detalla. </a:t>
            </a:r>
          </a:p>
        </p:txBody>
      </p:sp>
    </p:spTree>
  </p:cSld>
  <p:clrMapOvr>
    <a:masterClrMapping/>
  </p:clrMapOvr>
  <mc:AlternateContent xmlns:mc="http://schemas.openxmlformats.org/markup-compatibility/2006" xmlns:p14="http://schemas.microsoft.com/office/powerpoint/2010/main">
    <mc:Choice Requires="p14">
      <p:transition spd="slow" p14:dur="2250" advTm="22000">
        <p:split orient="vert"/>
      </p:transition>
    </mc:Choice>
    <mc:Fallback xmlns="">
      <p:transition spd="slow" advTm="2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3*#ppt_w"/>
                                          </p:val>
                                        </p:tav>
                                        <p:tav tm="100000">
                                          <p:val>
                                            <p:strVal val="#ppt_w"/>
                                          </p:val>
                                        </p:tav>
                                      </p:tavLst>
                                    </p:anim>
                                    <p:anim calcmode="lin" valueType="num">
                                      <p:cBhvr>
                                        <p:cTn id="15" dur="3000" fill="hold"/>
                                        <p:tgtEl>
                                          <p:spTgt spid="6"/>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strVal val="4/3*#ppt_w"/>
                                          </p:val>
                                        </p:tav>
                                        <p:tav tm="100000">
                                          <p:val>
                                            <p:strVal val="#ppt_w"/>
                                          </p:val>
                                        </p:tav>
                                      </p:tavLst>
                                    </p:anim>
                                    <p:anim calcmode="lin" valueType="num">
                                      <p:cBhvr>
                                        <p:cTn id="22" dur="3000" fill="hold"/>
                                        <p:tgtEl>
                                          <p:spTgt spid="5"/>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par>
                                <p:cTn id="26" presetID="23" presetClass="entr" presetSubtype="288"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strVal val="4/3*#ppt_w"/>
                                          </p:val>
                                        </p:tav>
                                        <p:tav tm="100000">
                                          <p:val>
                                            <p:strVal val="#ppt_w"/>
                                          </p:val>
                                        </p:tav>
                                      </p:tavLst>
                                    </p:anim>
                                    <p:anim calcmode="lin" valueType="num">
                                      <p:cBhvr>
                                        <p:cTn id="29" dur="3000" fill="hold"/>
                                        <p:tgtEl>
                                          <p:spTgt spid="4"/>
                                        </p:tgtEl>
                                        <p:attrNameLst>
                                          <p:attrName>ppt_h</p:attrName>
                                        </p:attrNameLst>
                                      </p:cBhvr>
                                      <p:tavLst>
                                        <p:tav tm="0">
                                          <p:val>
                                            <p:strVal val="4/3*#ppt_h"/>
                                          </p:val>
                                        </p:tav>
                                        <p:tav tm="100000">
                                          <p:val>
                                            <p:strVal val="#ppt_h"/>
                                          </p:val>
                                        </p:tav>
                                      </p:tavLst>
                                    </p:anim>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2gcdb9f.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5" name="4 Imagen" descr="a2gcdb9f.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6" name="5 Imagen" descr="a2gcdb9f.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971550" y="4945063"/>
            <a:ext cx="7345363" cy="64770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a:t>
            </a:r>
            <a:r>
              <a:rPr lang="es-ES" b="1" dirty="0" err="1">
                <a:effectLst>
                  <a:glow rad="101600">
                    <a:schemeClr val="accent2">
                      <a:satMod val="175000"/>
                      <a:alpha val="40000"/>
                    </a:schemeClr>
                  </a:glow>
                  <a:outerShdw blurRad="38100" dist="38100" dir="2700000" algn="tl">
                    <a:srgbClr val="000000">
                      <a:alpha val="43137"/>
                    </a:srgbClr>
                  </a:outerShdw>
                </a:effectLst>
              </a:rPr>
              <a:t>Arazuri</a:t>
            </a:r>
            <a:r>
              <a:rPr lang="es-ES" b="1" dirty="0">
                <a:effectLst>
                  <a:glow rad="101600">
                    <a:schemeClr val="accent2">
                      <a:satMod val="175000"/>
                      <a:alpha val="40000"/>
                    </a:schemeClr>
                  </a:glow>
                  <a:outerShdw blurRad="38100" dist="38100" dir="2700000" algn="tl">
                    <a:srgbClr val="000000">
                      <a:alpha val="43137"/>
                    </a:srgbClr>
                  </a:outerShdw>
                </a:effectLst>
              </a:rPr>
              <a:t>, que vivió de este animal universal como otros tantos pueblos, se hablaba de carreras de cutos antes de 1980.</a:t>
            </a:r>
          </a:p>
        </p:txBody>
      </p:sp>
    </p:spTree>
  </p:cSld>
  <p:clrMapOvr>
    <a:masterClrMapping/>
  </p:clrMapOvr>
  <mc:AlternateContent xmlns:mc="http://schemas.openxmlformats.org/markup-compatibility/2006" xmlns:p14="http://schemas.microsoft.com/office/powerpoint/2010/main">
    <mc:Choice Requires="p14">
      <p:transition spd="slow" p14:dur="2000" advTm="18000">
        <p14:prism/>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in)">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jnafq4z.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5" name="4 Imagen" descr="ajnafq4z.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6" name="5 Imagen" descr="ajnafq4z.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468313" y="4586288"/>
            <a:ext cx="8280400"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“Eran tiempos de efervescencia, de querer hacer cosas. Y se pensó en llevar a la práctica lo que siempre se decía de ‘</a:t>
            </a:r>
            <a:r>
              <a:rPr lang="es-ES" b="1" dirty="0" err="1">
                <a:effectLst>
                  <a:glow rad="101600">
                    <a:schemeClr val="accent2">
                      <a:satMod val="175000"/>
                      <a:alpha val="40000"/>
                    </a:schemeClr>
                  </a:glow>
                  <a:outerShdw blurRad="38100" dist="38100" dir="2700000" algn="tl">
                    <a:srgbClr val="000000">
                      <a:alpha val="43137"/>
                    </a:srgbClr>
                  </a:outerShdw>
                </a:effectLst>
              </a:rPr>
              <a:t>Arazuri</a:t>
            </a:r>
            <a:r>
              <a:rPr lang="es-ES" b="1" dirty="0">
                <a:effectLst>
                  <a:glow rad="101600">
                    <a:schemeClr val="accent2">
                      <a:satMod val="175000"/>
                      <a:alpha val="40000"/>
                    </a:schemeClr>
                  </a:glow>
                  <a:outerShdw blurRad="38100" dist="38100" dir="2700000" algn="tl">
                    <a:srgbClr val="000000">
                      <a:alpha val="43137"/>
                    </a:srgbClr>
                  </a:outerShdw>
                </a:effectLst>
              </a:rPr>
              <a:t>, carrera de cutos’”, añade </a:t>
            </a:r>
            <a:r>
              <a:rPr lang="es-ES" b="1" dirty="0" err="1">
                <a:effectLst>
                  <a:glow rad="101600">
                    <a:schemeClr val="accent2">
                      <a:satMod val="175000"/>
                      <a:alpha val="40000"/>
                    </a:schemeClr>
                  </a:glow>
                  <a:outerShdw blurRad="38100" dist="38100" dir="2700000" algn="tl">
                    <a:srgbClr val="000000">
                      <a:alpha val="43137"/>
                    </a:srgbClr>
                  </a:outerShdw>
                </a:effectLst>
              </a:rPr>
              <a:t>Áriz</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000" advTm="22000">
        <p14:prism dir="u"/>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6"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rte topiario 4.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5" name="4 Imagen" descr="arte topiario 4.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6" name="5 Imagen" descr="arte topiario 4.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900113" y="4657725"/>
            <a:ext cx="74168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“Era una forma de diversión”, dice, y recuerda las juergas que se corrían un mes antes en </a:t>
            </a:r>
            <a:r>
              <a:rPr lang="es-ES" b="1" dirty="0" err="1">
                <a:effectLst>
                  <a:glow rad="101600">
                    <a:schemeClr val="accent2">
                      <a:satMod val="175000"/>
                      <a:alpha val="40000"/>
                    </a:schemeClr>
                  </a:glow>
                  <a:outerShdw blurRad="38100" dist="38100" dir="2700000" algn="tl">
                    <a:srgbClr val="000000">
                      <a:alpha val="43137"/>
                    </a:srgbClr>
                  </a:outerShdw>
                </a:effectLst>
              </a:rPr>
              <a:t>Sakana</a:t>
            </a:r>
            <a:r>
              <a:rPr lang="es-ES" b="1" dirty="0">
                <a:effectLst>
                  <a:glow rad="101600">
                    <a:schemeClr val="accent2">
                      <a:satMod val="175000"/>
                      <a:alpha val="40000"/>
                    </a:schemeClr>
                  </a:glow>
                  <a:outerShdw blurRad="38100" dist="38100" dir="2700000" algn="tl">
                    <a:srgbClr val="000000">
                      <a:alpha val="43137"/>
                    </a:srgbClr>
                  </a:outerShdw>
                </a:effectLst>
              </a:rPr>
              <a:t> o Tierra </a:t>
            </a:r>
            <a:r>
              <a:rPr lang="es-ES" b="1" dirty="0" err="1">
                <a:effectLst>
                  <a:glow rad="101600">
                    <a:schemeClr val="accent2">
                      <a:satMod val="175000"/>
                      <a:alpha val="40000"/>
                    </a:schemeClr>
                  </a:glow>
                  <a:outerShdw blurRad="38100" dist="38100" dir="2700000" algn="tl">
                    <a:srgbClr val="000000">
                      <a:alpha val="43137"/>
                    </a:srgbClr>
                  </a:outerShdw>
                </a:effectLst>
              </a:rPr>
              <a:t>Estella</a:t>
            </a:r>
            <a:r>
              <a:rPr lang="es-ES" b="1" dirty="0">
                <a:effectLst>
                  <a:glow rad="101600">
                    <a:schemeClr val="accent2">
                      <a:satMod val="175000"/>
                      <a:alpha val="40000"/>
                    </a:schemeClr>
                  </a:glow>
                  <a:outerShdw blurRad="38100" dist="38100" dir="2700000" algn="tl">
                    <a:srgbClr val="000000">
                      <a:alpha val="43137"/>
                    </a:srgbClr>
                  </a:outerShdw>
                </a:effectLst>
              </a:rPr>
              <a:t> con la excusa de ir a ojear cerdos.</a:t>
            </a:r>
          </a:p>
        </p:txBody>
      </p:sp>
    </p:spTree>
  </p:cSld>
  <p:clrMapOvr>
    <a:masterClrMapping/>
  </p:clrMapOvr>
  <mc:AlternateContent xmlns:mc="http://schemas.openxmlformats.org/markup-compatibility/2006" xmlns:p14="http://schemas.microsoft.com/office/powerpoint/2010/main">
    <mc:Choice Requires="p14">
      <p:transition spd="slow" p14:dur="2000" advTm="21000">
        <p14:prism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20" presetClass="entr" presetSubtype="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edge">
                                      <p:cBhvr>
                                        <p:cTn id="14" dur="3000"/>
                                        <p:tgtEl>
                                          <p:spTgt spid="5"/>
                                        </p:tgtEl>
                                      </p:cBhvr>
                                    </p:animEffect>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3000"/>
                                        <p:tgtEl>
                                          <p:spTgt spid="4"/>
                                        </p:tgtEl>
                                      </p:cBhvr>
                                    </p:animEffect>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strVal val="4/3*#ppt_w"/>
                                          </p:val>
                                        </p:tav>
                                        <p:tav tm="100000">
                                          <p:val>
                                            <p:strVal val="#ppt_w"/>
                                          </p:val>
                                        </p:tav>
                                      </p:tavLst>
                                    </p:anim>
                                    <p:anim calcmode="lin" valueType="num">
                                      <p:cBhvr>
                                        <p:cTn id="21" dur="3000" fill="hold"/>
                                        <p:tgtEl>
                                          <p:spTgt spid="5"/>
                                        </p:tgtEl>
                                        <p:attrNameLst>
                                          <p:attrName>ppt_h</p:attrName>
                                        </p:attrNameLst>
                                      </p:cBhvr>
                                      <p:tavLst>
                                        <p:tav tm="0">
                                          <p:val>
                                            <p:strVal val="4/3*#ppt_h"/>
                                          </p:val>
                                        </p:tav>
                                        <p:tav tm="100000">
                                          <p:val>
                                            <p:strVal val="#ppt_h"/>
                                          </p:val>
                                        </p:tav>
                                      </p:tavLst>
                                    </p:anim>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rte-topiaria.jpg"/>
          <p:cNvPicPr>
            <a:picLocks noChangeAspect="1"/>
          </p:cNvPicPr>
          <p:nvPr/>
        </p:nvPicPr>
        <p:blipFill>
          <a:blip r:embed="rId2"/>
          <a:srcRect/>
          <a:stretch>
            <a:fillRect/>
          </a:stretch>
        </p:blipFill>
        <p:spPr bwMode="auto">
          <a:xfrm>
            <a:off x="0" y="11113"/>
            <a:ext cx="9144000" cy="5703887"/>
          </a:xfrm>
          <a:prstGeom prst="rect">
            <a:avLst/>
          </a:prstGeom>
          <a:noFill/>
          <a:ln w="9525">
            <a:noFill/>
            <a:miter lim="800000"/>
            <a:headEnd/>
            <a:tailEnd/>
          </a:ln>
        </p:spPr>
      </p:pic>
      <p:pic>
        <p:nvPicPr>
          <p:cNvPr id="5" name="4 Imagen" descr="arte-topiaria.jpg"/>
          <p:cNvPicPr>
            <a:picLocks noChangeAspect="1"/>
          </p:cNvPicPr>
          <p:nvPr/>
        </p:nvPicPr>
        <p:blipFill>
          <a:blip r:embed="rId2"/>
          <a:srcRect/>
          <a:stretch>
            <a:fillRect/>
          </a:stretch>
        </p:blipFill>
        <p:spPr bwMode="auto">
          <a:xfrm>
            <a:off x="0" y="0"/>
            <a:ext cx="9144000" cy="5703888"/>
          </a:xfrm>
          <a:prstGeom prst="rect">
            <a:avLst/>
          </a:prstGeom>
          <a:noFill/>
          <a:ln w="9525">
            <a:noFill/>
            <a:miter lim="800000"/>
            <a:headEnd/>
            <a:tailEnd/>
          </a:ln>
        </p:spPr>
      </p:pic>
      <p:sp>
        <p:nvSpPr>
          <p:cNvPr id="6" name="5 CuadroTexto"/>
          <p:cNvSpPr txBox="1"/>
          <p:nvPr/>
        </p:nvSpPr>
        <p:spPr>
          <a:xfrm>
            <a:off x="611188" y="4657725"/>
            <a:ext cx="8208962" cy="923925"/>
          </a:xfrm>
          <a:prstGeom prst="rect">
            <a:avLst/>
          </a:prstGeom>
          <a:noFill/>
        </p:spPr>
        <p:txBody>
          <a:bodyPr>
            <a:spAutoFit/>
          </a:bodyPr>
          <a:lstStyle/>
          <a:p>
            <a:pPr>
              <a:defRPr/>
            </a:pPr>
            <a:r>
              <a:rPr lang="es-ES" b="1" cap="all" dirty="0">
                <a:effectLst>
                  <a:glow rad="101600">
                    <a:schemeClr val="accent2">
                      <a:satMod val="175000"/>
                      <a:alpha val="40000"/>
                    </a:schemeClr>
                  </a:glow>
                  <a:outerShdw blurRad="38100" dist="38100" dir="2700000" algn="tl">
                    <a:srgbClr val="000000">
                      <a:alpha val="43137"/>
                    </a:srgbClr>
                  </a:outerShdw>
                </a:effectLst>
              </a:rPr>
              <a:t>CUTOS ILUSTRES. </a:t>
            </a:r>
            <a:r>
              <a:rPr lang="es-ES" b="1" dirty="0">
                <a:effectLst>
                  <a:glow rad="101600">
                    <a:schemeClr val="accent2">
                      <a:satMod val="175000"/>
                      <a:alpha val="40000"/>
                    </a:schemeClr>
                  </a:glow>
                  <a:outerShdw blurRad="38100" dist="38100" dir="2700000" algn="tl">
                    <a:srgbClr val="000000">
                      <a:alpha val="43137"/>
                    </a:srgbClr>
                  </a:outerShdw>
                </a:effectLst>
              </a:rPr>
              <a:t>Por </a:t>
            </a:r>
            <a:r>
              <a:rPr lang="es-ES" b="1" dirty="0" err="1">
                <a:effectLst>
                  <a:glow rad="101600">
                    <a:schemeClr val="accent2">
                      <a:satMod val="175000"/>
                      <a:alpha val="40000"/>
                    </a:schemeClr>
                  </a:glow>
                  <a:outerShdw blurRad="38100" dist="38100" dir="2700000" algn="tl">
                    <a:srgbClr val="000000">
                      <a:alpha val="43137"/>
                    </a:srgbClr>
                  </a:outerShdw>
                </a:effectLst>
              </a:rPr>
              <a:t>Arazuri</a:t>
            </a:r>
            <a:r>
              <a:rPr lang="es-ES" b="1" dirty="0">
                <a:effectLst>
                  <a:glow rad="101600">
                    <a:schemeClr val="accent2">
                      <a:satMod val="175000"/>
                      <a:alpha val="40000"/>
                    </a:schemeClr>
                  </a:glow>
                  <a:outerShdw blurRad="38100" dist="38100" dir="2700000" algn="tl">
                    <a:srgbClr val="000000">
                      <a:alpha val="43137"/>
                    </a:srgbClr>
                  </a:outerShdw>
                </a:effectLst>
              </a:rPr>
              <a:t> han paseado sus pezuñas cutos ilustres y dispares. Desde Isabel </a:t>
            </a:r>
            <a:r>
              <a:rPr lang="es-ES" b="1" dirty="0" err="1">
                <a:effectLst>
                  <a:glow rad="101600">
                    <a:schemeClr val="accent2">
                      <a:satMod val="175000"/>
                      <a:alpha val="40000"/>
                    </a:schemeClr>
                  </a:glow>
                  <a:outerShdw blurRad="38100" dist="38100" dir="2700000" algn="tl">
                    <a:srgbClr val="000000">
                      <a:alpha val="43137"/>
                    </a:srgbClr>
                  </a:outerShdw>
                </a:effectLst>
              </a:rPr>
              <a:t>Preisler</a:t>
            </a:r>
            <a:r>
              <a:rPr lang="es-ES" b="1" dirty="0">
                <a:effectLst>
                  <a:glow rad="101600">
                    <a:schemeClr val="accent2">
                      <a:satMod val="175000"/>
                      <a:alpha val="40000"/>
                    </a:schemeClr>
                  </a:glow>
                  <a:outerShdw blurRad="38100" dist="38100" dir="2700000" algn="tl">
                    <a:srgbClr val="000000">
                      <a:alpha val="43137"/>
                    </a:srgbClr>
                  </a:outerShdw>
                </a:effectLst>
              </a:rPr>
              <a:t> a </a:t>
            </a:r>
            <a:r>
              <a:rPr lang="es-ES" b="1" dirty="0" err="1">
                <a:effectLst>
                  <a:glow rad="101600">
                    <a:schemeClr val="accent2">
                      <a:satMod val="175000"/>
                      <a:alpha val="40000"/>
                    </a:schemeClr>
                  </a:glow>
                  <a:outerShdw blurRad="38100" dist="38100" dir="2700000" algn="tl">
                    <a:srgbClr val="000000">
                      <a:alpha val="43137"/>
                    </a:srgbClr>
                  </a:outerShdw>
                </a:effectLst>
              </a:rPr>
              <a:t>Boyer</a:t>
            </a:r>
            <a:r>
              <a:rPr lang="es-ES" b="1" dirty="0">
                <a:effectLst>
                  <a:glow rad="101600">
                    <a:schemeClr val="accent2">
                      <a:satMod val="175000"/>
                      <a:alpha val="40000"/>
                    </a:schemeClr>
                  </a:glow>
                  <a:outerShdw blurRad="38100" dist="38100" dir="2700000" algn="tl">
                    <a:srgbClr val="000000">
                      <a:alpha val="43137"/>
                    </a:srgbClr>
                  </a:outerShdw>
                </a:effectLst>
              </a:rPr>
              <a:t>, Gil y Gil, </a:t>
            </a:r>
            <a:r>
              <a:rPr lang="es-ES" b="1" dirty="0" err="1">
                <a:effectLst>
                  <a:glow rad="101600">
                    <a:schemeClr val="accent2">
                      <a:satMod val="175000"/>
                      <a:alpha val="40000"/>
                    </a:schemeClr>
                  </a:glow>
                  <a:outerShdw blurRad="38100" dist="38100" dir="2700000" algn="tl">
                    <a:srgbClr val="000000">
                      <a:alpha val="43137"/>
                    </a:srgbClr>
                  </a:outerShdw>
                </a:effectLst>
              </a:rPr>
              <a:t>Sadam</a:t>
            </a:r>
            <a:r>
              <a:rPr lang="es-ES" b="1" dirty="0">
                <a:effectLst>
                  <a:glow rad="101600">
                    <a:schemeClr val="accent2">
                      <a:satMod val="175000"/>
                      <a:alpha val="40000"/>
                    </a:schemeClr>
                  </a:glow>
                  <a:outerShdw blurRad="38100" dist="38100" dir="2700000" algn="tl">
                    <a:srgbClr val="000000">
                      <a:alpha val="43137"/>
                    </a:srgbClr>
                  </a:outerShdw>
                </a:effectLst>
              </a:rPr>
              <a:t> Husein, José María García (justo vencedor en las dos mangas de 1989) o Madonna.</a:t>
            </a:r>
          </a:p>
        </p:txBody>
      </p:sp>
    </p:spTree>
  </p:cSld>
  <p:clrMapOvr>
    <a:masterClrMapping/>
  </p:clrMapOvr>
  <mc:AlternateContent xmlns:mc="http://schemas.openxmlformats.org/markup-compatibility/2006" xmlns:p14="http://schemas.microsoft.com/office/powerpoint/2010/main">
    <mc:Choice Requires="p14">
      <p:transition spd="slow" p14:dur="2000" advTm="25000">
        <p14:prism dir="d"/>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3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1" presetClass="entr" presetSubtype="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8)">
                                      <p:cBhvr>
                                        <p:cTn id="14" dur="3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est-picture-gallery-scupture-Eden-Project-Elfleda-1024x768.jpg"/>
          <p:cNvPicPr>
            <a:picLocks noChangeAspect="1"/>
          </p:cNvPicPr>
          <p:nvPr/>
        </p:nvPicPr>
        <p:blipFill>
          <a:blip r:embed="rId2"/>
          <a:srcRect/>
          <a:stretch>
            <a:fillRect/>
          </a:stretch>
        </p:blipFill>
        <p:spPr bwMode="auto">
          <a:xfrm>
            <a:off x="0" y="-311150"/>
            <a:ext cx="9144000" cy="6337300"/>
          </a:xfrm>
          <a:prstGeom prst="rect">
            <a:avLst/>
          </a:prstGeom>
          <a:noFill/>
          <a:ln w="9525">
            <a:noFill/>
            <a:miter lim="800000"/>
            <a:headEnd/>
            <a:tailEnd/>
          </a:ln>
        </p:spPr>
      </p:pic>
      <p:pic>
        <p:nvPicPr>
          <p:cNvPr id="5" name="4 Imagen" descr="best-picture-gallery-scupture-Eden-Project-Elfleda-1024x768.jpg"/>
          <p:cNvPicPr>
            <a:picLocks noChangeAspect="1"/>
          </p:cNvPicPr>
          <p:nvPr/>
        </p:nvPicPr>
        <p:blipFill>
          <a:blip r:embed="rId2"/>
          <a:srcRect/>
          <a:stretch>
            <a:fillRect/>
          </a:stretch>
        </p:blipFill>
        <p:spPr bwMode="auto">
          <a:xfrm>
            <a:off x="0" y="-311150"/>
            <a:ext cx="9144000" cy="6337300"/>
          </a:xfrm>
          <a:prstGeom prst="rect">
            <a:avLst/>
          </a:prstGeom>
          <a:noFill/>
          <a:ln w="9525">
            <a:noFill/>
            <a:miter lim="800000"/>
            <a:headEnd/>
            <a:tailEnd/>
          </a:ln>
        </p:spPr>
      </p:pic>
      <p:pic>
        <p:nvPicPr>
          <p:cNvPr id="6" name="5 Imagen" descr="best-picture-gallery-scupture-Eden-Project-Elfleda-1024x768.jpg"/>
          <p:cNvPicPr>
            <a:picLocks noChangeAspect="1"/>
          </p:cNvPicPr>
          <p:nvPr/>
        </p:nvPicPr>
        <p:blipFill>
          <a:blip r:embed="rId2"/>
          <a:srcRect/>
          <a:stretch>
            <a:fillRect/>
          </a:stretch>
        </p:blipFill>
        <p:spPr bwMode="auto">
          <a:xfrm>
            <a:off x="0" y="-311150"/>
            <a:ext cx="9144000" cy="6337300"/>
          </a:xfrm>
          <a:prstGeom prst="rect">
            <a:avLst/>
          </a:prstGeom>
          <a:noFill/>
          <a:ln w="9525">
            <a:noFill/>
            <a:miter lim="800000"/>
            <a:headEnd/>
            <a:tailEnd/>
          </a:ln>
        </p:spPr>
      </p:pic>
      <p:sp>
        <p:nvSpPr>
          <p:cNvPr id="7" name="6 CuadroTexto"/>
          <p:cNvSpPr txBox="1"/>
          <p:nvPr/>
        </p:nvSpPr>
        <p:spPr>
          <a:xfrm>
            <a:off x="468313" y="4945063"/>
            <a:ext cx="8351837" cy="64770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Hasta este domingo no se conocerán los nombres de los últimos protagonistas del punto y final a 38 años de divertida y peculiar tradición.</a:t>
            </a:r>
          </a:p>
        </p:txBody>
      </p:sp>
    </p:spTree>
  </p:cSld>
  <p:clrMapOvr>
    <a:masterClrMapping/>
  </p:clrMapOvr>
  <mc:AlternateContent xmlns:mc="http://schemas.openxmlformats.org/markup-compatibility/2006" xmlns:p14="http://schemas.microsoft.com/office/powerpoint/2010/main">
    <mc:Choice Requires="p14">
      <p:transition spd="slow" p14:dur="2250" advTm="20000">
        <p14:gallery dir="l"/>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3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plus(in)">
                                      <p:cBhvr>
                                        <p:cTn id="21" dur="3000"/>
                                        <p:tgtEl>
                                          <p:spTgt spid="6"/>
                                        </p:tgtEl>
                                      </p:cBhvr>
                                    </p:animEffect>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strVal val="4/3*#ppt_w"/>
                                          </p:val>
                                        </p:tav>
                                        <p:tav tm="100000">
                                          <p:val>
                                            <p:strVal val="#ppt_w"/>
                                          </p:val>
                                        </p:tav>
                                      </p:tavLst>
                                    </p:anim>
                                    <p:anim calcmode="lin" valueType="num">
                                      <p:cBhvr>
                                        <p:cTn id="25" dur="3000" fill="hold"/>
                                        <p:tgtEl>
                                          <p:spTgt spid="6"/>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apin4_lg.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5" name="4 Imagen" descr="lapin4_lg.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6" name="5 Imagen" descr="lapin4_lg.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7" name="6 Rectángulo"/>
          <p:cNvSpPr/>
          <p:nvPr/>
        </p:nvSpPr>
        <p:spPr>
          <a:xfrm>
            <a:off x="467544" y="2281436"/>
            <a:ext cx="8496944" cy="792088"/>
          </a:xfrm>
          <a:prstGeom prst="rect">
            <a:avLst/>
          </a:prstGeom>
          <a:noFill/>
        </p:spPr>
        <p:txBody>
          <a:bodyPr wrap="none">
            <a:prstTxWarp prst="textFadeUp">
              <a:avLst>
                <a:gd name="adj" fmla="val 8564"/>
              </a:avLst>
            </a:prstTxWarp>
            <a:spAutoFit/>
            <a:scene3d>
              <a:camera prst="perspectiveAbove"/>
              <a:lightRig rig="threePt" dir="t"/>
            </a:scene3d>
            <a:sp3d extrusionH="57150">
              <a:bevelT w="38100" h="38100" prst="angle"/>
            </a:sp3d>
          </a:bodyPr>
          <a:lstStyle/>
          <a:p>
            <a:pPr algn="ctr">
              <a:defRPr/>
            </a:pPr>
            <a:r>
              <a:rPr lang="es-ES" sz="5400" b="1" dirty="0">
                <a:ln w="1905"/>
                <a:solidFill>
                  <a:schemeClr val="accent3">
                    <a:lumMod val="40000"/>
                    <a:lumOff val="60000"/>
                  </a:schemeClr>
                </a:solidFill>
                <a:effectLst>
                  <a:outerShdw blurRad="38100" dist="38100" dir="2700000" algn="tl">
                    <a:srgbClr val="000000">
                      <a:alpha val="43137"/>
                    </a:srgbClr>
                  </a:outerShdw>
                  <a:reflection blurRad="6350" stA="60000" endA="900" endPos="58000" dir="5400000" sy="-100000" algn="bl" rotWithShape="0"/>
                </a:effectLst>
              </a:rPr>
              <a:t>GARGANTA DE LA OLLA - CÁCERES </a:t>
            </a:r>
          </a:p>
        </p:txBody>
      </p:sp>
      <p:sp>
        <p:nvSpPr>
          <p:cNvPr id="8" name="7 Rectángulo"/>
          <p:cNvSpPr/>
          <p:nvPr/>
        </p:nvSpPr>
        <p:spPr>
          <a:xfrm>
            <a:off x="755576" y="2713484"/>
            <a:ext cx="7560840" cy="648072"/>
          </a:xfrm>
          <a:prstGeom prst="rect">
            <a:avLst/>
          </a:prstGeom>
          <a:noFill/>
        </p:spPr>
        <p:txBody>
          <a:bodyPr wrap="none">
            <a:prstTxWarp prst="textFadeUp">
              <a:avLst>
                <a:gd name="adj" fmla="val 8524"/>
              </a:avLst>
            </a:prstTxWarp>
            <a:spAutoFit/>
            <a:scene3d>
              <a:camera prst="perspectiveAbove"/>
              <a:lightRig rig="threePt" dir="t"/>
            </a:scene3d>
            <a:sp3d extrusionH="57150">
              <a:bevelT w="38100" h="38100" prst="angle"/>
            </a:sp3d>
          </a:bodyPr>
          <a:lstStyle/>
          <a:p>
            <a:pPr algn="ctr">
              <a:defRPr/>
            </a:pPr>
            <a:r>
              <a:rPr lang="es-ES"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reflection blurRad="6350" stA="60000" endA="900" endPos="58000" dir="5400000" sy="-100000" algn="bl" rotWithShape="0"/>
                </a:effectLst>
              </a:rPr>
              <a:t> </a:t>
            </a:r>
            <a:r>
              <a:rPr lang="es-ES" sz="5400" b="1" dirty="0">
                <a:ln w="1905"/>
                <a:solidFill>
                  <a:schemeClr val="accent3">
                    <a:lumMod val="40000"/>
                    <a:lumOff val="60000"/>
                  </a:schemeClr>
                </a:solidFill>
                <a:effectLst>
                  <a:outerShdw blurRad="38100" dist="38100" dir="2700000" algn="tl">
                    <a:srgbClr val="000000">
                      <a:alpha val="43137"/>
                    </a:srgbClr>
                  </a:outerShdw>
                  <a:reflection blurRad="6350" stA="60000" endA="900" endPos="58000" dir="5400000" sy="-100000" algn="bl" rotWithShape="0"/>
                </a:effectLst>
              </a:rPr>
              <a:t>Danza de las italianas </a:t>
            </a:r>
          </a:p>
        </p:txBody>
      </p:sp>
    </p:spTree>
  </p:cSld>
  <p:clrMapOvr>
    <a:masterClrMapping/>
  </p:clrMapOvr>
  <mc:AlternateContent xmlns:mc="http://schemas.openxmlformats.org/markup-compatibility/2006" xmlns:p14="http://schemas.microsoft.com/office/powerpoint/2010/main">
    <mc:Choice Requires="p14">
      <p:transition spd="slow" p14:dur="2250" advTm="17000">
        <p14:gallery dir="r"/>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vertical)">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Horizontal)">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23" presetClass="entr" presetSubtype="32" fill="hold" nodeType="afterEffect">
                                  <p:stCondLst>
                                    <p:cond delay="50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ppt_w</p:attrName>
                                        </p:attrNameLst>
                                      </p:cBhvr>
                                      <p:tavLst>
                                        <p:tav tm="0">
                                          <p:val>
                                            <p:strVal val="4*#ppt_w"/>
                                          </p:val>
                                        </p:tav>
                                        <p:tav tm="100000">
                                          <p:val>
                                            <p:strVal val="#ppt_w"/>
                                          </p:val>
                                        </p:tav>
                                      </p:tavLst>
                                    </p:anim>
                                    <p:anim calcmode="lin" valueType="num">
                                      <p:cBhvr>
                                        <p:cTn id="30" dur="2000" fill="hold"/>
                                        <p:tgtEl>
                                          <p:spTgt spid="7"/>
                                        </p:tgtEl>
                                        <p:attrNameLst>
                                          <p:attrName>ppt_h</p:attrName>
                                        </p:attrNameLst>
                                      </p:cBhvr>
                                      <p:tavLst>
                                        <p:tav tm="0">
                                          <p:val>
                                            <p:strVal val="4*#ppt_h"/>
                                          </p:val>
                                        </p:tav>
                                        <p:tav tm="100000">
                                          <p:val>
                                            <p:strVal val="#ppt_h"/>
                                          </p:val>
                                        </p:tav>
                                      </p:tavLst>
                                    </p:anim>
                                  </p:childTnLst>
                                </p:cTn>
                              </p:par>
                            </p:childTnLst>
                          </p:cTn>
                        </p:par>
                        <p:par>
                          <p:cTn id="31" fill="hold">
                            <p:stCondLst>
                              <p:cond delay="5500"/>
                            </p:stCondLst>
                            <p:childTnLst>
                              <p:par>
                                <p:cTn id="32" presetID="23" presetClass="exit" presetSubtype="32" fill="hold" nodeType="afterEffect">
                                  <p:stCondLst>
                                    <p:cond delay="1500"/>
                                  </p:stCondLst>
                                  <p:childTnLst>
                                    <p:anim calcmode="lin" valueType="num">
                                      <p:cBhvr>
                                        <p:cTn id="33" dur="2000"/>
                                        <p:tgtEl>
                                          <p:spTgt spid="7"/>
                                        </p:tgtEl>
                                        <p:attrNameLst>
                                          <p:attrName>ppt_w</p:attrName>
                                        </p:attrNameLst>
                                      </p:cBhvr>
                                      <p:tavLst>
                                        <p:tav tm="0">
                                          <p:val>
                                            <p:strVal val="ppt_w"/>
                                          </p:val>
                                        </p:tav>
                                        <p:tav tm="100000">
                                          <p:val>
                                            <p:fltVal val="0"/>
                                          </p:val>
                                        </p:tav>
                                      </p:tavLst>
                                    </p:anim>
                                    <p:anim calcmode="lin" valueType="num">
                                      <p:cBhvr>
                                        <p:cTn id="34" dur="2000"/>
                                        <p:tgtEl>
                                          <p:spTgt spid="7"/>
                                        </p:tgtEl>
                                        <p:attrNameLst>
                                          <p:attrName>ppt_h</p:attrName>
                                        </p:attrNameLst>
                                      </p:cBhvr>
                                      <p:tavLst>
                                        <p:tav tm="0">
                                          <p:val>
                                            <p:strVal val="ppt_h"/>
                                          </p:val>
                                        </p:tav>
                                        <p:tav tm="100000">
                                          <p:val>
                                            <p:fltVal val="0"/>
                                          </p:val>
                                        </p:tav>
                                      </p:tavLst>
                                    </p:anim>
                                    <p:set>
                                      <p:cBhvr>
                                        <p:cTn id="35" dur="1" fill="hold">
                                          <p:stCondLst>
                                            <p:cond delay="1999"/>
                                          </p:stCondLst>
                                        </p:cTn>
                                        <p:tgtEl>
                                          <p:spTgt spid="7"/>
                                        </p:tgtEl>
                                        <p:attrNameLst>
                                          <p:attrName>style.visibility</p:attrName>
                                        </p:attrNameLst>
                                      </p:cBhvr>
                                      <p:to>
                                        <p:strVal val="hidden"/>
                                      </p:to>
                                    </p:set>
                                  </p:childTnLst>
                                </p:cTn>
                              </p:par>
                              <p:par>
                                <p:cTn id="36" presetID="7" presetClass="exit" presetSubtype="1" fill="hold" nodeType="withEffect">
                                  <p:stCondLst>
                                    <p:cond delay="1500"/>
                                  </p:stCondLst>
                                  <p:childTnLst>
                                    <p:anim calcmode="lin" valueType="num">
                                      <p:cBhvr additive="base">
                                        <p:cTn id="37" dur="2000"/>
                                        <p:tgtEl>
                                          <p:spTgt spid="7"/>
                                        </p:tgtEl>
                                        <p:attrNameLst>
                                          <p:attrName>ppt_x</p:attrName>
                                        </p:attrNameLst>
                                      </p:cBhvr>
                                      <p:tavLst>
                                        <p:tav tm="0">
                                          <p:val>
                                            <p:strVal val="ppt_x"/>
                                          </p:val>
                                        </p:tav>
                                        <p:tav tm="100000">
                                          <p:val>
                                            <p:strVal val="ppt_x"/>
                                          </p:val>
                                        </p:tav>
                                      </p:tavLst>
                                    </p:anim>
                                    <p:anim calcmode="lin" valueType="num">
                                      <p:cBhvr additive="base">
                                        <p:cTn id="38" dur="2000"/>
                                        <p:tgtEl>
                                          <p:spTgt spid="7"/>
                                        </p:tgtEl>
                                        <p:attrNameLst>
                                          <p:attrName>ppt_y</p:attrName>
                                        </p:attrNameLst>
                                      </p:cBhvr>
                                      <p:tavLst>
                                        <p:tav tm="0">
                                          <p:val>
                                            <p:strVal val="ppt_y"/>
                                          </p:val>
                                        </p:tav>
                                        <p:tav tm="100000">
                                          <p:val>
                                            <p:strVal val="0-ppt_h/2"/>
                                          </p:val>
                                        </p:tav>
                                      </p:tavLst>
                                    </p:anim>
                                    <p:set>
                                      <p:cBhvr>
                                        <p:cTn id="39" dur="1" fill="hold">
                                          <p:stCondLst>
                                            <p:cond delay="1999"/>
                                          </p:stCondLst>
                                        </p:cTn>
                                        <p:tgtEl>
                                          <p:spTgt spid="7"/>
                                        </p:tgtEl>
                                        <p:attrNameLst>
                                          <p:attrName>style.visibility</p:attrName>
                                        </p:attrNameLst>
                                      </p:cBhvr>
                                      <p:to>
                                        <p:strVal val="hidden"/>
                                      </p:to>
                                    </p:set>
                                  </p:childTnLst>
                                </p:cTn>
                              </p:par>
                              <p:par>
                                <p:cTn id="40" presetID="23" presetClass="entr" presetSubtype="32" fill="hold" nodeType="withEffect">
                                  <p:stCondLst>
                                    <p:cond delay="2500"/>
                                  </p:stCondLst>
                                  <p:childTnLst>
                                    <p:set>
                                      <p:cBhvr>
                                        <p:cTn id="41" dur="1" fill="hold">
                                          <p:stCondLst>
                                            <p:cond delay="0"/>
                                          </p:stCondLst>
                                        </p:cTn>
                                        <p:tgtEl>
                                          <p:spTgt spid="8"/>
                                        </p:tgtEl>
                                        <p:attrNameLst>
                                          <p:attrName>style.visibility</p:attrName>
                                        </p:attrNameLst>
                                      </p:cBhvr>
                                      <p:to>
                                        <p:strVal val="visible"/>
                                      </p:to>
                                    </p:set>
                                    <p:anim calcmode="lin" valueType="num">
                                      <p:cBhvr>
                                        <p:cTn id="42" dur="2000" fill="hold"/>
                                        <p:tgtEl>
                                          <p:spTgt spid="8"/>
                                        </p:tgtEl>
                                        <p:attrNameLst>
                                          <p:attrName>ppt_w</p:attrName>
                                        </p:attrNameLst>
                                      </p:cBhvr>
                                      <p:tavLst>
                                        <p:tav tm="0">
                                          <p:val>
                                            <p:strVal val="4*#ppt_w"/>
                                          </p:val>
                                        </p:tav>
                                        <p:tav tm="100000">
                                          <p:val>
                                            <p:strVal val="#ppt_w"/>
                                          </p:val>
                                        </p:tav>
                                      </p:tavLst>
                                    </p:anim>
                                    <p:anim calcmode="lin" valueType="num">
                                      <p:cBhvr>
                                        <p:cTn id="43" dur="2000" fill="hold"/>
                                        <p:tgtEl>
                                          <p:spTgt spid="8"/>
                                        </p:tgtEl>
                                        <p:attrNameLst>
                                          <p:attrName>ppt_h</p:attrName>
                                        </p:attrNameLst>
                                      </p:cBhvr>
                                      <p:tavLst>
                                        <p:tav tm="0">
                                          <p:val>
                                            <p:strVal val="4*#ppt_h"/>
                                          </p:val>
                                        </p:tav>
                                        <p:tav tm="100000">
                                          <p:val>
                                            <p:strVal val="#ppt_h"/>
                                          </p:val>
                                        </p:tav>
                                      </p:tavLst>
                                    </p:anim>
                                  </p:childTnLst>
                                </p:cTn>
                              </p:par>
                            </p:childTnLst>
                          </p:cTn>
                        </p:par>
                        <p:par>
                          <p:cTn id="44" fill="hold">
                            <p:stCondLst>
                              <p:cond delay="10000"/>
                            </p:stCondLst>
                            <p:childTnLst>
                              <p:par>
                                <p:cTn id="45" presetID="23" presetClass="exit" presetSubtype="32" fill="hold" nodeType="afterEffect">
                                  <p:stCondLst>
                                    <p:cond delay="1500"/>
                                  </p:stCondLst>
                                  <p:childTnLst>
                                    <p:anim calcmode="lin" valueType="num">
                                      <p:cBhvr>
                                        <p:cTn id="46" dur="2000"/>
                                        <p:tgtEl>
                                          <p:spTgt spid="8"/>
                                        </p:tgtEl>
                                        <p:attrNameLst>
                                          <p:attrName>ppt_w</p:attrName>
                                        </p:attrNameLst>
                                      </p:cBhvr>
                                      <p:tavLst>
                                        <p:tav tm="0">
                                          <p:val>
                                            <p:strVal val="ppt_w"/>
                                          </p:val>
                                        </p:tav>
                                        <p:tav tm="100000">
                                          <p:val>
                                            <p:fltVal val="0"/>
                                          </p:val>
                                        </p:tav>
                                      </p:tavLst>
                                    </p:anim>
                                    <p:anim calcmode="lin" valueType="num">
                                      <p:cBhvr>
                                        <p:cTn id="47" dur="2000"/>
                                        <p:tgtEl>
                                          <p:spTgt spid="8"/>
                                        </p:tgtEl>
                                        <p:attrNameLst>
                                          <p:attrName>ppt_h</p:attrName>
                                        </p:attrNameLst>
                                      </p:cBhvr>
                                      <p:tavLst>
                                        <p:tav tm="0">
                                          <p:val>
                                            <p:strVal val="ppt_h"/>
                                          </p:val>
                                        </p:tav>
                                        <p:tav tm="100000">
                                          <p:val>
                                            <p:fltVal val="0"/>
                                          </p:val>
                                        </p:tav>
                                      </p:tavLst>
                                    </p:anim>
                                    <p:set>
                                      <p:cBhvr>
                                        <p:cTn id="48"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egende-grenouille-coleman-1080214558.jpg"/>
          <p:cNvPicPr>
            <a:picLocks noChangeAspect="1"/>
          </p:cNvPicPr>
          <p:nvPr/>
        </p:nvPicPr>
        <p:blipFill>
          <a:blip r:embed="rId2"/>
          <a:srcRect/>
          <a:stretch>
            <a:fillRect/>
          </a:stretch>
        </p:blipFill>
        <p:spPr bwMode="auto">
          <a:xfrm>
            <a:off x="0" y="11113"/>
            <a:ext cx="9144000" cy="6302375"/>
          </a:xfrm>
          <a:prstGeom prst="rect">
            <a:avLst/>
          </a:prstGeom>
          <a:noFill/>
          <a:ln w="9525">
            <a:noFill/>
            <a:miter lim="800000"/>
            <a:headEnd/>
            <a:tailEnd/>
          </a:ln>
        </p:spPr>
      </p:pic>
      <p:pic>
        <p:nvPicPr>
          <p:cNvPr id="5" name="4 Imagen" descr="legende-grenouille-coleman-1080214558.jpg"/>
          <p:cNvPicPr>
            <a:picLocks noChangeAspect="1"/>
          </p:cNvPicPr>
          <p:nvPr/>
        </p:nvPicPr>
        <p:blipFill>
          <a:blip r:embed="rId2"/>
          <a:srcRect/>
          <a:stretch>
            <a:fillRect/>
          </a:stretch>
        </p:blipFill>
        <p:spPr bwMode="auto">
          <a:xfrm>
            <a:off x="0" y="0"/>
            <a:ext cx="9144000" cy="6313488"/>
          </a:xfrm>
          <a:prstGeom prst="rect">
            <a:avLst/>
          </a:prstGeom>
          <a:noFill/>
          <a:ln w="9525">
            <a:noFill/>
            <a:miter lim="800000"/>
            <a:headEnd/>
            <a:tailEnd/>
          </a:ln>
        </p:spPr>
      </p:pic>
      <p:pic>
        <p:nvPicPr>
          <p:cNvPr id="6" name="5 Imagen" descr="legende-grenouille-coleman-1080214558.jpg"/>
          <p:cNvPicPr>
            <a:picLocks noChangeAspect="1"/>
          </p:cNvPicPr>
          <p:nvPr/>
        </p:nvPicPr>
        <p:blipFill>
          <a:blip r:embed="rId2"/>
          <a:srcRect/>
          <a:stretch>
            <a:fillRect/>
          </a:stretch>
        </p:blipFill>
        <p:spPr bwMode="auto">
          <a:xfrm>
            <a:off x="0" y="0"/>
            <a:ext cx="9144000" cy="6313488"/>
          </a:xfrm>
          <a:prstGeom prst="rect">
            <a:avLst/>
          </a:prstGeom>
          <a:noFill/>
          <a:ln w="9525">
            <a:noFill/>
            <a:miter lim="800000"/>
            <a:headEnd/>
            <a:tailEnd/>
          </a:ln>
        </p:spPr>
      </p:pic>
      <p:sp>
        <p:nvSpPr>
          <p:cNvPr id="7" name="6 CuadroTexto"/>
          <p:cNvSpPr txBox="1"/>
          <p:nvPr/>
        </p:nvSpPr>
        <p:spPr>
          <a:xfrm>
            <a:off x="684213" y="4370388"/>
            <a:ext cx="8135937"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Garganta la Olla, uno de los pueblos más visitados, </a:t>
            </a:r>
            <a:r>
              <a:rPr lang="es-ES" b="1" i="1" dirty="0">
                <a:effectLst>
                  <a:glow rad="101600">
                    <a:schemeClr val="accent2">
                      <a:satMod val="175000"/>
                      <a:alpha val="40000"/>
                    </a:schemeClr>
                  </a:glow>
                  <a:outerShdw blurRad="38100" dist="38100" dir="2700000" algn="tl">
                    <a:srgbClr val="000000">
                      <a:alpha val="43137"/>
                    </a:srgbClr>
                  </a:outerShdw>
                </a:effectLst>
              </a:rPr>
              <a:t>su arquitectura popular y el entorno donde se encuentra bien lo merecen</a:t>
            </a:r>
            <a:r>
              <a:rPr lang="es-ES" b="1" dirty="0">
                <a:effectLst>
                  <a:glow rad="101600">
                    <a:schemeClr val="accent2">
                      <a:satMod val="175000"/>
                      <a:alpha val="40000"/>
                    </a:schemeClr>
                  </a:glow>
                  <a:outerShdw blurRad="38100" dist="38100" dir="2700000" algn="tl">
                    <a:srgbClr val="000000">
                      <a:alpha val="43137"/>
                    </a:srgbClr>
                  </a:outerShdw>
                </a:effectLst>
              </a:rPr>
              <a:t>, de la comarca de </a:t>
            </a:r>
            <a:r>
              <a:rPr lang="es-ES" b="1" i="1" dirty="0">
                <a:effectLst>
                  <a:glow rad="101600">
                    <a:schemeClr val="accent2">
                      <a:satMod val="175000"/>
                      <a:alpha val="40000"/>
                    </a:schemeClr>
                  </a:glow>
                  <a:outerShdw blurRad="38100" dist="38100" dir="2700000" algn="tl">
                    <a:srgbClr val="000000">
                      <a:alpha val="43137"/>
                    </a:srgbClr>
                  </a:outerShdw>
                </a:effectLst>
              </a:rPr>
              <a:t>La Vera</a:t>
            </a:r>
            <a:r>
              <a:rPr lang="es-ES" b="1" dirty="0">
                <a:effectLst>
                  <a:glow rad="101600">
                    <a:schemeClr val="accent2">
                      <a:satMod val="175000"/>
                      <a:alpha val="40000"/>
                    </a:schemeClr>
                  </a:glow>
                  <a:outerShdw blurRad="38100" dist="38100" dir="2700000" algn="tl">
                    <a:srgbClr val="000000">
                      <a:alpha val="43137"/>
                    </a:srgbClr>
                  </a:outerShdw>
                </a:effectLst>
              </a:rPr>
              <a:t>. Danza de las italianas que se celebra los días primeros de julio a las 12 de la mañana.</a:t>
            </a:r>
          </a:p>
        </p:txBody>
      </p:sp>
    </p:spTree>
  </p:cSld>
  <p:clrMapOvr>
    <a:masterClrMapping/>
  </p:clrMapOvr>
  <mc:AlternateContent xmlns:mc="http://schemas.openxmlformats.org/markup-compatibility/2006" xmlns:p14="http://schemas.microsoft.com/office/powerpoint/2010/main">
    <mc:Choice Requires="p14">
      <p:transition spd="slow" p14:dur="2250" advTm="27000">
        <p14:gallery dir="l"/>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20" presetClass="entr" presetSubtype="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edge">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7010653.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5" name="4 Imagen" descr="p7010653.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6" name="5 Imagen" descr="p7010653.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11188" y="4657725"/>
            <a:ext cx="79930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Extremadura a sabido conservar muy bien su folclore, lo cual es muy importante porque si no sabemos de donde venimos, nunca podremos saber quienes somos.</a:t>
            </a:r>
          </a:p>
        </p:txBody>
      </p:sp>
    </p:spTree>
  </p:cSld>
  <p:clrMapOvr>
    <a:masterClrMapping/>
  </p:clrMapOvr>
  <mc:AlternateContent xmlns:mc="http://schemas.openxmlformats.org/markup-compatibility/2006" xmlns:p14="http://schemas.microsoft.com/office/powerpoint/2010/main">
    <mc:Choice Requires="p14">
      <p:transition spd="slow" p14:dur="2250" advTm="21000">
        <p14:gallery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Vertical)">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icture2.jpg"/>
          <p:cNvPicPr>
            <a:picLocks noChangeAspect="1"/>
          </p:cNvPicPr>
          <p:nvPr/>
        </p:nvPicPr>
        <p:blipFill>
          <a:blip r:embed="rId2"/>
          <a:srcRect/>
          <a:stretch>
            <a:fillRect/>
          </a:stretch>
        </p:blipFill>
        <p:spPr bwMode="auto">
          <a:xfrm>
            <a:off x="0" y="0"/>
            <a:ext cx="9144000" cy="5695950"/>
          </a:xfrm>
          <a:prstGeom prst="rect">
            <a:avLst/>
          </a:prstGeom>
          <a:noFill/>
          <a:ln w="9525">
            <a:noFill/>
            <a:miter lim="800000"/>
            <a:headEnd/>
            <a:tailEnd/>
          </a:ln>
        </p:spPr>
      </p:pic>
      <p:pic>
        <p:nvPicPr>
          <p:cNvPr id="5" name="4 Imagen" descr="Picture2.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6" name="5 Imagen" descr="Picture2.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468313" y="4657725"/>
            <a:ext cx="820737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Las danzantes visten de blanco con pañuelo de colores y un curioso tocado con un pajarito. Un atuendo que además, se carga de simbolismo según el estado civil de la bailarina.</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2000">
        <p15:prstTrans prst="pageCurlDouble"/>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Vertical)">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edge">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icture3.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5" name="4 Imagen" descr="Picture3.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6" name="5 Imagen" descr="Picture3.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11188" y="4657725"/>
            <a:ext cx="8064500" cy="923925"/>
          </a:xfrm>
          <a:prstGeom prst="rect">
            <a:avLst/>
          </a:prstGeom>
          <a:noFill/>
        </p:spPr>
        <p:txBody>
          <a:bodyPr>
            <a:spAutoFit/>
          </a:bodyPr>
          <a:lstStyle/>
          <a:p>
            <a:r>
              <a:rPr lang="es-ES" b="1" dirty="0">
                <a:effectLst>
                  <a:glow rad="101600">
                    <a:srgbClr val="C00000">
                      <a:alpha val="60000"/>
                    </a:srgbClr>
                  </a:glow>
                  <a:outerShdw blurRad="38100" dist="38100" dir="2700000" algn="tl">
                    <a:srgbClr val="1F497D"/>
                  </a:outerShdw>
                </a:effectLst>
              </a:rPr>
              <a:t>Las bailarinas, acompañadas por el maestro de danza y un tamborilero, recorren las calles del pueblo, anunciando el inicio de las “</a:t>
            </a:r>
            <a:r>
              <a:rPr lang="es-ES" b="1" i="1" dirty="0">
                <a:effectLst>
                  <a:glow rad="101600">
                    <a:srgbClr val="C00000">
                      <a:alpha val="60000"/>
                    </a:srgbClr>
                  </a:glow>
                  <a:outerShdw blurRad="38100" dist="38100" dir="2700000" algn="tl">
                    <a:srgbClr val="1F497D"/>
                  </a:outerShdw>
                </a:effectLst>
              </a:rPr>
              <a:t>Fiestas de la Visitación de la Virgen a su prima Santa Isabel</a:t>
            </a:r>
            <a:r>
              <a:rPr lang="es-ES" b="1" dirty="0">
                <a:effectLst>
                  <a:glow rad="101600">
                    <a:srgbClr val="C00000">
                      <a:alpha val="60000"/>
                    </a:srgbClr>
                  </a:glow>
                  <a:outerShdw blurRad="38100" dist="38100" dir="2700000" algn="tl">
                    <a:srgbClr val="1F497D"/>
                  </a:outerShdw>
                </a:effectLst>
              </a:rPr>
              <a:t>”. </a:t>
            </a:r>
          </a:p>
        </p:txBody>
      </p:sp>
    </p:spTree>
  </p:cSld>
  <p:clrMapOvr>
    <a:masterClrMapping/>
  </p:clrMapOvr>
  <mc:AlternateContent xmlns:mc="http://schemas.openxmlformats.org/markup-compatibility/2006" xmlns:p14="http://schemas.microsoft.com/office/powerpoint/2010/main">
    <mc:Choice Requires="p14">
      <p:transition spd="slow" p14:dur="2000" advTm="24000">
        <p14:flip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upLeft)">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18" presetClass="entr" presetSubtype="3"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strips(upRigh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icture10.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5" name="4 Imagen" descr="Picture10.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755650" y="4657725"/>
            <a:ext cx="78486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Algunos autores afirman que esta danza tiene procedencia gitana y la tradición popular, por otra parte, cree que fue importada en siglos pretéritos por soldados </a:t>
            </a:r>
            <a:r>
              <a:rPr lang="es-ES" b="1" dirty="0" err="1">
                <a:effectLst>
                  <a:glow rad="101600">
                    <a:schemeClr val="accent2">
                      <a:satMod val="175000"/>
                      <a:alpha val="40000"/>
                    </a:schemeClr>
                  </a:glow>
                  <a:outerShdw blurRad="38100" dist="38100" dir="2700000" algn="tl">
                    <a:srgbClr val="000000">
                      <a:alpha val="43137"/>
                    </a:srgbClr>
                  </a:outerShdw>
                </a:effectLst>
              </a:rPr>
              <a:t>garganteños</a:t>
            </a:r>
            <a:r>
              <a:rPr lang="es-ES" b="1" dirty="0">
                <a:effectLst>
                  <a:glow rad="101600">
                    <a:schemeClr val="accent2">
                      <a:satMod val="175000"/>
                      <a:alpha val="40000"/>
                    </a:schemeClr>
                  </a:glow>
                  <a:outerShdw blurRad="38100" dist="38100" dir="2700000" algn="tl">
                    <a:srgbClr val="000000">
                      <a:alpha val="43137"/>
                    </a:srgbClr>
                  </a:outerShdw>
                </a:effectLst>
              </a:rPr>
              <a:t> desde la mítica isla de Creta.</a:t>
            </a:r>
          </a:p>
        </p:txBody>
      </p:sp>
    </p:spTree>
  </p:cSld>
  <p:clrMapOvr>
    <a:masterClrMapping/>
  </p:clrMapOvr>
  <mc:AlternateContent xmlns:mc="http://schemas.openxmlformats.org/markup-compatibility/2006" xmlns:p14="http://schemas.microsoft.com/office/powerpoint/2010/main">
    <mc:Choice Requires="p14">
      <p:transition spd="slow" p14:dur="2000" advTm="26000">
        <p14:flip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Horizontal)">
                                      <p:cBhvr>
                                        <p:cTn id="7" dur="3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ircle(out)">
                                      <p:cBhvr>
                                        <p:cTn id="14" dur="3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icture11.jpg"/>
          <p:cNvPicPr>
            <a:picLocks noChangeAspect="1"/>
          </p:cNvPicPr>
          <p:nvPr/>
        </p:nvPicPr>
        <p:blipFill>
          <a:blip r:embed="rId2"/>
          <a:srcRect/>
          <a:stretch>
            <a:fillRect/>
          </a:stretch>
        </p:blipFill>
        <p:spPr bwMode="auto">
          <a:xfrm>
            <a:off x="-323850" y="0"/>
            <a:ext cx="9791700" cy="5715000"/>
          </a:xfrm>
          <a:prstGeom prst="rect">
            <a:avLst/>
          </a:prstGeom>
          <a:noFill/>
          <a:ln w="9525">
            <a:noFill/>
            <a:miter lim="800000"/>
            <a:headEnd/>
            <a:tailEnd/>
          </a:ln>
        </p:spPr>
      </p:pic>
      <p:pic>
        <p:nvPicPr>
          <p:cNvPr id="5" name="4 Imagen" descr="Picture11.jpg"/>
          <p:cNvPicPr>
            <a:picLocks noChangeAspect="1"/>
          </p:cNvPicPr>
          <p:nvPr/>
        </p:nvPicPr>
        <p:blipFill>
          <a:blip r:embed="rId2"/>
          <a:srcRect/>
          <a:stretch>
            <a:fillRect/>
          </a:stretch>
        </p:blipFill>
        <p:spPr bwMode="auto">
          <a:xfrm>
            <a:off x="-323850" y="0"/>
            <a:ext cx="9791700" cy="5715000"/>
          </a:xfrm>
          <a:prstGeom prst="rect">
            <a:avLst/>
          </a:prstGeom>
          <a:noFill/>
          <a:ln w="9525">
            <a:noFill/>
            <a:miter lim="800000"/>
            <a:headEnd/>
            <a:tailEnd/>
          </a:ln>
        </p:spPr>
      </p:pic>
      <p:sp>
        <p:nvSpPr>
          <p:cNvPr id="6" name="5 CuadroTexto"/>
          <p:cNvSpPr txBox="1"/>
          <p:nvPr/>
        </p:nvSpPr>
        <p:spPr>
          <a:xfrm>
            <a:off x="250825" y="4873625"/>
            <a:ext cx="8066088"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Baile de las Italianas por las serranas de La Vera  en Garganta la Olla, es la supervivencia de una tradición única en el norte de Extremadura.</a:t>
            </a:r>
          </a:p>
        </p:txBody>
      </p:sp>
    </p:spTree>
  </p:cSld>
  <p:clrMapOvr>
    <a:masterClrMapping/>
  </p:clrMapOvr>
  <mc:AlternateContent xmlns:mc="http://schemas.openxmlformats.org/markup-compatibility/2006" xmlns:p14="http://schemas.microsoft.com/office/powerpoint/2010/main">
    <mc:Choice Requires="p14">
      <p:transition spd="slow" p14:dur="2000" advTm="20000">
        <p14:flip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1"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4)">
                                      <p:cBhvr>
                                        <p:cTn id="14" dur="3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icture12.jpg"/>
          <p:cNvPicPr>
            <a:picLocks noChangeAspect="1"/>
          </p:cNvPicPr>
          <p:nvPr/>
        </p:nvPicPr>
        <p:blipFill>
          <a:blip r:embed="rId2"/>
          <a:srcRect/>
          <a:stretch>
            <a:fillRect/>
          </a:stretch>
        </p:blipFill>
        <p:spPr bwMode="auto">
          <a:xfrm>
            <a:off x="-252413" y="0"/>
            <a:ext cx="9720263" cy="5715000"/>
          </a:xfrm>
          <a:prstGeom prst="rect">
            <a:avLst/>
          </a:prstGeom>
          <a:noFill/>
          <a:ln w="9525">
            <a:noFill/>
            <a:miter lim="800000"/>
            <a:headEnd/>
            <a:tailEnd/>
          </a:ln>
        </p:spPr>
      </p:pic>
      <p:pic>
        <p:nvPicPr>
          <p:cNvPr id="5" name="4 Imagen" descr="Picture12.jpg"/>
          <p:cNvPicPr>
            <a:picLocks noChangeAspect="1"/>
          </p:cNvPicPr>
          <p:nvPr/>
        </p:nvPicPr>
        <p:blipFill>
          <a:blip r:embed="rId2"/>
          <a:srcRect/>
          <a:stretch>
            <a:fillRect/>
          </a:stretch>
        </p:blipFill>
        <p:spPr bwMode="auto">
          <a:xfrm>
            <a:off x="-252413" y="0"/>
            <a:ext cx="9720263" cy="5715000"/>
          </a:xfrm>
          <a:prstGeom prst="rect">
            <a:avLst/>
          </a:prstGeom>
          <a:noFill/>
          <a:ln w="9525">
            <a:noFill/>
            <a:miter lim="800000"/>
            <a:headEnd/>
            <a:tailEnd/>
          </a:ln>
        </p:spPr>
      </p:pic>
      <p:sp>
        <p:nvSpPr>
          <p:cNvPr id="6" name="5 CuadroTexto"/>
          <p:cNvSpPr txBox="1"/>
          <p:nvPr/>
        </p:nvSpPr>
        <p:spPr>
          <a:xfrm>
            <a:off x="395288" y="4370388"/>
            <a:ext cx="83534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Una manifestación cultural que al parecer tiene su origen en las mujeres italianas que bailaban ante el templo de Diana y que los soldados </a:t>
            </a:r>
            <a:r>
              <a:rPr lang="es-ES" b="1" dirty="0" err="1">
                <a:effectLst>
                  <a:glow rad="101600">
                    <a:schemeClr val="accent2">
                      <a:satMod val="175000"/>
                      <a:alpha val="40000"/>
                    </a:schemeClr>
                  </a:glow>
                  <a:outerShdw blurRad="38100" dist="38100" dir="2700000" algn="tl">
                    <a:srgbClr val="000000">
                      <a:alpha val="43137"/>
                    </a:srgbClr>
                  </a:outerShdw>
                </a:effectLst>
              </a:rPr>
              <a:t>garganteños</a:t>
            </a:r>
            <a:r>
              <a:rPr lang="es-ES" b="1" dirty="0">
                <a:effectLst>
                  <a:glow rad="101600">
                    <a:schemeClr val="accent2">
                      <a:satMod val="175000"/>
                      <a:alpha val="40000"/>
                    </a:schemeClr>
                  </a:glow>
                  <a:outerShdw blurRad="38100" dist="38100" dir="2700000" algn="tl">
                    <a:srgbClr val="000000">
                      <a:alpha val="43137"/>
                    </a:srgbClr>
                  </a:outerShdw>
                </a:effectLst>
              </a:rPr>
              <a:t> de los Tercios Españoles adquirieron a través de los militares italianos.</a:t>
            </a:r>
          </a:p>
        </p:txBody>
      </p:sp>
    </p:spTree>
  </p:cSld>
  <p:clrMapOvr>
    <a:masterClrMapping/>
  </p:clrMapOvr>
  <mc:AlternateContent xmlns:mc="http://schemas.openxmlformats.org/markup-compatibility/2006" xmlns:p14="http://schemas.microsoft.com/office/powerpoint/2010/main">
    <mc:Choice Requires="p14">
      <p:transition spd="slow" p14:dur="2000" advTm="27000">
        <p14:flip dir="l"/>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3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outVertical)">
                                      <p:cBhvr>
                                        <p:cTn id="14" dur="3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roduct-info.jpg"/>
          <p:cNvPicPr>
            <a:picLocks noChangeAspect="1"/>
          </p:cNvPicPr>
          <p:nvPr/>
        </p:nvPicPr>
        <p:blipFill>
          <a:blip r:embed="rId2"/>
          <a:srcRect/>
          <a:stretch>
            <a:fillRect/>
          </a:stretch>
        </p:blipFill>
        <p:spPr bwMode="auto">
          <a:xfrm>
            <a:off x="0" y="11113"/>
            <a:ext cx="4572000" cy="5692775"/>
          </a:xfrm>
          <a:prstGeom prst="rect">
            <a:avLst/>
          </a:prstGeom>
          <a:noFill/>
          <a:ln w="9525">
            <a:noFill/>
            <a:miter lim="800000"/>
            <a:headEnd/>
            <a:tailEnd/>
          </a:ln>
        </p:spPr>
      </p:pic>
      <p:pic>
        <p:nvPicPr>
          <p:cNvPr id="5" name="4 Imagen" descr="product-info.jpg"/>
          <p:cNvPicPr>
            <a:picLocks noChangeAspect="1"/>
          </p:cNvPicPr>
          <p:nvPr/>
        </p:nvPicPr>
        <p:blipFill>
          <a:blip r:embed="rId2"/>
          <a:srcRect/>
          <a:stretch>
            <a:fillRect/>
          </a:stretch>
        </p:blipFill>
        <p:spPr bwMode="auto">
          <a:xfrm>
            <a:off x="0" y="0"/>
            <a:ext cx="4572000" cy="5715000"/>
          </a:xfrm>
          <a:prstGeom prst="rect">
            <a:avLst/>
          </a:prstGeom>
          <a:noFill/>
          <a:ln w="9525">
            <a:noFill/>
            <a:miter lim="800000"/>
            <a:headEnd/>
            <a:tailEnd/>
          </a:ln>
        </p:spPr>
      </p:pic>
      <p:sp>
        <p:nvSpPr>
          <p:cNvPr id="6" name="5 CuadroTexto"/>
          <p:cNvSpPr txBox="1"/>
          <p:nvPr/>
        </p:nvSpPr>
        <p:spPr>
          <a:xfrm>
            <a:off x="4787900" y="841375"/>
            <a:ext cx="4176713" cy="3786188"/>
          </a:xfrm>
          <a:prstGeom prst="rect">
            <a:avLst/>
          </a:prstGeom>
          <a:noFill/>
        </p:spPr>
        <p:txBody>
          <a:bodyPr>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rPr>
              <a:t>Las fiestas de Santa Isabel en Garganta la Olla arrancan el 1 de julio con repique de campanas a las 12.30 y fiesta desde las 23.00 con pregón, chupinazo y discoteca móvil. El acto principal del día 2 es la procesión con el Baile de las Italianas.</a:t>
            </a:r>
          </a:p>
        </p:txBody>
      </p:sp>
    </p:spTree>
  </p:cSld>
  <p:clrMapOvr>
    <a:masterClrMapping/>
  </p:clrMapOvr>
  <mc:AlternateContent xmlns:mc="http://schemas.openxmlformats.org/markup-compatibility/2006" xmlns:p14="http://schemas.microsoft.com/office/powerpoint/2010/main">
    <mc:Choice Requires="p14">
      <p:transition spd="slow" p14:dur="2000" advTm="28000">
        <p:comb dir="vert"/>
      </p:transition>
    </mc:Choice>
    <mc:Fallback xmlns="">
      <p:transition spd="slow" advTm="28000">
        <p:comb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23" presetClass="entr" presetSubtype="27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2/3*#ppt_w"/>
                                          </p:val>
                                        </p:tav>
                                        <p:tav tm="100000">
                                          <p:val>
                                            <p:strVal val="#ppt_w"/>
                                          </p:val>
                                        </p:tav>
                                      </p:tavLst>
                                    </p:anim>
                                    <p:anim calcmode="lin" valueType="num">
                                      <p:cBhvr>
                                        <p:cTn id="11" dur="3000" fill="hold"/>
                                        <p:tgtEl>
                                          <p:spTgt spid="5"/>
                                        </p:tgtEl>
                                        <p:attrNameLst>
                                          <p:attrName>ppt_h</p:attrName>
                                        </p:attrNameLst>
                                      </p:cBhvr>
                                      <p:tavLst>
                                        <p:tav tm="0">
                                          <p:val>
                                            <p:strVal val="2/3*#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plus(in)">
                                      <p:cBhvr>
                                        <p:cTn id="14" dur="3000"/>
                                        <p:tgtEl>
                                          <p:spTgt spid="4"/>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icture15.jpg"/>
          <p:cNvPicPr>
            <a:picLocks noChangeAspect="1"/>
          </p:cNvPicPr>
          <p:nvPr/>
        </p:nvPicPr>
        <p:blipFill>
          <a:blip r:embed="rId2"/>
          <a:srcRect/>
          <a:stretch>
            <a:fillRect/>
          </a:stretch>
        </p:blipFill>
        <p:spPr bwMode="auto">
          <a:xfrm>
            <a:off x="0" y="0"/>
            <a:ext cx="9144000" cy="5707063"/>
          </a:xfrm>
          <a:prstGeom prst="rect">
            <a:avLst/>
          </a:prstGeom>
          <a:noFill/>
          <a:ln w="9525">
            <a:noFill/>
            <a:miter lim="800000"/>
            <a:headEnd/>
            <a:tailEnd/>
          </a:ln>
        </p:spPr>
      </p:pic>
      <p:pic>
        <p:nvPicPr>
          <p:cNvPr id="5" name="4 Imagen" descr="Picture15.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1042988" y="4657725"/>
            <a:ext cx="69850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Garganta la Olla mantiene viva una fiesta única en el norte de Extremadura que dicen que procede de Grecia, de cuando las doncellas bailaban inocentemente ante el altar de Diana.</a:t>
            </a:r>
          </a:p>
        </p:txBody>
      </p:sp>
    </p:spTree>
  </p:cSld>
  <p:clrMapOvr>
    <a:masterClrMapping/>
  </p:clrMapOvr>
  <mc:AlternateContent xmlns:mc="http://schemas.openxmlformats.org/markup-compatibility/2006" xmlns:p14="http://schemas.microsoft.com/office/powerpoint/2010/main">
    <mc:Choice Requires="p14">
      <p:transition spd="slow" p14:dur="2000" advTm="23000">
        <p:comb/>
      </p:transition>
    </mc:Choice>
    <mc:Fallback xmlns="">
      <p:transition spd="slow" advTm="23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3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in)">
                                      <p:cBhvr>
                                        <p:cTn id="14" dur="3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rzezba-panda-ogrodowa.jpeg"/>
          <p:cNvPicPr>
            <a:picLocks noChangeAspect="1"/>
          </p:cNvPicPr>
          <p:nvPr/>
        </p:nvPicPr>
        <p:blipFill>
          <a:blip r:embed="rId2"/>
          <a:srcRect/>
          <a:stretch>
            <a:fillRect/>
          </a:stretch>
        </p:blipFill>
        <p:spPr bwMode="auto">
          <a:xfrm>
            <a:off x="-323850" y="0"/>
            <a:ext cx="9936163" cy="5715000"/>
          </a:xfrm>
          <a:prstGeom prst="rect">
            <a:avLst/>
          </a:prstGeom>
          <a:noFill/>
          <a:ln w="9525">
            <a:noFill/>
            <a:miter lim="800000"/>
            <a:headEnd/>
            <a:tailEnd/>
          </a:ln>
        </p:spPr>
      </p:pic>
      <p:pic>
        <p:nvPicPr>
          <p:cNvPr id="5" name="4 Imagen" descr="rzezba-panda-ogrodowa.jpeg"/>
          <p:cNvPicPr>
            <a:picLocks noChangeAspect="1"/>
          </p:cNvPicPr>
          <p:nvPr/>
        </p:nvPicPr>
        <p:blipFill>
          <a:blip r:embed="rId2"/>
          <a:srcRect/>
          <a:stretch>
            <a:fillRect/>
          </a:stretch>
        </p:blipFill>
        <p:spPr bwMode="auto">
          <a:xfrm>
            <a:off x="-323850" y="0"/>
            <a:ext cx="9936163" cy="5715000"/>
          </a:xfrm>
          <a:prstGeom prst="rect">
            <a:avLst/>
          </a:prstGeom>
          <a:noFill/>
          <a:ln w="9525">
            <a:noFill/>
            <a:miter lim="800000"/>
            <a:headEnd/>
            <a:tailEnd/>
          </a:ln>
        </p:spPr>
      </p:pic>
      <p:pic>
        <p:nvPicPr>
          <p:cNvPr id="6" name="5 Imagen" descr="rzezba-panda-ogrodowa.jpeg"/>
          <p:cNvPicPr>
            <a:picLocks noChangeAspect="1"/>
          </p:cNvPicPr>
          <p:nvPr/>
        </p:nvPicPr>
        <p:blipFill>
          <a:blip r:embed="rId2"/>
          <a:srcRect/>
          <a:stretch>
            <a:fillRect/>
          </a:stretch>
        </p:blipFill>
        <p:spPr bwMode="auto">
          <a:xfrm>
            <a:off x="-323850" y="0"/>
            <a:ext cx="9936163" cy="5715000"/>
          </a:xfrm>
          <a:prstGeom prst="rect">
            <a:avLst/>
          </a:prstGeom>
          <a:noFill/>
          <a:ln w="9525">
            <a:noFill/>
            <a:miter lim="800000"/>
            <a:headEnd/>
            <a:tailEnd/>
          </a:ln>
        </p:spPr>
      </p:pic>
      <p:sp>
        <p:nvSpPr>
          <p:cNvPr id="7" name="6 CuadroTexto"/>
          <p:cNvSpPr txBox="1"/>
          <p:nvPr/>
        </p:nvSpPr>
        <p:spPr>
          <a:xfrm>
            <a:off x="323850" y="4873625"/>
            <a:ext cx="8064500"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Hoy en día, son ocho niñas y jóvenes las que bailan, pero a la Virgen cada 1 y 2 de julio  con motivo de la festividad religiosa de Santa Isabel.</a:t>
            </a:r>
          </a:p>
        </p:txBody>
      </p:sp>
    </p:spTree>
  </p:cSld>
  <p:clrMapOvr>
    <a:masterClrMapping/>
  </p:clrMapOvr>
  <mc:AlternateContent xmlns:mc="http://schemas.openxmlformats.org/markup-compatibility/2006" xmlns:p14="http://schemas.microsoft.com/office/powerpoint/2010/main">
    <mc:Choice Requires="p14">
      <p:transition spd="slow" p14:dur="2000" advTm="20000">
        <p14:flythrough/>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20" presetClass="entr" presetSubtype="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edge">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ommaire_lg.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5" name="4 Imagen" descr="sommaire_lg.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6" name="5 Imagen" descr="sommaire_lg.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755650" y="4657725"/>
            <a:ext cx="7777163"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Por la tarde, será ya el más lúdico de la jornada, que terminará con el ofertorio y la rifa de las roscas. donde toda niña, joven o señora que quiera, podrá animarse a danzar. Un rito vetado al género masculino.</a:t>
            </a:r>
          </a:p>
        </p:txBody>
      </p:sp>
    </p:spTree>
  </p:cSld>
  <p:clrMapOvr>
    <a:masterClrMapping/>
  </p:clrMapOvr>
  <mc:AlternateContent xmlns:mc="http://schemas.openxmlformats.org/markup-compatibility/2006" xmlns:p14="http://schemas.microsoft.com/office/powerpoint/2010/main">
    <mc:Choice Requires="p14">
      <p:transition spd="slow" p14:dur="2000" advTm="27000">
        <p14:flythrough dir="out"/>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in)">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475666" y="0"/>
            <a:ext cx="6119813" cy="768350"/>
          </a:xfrm>
          <a:prstGeom prst="rect">
            <a:avLst/>
          </a:prstGeom>
        </p:spPr>
        <p:txBody>
          <a:bodyPr wrap="none" fromWordArt="1">
            <a:prstTxWarp prst="textDeflate">
              <a:avLst>
                <a:gd name="adj" fmla="val 24903"/>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1835696" y="841276"/>
            <a:ext cx="5112568" cy="720080"/>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2" name="WordArt 4"/>
          <p:cNvSpPr>
            <a:spLocks noChangeArrowheads="1" noChangeShapeType="1" noTextEdit="1"/>
          </p:cNvSpPr>
          <p:nvPr/>
        </p:nvSpPr>
        <p:spPr bwMode="auto">
          <a:xfrm>
            <a:off x="1259632" y="2785492"/>
            <a:ext cx="6768752" cy="792162"/>
          </a:xfrm>
          <a:prstGeom prst="rect">
            <a:avLst/>
          </a:prstGeom>
        </p:spPr>
        <p:txBody>
          <a:bodyPr wrap="none" fromWordArt="1">
            <a:prstTxWarp prst="textCanUp">
              <a:avLst>
                <a:gd name="adj" fmla="val 72727"/>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 La Romería  (Víctor Manuel)   </a:t>
            </a:r>
          </a:p>
        </p:txBody>
      </p:sp>
      <p:sp>
        <p:nvSpPr>
          <p:cNvPr id="82954" name="WordArt 10"/>
          <p:cNvSpPr>
            <a:spLocks noChangeArrowheads="1" noChangeShapeType="1" noTextEdit="1"/>
          </p:cNvSpPr>
          <p:nvPr/>
        </p:nvSpPr>
        <p:spPr bwMode="auto">
          <a:xfrm>
            <a:off x="1187624" y="3433564"/>
            <a:ext cx="6840760" cy="75723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a:ln w="9525">
                  <a:noFill/>
                  <a:round/>
                  <a:headEnd/>
                  <a:tailEnd/>
                </a:ln>
                <a:solidFill>
                  <a:schemeClr val="accent3">
                    <a:lumMod val="60000"/>
                    <a:lumOff val="40000"/>
                  </a:schemeClr>
                </a:soli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a:ln w="9525">
                  <a:noFill/>
                  <a:round/>
                  <a:headEnd/>
                  <a:tailEnd/>
                </a:ln>
                <a:solidFill>
                  <a:schemeClr val="accent3">
                    <a:lumMod val="60000"/>
                    <a:lumOff val="40000"/>
                  </a:schemeClr>
                </a:solidFill>
                <a:effectLst>
                  <a:prstShdw prst="shdw17" dist="17961" dir="13500000">
                    <a:srgbClr val="385F99"/>
                  </a:prstShdw>
                  <a:reflection blurRad="6350" stA="60000" endA="900" endPos="58000" dir="5400000" sy="-100000" algn="bl" rotWithShape="0"/>
                </a:effectLst>
                <a:latin typeface="High Tower Text"/>
              </a:rPr>
              <a:t>Soley</a:t>
            </a:r>
            <a:r>
              <a:rPr lang="es-ES" sz="3600" kern="10" dirty="0">
                <a:ln w="9525">
                  <a:noFill/>
                  <a:round/>
                  <a:headEnd/>
                  <a:tailEnd/>
                </a:ln>
                <a:solidFill>
                  <a:schemeClr val="accent3">
                    <a:lumMod val="60000"/>
                    <a:lumOff val="40000"/>
                  </a:schemeClr>
                </a:soli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a:ln w="9525">
                  <a:noFill/>
                  <a:round/>
                  <a:headEnd/>
                  <a:tailEnd/>
                </a:ln>
                <a:solidFill>
                  <a:schemeClr val="accent3">
                    <a:lumMod val="60000"/>
                    <a:lumOff val="40000"/>
                  </a:schemeClr>
                </a:solidFill>
                <a:effectLst>
                  <a:prstShdw prst="shdw17" dist="17961" dir="13500000">
                    <a:srgbClr val="385F99"/>
                  </a:prstShdw>
                  <a:reflection blurRad="6350" stA="60000" endA="900" endPos="58000" dir="5400000" sy="-100000" algn="bl" rotWithShape="0"/>
                </a:effectLst>
                <a:latin typeface="High Tower Text"/>
              </a:rPr>
              <a:t>Soley</a:t>
            </a:r>
            <a:r>
              <a:rPr lang="es-ES" sz="3600" kern="10" dirty="0">
                <a:ln w="9525">
                  <a:noFill/>
                  <a:round/>
                  <a:headEnd/>
                  <a:tailEnd/>
                </a:ln>
                <a:solidFill>
                  <a:schemeClr val="accent3">
                    <a:lumMod val="60000"/>
                    <a:lumOff val="40000"/>
                  </a:schemeClr>
                </a:soli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a:ln w="9525">
                  <a:noFill/>
                  <a:round/>
                  <a:headEnd/>
                  <a:tailEnd/>
                </a:ln>
                <a:solidFill>
                  <a:schemeClr val="accent3">
                    <a:lumMod val="60000"/>
                    <a:lumOff val="40000"/>
                  </a:schemeClr>
                </a:solidFill>
                <a:effectLst>
                  <a:prstShdw prst="shdw17" dist="17961" dir="13500000">
                    <a:srgbClr val="385F99"/>
                  </a:prstShdw>
                  <a:reflection blurRad="6350" stA="60000" endA="900" endPos="58000" dir="5400000" sy="-100000" algn="bl" rotWithShape="0"/>
                </a:effectLst>
                <a:latin typeface="High Tower Text"/>
              </a:rPr>
              <a:t>Middle</a:t>
            </a:r>
            <a:r>
              <a:rPr lang="es-ES" sz="3600" kern="10" dirty="0">
                <a:ln w="9525">
                  <a:noFill/>
                  <a:round/>
                  <a:headEnd/>
                  <a:tailEnd/>
                </a:ln>
                <a:solidFill>
                  <a:schemeClr val="accent3">
                    <a:lumMod val="60000"/>
                    <a:lumOff val="40000"/>
                  </a:schemeClr>
                </a:solidFill>
                <a:effectLst>
                  <a:prstShdw prst="shdw17" dist="17961" dir="13500000">
                    <a:srgbClr val="385F99"/>
                  </a:prstShdw>
                  <a:reflection blurRad="6350" stA="60000" endA="900" endPos="58000" dir="5400000" sy="-100000" algn="bl" rotWithShape="0"/>
                </a:effectLst>
                <a:latin typeface="High Tower Text"/>
              </a:rPr>
              <a:t> of </a:t>
            </a:r>
            <a:r>
              <a:rPr lang="es-ES" sz="3600" kern="10" dirty="0" err="1">
                <a:ln w="9525">
                  <a:noFill/>
                  <a:round/>
                  <a:headEnd/>
                  <a:tailEnd/>
                </a:ln>
                <a:solidFill>
                  <a:schemeClr val="accent3">
                    <a:lumMod val="60000"/>
                    <a:lumOff val="40000"/>
                  </a:schemeClr>
                </a:solidFill>
                <a:effectLst>
                  <a:prstShdw prst="shdw17" dist="17961" dir="13500000">
                    <a:srgbClr val="385F99"/>
                  </a:prstShdw>
                  <a:reflection blurRad="6350" stA="60000" endA="900" endPos="58000" dir="5400000" sy="-100000" algn="bl" rotWithShape="0"/>
                </a:effectLst>
                <a:latin typeface="High Tower Text"/>
              </a:rPr>
              <a:t>the</a:t>
            </a:r>
            <a:r>
              <a:rPr lang="es-ES" sz="3600" kern="10" dirty="0">
                <a:ln w="9525">
                  <a:noFill/>
                  <a:round/>
                  <a:headEnd/>
                  <a:tailEnd/>
                </a:ln>
                <a:solidFill>
                  <a:schemeClr val="accent3">
                    <a:lumMod val="60000"/>
                    <a:lumOff val="40000"/>
                  </a:schemeClr>
                </a:solidFill>
                <a:effectLst>
                  <a:prstShdw prst="shdw17" dist="17961" dir="13500000">
                    <a:srgbClr val="385F99"/>
                  </a:prstShdw>
                  <a:reflection blurRad="6350" stA="60000" endA="900" endPos="58000" dir="5400000" sy="-100000" algn="bl" rotWithShape="0"/>
                </a:effectLst>
                <a:latin typeface="High Tower Text"/>
              </a:rPr>
              <a:t> Road)    </a:t>
            </a:r>
          </a:p>
        </p:txBody>
      </p:sp>
      <p:sp>
        <p:nvSpPr>
          <p:cNvPr id="73737" name="WordArt 9"/>
          <p:cNvSpPr>
            <a:spLocks noChangeArrowheads="1" noChangeShapeType="1" noTextEdit="1"/>
          </p:cNvSpPr>
          <p:nvPr/>
        </p:nvSpPr>
        <p:spPr bwMode="auto">
          <a:xfrm>
            <a:off x="1115616" y="4081636"/>
            <a:ext cx="6912768" cy="720725"/>
          </a:xfrm>
          <a:prstGeom prst="rect">
            <a:avLst/>
          </a:prstGeom>
        </p:spPr>
        <p:txBody>
          <a:bodyPr wrap="none" fromWordArt="1">
            <a:prstTxWarp prst="textDeflate">
              <a:avLst>
                <a:gd name="adj" fmla="val 18750"/>
              </a:avLst>
            </a:prstTxWarp>
            <a:scene3d>
              <a:camera prst="perspectiveRelaxedModerately"/>
              <a:lightRig rig="threePt" dir="t"/>
            </a:scene3d>
            <a:sp3d extrusionH="57150">
              <a:bevelT w="38100" h="38100" prst="angle"/>
            </a:sp3d>
          </a:bodyPr>
          <a:lstStyle/>
          <a:p>
            <a:pPr algn="ctr">
              <a:defRPr/>
            </a:pPr>
            <a:r>
              <a:rPr lang="es-ES" sz="2800" b="1" kern="10" dirty="0">
                <a:ln w="9525">
                  <a:noFill/>
                  <a:round/>
                  <a:headEnd/>
                  <a:tailEnd/>
                </a:ln>
                <a:gradFill rotWithShape="0">
                  <a:gsLst>
                    <a:gs pos="0">
                      <a:srgbClr val="FFFF00"/>
                    </a:gs>
                    <a:gs pos="100000">
                      <a:srgbClr val="FF9933"/>
                    </a:gs>
                  </a:gsLst>
                  <a:path path="rect">
                    <a:fillToRect l="50000" t="50000" r="50000" b="50000"/>
                  </a:path>
                </a:gradFill>
                <a:latin typeface="Lucida Bright"/>
              </a:rPr>
              <a:t>  </a:t>
            </a:r>
            <a:r>
              <a:rPr lang="es-ES" sz="2800" kern="10" dirty="0">
                <a:ln w="9525">
                  <a:noFill/>
                  <a:round/>
                  <a:headEnd/>
                  <a:tailEnd/>
                </a:ln>
                <a:gradFill rotWithShape="0">
                  <a:gsLst>
                    <a:gs pos="0">
                      <a:srgbClr val="FFFF00"/>
                    </a:gs>
                    <a:gs pos="100000">
                      <a:srgbClr val="FF9933"/>
                    </a:gs>
                  </a:gsLst>
                  <a:path path="rect">
                    <a:fillToRect l="50000" t="50000" r="50000" b="50000"/>
                  </a:path>
                </a:gradFill>
                <a:effectLst>
                  <a:outerShdw blurRad="38100" dist="38100" dir="2700000" algn="tl">
                    <a:srgbClr val="000000">
                      <a:alpha val="43137"/>
                    </a:srgbClr>
                  </a:outerShdw>
                  <a:reflection blurRad="6350" stA="60000" endA="900" endPos="58000" dir="5400000" sy="-100000" algn="bl" rotWithShape="0"/>
                </a:effectLst>
                <a:latin typeface="Lucida Bright"/>
              </a:rPr>
              <a:t>- La </a:t>
            </a:r>
            <a:r>
              <a:rPr lang="es-ES" sz="2800" kern="10" dirty="0" err="1">
                <a:ln w="9525">
                  <a:noFill/>
                  <a:round/>
                  <a:headEnd/>
                  <a:tailEnd/>
                </a:ln>
                <a:gradFill rotWithShape="0">
                  <a:gsLst>
                    <a:gs pos="0">
                      <a:srgbClr val="FFFF00"/>
                    </a:gs>
                    <a:gs pos="100000">
                      <a:srgbClr val="FF9933"/>
                    </a:gs>
                  </a:gsLst>
                  <a:path path="rect">
                    <a:fillToRect l="50000" t="50000" r="50000" b="50000"/>
                  </a:path>
                </a:gradFill>
                <a:effectLst>
                  <a:outerShdw blurRad="38100" dist="38100" dir="2700000" algn="tl">
                    <a:srgbClr val="000000">
                      <a:alpha val="43137"/>
                    </a:srgbClr>
                  </a:outerShdw>
                  <a:reflection blurRad="6350" stA="60000" endA="900" endPos="58000" dir="5400000" sy="-100000" algn="bl" rotWithShape="0"/>
                </a:effectLst>
                <a:latin typeface="Lucida Bright"/>
              </a:rPr>
              <a:t>Bámbola</a:t>
            </a:r>
            <a:r>
              <a:rPr lang="es-ES" sz="2800" kern="10" dirty="0">
                <a:ln w="9525">
                  <a:noFill/>
                  <a:round/>
                  <a:headEnd/>
                  <a:tailEnd/>
                </a:ln>
                <a:gradFill rotWithShape="0">
                  <a:gsLst>
                    <a:gs pos="0">
                      <a:srgbClr val="FFFF00"/>
                    </a:gs>
                    <a:gs pos="100000">
                      <a:srgbClr val="FF9933"/>
                    </a:gs>
                  </a:gsLst>
                  <a:path path="rect">
                    <a:fillToRect l="50000" t="50000" r="50000" b="50000"/>
                  </a:path>
                </a:gradFill>
                <a:effectLst>
                  <a:outerShdw blurRad="38100" dist="38100" dir="2700000" algn="tl">
                    <a:srgbClr val="000000">
                      <a:alpha val="43137"/>
                    </a:srgbClr>
                  </a:outerShdw>
                  <a:reflection blurRad="6350" stA="60000" endA="900" endPos="58000" dir="5400000" sy="-100000" algn="bl" rotWithShape="0"/>
                </a:effectLst>
                <a:latin typeface="Lucida Bright"/>
              </a:rPr>
              <a:t> (</a:t>
            </a:r>
            <a:r>
              <a:rPr lang="es-ES" sz="2800" kern="10" dirty="0" err="1">
                <a:ln w="9525">
                  <a:noFill/>
                  <a:round/>
                  <a:headEnd/>
                  <a:tailEnd/>
                </a:ln>
                <a:gradFill rotWithShape="0">
                  <a:gsLst>
                    <a:gs pos="0">
                      <a:srgbClr val="FFFF00"/>
                    </a:gs>
                    <a:gs pos="100000">
                      <a:srgbClr val="FF9933"/>
                    </a:gs>
                  </a:gsLst>
                  <a:path path="rect">
                    <a:fillToRect l="50000" t="50000" r="50000" b="50000"/>
                  </a:path>
                </a:gradFill>
                <a:effectLst>
                  <a:outerShdw blurRad="38100" dist="38100" dir="2700000" algn="tl">
                    <a:srgbClr val="000000">
                      <a:alpha val="43137"/>
                    </a:srgbClr>
                  </a:outerShdw>
                  <a:reflection blurRad="6350" stA="60000" endA="900" endPos="58000" dir="5400000" sy="-100000" algn="bl" rotWithShape="0"/>
                </a:effectLst>
                <a:latin typeface="Lucida Bright"/>
              </a:rPr>
              <a:t>Patty</a:t>
            </a:r>
            <a:r>
              <a:rPr lang="es-ES" sz="2800" kern="10" dirty="0">
                <a:ln w="9525">
                  <a:noFill/>
                  <a:round/>
                  <a:headEnd/>
                  <a:tailEnd/>
                </a:ln>
                <a:gradFill rotWithShape="0">
                  <a:gsLst>
                    <a:gs pos="0">
                      <a:srgbClr val="FFFF00"/>
                    </a:gs>
                    <a:gs pos="100000">
                      <a:srgbClr val="FF9933"/>
                    </a:gs>
                  </a:gsLst>
                  <a:path path="rect">
                    <a:fillToRect l="50000" t="50000" r="50000" b="50000"/>
                  </a:path>
                </a:gradFill>
                <a:effectLst>
                  <a:outerShdw blurRad="38100" dist="38100" dir="2700000" algn="tl">
                    <a:srgbClr val="000000">
                      <a:alpha val="43137"/>
                    </a:srgbClr>
                  </a:outerShdw>
                  <a:reflection blurRad="6350" stA="60000" endA="900" endPos="58000" dir="5400000" sy="-100000" algn="bl" rotWithShape="0"/>
                </a:effectLst>
                <a:latin typeface="Lucida Bright"/>
              </a:rPr>
              <a:t> Pravo)    </a:t>
            </a:r>
          </a:p>
        </p:txBody>
      </p:sp>
      <p:sp>
        <p:nvSpPr>
          <p:cNvPr id="8" name="WordArt 10"/>
          <p:cNvSpPr>
            <a:spLocks noChangeArrowheads="1" noChangeShapeType="1" noTextEdit="1"/>
          </p:cNvSpPr>
          <p:nvPr/>
        </p:nvSpPr>
        <p:spPr bwMode="auto">
          <a:xfrm>
            <a:off x="1115616" y="4801716"/>
            <a:ext cx="6192688" cy="685229"/>
          </a:xfrm>
          <a:prstGeom prst="rect">
            <a:avLst/>
          </a:prstGeom>
        </p:spPr>
        <p:txBody>
          <a:bodyPr wrap="none" fromWordArt="1">
            <a:prstTxWarp prst="textPlain">
              <a:avLst>
                <a:gd name="adj" fmla="val 49999"/>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latin typeface="High Tower Text"/>
              </a:rPr>
              <a:t>  </a:t>
            </a:r>
            <a:r>
              <a:rPr lang="es-ES" sz="3600" kern="10" dirty="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 </a:t>
            </a:r>
            <a:r>
              <a:rPr lang="es-ES" sz="3600" kern="10" dirty="0" err="1">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Enola</a:t>
            </a:r>
            <a:r>
              <a:rPr lang="es-ES" sz="3600" kern="10" dirty="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 Gay  (</a:t>
            </a:r>
            <a:r>
              <a:rPr lang="es-ES" sz="3600" kern="10" dirty="0" err="1">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The</a:t>
            </a:r>
            <a:r>
              <a:rPr lang="es-ES" sz="3600" kern="10" dirty="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 OMD) </a:t>
            </a:r>
          </a:p>
        </p:txBody>
      </p:sp>
      <p:sp>
        <p:nvSpPr>
          <p:cNvPr id="9" name="WordArt 4"/>
          <p:cNvSpPr>
            <a:spLocks noChangeArrowheads="1" noChangeShapeType="1" noTextEdit="1"/>
          </p:cNvSpPr>
          <p:nvPr/>
        </p:nvSpPr>
        <p:spPr bwMode="auto">
          <a:xfrm>
            <a:off x="1331640" y="1777380"/>
            <a:ext cx="6984776" cy="864096"/>
          </a:xfrm>
          <a:prstGeom prst="rect">
            <a:avLst/>
          </a:prstGeom>
        </p:spPr>
        <p:txBody>
          <a:bodyPr wrap="none" fromWordArt="1">
            <a:prstTxWarp prst="textTriangle">
              <a:avLst>
                <a:gd name="adj" fmla="val 25014"/>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 </a:t>
            </a:r>
            <a:r>
              <a:rPr lang="es-ES" sz="3600" kern="10" dirty="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Jota de La Dolores </a:t>
            </a:r>
            <a:r>
              <a:rPr lang="es-ES" sz="3600" kern="10" dirty="0"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 P</a:t>
            </a:r>
            <a:r>
              <a:rPr lang="es-ES" sz="3600" kern="10" dirty="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 Domingo y </a:t>
            </a:r>
            <a:r>
              <a:rPr lang="es-ES" sz="3600" kern="10" dirty="0" err="1">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Angel</a:t>
            </a:r>
            <a:r>
              <a:rPr lang="es-ES" sz="3600" kern="10" dirty="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 </a:t>
            </a:r>
            <a:r>
              <a:rPr lang="es-ES" sz="3600" kern="10" dirty="0"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Cárdenas )   </a:t>
            </a:r>
            <a:endParaRPr lang="es-ES" sz="3600" kern="10" dirty="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endParaRPr>
          </a:p>
        </p:txBody>
      </p:sp>
    </p:spTree>
  </p:cSld>
  <p:clrMapOvr>
    <a:masterClrMapping/>
  </p:clrMapOvr>
  <mc:AlternateContent xmlns:mc="http://schemas.openxmlformats.org/markup-compatibility/2006" xmlns:p14="http://schemas.microsoft.com/office/powerpoint/2010/main">
    <mc:Choice Requires="p14">
      <p:transition spd="slow" p14:dur="30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47" presetClass="entr" presetSubtype="0" fill="hold"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p:stCondLst>
                              <p:cond delay="7000"/>
                            </p:stCondLst>
                            <p:childTnLst>
                              <p:par>
                                <p:cTn id="25" presetID="23" presetClass="entr" presetSubtype="16" fill="hold"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p:stCondLst>
                              <p:cond delay="9500"/>
                            </p:stCondLst>
                            <p:childTnLst>
                              <p:par>
                                <p:cTn id="30" presetID="2" presetClass="entr" presetSubtype="1" fill="hold" nodeType="afterEffect">
                                  <p:stCondLst>
                                    <p:cond delay="500"/>
                                  </p:stCondLst>
                                  <p:childTnLst>
                                    <p:set>
                                      <p:cBhvr>
                                        <p:cTn id="31" dur="1" fill="hold">
                                          <p:stCondLst>
                                            <p:cond delay="0"/>
                                          </p:stCondLst>
                                        </p:cTn>
                                        <p:tgtEl>
                                          <p:spTgt spid="73737"/>
                                        </p:tgtEl>
                                        <p:attrNameLst>
                                          <p:attrName>style.visibility</p:attrName>
                                        </p:attrNameLst>
                                      </p:cBhvr>
                                      <p:to>
                                        <p:strVal val="visible"/>
                                      </p:to>
                                    </p:set>
                                    <p:anim calcmode="lin" valueType="num">
                                      <p:cBhvr additive="base">
                                        <p:cTn id="32" dur="2000" fill="hold"/>
                                        <p:tgtEl>
                                          <p:spTgt spid="73737"/>
                                        </p:tgtEl>
                                        <p:attrNameLst>
                                          <p:attrName>ppt_x</p:attrName>
                                        </p:attrNameLst>
                                      </p:cBhvr>
                                      <p:tavLst>
                                        <p:tav tm="0">
                                          <p:val>
                                            <p:strVal val="#ppt_x"/>
                                          </p:val>
                                        </p:tav>
                                        <p:tav tm="100000">
                                          <p:val>
                                            <p:strVal val="#ppt_x"/>
                                          </p:val>
                                        </p:tav>
                                      </p:tavLst>
                                    </p:anim>
                                    <p:anim calcmode="lin" valueType="num">
                                      <p:cBhvr additive="base">
                                        <p:cTn id="33" dur="2000" fill="hold"/>
                                        <p:tgtEl>
                                          <p:spTgt spid="73737"/>
                                        </p:tgtEl>
                                        <p:attrNameLst>
                                          <p:attrName>ppt_y</p:attrName>
                                        </p:attrNameLst>
                                      </p:cBhvr>
                                      <p:tavLst>
                                        <p:tav tm="0">
                                          <p:val>
                                            <p:strVal val="0-#ppt_h/2"/>
                                          </p:val>
                                        </p:tav>
                                        <p:tav tm="100000">
                                          <p:val>
                                            <p:strVal val="#ppt_y"/>
                                          </p:val>
                                        </p:tav>
                                      </p:tavLst>
                                    </p:anim>
                                  </p:childTnLst>
                                </p:cTn>
                              </p:par>
                            </p:childTnLst>
                          </p:cTn>
                        </p:par>
                        <p:par>
                          <p:cTn id="34" fill="hold">
                            <p:stCondLst>
                              <p:cond delay="12000"/>
                            </p:stCondLst>
                            <p:childTnLst>
                              <p:par>
                                <p:cTn id="35" presetID="2" presetClass="entr" presetSubtype="4"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ppt_x"/>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childTnLst>
                          </p:cTn>
                        </p:par>
                        <p:par>
                          <p:cTn id="39" fill="hold">
                            <p:stCondLst>
                              <p:cond delay="14000"/>
                            </p:stCondLst>
                            <p:childTnLst>
                              <p:par>
                                <p:cTn id="40" presetID="47" presetClass="entr" presetSubtype="0" fill="hold" nodeType="afterEffect">
                                  <p:stCondLst>
                                    <p:cond delay="50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2000"/>
                                        <p:tgtEl>
                                          <p:spTgt spid="9"/>
                                        </p:tgtEl>
                                      </p:cBhvr>
                                    </p:animEffect>
                                    <p:anim calcmode="lin" valueType="num">
                                      <p:cBhvr>
                                        <p:cTn id="43" dur="2000" fill="hold"/>
                                        <p:tgtEl>
                                          <p:spTgt spid="9"/>
                                        </p:tgtEl>
                                        <p:attrNameLst>
                                          <p:attrName>ppt_x</p:attrName>
                                        </p:attrNameLst>
                                      </p:cBhvr>
                                      <p:tavLst>
                                        <p:tav tm="0">
                                          <p:val>
                                            <p:strVal val="#ppt_x"/>
                                          </p:val>
                                        </p:tav>
                                        <p:tav tm="100000">
                                          <p:val>
                                            <p:strVal val="#ppt_x"/>
                                          </p:val>
                                        </p:tav>
                                      </p:tavLst>
                                    </p:anim>
                                    <p:anim calcmode="lin" valueType="num">
                                      <p:cBhvr>
                                        <p:cTn id="44" dur="2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55298"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55299"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55300" name="Picture 7" descr="logo_grande">
            <a:hlinkClick r:id="rId2"/>
          </p:cNvPr>
          <p:cNvPicPr>
            <a:picLocks noChangeAspect="1" noChangeArrowheads="1"/>
          </p:cNvPicPr>
          <p:nvPr/>
        </p:nvPicPr>
        <p:blipFill>
          <a:blip r:embed="rId3"/>
          <a:srcRect/>
          <a:stretch>
            <a:fillRect/>
          </a:stretch>
        </p:blipFill>
        <p:spPr bwMode="auto">
          <a:xfrm>
            <a:off x="1981200" y="0"/>
            <a:ext cx="4876800" cy="1301750"/>
          </a:xfrm>
          <a:prstGeom prst="rect">
            <a:avLst/>
          </a:prstGeom>
          <a:noFill/>
          <a:ln w="9525">
            <a:noFill/>
            <a:miter lim="800000"/>
            <a:headEnd/>
            <a:tailEnd/>
          </a:ln>
        </p:spPr>
      </p:pic>
      <p:sp>
        <p:nvSpPr>
          <p:cNvPr id="55301"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55302"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55303" name="Picture 10" descr="email">
            <a:hlinkClick r:id="rId4"/>
          </p:cNvPr>
          <p:cNvPicPr>
            <a:picLocks noChangeAspect="1" noChangeArrowheads="1"/>
          </p:cNvPicPr>
          <p:nvPr/>
        </p:nvPicPr>
        <p:blipFill>
          <a:blip r:embed="rId5"/>
          <a:srcRect/>
          <a:stretch>
            <a:fillRect/>
          </a:stretch>
        </p:blipFill>
        <p:spPr bwMode="auto">
          <a:xfrm>
            <a:off x="5638800" y="3492500"/>
            <a:ext cx="2362200" cy="1968500"/>
          </a:xfrm>
          <a:prstGeom prst="rect">
            <a:avLst/>
          </a:prstGeom>
          <a:noFill/>
          <a:ln w="9525">
            <a:noFill/>
            <a:miter lim="800000"/>
            <a:headEnd/>
            <a:tailEnd/>
          </a:ln>
        </p:spPr>
      </p:pic>
      <p:pic>
        <p:nvPicPr>
          <p:cNvPr id="55304" name="Picture 17" descr="flechas-8"/>
          <p:cNvPicPr>
            <a:picLocks noChangeAspect="1" noChangeArrowheads="1"/>
          </p:cNvPicPr>
          <p:nvPr/>
        </p:nvPicPr>
        <p:blipFill>
          <a:blip r:embed="rId6"/>
          <a:srcRect/>
          <a:stretch>
            <a:fillRect/>
          </a:stretch>
        </p:blipFill>
        <p:spPr bwMode="auto">
          <a:xfrm>
            <a:off x="4038600" y="4064000"/>
            <a:ext cx="1219200" cy="825500"/>
          </a:xfrm>
          <a:prstGeom prst="rect">
            <a:avLst/>
          </a:prstGeom>
          <a:noFill/>
          <a:ln w="9525">
            <a:noFill/>
            <a:miter lim="800000"/>
            <a:headEnd/>
            <a:tailEnd/>
          </a:ln>
        </p:spPr>
      </p:pic>
      <p:pic>
        <p:nvPicPr>
          <p:cNvPr id="55305" name="Picture 21" descr="facebook-icon">
            <a:hlinkClick r:id="rId7"/>
          </p:cNvPr>
          <p:cNvPicPr>
            <a:picLocks noChangeAspect="1" noChangeArrowheads="1"/>
          </p:cNvPicPr>
          <p:nvPr/>
        </p:nvPicPr>
        <p:blipFill>
          <a:blip r:embed="rId8"/>
          <a:srcRect/>
          <a:stretch>
            <a:fillRect/>
          </a:stretch>
        </p:blipFill>
        <p:spPr bwMode="auto">
          <a:xfrm>
            <a:off x="0" y="2476500"/>
            <a:ext cx="533400" cy="444500"/>
          </a:xfrm>
          <a:prstGeom prst="rect">
            <a:avLst/>
          </a:prstGeom>
          <a:noFill/>
          <a:ln w="9525">
            <a:noFill/>
            <a:miter lim="800000"/>
            <a:headEnd/>
            <a:tailEnd/>
          </a:ln>
        </p:spPr>
      </p:pic>
      <p:pic>
        <p:nvPicPr>
          <p:cNvPr id="55306" name="Picture 22" descr="twitter-icon">
            <a:hlinkClick r:id="rId9"/>
          </p:cNvPr>
          <p:cNvPicPr>
            <a:picLocks noChangeAspect="1" noChangeArrowheads="1"/>
          </p:cNvPicPr>
          <p:nvPr/>
        </p:nvPicPr>
        <p:blipFill>
          <a:blip r:embed="rId10"/>
          <a:srcRect/>
          <a:stretch>
            <a:fillRect/>
          </a:stretch>
        </p:blipFill>
        <p:spPr bwMode="auto">
          <a:xfrm>
            <a:off x="0" y="2921000"/>
            <a:ext cx="533400" cy="444500"/>
          </a:xfrm>
          <a:prstGeom prst="rect">
            <a:avLst/>
          </a:prstGeom>
          <a:noFill/>
          <a:ln w="9525">
            <a:noFill/>
            <a:miter lim="800000"/>
            <a:headEnd/>
            <a:tailEnd/>
          </a:ln>
        </p:spPr>
      </p:pic>
      <p:pic>
        <p:nvPicPr>
          <p:cNvPr id="55307" name="Picture 23" descr="Web-Google-plus-Metro-icon">
            <a:hlinkClick r:id="rId11"/>
          </p:cNvPr>
          <p:cNvPicPr>
            <a:picLocks noChangeAspect="1" noChangeArrowheads="1"/>
          </p:cNvPicPr>
          <p:nvPr/>
        </p:nvPicPr>
        <p:blipFill>
          <a:blip r:embed="rId12"/>
          <a:srcRect/>
          <a:stretch>
            <a:fillRect/>
          </a:stretch>
        </p:blipFill>
        <p:spPr bwMode="auto">
          <a:xfrm>
            <a:off x="0" y="3365500"/>
            <a:ext cx="533400" cy="444500"/>
          </a:xfrm>
          <a:prstGeom prst="rect">
            <a:avLst/>
          </a:prstGeom>
          <a:noFill/>
          <a:ln w="9525">
            <a:noFill/>
            <a:miter lim="800000"/>
            <a:headEnd/>
            <a:tailEnd/>
          </a:ln>
        </p:spPr>
      </p:pic>
      <p:pic>
        <p:nvPicPr>
          <p:cNvPr id="55308" name="Picture 24" descr="vkontakte-256">
            <a:hlinkClick r:id="rId13"/>
          </p:cNvPr>
          <p:cNvPicPr>
            <a:picLocks noChangeAspect="1" noChangeArrowheads="1"/>
          </p:cNvPicPr>
          <p:nvPr/>
        </p:nvPicPr>
        <p:blipFill>
          <a:blip r:embed="rId14"/>
          <a:srcRect/>
          <a:stretch>
            <a:fillRect/>
          </a:stretch>
        </p:blipFill>
        <p:spPr bwMode="auto">
          <a:xfrm>
            <a:off x="0" y="3810000"/>
            <a:ext cx="533400" cy="4445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3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FLORES Y PLANTAS ARTISTIC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FLORES Y PLANTAS ARTISTICAS</Template>
  <TotalTime>0</TotalTime>
  <Words>1887</Words>
  <Application>Microsoft Office PowerPoint</Application>
  <PresentationFormat>Presentación en pantalla (16:10)</PresentationFormat>
  <Paragraphs>88</Paragraphs>
  <Slides>52</Slides>
  <Notes>0</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52</vt:i4>
      </vt:variant>
    </vt:vector>
  </HeadingPairs>
  <TitlesOfParts>
    <vt:vector size="62" baseType="lpstr">
      <vt:lpstr>Arial</vt:lpstr>
      <vt:lpstr>Arial Black</vt:lpstr>
      <vt:lpstr>Calibri</vt:lpstr>
      <vt:lpstr>High Tower Text</vt:lpstr>
      <vt:lpstr>Highlight LET</vt:lpstr>
      <vt:lpstr>Kristen ITC</vt:lpstr>
      <vt:lpstr>Lucida Bright</vt:lpstr>
      <vt:lpstr>Times New Roman</vt:lpstr>
      <vt:lpstr>FLORES Y PLANTAS ARTISTICAS</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2013-03-28T18:55:43Z</dcterms:created>
  <dcterms:modified xsi:type="dcterms:W3CDTF">2023-09-20T18:59:28Z</dcterms:modified>
</cp:coreProperties>
</file>