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9" r:id="rId2"/>
  </p:sldMasterIdLst>
  <p:notesMasterIdLst>
    <p:notesMasterId r:id="rId62"/>
  </p:notesMasterIdLst>
  <p:sldIdLst>
    <p:sldId id="384" r:id="rId3"/>
    <p:sldId id="381" r:id="rId4"/>
    <p:sldId id="382" r:id="rId5"/>
    <p:sldId id="383" r:id="rId6"/>
    <p:sldId id="371" r:id="rId7"/>
    <p:sldId id="372" r:id="rId8"/>
    <p:sldId id="318" r:id="rId9"/>
    <p:sldId id="319" r:id="rId10"/>
    <p:sldId id="320" r:id="rId11"/>
    <p:sldId id="321" r:id="rId12"/>
    <p:sldId id="322" r:id="rId13"/>
    <p:sldId id="324" r:id="rId14"/>
    <p:sldId id="325" r:id="rId15"/>
    <p:sldId id="326" r:id="rId16"/>
    <p:sldId id="327" r:id="rId17"/>
    <p:sldId id="328" r:id="rId18"/>
    <p:sldId id="329" r:id="rId19"/>
    <p:sldId id="350" r:id="rId20"/>
    <p:sldId id="331" r:id="rId21"/>
    <p:sldId id="333" r:id="rId22"/>
    <p:sldId id="332" r:id="rId23"/>
    <p:sldId id="351" r:id="rId24"/>
    <p:sldId id="335" r:id="rId25"/>
    <p:sldId id="336" r:id="rId26"/>
    <p:sldId id="338" r:id="rId27"/>
    <p:sldId id="346" r:id="rId28"/>
    <p:sldId id="375" r:id="rId29"/>
    <p:sldId id="348" r:id="rId30"/>
    <p:sldId id="352" r:id="rId31"/>
    <p:sldId id="377" r:id="rId32"/>
    <p:sldId id="378" r:id="rId33"/>
    <p:sldId id="353" r:id="rId34"/>
    <p:sldId id="354" r:id="rId35"/>
    <p:sldId id="357" r:id="rId36"/>
    <p:sldId id="356" r:id="rId37"/>
    <p:sldId id="359" r:id="rId38"/>
    <p:sldId id="360" r:id="rId39"/>
    <p:sldId id="361" r:id="rId40"/>
    <p:sldId id="364" r:id="rId41"/>
    <p:sldId id="365" r:id="rId42"/>
    <p:sldId id="366" r:id="rId43"/>
    <p:sldId id="358" r:id="rId44"/>
    <p:sldId id="362" r:id="rId45"/>
    <p:sldId id="368" r:id="rId46"/>
    <p:sldId id="369" r:id="rId47"/>
    <p:sldId id="379" r:id="rId48"/>
    <p:sldId id="341" r:id="rId49"/>
    <p:sldId id="373" r:id="rId50"/>
    <p:sldId id="345" r:id="rId51"/>
    <p:sldId id="337" r:id="rId52"/>
    <p:sldId id="340" r:id="rId53"/>
    <p:sldId id="370" r:id="rId54"/>
    <p:sldId id="342" r:id="rId55"/>
    <p:sldId id="343" r:id="rId56"/>
    <p:sldId id="344" r:id="rId57"/>
    <p:sldId id="380" r:id="rId58"/>
    <p:sldId id="367" r:id="rId59"/>
    <p:sldId id="385" r:id="rId60"/>
    <p:sldId id="386" r:id="rId61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44fKj4ln4gsvcrlUfqfjQ==" hashData="vgisZ9efYmA1O4Ng7iizpSv18Yo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01" autoAdjust="0"/>
    <p:restoredTop sz="94660"/>
  </p:normalViewPr>
  <p:slideViewPr>
    <p:cSldViewPr>
      <p:cViewPr>
        <p:scale>
          <a:sx n="60" d="100"/>
          <a:sy n="60" d="100"/>
        </p:scale>
        <p:origin x="619" y="49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B98CE43-A6AA-4EE1-95F8-DFD34C30F9CC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4B303E9-1F27-402B-8A5C-E69FD6E629D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3A76BF-CC1B-425A-9AA8-FF53A185C293}" type="slidenum">
              <a:rPr lang="es-ES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5398E91-EA91-4B91-8AC4-3C270536D8EA}" type="slidenum">
              <a:rPr lang="es-ES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E3195CC-96B3-4B86-8761-D5BC5AA8136C}" type="slidenum">
              <a:rPr lang="es-ES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A65D1AD-DCA8-4059-8C8D-BA00C386B1A7}" type="slidenum">
              <a:rPr lang="es-ES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0AC28F9-B2CE-474A-B872-00F4DE57636A}" type="slidenum">
              <a:rPr lang="es-ES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FE0440-83F8-4F19-BD59-0B892772997D}" type="slidenum">
              <a:rPr lang="es-ES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9F5336D-87AD-486B-8371-2FAC67B72F5E}" type="slidenum">
              <a:rPr lang="es-ES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4D3EFC-EFAD-4329-8ED1-B7A28AE5BECD}" type="slidenum">
              <a:rPr lang="es-ES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EA84BC1-BE1B-4B10-8B19-FC4082B9497C}" type="slidenum">
              <a:rPr lang="es-ES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6812B3D-3E1D-42E5-A428-C0DE9CF03D6A}" type="slidenum">
              <a:rPr lang="es-ES"/>
              <a:pPr/>
              <a:t>49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42438F-3909-4AC1-A9D4-C9DC59F71A18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8D106-658E-4055-BD01-17EBB0F432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FC2CB1-D2E6-4CFC-991B-EBA6D96FA151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0D7ED0-9CDB-4E0D-BC96-10DDCF163D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B0FB25-4DCE-4CAF-8F64-6DA7CE83C30C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E30A3-195A-4706-B7EE-C59E2FE09A6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1AEEEB-80AE-48B6-A663-1653D03D8868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9913F5-3025-40E7-AEB1-942F1FD98D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5CEAD9-5CB0-463A-A010-A9458BA3E2EF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1A2B3-7B34-4A28-AFD6-CC98FE61FD3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EBF21D-9134-44F2-A971-0A0EF0774237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2AF0AD-6EFB-41DA-906C-FC97E69552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F19CB5A-867C-4081-AE7C-77179CA8F61D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86F3E6-39AA-41CE-AAE0-360BC294900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1A841B-9006-464D-B670-1EE8031A12B3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53A004-C7F2-42BC-BF05-F0A9D9E4C49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01055B-F4C8-447F-AA35-D7B0CE0D7323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970F05-F64D-43E4-8E60-41EAA2507CC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A2CCB-3E3B-4406-ACAD-1113B34B65EC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93A2E-A2D8-4388-8E0E-6D294FE03B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C50508-6797-475A-816A-FDF82FEF8ABF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78112A-96EE-4AC1-A1C3-6D5C97D840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770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AED8AC36-DBA6-49DB-BA56-AFB897582FDA}" type="datetimeFigureOut">
              <a:rPr lang="es-ES"/>
              <a:pPr/>
              <a:t>04/12/2023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CBCEA06C-6C15-4DA7-B526-181298ACFE37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ransition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6421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WordArt 3"/>
          <p:cNvSpPr>
            <a:spLocks noChangeArrowheads="1" noChangeShapeType="1" noTextEdit="1"/>
          </p:cNvSpPr>
          <p:nvPr/>
        </p:nvSpPr>
        <p:spPr bwMode="auto">
          <a:xfrm>
            <a:off x="755576" y="121196"/>
            <a:ext cx="7704138" cy="1096698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9280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Fiesta de la bici en Madrid </a:t>
            </a:r>
          </a:p>
        </p:txBody>
      </p:sp>
      <p:sp>
        <p:nvSpPr>
          <p:cNvPr id="59399" name="WordArt 7"/>
          <p:cNvSpPr>
            <a:spLocks noChangeArrowheads="1" noChangeShapeType="1" noTextEdit="1"/>
          </p:cNvSpPr>
          <p:nvPr/>
        </p:nvSpPr>
        <p:spPr bwMode="auto">
          <a:xfrm>
            <a:off x="1187450" y="3649588"/>
            <a:ext cx="6769100" cy="58771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</a:effectLst>
                <a:latin typeface="High Tower Text"/>
              </a:rPr>
              <a:t>  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 </a:t>
            </a:r>
          </a:p>
        </p:txBody>
      </p:sp>
      <p:sp>
        <p:nvSpPr>
          <p:cNvPr id="59401" name="WordArt 9"/>
          <p:cNvSpPr>
            <a:spLocks noChangeArrowheads="1" noChangeShapeType="1" noTextEdit="1"/>
          </p:cNvSpPr>
          <p:nvPr/>
        </p:nvSpPr>
        <p:spPr bwMode="auto">
          <a:xfrm>
            <a:off x="2483768" y="4513684"/>
            <a:ext cx="3744416" cy="7449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Arial Black"/>
              </a:rPr>
              <a:t> </a:t>
            </a:r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Arial Black"/>
              </a:rPr>
              <a:t>Automático</a:t>
            </a:r>
            <a:r>
              <a:rPr lang="es-ES" sz="28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Arial Black"/>
              </a:rPr>
              <a:t> </a:t>
            </a:r>
          </a:p>
        </p:txBody>
      </p:sp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827584" y="2641476"/>
            <a:ext cx="7488237" cy="75634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4324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 </a:t>
            </a:r>
            <a:r>
              <a:rPr lang="es-ES" sz="32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y</a:t>
            </a:r>
            <a:r>
              <a:rPr lang="es-ES" sz="32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 Diseño: </a:t>
            </a:r>
            <a:endParaRPr lang="es-ES" sz="32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  <a:reflection blurRad="6350" stA="60000" endA="900" endPos="58000" dir="5400000" sy="-100000" algn="bl" rotWithShape="0"/>
              </a:effectLst>
              <a:latin typeface="Arial Black"/>
            </a:endParaRPr>
          </a:p>
        </p:txBody>
      </p:sp>
      <p:sp>
        <p:nvSpPr>
          <p:cNvPr id="8" name="WordArt 4"/>
          <p:cNvSpPr>
            <a:spLocks noChangeArrowheads="1" noChangeShapeType="1" noTextEdit="1"/>
          </p:cNvSpPr>
          <p:nvPr/>
        </p:nvSpPr>
        <p:spPr bwMode="auto">
          <a:xfrm>
            <a:off x="395536" y="1417340"/>
            <a:ext cx="8135937" cy="93610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  </a:t>
            </a:r>
            <a:r>
              <a:rPr lang="es-E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 pitchFamily="34" charset="0"/>
                <a:cs typeface="Arial" pitchFamily="34" charset="0"/>
              </a:rPr>
              <a:t>Fotografía Recopilada de Internet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9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0"/>
            <a:ext cx="8554328" cy="757267"/>
          </a:xfrm>
          <a:prstGeom prst="rect">
            <a:avLst/>
          </a:prstGeom>
          <a:noFill/>
        </p:spPr>
        <p:txBody>
          <a:bodyPr wrap="none">
            <a:prstTxWarp prst="textDeflateTop">
              <a:avLst>
                <a:gd name="adj" fmla="val 28300"/>
              </a:avLst>
            </a:prstTxWarp>
            <a:spAutoFit/>
            <a:scene3d>
              <a:camera prst="perspectiveRelaxedModerately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</a:t>
            </a:r>
            <a:r>
              <a:rPr lang="es-ES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</a:rPr>
              <a:t>Fiesta de la bicicleta en </a:t>
            </a:r>
            <a:r>
              <a:rPr lang="es-ES" sz="36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</a:rPr>
              <a:t>madrid</a:t>
            </a:r>
            <a:r>
              <a:rPr lang="es-ES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95536" y="1057300"/>
            <a:ext cx="8569325" cy="212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Volvió la Fiesta de la Bici, este año patrocinada por Movistar. El domingo 5 de octubre, a las 9 de la mañana, miles de madrileños volvieron a salir a la calle para disfrutar de un impresionante recorrido por el centro de Madrid. Un evento sano, deportivo, colorido, festivo... un evento familiar. Para disfrutar de la Fiesta.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95288" y="3578225"/>
            <a:ext cx="7848600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Fueron 20 kilómetros por las principales arterias de Madrid: Príncipe de Vergara, Castellana, las "rondas", Princesa, Gran Vía, el Paseo del Prado, Alcalá... </a:t>
            </a:r>
          </a:p>
          <a:p>
            <a:pPr>
              <a:defRPr/>
            </a:pP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para terminar en el mismo sitio de salida.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2000">
        <p14:vortex dir="r"/>
      </p:transition>
    </mc:Choice>
    <mc:Fallback xmlns="">
      <p:transition spd="slow" advTm="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5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Mis documentos\Downloads\LOROS - PERIQUITOS\13331055392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63" y="-166688"/>
            <a:ext cx="9109075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Triángulo isósceles"/>
          <p:cNvSpPr/>
          <p:nvPr/>
        </p:nvSpPr>
        <p:spPr>
          <a:xfrm>
            <a:off x="0" y="2857500"/>
            <a:ext cx="9144000" cy="2857500"/>
          </a:xfrm>
          <a:prstGeom prst="triangle">
            <a:avLst/>
          </a:prstGeom>
          <a:solidFill>
            <a:srgbClr val="C00000">
              <a:alpha val="70000"/>
            </a:srgbClr>
          </a:solidFill>
          <a:ln w="254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 rot="10800000">
            <a:off x="0" y="0"/>
            <a:ext cx="9144000" cy="2857500"/>
          </a:xfrm>
          <a:prstGeom prst="triangle">
            <a:avLst/>
          </a:prstGeom>
          <a:solidFill>
            <a:srgbClr val="C00000">
              <a:alpha val="71000"/>
            </a:srgbClr>
          </a:solidFill>
          <a:ln w="317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4036219" y="607219"/>
            <a:ext cx="5715000" cy="4500562"/>
          </a:xfrm>
          <a:prstGeom prst="triangle">
            <a:avLst>
              <a:gd name="adj" fmla="val 49934"/>
            </a:avLst>
          </a:prstGeom>
          <a:solidFill>
            <a:srgbClr val="00B0F0">
              <a:alpha val="70000"/>
            </a:srgbClr>
          </a:solidFill>
          <a:ln w="317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607218" y="607218"/>
            <a:ext cx="5715000" cy="4500563"/>
          </a:xfrm>
          <a:prstGeom prst="triangle">
            <a:avLst>
              <a:gd name="adj" fmla="val 49934"/>
            </a:avLst>
          </a:prstGeom>
          <a:solidFill>
            <a:srgbClr val="00B0F0">
              <a:alpha val="70000"/>
            </a:srgbClr>
          </a:solidFill>
          <a:ln w="317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650" y="4873625"/>
            <a:ext cx="77041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era obligatorio inscribirse para participar, pero había que hacerlo y llevar el dorsal para optar a los regalos y premios.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8000">
        <p14:vortex dir="r"/>
        <p:sndAc>
          <p:stSnd loop="1">
            <p:snd r:embed="rId2" name="Sugar Sugar, Mas Fuerte y No sucedera mas.wav"/>
          </p:stSnd>
        </p:sndAc>
      </p:transition>
    </mc:Choice>
    <mc:Fallback xmlns="">
      <p:transition spd="slow" advTm="18000">
        <p:fade/>
        <p:sndAc>
          <p:stSnd loop="1">
            <p:snd r:embed="rId4" name="Sugar Sugar, Mas Fuerte y No sucedera 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95138" y="476250"/>
            <a:ext cx="63500" cy="60325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5715000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10501322" y="6131742"/>
            <a:ext cx="428660" cy="11902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571500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3" y="6072170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30" y="357170"/>
            <a:ext cx="71439" cy="119063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4941108"/>
            <a:ext cx="142876" cy="238087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5" name="14 Imagen" descr="3843950330_e459fed50b_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0"/>
            <a:ext cx="482441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2195513" y="0"/>
            <a:ext cx="2376487" cy="2857500"/>
          </a:xfrm>
          <a:prstGeom prst="rect">
            <a:avLst/>
          </a:prstGeom>
          <a:solidFill>
            <a:schemeClr val="accent6">
              <a:lumMod val="40000"/>
              <a:lumOff val="60000"/>
              <a:alpha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4572000" y="2857500"/>
            <a:ext cx="2447925" cy="2857500"/>
          </a:xfrm>
          <a:prstGeom prst="rect">
            <a:avLst/>
          </a:prstGeom>
          <a:solidFill>
            <a:schemeClr val="accent6">
              <a:lumMod val="40000"/>
              <a:lumOff val="60000"/>
              <a:alpha val="8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2195513" y="2857500"/>
            <a:ext cx="2376487" cy="2857500"/>
          </a:xfrm>
          <a:prstGeom prst="rect">
            <a:avLst/>
          </a:prstGeom>
          <a:solidFill>
            <a:srgbClr val="C00000">
              <a:alpha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4572000" y="0"/>
            <a:ext cx="2447925" cy="2857500"/>
          </a:xfrm>
          <a:prstGeom prst="rect">
            <a:avLst/>
          </a:prstGeom>
          <a:solidFill>
            <a:srgbClr val="C00000">
              <a:alpha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8101013" y="0"/>
            <a:ext cx="1042987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7019925" y="0"/>
            <a:ext cx="1081088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116013" y="0"/>
            <a:ext cx="1077912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1116013" cy="5715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051050" y="4873625"/>
            <a:ext cx="50419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Algunos consejos que se dan desde la web de la Fiesta de la Bici: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2000">
        <p14:vortex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to-apeg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heurón"/>
          <p:cNvSpPr/>
          <p:nvPr/>
        </p:nvSpPr>
        <p:spPr>
          <a:xfrm rot="16200000">
            <a:off x="3631406" y="-845343"/>
            <a:ext cx="2024063" cy="3714750"/>
          </a:xfrm>
          <a:prstGeom prst="chevron">
            <a:avLst>
              <a:gd name="adj" fmla="val 8733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630613" y="-309562"/>
            <a:ext cx="2025650" cy="3714750"/>
          </a:xfrm>
          <a:prstGeom prst="chevron">
            <a:avLst>
              <a:gd name="adj" fmla="val 8733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631407" y="226219"/>
            <a:ext cx="2024062" cy="3714750"/>
          </a:xfrm>
          <a:prstGeom prst="chevron">
            <a:avLst>
              <a:gd name="adj" fmla="val 8733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631407" y="762794"/>
            <a:ext cx="2024062" cy="3714750"/>
          </a:xfrm>
          <a:prstGeom prst="chevron">
            <a:avLst>
              <a:gd name="adj" fmla="val 8733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702844" y="1239044"/>
            <a:ext cx="2024062" cy="3714750"/>
          </a:xfrm>
          <a:prstGeom prst="chevron">
            <a:avLst>
              <a:gd name="adj" fmla="val 8733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702843" y="1774032"/>
            <a:ext cx="2024063" cy="3714750"/>
          </a:xfrm>
          <a:prstGeom prst="chevron">
            <a:avLst>
              <a:gd name="adj" fmla="val 8733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702050" y="2309813"/>
            <a:ext cx="2025650" cy="3714750"/>
          </a:xfrm>
          <a:prstGeom prst="chevron">
            <a:avLst>
              <a:gd name="adj" fmla="val 8733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702844" y="2845594"/>
            <a:ext cx="2024062" cy="3714750"/>
          </a:xfrm>
          <a:prstGeom prst="chevron">
            <a:avLst>
              <a:gd name="adj" fmla="val 87333"/>
            </a:avLst>
          </a:prstGeom>
          <a:solidFill>
            <a:schemeClr val="accent5">
              <a:lumMod val="60000"/>
              <a:lumOff val="4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95288" y="4714875"/>
            <a:ext cx="806450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casco es un elemento vital para la protección e integridad sobre la bicicleta. Es recomendable que lo uses y los menores de 16 años están obligados a llevarlo.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4000">
        <p15:prstTrans prst="peelOff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84213" y="4370388"/>
            <a:ext cx="7488187" cy="1200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aconsejable hacer una revisión básica de la bicicleta. Por lo menos asegurarse de que las ruedas llevan la presión necesaria, engrasar la cadena, revisar la tensión de los frenos y asegurarse de que los cierres de las ruedas están bien apretados.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00">
        <p:wheel spokes="1"/>
      </p:transition>
    </mc:Choice>
    <mc:Fallback xmlns="">
      <p:transition spd="slow" advTm="29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2588"/>
            <a:ext cx="9132888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Franja diagonal"/>
          <p:cNvSpPr/>
          <p:nvPr/>
        </p:nvSpPr>
        <p:spPr>
          <a:xfrm flipH="1">
            <a:off x="0" y="0"/>
            <a:ext cx="4500563" cy="3452813"/>
          </a:xfrm>
          <a:prstGeom prst="diagStripe">
            <a:avLst>
              <a:gd name="adj" fmla="val 84171"/>
            </a:avLst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893763"/>
            <a:ext cx="4500563" cy="3452812"/>
          </a:xfrm>
          <a:prstGeom prst="diagStripe">
            <a:avLst>
              <a:gd name="adj" fmla="val 84171"/>
            </a:avLst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1965325"/>
            <a:ext cx="4500563" cy="3452813"/>
          </a:xfrm>
          <a:prstGeom prst="diagStripe">
            <a:avLst>
              <a:gd name="adj" fmla="val 84171"/>
            </a:avLst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497388" y="0"/>
            <a:ext cx="4646612" cy="3452813"/>
          </a:xfrm>
          <a:prstGeom prst="diagStripe">
            <a:avLst>
              <a:gd name="adj" fmla="val 84171"/>
            </a:avLst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4572000" y="952500"/>
            <a:ext cx="4572000" cy="3452813"/>
          </a:xfrm>
          <a:prstGeom prst="diagStripe">
            <a:avLst>
              <a:gd name="adj" fmla="val 84171"/>
            </a:avLst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1905000"/>
            <a:ext cx="4572000" cy="3452813"/>
          </a:xfrm>
          <a:prstGeom prst="diagStripe">
            <a:avLst>
              <a:gd name="adj" fmla="val 84171"/>
            </a:avLst>
          </a:prstGeom>
          <a:solidFill>
            <a:schemeClr val="tx1">
              <a:lumMod val="8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3850" y="4657725"/>
            <a:ext cx="8064574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bajadas y con tantos participantes, son frecuentes los enganchones o caídas, hay que bajar respetuosamente, sin hacer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zig-zag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ni coger excesiva velocidad, así evitaremos algún castañazo o accidente.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rippl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Flecha curvada hacia la derecha"/>
          <p:cNvSpPr/>
          <p:nvPr/>
        </p:nvSpPr>
        <p:spPr>
          <a:xfrm>
            <a:off x="4572000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 flipH="1">
            <a:off x="2786063" y="757238"/>
            <a:ext cx="1785937" cy="4319587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2214563" y="757238"/>
            <a:ext cx="1785937" cy="4319587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143500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1500188" y="817563"/>
            <a:ext cx="1785937" cy="425926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5786438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785813" y="817563"/>
            <a:ext cx="1785937" cy="425926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6572250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 flipH="1">
            <a:off x="0" y="817563"/>
            <a:ext cx="1785938" cy="425926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8" name="17 Flecha curvada hacia la derecha"/>
          <p:cNvSpPr/>
          <p:nvPr/>
        </p:nvSpPr>
        <p:spPr>
          <a:xfrm>
            <a:off x="7286625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11560" y="4657700"/>
            <a:ext cx="7560071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Fiesta de la Bici es una gran experiencia para los más peques, pero también puede ser un mal día si les sometemos a un esfuerzo excesivo, si se pierden o si se caen.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ripple dir="ru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Triángulo rectángulo"/>
          <p:cNvSpPr/>
          <p:nvPr/>
        </p:nvSpPr>
        <p:spPr>
          <a:xfrm rot="16200000" flipH="1">
            <a:off x="1816100" y="-1816100"/>
            <a:ext cx="869950" cy="4502150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rot="16200000" flipH="1">
            <a:off x="1816100" y="-982662"/>
            <a:ext cx="869950" cy="4502150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rot="16200000" flipH="1">
            <a:off x="1816100" y="-88900"/>
            <a:ext cx="869950" cy="4502150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rectángulo"/>
          <p:cNvSpPr/>
          <p:nvPr/>
        </p:nvSpPr>
        <p:spPr>
          <a:xfrm rot="16200000" flipH="1">
            <a:off x="1816100" y="744538"/>
            <a:ext cx="869950" cy="4502150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 rot="16200000" flipH="1">
            <a:off x="1816100" y="1577975"/>
            <a:ext cx="869950" cy="4502150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1864519" y="2362994"/>
            <a:ext cx="773112" cy="4502150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rectángulo"/>
          <p:cNvSpPr/>
          <p:nvPr/>
        </p:nvSpPr>
        <p:spPr>
          <a:xfrm rot="16200000" flipH="1">
            <a:off x="1863726" y="3078162"/>
            <a:ext cx="773112" cy="4500563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Triángulo rectángulo"/>
          <p:cNvSpPr/>
          <p:nvPr/>
        </p:nvSpPr>
        <p:spPr>
          <a:xfrm rot="16200000" flipH="1" flipV="1">
            <a:off x="6427788" y="-1846263"/>
            <a:ext cx="869950" cy="4562475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Triángulo rectángulo"/>
          <p:cNvSpPr/>
          <p:nvPr/>
        </p:nvSpPr>
        <p:spPr>
          <a:xfrm rot="16200000" flipH="1" flipV="1">
            <a:off x="6427788" y="-1012825"/>
            <a:ext cx="869950" cy="4562475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Triángulo rectángulo"/>
          <p:cNvSpPr/>
          <p:nvPr/>
        </p:nvSpPr>
        <p:spPr>
          <a:xfrm rot="16200000" flipH="1" flipV="1">
            <a:off x="6427788" y="-119063"/>
            <a:ext cx="869950" cy="4562475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Triángulo rectángulo"/>
          <p:cNvSpPr/>
          <p:nvPr/>
        </p:nvSpPr>
        <p:spPr>
          <a:xfrm rot="16200000" flipH="1" flipV="1">
            <a:off x="6427788" y="714375"/>
            <a:ext cx="869950" cy="4562475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Triángulo rectángulo"/>
          <p:cNvSpPr/>
          <p:nvPr/>
        </p:nvSpPr>
        <p:spPr>
          <a:xfrm rot="16200000" flipH="1" flipV="1">
            <a:off x="6427788" y="1547812"/>
            <a:ext cx="869950" cy="4562475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Triángulo rectángulo"/>
          <p:cNvSpPr/>
          <p:nvPr/>
        </p:nvSpPr>
        <p:spPr>
          <a:xfrm rot="16200000" flipH="1" flipV="1">
            <a:off x="6476207" y="2332831"/>
            <a:ext cx="773112" cy="4562475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Triángulo rectángulo"/>
          <p:cNvSpPr/>
          <p:nvPr/>
        </p:nvSpPr>
        <p:spPr>
          <a:xfrm rot="16200000" flipH="1" flipV="1">
            <a:off x="6399213" y="3114675"/>
            <a:ext cx="773112" cy="4427538"/>
          </a:xfrm>
          <a:prstGeom prst="rtTriangle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971550" y="4586288"/>
            <a:ext cx="7704138" cy="9223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vas con niños, debes vigilar su integridad. Dales instrucciones en caso de pérdida y mide bien sus fuerzas, no les obligues mas allá de sus posibilidades.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blinds dir="vert"/>
      </p:transition>
    </mc:Choice>
    <mc:Fallback xmlns="">
      <p:transition spd="slow" advTm="2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6000"/>
                            </p:stCondLst>
                            <p:childTnLst>
                              <p:par>
                                <p:cTn id="19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10 Lágrima"/>
          <p:cNvSpPr/>
          <p:nvPr/>
        </p:nvSpPr>
        <p:spPr>
          <a:xfrm rot="19024313">
            <a:off x="2568575" y="717550"/>
            <a:ext cx="1600200" cy="1603375"/>
          </a:xfrm>
          <a:prstGeom prst="teardrop">
            <a:avLst>
              <a:gd name="adj" fmla="val 127930"/>
            </a:avLst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8622115">
            <a:off x="5029994" y="673894"/>
            <a:ext cx="1636712" cy="1631950"/>
          </a:xfrm>
          <a:prstGeom prst="teardrop">
            <a:avLst>
              <a:gd name="adj" fmla="val 128981"/>
            </a:avLst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18835912">
            <a:off x="2543175" y="2124075"/>
            <a:ext cx="1731963" cy="1630363"/>
          </a:xfrm>
          <a:prstGeom prst="teardrop">
            <a:avLst>
              <a:gd name="adj" fmla="val 128700"/>
            </a:avLst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18709189">
            <a:off x="5119688" y="2205038"/>
            <a:ext cx="1689100" cy="1644650"/>
          </a:xfrm>
          <a:prstGeom prst="teardrop">
            <a:avLst>
              <a:gd name="adj" fmla="val 128958"/>
            </a:avLst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Lágrima"/>
          <p:cNvSpPr/>
          <p:nvPr/>
        </p:nvSpPr>
        <p:spPr>
          <a:xfrm rot="18709189">
            <a:off x="2576512" y="3475038"/>
            <a:ext cx="1725613" cy="1684338"/>
          </a:xfrm>
          <a:prstGeom prst="teardrop">
            <a:avLst>
              <a:gd name="adj" fmla="val 126532"/>
            </a:avLst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Lágrima"/>
          <p:cNvSpPr/>
          <p:nvPr/>
        </p:nvSpPr>
        <p:spPr>
          <a:xfrm rot="18709189">
            <a:off x="5202237" y="3506788"/>
            <a:ext cx="1724025" cy="1689100"/>
          </a:xfrm>
          <a:prstGeom prst="teardrop">
            <a:avLst>
              <a:gd name="adj" fmla="val 129897"/>
            </a:avLst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39750" y="4657725"/>
            <a:ext cx="4391025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Bueno Perico, ya lo sabes, el primero que llegue paga la comida, la bebida y lo que haga falta.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V="1">
            <a:off x="1331913" y="2928938"/>
            <a:ext cx="0" cy="16573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5580063" y="4657725"/>
            <a:ext cx="33115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me estás liando Induráin, pero eso ¿No lo tenía que pagar el último en llegar?</a:t>
            </a:r>
          </a:p>
        </p:txBody>
      </p:sp>
      <p:cxnSp>
        <p:nvCxnSpPr>
          <p:cNvPr id="18" name="17 Conector recto de flecha"/>
          <p:cNvCxnSpPr/>
          <p:nvPr/>
        </p:nvCxnSpPr>
        <p:spPr>
          <a:xfrm flipH="1" flipV="1">
            <a:off x="7308850" y="2570163"/>
            <a:ext cx="0" cy="20034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:blinds dir="vert"/>
      </p:transition>
    </mc:Choice>
    <mc:Fallback xmlns="">
      <p:transition spd="slow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600"/>
                            </p:stCondLst>
                            <p:childTnLst>
                              <p:par>
                                <p:cTn id="8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Trapecio"/>
          <p:cNvSpPr/>
          <p:nvPr/>
        </p:nvSpPr>
        <p:spPr>
          <a:xfrm rot="6938617">
            <a:off x="1458119" y="-1183481"/>
            <a:ext cx="871537" cy="4613275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apecio"/>
          <p:cNvSpPr/>
          <p:nvPr/>
        </p:nvSpPr>
        <p:spPr>
          <a:xfrm rot="6250842">
            <a:off x="1238250" y="-231775"/>
            <a:ext cx="869950" cy="4410076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1188244" y="843756"/>
            <a:ext cx="869950" cy="4183063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apecio"/>
          <p:cNvSpPr/>
          <p:nvPr/>
        </p:nvSpPr>
        <p:spPr>
          <a:xfrm rot="4609644">
            <a:off x="1312069" y="1710531"/>
            <a:ext cx="869950" cy="4278313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apecio"/>
          <p:cNvSpPr/>
          <p:nvPr/>
        </p:nvSpPr>
        <p:spPr>
          <a:xfrm rot="3858083">
            <a:off x="1582737" y="2489200"/>
            <a:ext cx="871538" cy="4452938"/>
          </a:xfrm>
          <a:prstGeom prst="trapezoid">
            <a:avLst/>
          </a:prstGeom>
          <a:gradFill flip="none" rotWithShape="1">
            <a:gsLst>
              <a:gs pos="43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apecio"/>
          <p:cNvSpPr/>
          <p:nvPr/>
        </p:nvSpPr>
        <p:spPr>
          <a:xfrm rot="14567763">
            <a:off x="6530181" y="-1418431"/>
            <a:ext cx="871538" cy="4895850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apecio"/>
          <p:cNvSpPr/>
          <p:nvPr/>
        </p:nvSpPr>
        <p:spPr>
          <a:xfrm rot="15376322">
            <a:off x="6903244" y="-488156"/>
            <a:ext cx="871537" cy="4854575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apecio"/>
          <p:cNvSpPr/>
          <p:nvPr/>
        </p:nvSpPr>
        <p:spPr>
          <a:xfrm rot="16200000">
            <a:off x="7051676" y="461962"/>
            <a:ext cx="869950" cy="4829175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apecio"/>
          <p:cNvSpPr/>
          <p:nvPr/>
        </p:nvSpPr>
        <p:spPr>
          <a:xfrm rot="16889960">
            <a:off x="6921500" y="1365250"/>
            <a:ext cx="869950" cy="4743450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apecio"/>
          <p:cNvSpPr/>
          <p:nvPr/>
        </p:nvSpPr>
        <p:spPr>
          <a:xfrm rot="17843467">
            <a:off x="6602413" y="2284413"/>
            <a:ext cx="869950" cy="4851400"/>
          </a:xfrm>
          <a:prstGeom prst="trapezoid">
            <a:avLst/>
          </a:prstGeom>
          <a:gradFill flip="none" rotWithShape="1">
            <a:gsLst>
              <a:gs pos="41000">
                <a:srgbClr val="92D050">
                  <a:shade val="30000"/>
                  <a:satMod val="115000"/>
                  <a:alpha val="6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395288" y="4657725"/>
            <a:ext cx="84248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te pares a esperar a alguien, señaliza tu maniobra y detente en un lateral de la calzada. Las paradas en medio de la calle provocan accidentes y retenciones.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gallery dir="l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12 Cheurón"/>
          <p:cNvSpPr/>
          <p:nvPr/>
        </p:nvSpPr>
        <p:spPr>
          <a:xfrm>
            <a:off x="0" y="877888"/>
            <a:ext cx="2357438" cy="3898900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786563" y="877888"/>
            <a:ext cx="2357437" cy="3898900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42938" y="877888"/>
            <a:ext cx="2357437" cy="3898900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300788" y="877888"/>
            <a:ext cx="2357437" cy="3900487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724525" y="877888"/>
            <a:ext cx="2357438" cy="3900487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148263" y="877888"/>
            <a:ext cx="2357437" cy="3898900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85875" y="877888"/>
            <a:ext cx="2357438" cy="3898900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357438" y="877888"/>
            <a:ext cx="2357437" cy="3898900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857375" y="877888"/>
            <a:ext cx="2357438" cy="3898900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877888"/>
            <a:ext cx="2357437" cy="3898900"/>
          </a:xfrm>
          <a:prstGeom prst="chevron">
            <a:avLst>
              <a:gd name="adj" fmla="val 87767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79388" y="4657725"/>
            <a:ext cx="8137028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Vamos a ver Manolo, tres cervezas y dos bolsas de pipas para el camino son diez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leuris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como me has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dao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 veinte te devuelvo cinco y estamos en paz, así</a:t>
            </a:r>
          </a:p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que no se de que te quejas, toma te regalo un chicle.</a:t>
            </a:r>
          </a:p>
        </p:txBody>
      </p:sp>
      <p:cxnSp>
        <p:nvCxnSpPr>
          <p:cNvPr id="25" name="24 Conector recto de flecha"/>
          <p:cNvCxnSpPr/>
          <p:nvPr/>
        </p:nvCxnSpPr>
        <p:spPr>
          <a:xfrm flipV="1">
            <a:off x="2555875" y="3036888"/>
            <a:ext cx="71438" cy="1620837"/>
          </a:xfrm>
          <a:prstGeom prst="straightConnector1">
            <a:avLst/>
          </a:prstGeom>
          <a:ln w="3810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8000">
        <p14:gallery dir="l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7" presetClass="entr" presetSubtype="4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Luna"/>
          <p:cNvSpPr/>
          <p:nvPr/>
        </p:nvSpPr>
        <p:spPr>
          <a:xfrm>
            <a:off x="1643042" y="0"/>
            <a:ext cx="3000396" cy="5715000"/>
          </a:xfrm>
          <a:prstGeom prst="moon">
            <a:avLst/>
          </a:prstGeom>
          <a:gradFill flip="none" rotWithShape="1">
            <a:gsLst>
              <a:gs pos="3000">
                <a:schemeClr val="accent6">
                  <a:lumMod val="50000"/>
                  <a:shade val="30000"/>
                  <a:satMod val="115000"/>
                  <a:alpha val="4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4724400" y="0"/>
            <a:ext cx="2919434" cy="5715000"/>
          </a:xfrm>
          <a:prstGeom prst="moon">
            <a:avLst/>
          </a:prstGeom>
          <a:gradFill flip="none" rotWithShape="1">
            <a:gsLst>
              <a:gs pos="3000">
                <a:schemeClr val="accent6">
                  <a:lumMod val="50000"/>
                  <a:shade val="30000"/>
                  <a:satMod val="115000"/>
                  <a:alpha val="4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>
            <a:off x="0" y="0"/>
            <a:ext cx="3000396" cy="5715000"/>
          </a:xfrm>
          <a:prstGeom prst="moon">
            <a:avLst/>
          </a:prstGeom>
          <a:gradFill flip="none" rotWithShape="1">
            <a:gsLst>
              <a:gs pos="3000">
                <a:schemeClr val="accent6">
                  <a:lumMod val="50000"/>
                  <a:shade val="30000"/>
                  <a:satMod val="115000"/>
                  <a:alpha val="4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flipH="1">
            <a:off x="6224566" y="0"/>
            <a:ext cx="2919434" cy="5715000"/>
          </a:xfrm>
          <a:prstGeom prst="moon">
            <a:avLst/>
          </a:prstGeom>
          <a:gradFill flip="none" rotWithShape="1">
            <a:gsLst>
              <a:gs pos="3000">
                <a:schemeClr val="accent6">
                  <a:lumMod val="50000"/>
                  <a:shade val="30000"/>
                  <a:satMod val="115000"/>
                  <a:alpha val="4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50825" y="4945063"/>
            <a:ext cx="82819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todos aquellos que se despistan o se separan de sus acompañantes, la organización dispuso de cuatro puntos de encuentro señalizados.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-1"/>
            <a:ext cx="9134475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12 Combinar"/>
          <p:cNvSpPr/>
          <p:nvPr/>
        </p:nvSpPr>
        <p:spPr>
          <a:xfrm>
            <a:off x="2428875" y="1370013"/>
            <a:ext cx="1357313" cy="1428750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ombinar"/>
          <p:cNvSpPr/>
          <p:nvPr/>
        </p:nvSpPr>
        <p:spPr>
          <a:xfrm>
            <a:off x="3714750" y="1370013"/>
            <a:ext cx="1357313" cy="1428750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ombinar"/>
          <p:cNvSpPr/>
          <p:nvPr/>
        </p:nvSpPr>
        <p:spPr>
          <a:xfrm>
            <a:off x="0" y="1370013"/>
            <a:ext cx="1357313" cy="1428750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Combinar"/>
          <p:cNvSpPr/>
          <p:nvPr/>
        </p:nvSpPr>
        <p:spPr>
          <a:xfrm>
            <a:off x="1143000" y="1370013"/>
            <a:ext cx="1357313" cy="1428750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Combinar"/>
          <p:cNvSpPr/>
          <p:nvPr/>
        </p:nvSpPr>
        <p:spPr>
          <a:xfrm>
            <a:off x="7786688" y="1370013"/>
            <a:ext cx="1357312" cy="1428750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Combinar"/>
          <p:cNvSpPr/>
          <p:nvPr/>
        </p:nvSpPr>
        <p:spPr>
          <a:xfrm>
            <a:off x="5072063" y="1370013"/>
            <a:ext cx="1357312" cy="1428750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Combinar"/>
          <p:cNvSpPr/>
          <p:nvPr/>
        </p:nvSpPr>
        <p:spPr>
          <a:xfrm>
            <a:off x="6429375" y="1370013"/>
            <a:ext cx="1357313" cy="1428750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Combinar"/>
          <p:cNvSpPr/>
          <p:nvPr/>
        </p:nvSpPr>
        <p:spPr>
          <a:xfrm flipV="1">
            <a:off x="2428875" y="2917825"/>
            <a:ext cx="1357313" cy="1360488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Combinar"/>
          <p:cNvSpPr/>
          <p:nvPr/>
        </p:nvSpPr>
        <p:spPr>
          <a:xfrm flipV="1">
            <a:off x="3714750" y="2917825"/>
            <a:ext cx="1357313" cy="1360488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Combinar"/>
          <p:cNvSpPr/>
          <p:nvPr/>
        </p:nvSpPr>
        <p:spPr>
          <a:xfrm flipV="1">
            <a:off x="0" y="2917825"/>
            <a:ext cx="1357313" cy="1360488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Combinar"/>
          <p:cNvSpPr/>
          <p:nvPr/>
        </p:nvSpPr>
        <p:spPr>
          <a:xfrm flipV="1">
            <a:off x="1187450" y="2917825"/>
            <a:ext cx="1357313" cy="1360488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Combinar"/>
          <p:cNvSpPr/>
          <p:nvPr/>
        </p:nvSpPr>
        <p:spPr>
          <a:xfrm flipV="1">
            <a:off x="7786688" y="2917825"/>
            <a:ext cx="1357312" cy="1360488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6" name="25 Combinar"/>
          <p:cNvSpPr/>
          <p:nvPr/>
        </p:nvSpPr>
        <p:spPr>
          <a:xfrm flipV="1">
            <a:off x="5072063" y="2917825"/>
            <a:ext cx="1357312" cy="1360488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7" name="26 Combinar"/>
          <p:cNvSpPr/>
          <p:nvPr/>
        </p:nvSpPr>
        <p:spPr>
          <a:xfrm flipV="1">
            <a:off x="6429375" y="2917825"/>
            <a:ext cx="1357313" cy="1360488"/>
          </a:xfrm>
          <a:prstGeom prst="flowChartMerg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971550" y="4873625"/>
            <a:ext cx="77041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Estos puntos estaban situados en Plaza de España, Alonso Martínez, Plaza de Castilla y Colón.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prism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heurón"/>
          <p:cNvSpPr/>
          <p:nvPr/>
        </p:nvSpPr>
        <p:spPr>
          <a:xfrm rot="5400000">
            <a:off x="3172618" y="-3172618"/>
            <a:ext cx="2798763" cy="9144000"/>
          </a:xfrm>
          <a:prstGeom prst="chevron">
            <a:avLst>
              <a:gd name="adj" fmla="val 9393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147219" y="-281781"/>
            <a:ext cx="2849562" cy="9144000"/>
          </a:xfrm>
          <a:prstGeom prst="chevron">
            <a:avLst>
              <a:gd name="adj" fmla="val 9393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351212" y="-3351212"/>
            <a:ext cx="2441575" cy="9144000"/>
          </a:xfrm>
          <a:prstGeom prst="chevron">
            <a:avLst>
              <a:gd name="adj" fmla="val 9393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21844" y="-107156"/>
            <a:ext cx="2500312" cy="9144000"/>
          </a:xfrm>
          <a:prstGeom prst="chevron">
            <a:avLst>
              <a:gd name="adj" fmla="val 9393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559968" y="-3559968"/>
            <a:ext cx="2024063" cy="9144000"/>
          </a:xfrm>
          <a:prstGeom prst="chevron">
            <a:avLst>
              <a:gd name="adj" fmla="val 9393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529806" y="100807"/>
            <a:ext cx="2084387" cy="9144000"/>
          </a:xfrm>
          <a:prstGeom prst="chevron">
            <a:avLst>
              <a:gd name="adj" fmla="val 9393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38562" y="-3738562"/>
            <a:ext cx="1666875" cy="9144000"/>
          </a:xfrm>
          <a:prstGeom prst="chevron">
            <a:avLst>
              <a:gd name="adj" fmla="val 9393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738562" y="309563"/>
            <a:ext cx="1666875" cy="9144000"/>
          </a:xfrm>
          <a:prstGeom prst="chevron">
            <a:avLst>
              <a:gd name="adj" fmla="val 9393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827088" y="4945063"/>
            <a:ext cx="691356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año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36ª Edición de esta tradicional fiesta familiar sobre dos ruedas, dieron el pistoletazo de salida y,,,, a correr.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glitter pattern="hexagon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BD35D09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Flecha curvada hacia la derecha"/>
          <p:cNvSpPr/>
          <p:nvPr/>
        </p:nvSpPr>
        <p:spPr>
          <a:xfrm>
            <a:off x="4572000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Flecha curvada hacia la derecha"/>
          <p:cNvSpPr/>
          <p:nvPr/>
        </p:nvSpPr>
        <p:spPr>
          <a:xfrm flipH="1">
            <a:off x="2786063" y="996950"/>
            <a:ext cx="1785937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Flecha curvada hacia la derecha"/>
          <p:cNvSpPr/>
          <p:nvPr/>
        </p:nvSpPr>
        <p:spPr>
          <a:xfrm flipH="1">
            <a:off x="2214563" y="996950"/>
            <a:ext cx="1785937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>
            <a:off x="5143500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1500188" y="996950"/>
            <a:ext cx="1785937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786438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785813" y="996950"/>
            <a:ext cx="1785937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6572250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0" y="996950"/>
            <a:ext cx="1785938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7286625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solidFill>
            <a:schemeClr val="accent5">
              <a:lumMod val="60000"/>
              <a:lumOff val="40000"/>
              <a:alpha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glitter pattern="hexagon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3175"/>
            <a:ext cx="9134475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Franja diagonal"/>
          <p:cNvSpPr/>
          <p:nvPr/>
        </p:nvSpPr>
        <p:spPr>
          <a:xfrm flipH="1">
            <a:off x="0" y="0"/>
            <a:ext cx="4572000" cy="3452813"/>
          </a:xfrm>
          <a:prstGeom prst="diagStripe">
            <a:avLst>
              <a:gd name="adj" fmla="val 84171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893763"/>
            <a:ext cx="4572000" cy="3452812"/>
          </a:xfrm>
          <a:prstGeom prst="diagStripe">
            <a:avLst>
              <a:gd name="adj" fmla="val 84171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0" y="1965325"/>
            <a:ext cx="4572000" cy="3452813"/>
          </a:xfrm>
          <a:prstGeom prst="diagStripe">
            <a:avLst>
              <a:gd name="adj" fmla="val 84171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427538" y="0"/>
            <a:ext cx="4716462" cy="3452813"/>
          </a:xfrm>
          <a:prstGeom prst="diagStripe">
            <a:avLst>
              <a:gd name="adj" fmla="val 84171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4427538" y="952500"/>
            <a:ext cx="4716462" cy="3452813"/>
          </a:xfrm>
          <a:prstGeom prst="diagStripe">
            <a:avLst>
              <a:gd name="adj" fmla="val 84171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427538" y="1905000"/>
            <a:ext cx="4716462" cy="3452813"/>
          </a:xfrm>
          <a:prstGeom prst="diagStripe">
            <a:avLst>
              <a:gd name="adj" fmla="val 84171"/>
            </a:avLst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95288" y="4657725"/>
            <a:ext cx="7921128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Este año se hizo el recorrido tradicional, el de todos los años, saliendo de la calle Menéndez Pelayo esquina con Ibiza a partir de las 9 de la mañana. La llegada fue en el mismo lugar, pero unas 2 horas después.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14:prism dir="u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12 Combinar"/>
          <p:cNvSpPr/>
          <p:nvPr/>
        </p:nvSpPr>
        <p:spPr>
          <a:xfrm>
            <a:off x="2428875" y="1370013"/>
            <a:ext cx="1357313" cy="1428750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Combinar"/>
          <p:cNvSpPr/>
          <p:nvPr/>
        </p:nvSpPr>
        <p:spPr>
          <a:xfrm>
            <a:off x="3714750" y="1370013"/>
            <a:ext cx="1357313" cy="1428750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ombinar"/>
          <p:cNvSpPr/>
          <p:nvPr/>
        </p:nvSpPr>
        <p:spPr>
          <a:xfrm>
            <a:off x="0" y="1370013"/>
            <a:ext cx="1357313" cy="1428750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Combinar"/>
          <p:cNvSpPr/>
          <p:nvPr/>
        </p:nvSpPr>
        <p:spPr>
          <a:xfrm>
            <a:off x="1143000" y="1370013"/>
            <a:ext cx="1357313" cy="1428750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Combinar"/>
          <p:cNvSpPr/>
          <p:nvPr/>
        </p:nvSpPr>
        <p:spPr>
          <a:xfrm>
            <a:off x="7786688" y="1370013"/>
            <a:ext cx="1357312" cy="1428750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Combinar"/>
          <p:cNvSpPr/>
          <p:nvPr/>
        </p:nvSpPr>
        <p:spPr>
          <a:xfrm>
            <a:off x="5072063" y="1370013"/>
            <a:ext cx="1357312" cy="1428750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Combinar"/>
          <p:cNvSpPr/>
          <p:nvPr/>
        </p:nvSpPr>
        <p:spPr>
          <a:xfrm>
            <a:off x="6429375" y="1370013"/>
            <a:ext cx="1357313" cy="1428750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Combinar"/>
          <p:cNvSpPr/>
          <p:nvPr/>
        </p:nvSpPr>
        <p:spPr>
          <a:xfrm flipV="1">
            <a:off x="2428875" y="2917825"/>
            <a:ext cx="1357313" cy="1360488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Combinar"/>
          <p:cNvSpPr/>
          <p:nvPr/>
        </p:nvSpPr>
        <p:spPr>
          <a:xfrm flipV="1">
            <a:off x="3714750" y="2917825"/>
            <a:ext cx="1357313" cy="1360488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Combinar"/>
          <p:cNvSpPr/>
          <p:nvPr/>
        </p:nvSpPr>
        <p:spPr>
          <a:xfrm flipV="1">
            <a:off x="0" y="2917825"/>
            <a:ext cx="1357313" cy="1360488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Combinar"/>
          <p:cNvSpPr/>
          <p:nvPr/>
        </p:nvSpPr>
        <p:spPr>
          <a:xfrm flipV="1">
            <a:off x="1187450" y="2917825"/>
            <a:ext cx="1357313" cy="1360488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Combinar"/>
          <p:cNvSpPr/>
          <p:nvPr/>
        </p:nvSpPr>
        <p:spPr>
          <a:xfrm flipV="1">
            <a:off x="7786688" y="2917825"/>
            <a:ext cx="1357312" cy="1360488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6" name="25 Combinar"/>
          <p:cNvSpPr/>
          <p:nvPr/>
        </p:nvSpPr>
        <p:spPr>
          <a:xfrm flipV="1">
            <a:off x="5072063" y="2917825"/>
            <a:ext cx="1357312" cy="1360488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7" name="26 Combinar"/>
          <p:cNvSpPr/>
          <p:nvPr/>
        </p:nvSpPr>
        <p:spPr>
          <a:xfrm flipV="1">
            <a:off x="6429375" y="2917825"/>
            <a:ext cx="1357313" cy="1360488"/>
          </a:xfrm>
          <a:prstGeom prst="flowChartMerge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50825" y="4370388"/>
            <a:ext cx="871378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SALIDA a las 9:00h en la calle de Menéndez Pelayo esquina con la calle Ibiza. Luego se continuó por Príncipe de Vergara, Mateo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Inurría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Plaza de Castilla, Paseo de la Castellana, Colón, Génova, Alonso Martínez,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Sagasta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Glorieta de Bilbao, Carranza…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2000">
        <p14:flip dir="r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8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heurón"/>
          <p:cNvSpPr/>
          <p:nvPr/>
        </p:nvSpPr>
        <p:spPr>
          <a:xfrm rot="2015495">
            <a:off x="420688" y="195263"/>
            <a:ext cx="1439862" cy="1630362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50" y="3916363"/>
            <a:ext cx="1439863" cy="1628775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1225" y="196850"/>
            <a:ext cx="1439863" cy="1630363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0513" y="3475038"/>
            <a:ext cx="1441450" cy="1758950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13" y="493713"/>
            <a:ext cx="1439862" cy="1630362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288" y="495300"/>
            <a:ext cx="1439862" cy="1628775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138" y="3059113"/>
            <a:ext cx="1441450" cy="1757362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750" y="3695700"/>
            <a:ext cx="1439863" cy="1630363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375" y="731838"/>
            <a:ext cx="1439863" cy="1630362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00" y="969963"/>
            <a:ext cx="1439863" cy="1628775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813" y="3517900"/>
            <a:ext cx="1439862" cy="1630363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125" y="3297238"/>
            <a:ext cx="1439863" cy="1628775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163" y="3773488"/>
            <a:ext cx="1441450" cy="1758950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7513" y="2820988"/>
            <a:ext cx="1441450" cy="1757362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8288" y="673100"/>
            <a:ext cx="1439862" cy="1630363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350" y="971550"/>
            <a:ext cx="1439863" cy="1628775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625" y="1208088"/>
            <a:ext cx="1439863" cy="1630362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1063" y="3100388"/>
            <a:ext cx="1439862" cy="1630362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3325" y="3297238"/>
            <a:ext cx="1441450" cy="1757362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163" y="1149350"/>
            <a:ext cx="1439862" cy="1630363"/>
          </a:xfrm>
          <a:prstGeom prst="chevron">
            <a:avLst>
              <a:gd name="adj" fmla="val 84428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1125" y="2862263"/>
            <a:ext cx="1439863" cy="1630362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375" y="1385888"/>
            <a:ext cx="1439863" cy="1630362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4975" y="1328738"/>
            <a:ext cx="1439863" cy="1628775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0325" y="2582863"/>
            <a:ext cx="1441450" cy="1757362"/>
          </a:xfrm>
          <a:prstGeom prst="chevron">
            <a:avLst>
              <a:gd name="adj" fmla="val 84428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50825" y="4657725"/>
            <a:ext cx="874871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…Glorieta de Ruiz Jiménez, Alberto Aguilera, Princesa, Plaza de España, Gran Vía, Alcalá, Cibeles, subida hacia la Puerta de Alcalá y se gira de nuevo por Menéndez Pelayo hasta la esquina con Ibiza donde estaba la META.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0000">
        <p14:switch dir="r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6000"/>
                            </p:stCondLst>
                            <p:childTnLst>
                              <p:par>
                                <p:cTn id="2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1645_nochnye-goroda_pejzazhi_lodki_katera_foto_voda_1920x1200_(www.GdeFon.ru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1370013"/>
            <a:ext cx="285750" cy="3214687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858250" y="1309688"/>
            <a:ext cx="285750" cy="3214687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7188" y="1608138"/>
            <a:ext cx="285750" cy="279717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501063" y="1547813"/>
            <a:ext cx="285750" cy="2798762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85813" y="1727200"/>
            <a:ext cx="285750" cy="2559050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072438" y="1727200"/>
            <a:ext cx="285750" cy="2500313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43000" y="1846263"/>
            <a:ext cx="285750" cy="2262187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643813" y="1905000"/>
            <a:ext cx="285750" cy="2203450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571625" y="1965325"/>
            <a:ext cx="285750" cy="1963738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215188" y="2024063"/>
            <a:ext cx="285750" cy="196532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928813" y="2084388"/>
            <a:ext cx="276225" cy="1725612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6858000" y="2143125"/>
            <a:ext cx="285750" cy="166687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286000" y="2143125"/>
            <a:ext cx="285750" cy="1547813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6500813" y="2262188"/>
            <a:ext cx="285750" cy="1370012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2643188" y="2262188"/>
            <a:ext cx="285750" cy="1309687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6143625" y="2322513"/>
            <a:ext cx="214313" cy="119062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3071813" y="2441575"/>
            <a:ext cx="214312" cy="1011238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5786438" y="2441575"/>
            <a:ext cx="214312" cy="952500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3357563" y="2500313"/>
            <a:ext cx="214312" cy="833437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5500688" y="2500313"/>
            <a:ext cx="214312" cy="774700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3714750" y="2619375"/>
            <a:ext cx="214313" cy="53657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5214938" y="2619375"/>
            <a:ext cx="214312" cy="53657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4000500" y="2619375"/>
            <a:ext cx="214313" cy="53657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4857750" y="2619375"/>
            <a:ext cx="214313" cy="53657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4286250" y="2619375"/>
            <a:ext cx="214313" cy="53657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4572000" y="2619375"/>
            <a:ext cx="214313" cy="536575"/>
          </a:xfrm>
          <a:prstGeom prst="rect">
            <a:avLst/>
          </a:prstGeom>
          <a:solidFill>
            <a:srgbClr val="00B05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1979613" y="5089525"/>
            <a:ext cx="56165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Quitarsus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enmedioooo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voy sin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freeeenos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cxnSp>
        <p:nvCxnSpPr>
          <p:cNvPr id="34" name="33 Conector recto de flecha"/>
          <p:cNvCxnSpPr/>
          <p:nvPr/>
        </p:nvCxnSpPr>
        <p:spPr>
          <a:xfrm flipH="1" flipV="1">
            <a:off x="4500563" y="4225925"/>
            <a:ext cx="0" cy="755650"/>
          </a:xfrm>
          <a:prstGeom prst="straightConnector1">
            <a:avLst/>
          </a:prstGeom>
          <a:ln w="3810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5000">
        <p14:shred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8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6000"/>
                            </p:stCondLst>
                            <p:childTnLst>
                              <p:par>
                                <p:cTn id="37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830-192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0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500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50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63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3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3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75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572250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50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00" y="1190625"/>
            <a:ext cx="857250" cy="1547813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500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50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313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63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3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3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75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5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50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50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00" y="2976563"/>
            <a:ext cx="857250" cy="1547812"/>
          </a:xfrm>
          <a:prstGeom prst="frame">
            <a:avLst>
              <a:gd name="adj1" fmla="val 25834"/>
            </a:avLst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827088" y="5022850"/>
            <a:ext cx="6553224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se tradujo en más actividades de las marcas en diversos puntos del recorrido. Destacaron tres: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14:shred pattern="rectangl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000"/>
                            </p:stCondLst>
                            <p:childTnLst>
                              <p:par>
                                <p:cTn id="19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heurón"/>
          <p:cNvSpPr/>
          <p:nvPr/>
        </p:nvSpPr>
        <p:spPr>
          <a:xfrm rot="5400000">
            <a:off x="3172618" y="-3172618"/>
            <a:ext cx="2798763" cy="9144000"/>
          </a:xfrm>
          <a:prstGeom prst="chevron">
            <a:avLst>
              <a:gd name="adj" fmla="val 93936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147219" y="-281781"/>
            <a:ext cx="2849562" cy="9144000"/>
          </a:xfrm>
          <a:prstGeom prst="chevron">
            <a:avLst>
              <a:gd name="adj" fmla="val 93936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351212" y="-3351212"/>
            <a:ext cx="2441575" cy="9144000"/>
          </a:xfrm>
          <a:prstGeom prst="chevron">
            <a:avLst>
              <a:gd name="adj" fmla="val 93936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21844" y="-107156"/>
            <a:ext cx="2500312" cy="9144000"/>
          </a:xfrm>
          <a:prstGeom prst="chevron">
            <a:avLst>
              <a:gd name="adj" fmla="val 93936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559968" y="-3559968"/>
            <a:ext cx="2024063" cy="9144000"/>
          </a:xfrm>
          <a:prstGeom prst="chevron">
            <a:avLst>
              <a:gd name="adj" fmla="val 93936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529806" y="100807"/>
            <a:ext cx="2084387" cy="9144000"/>
          </a:xfrm>
          <a:prstGeom prst="chevron">
            <a:avLst>
              <a:gd name="adj" fmla="val 93936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38562" y="-3738562"/>
            <a:ext cx="1666875" cy="9144000"/>
          </a:xfrm>
          <a:prstGeom prst="chevron">
            <a:avLst>
              <a:gd name="adj" fmla="val 93936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738562" y="309563"/>
            <a:ext cx="1666875" cy="9144000"/>
          </a:xfrm>
          <a:prstGeom prst="chevron">
            <a:avLst>
              <a:gd name="adj" fmla="val 93936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827584" y="4873724"/>
            <a:ext cx="71294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Puntos de avituallamiento. Este año hubo dos puntos oficiales, en Plaza de Castilla y en la Plaza de España.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89125-2700x18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Anillo"/>
          <p:cNvSpPr/>
          <p:nvPr/>
        </p:nvSpPr>
        <p:spPr>
          <a:xfrm>
            <a:off x="0" y="1071563"/>
            <a:ext cx="1000125" cy="3513137"/>
          </a:xfrm>
          <a:prstGeom prst="donut">
            <a:avLst>
              <a:gd name="adj" fmla="val 17982"/>
            </a:avLst>
          </a:prstGeom>
          <a:solidFill>
            <a:srgbClr val="3333CC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625" y="1071563"/>
            <a:ext cx="1000125" cy="3513137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0" y="1071563"/>
            <a:ext cx="1000125" cy="3513137"/>
          </a:xfrm>
          <a:prstGeom prst="donut">
            <a:avLst>
              <a:gd name="adj" fmla="val 17982"/>
            </a:avLst>
          </a:prstGeom>
          <a:solidFill>
            <a:srgbClr val="3333CC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25" y="1071563"/>
            <a:ext cx="1000125" cy="3513137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63" y="1071563"/>
            <a:ext cx="1000125" cy="3513137"/>
          </a:xfrm>
          <a:prstGeom prst="donut">
            <a:avLst>
              <a:gd name="adj" fmla="val 17982"/>
            </a:avLst>
          </a:prstGeom>
          <a:solidFill>
            <a:srgbClr val="3333CC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88" y="1071563"/>
            <a:ext cx="1000125" cy="3513137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63" y="1071563"/>
            <a:ext cx="1000125" cy="3513137"/>
          </a:xfrm>
          <a:prstGeom prst="donut">
            <a:avLst>
              <a:gd name="adj" fmla="val 17982"/>
            </a:avLst>
          </a:prstGeom>
          <a:solidFill>
            <a:srgbClr val="3333CC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8" y="1071563"/>
            <a:ext cx="1000125" cy="3513137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688" y="1071563"/>
            <a:ext cx="1000125" cy="3513137"/>
          </a:xfrm>
          <a:prstGeom prst="donut">
            <a:avLst>
              <a:gd name="adj" fmla="val 17982"/>
            </a:avLst>
          </a:prstGeom>
          <a:solidFill>
            <a:srgbClr val="3333CC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3" y="1071563"/>
            <a:ext cx="1000125" cy="3513137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688" y="1071563"/>
            <a:ext cx="1000125" cy="3513137"/>
          </a:xfrm>
          <a:prstGeom prst="donut">
            <a:avLst>
              <a:gd name="adj" fmla="val 17982"/>
            </a:avLst>
          </a:prstGeom>
          <a:solidFill>
            <a:srgbClr val="3333CC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13" y="1071563"/>
            <a:ext cx="1000125" cy="3513137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50" y="1071563"/>
            <a:ext cx="1000125" cy="3513137"/>
          </a:xfrm>
          <a:prstGeom prst="donut">
            <a:avLst>
              <a:gd name="adj" fmla="val 17982"/>
            </a:avLst>
          </a:prstGeom>
          <a:solidFill>
            <a:srgbClr val="3333CC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75" y="1071563"/>
            <a:ext cx="1000125" cy="3513137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250" y="1071563"/>
            <a:ext cx="1000125" cy="3513137"/>
          </a:xfrm>
          <a:prstGeom prst="donut">
            <a:avLst>
              <a:gd name="adj" fmla="val 17982"/>
            </a:avLst>
          </a:prstGeom>
          <a:solidFill>
            <a:srgbClr val="3333CC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875" y="1071563"/>
            <a:ext cx="1000125" cy="3513137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39750" y="4945063"/>
            <a:ext cx="7488634" cy="6477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Punto de asistencia técnica. Junto al Bernabéu hubo un lugar donde te podían solucionar algún problema que tuvieras en la bicicleta.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2000">
        <p14:honeycomb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6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una"/>
          <p:cNvSpPr/>
          <p:nvPr/>
        </p:nvSpPr>
        <p:spPr>
          <a:xfrm rot="16200000">
            <a:off x="3798094" y="3512344"/>
            <a:ext cx="1547812" cy="2857500"/>
          </a:xfrm>
          <a:prstGeom prst="moon">
            <a:avLst>
              <a:gd name="adj" fmla="val 47081"/>
            </a:avLst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rot="16200000">
            <a:off x="3797300" y="2738438"/>
            <a:ext cx="1549400" cy="2857500"/>
          </a:xfrm>
          <a:prstGeom prst="moon">
            <a:avLst>
              <a:gd name="adj" fmla="val 47081"/>
            </a:avLst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rot="16200000">
            <a:off x="3798093" y="1964532"/>
            <a:ext cx="1547813" cy="2857500"/>
          </a:xfrm>
          <a:prstGeom prst="moon">
            <a:avLst>
              <a:gd name="adj" fmla="val 47081"/>
            </a:avLst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rot="16200000">
            <a:off x="3798094" y="1131094"/>
            <a:ext cx="1547812" cy="2857500"/>
          </a:xfrm>
          <a:prstGeom prst="moon">
            <a:avLst>
              <a:gd name="adj" fmla="val 47081"/>
            </a:avLst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 rot="16200000">
            <a:off x="3798093" y="297657"/>
            <a:ext cx="1547813" cy="2857500"/>
          </a:xfrm>
          <a:prstGeom prst="moon">
            <a:avLst>
              <a:gd name="adj" fmla="val 47081"/>
            </a:avLst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rot="16200000">
            <a:off x="3798094" y="-475456"/>
            <a:ext cx="1547812" cy="2857500"/>
          </a:xfrm>
          <a:prstGeom prst="moon">
            <a:avLst>
              <a:gd name="adj" fmla="val 47081"/>
            </a:avLst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 rot="16200000">
            <a:off x="3827462" y="-1279525"/>
            <a:ext cx="1489076" cy="2857500"/>
          </a:xfrm>
          <a:prstGeom prst="moon">
            <a:avLst>
              <a:gd name="adj" fmla="val 47081"/>
            </a:avLst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71550" y="4945063"/>
            <a:ext cx="7561263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 de las novedades, es que este año al llegar a Cibeles se volvió a bajar por el Paseo del Prado hasta Atocha.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14:doors dir="ver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29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8" name="37 Rectángulo"/>
          <p:cNvSpPr/>
          <p:nvPr/>
        </p:nvSpPr>
        <p:spPr>
          <a:xfrm>
            <a:off x="5661065" y="3014718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215593" y="3063495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1406886" y="3063495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2554538" y="3080947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6824100" y="3014718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8001024" y="3014718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254508" y="157200"/>
            <a:ext cx="1000132" cy="2500330"/>
          </a:xfrm>
          <a:prstGeom prst="rect">
            <a:avLst/>
          </a:prstGeom>
          <a:gradFill flip="none" rotWithShape="1"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1406886" y="171607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2554538" y="171607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5627114" y="186013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6820776" y="227962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8001024" y="227962"/>
            <a:ext cx="1000132" cy="2500330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95288" y="4714875"/>
            <a:ext cx="84978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Allí se volvía a coger el Paseo del Prado para volver a subir a Cibeles. Este tramo del recorrido, que sí se hacía antiguamente, se había eliminado en los últimos años.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comb/>
      </p:transition>
    </mc:Choice>
    <mc:Fallback xmlns="">
      <p:transition spd="slow" advTm="22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Trapecio"/>
          <p:cNvSpPr/>
          <p:nvPr/>
        </p:nvSpPr>
        <p:spPr>
          <a:xfrm rot="6887584">
            <a:off x="1458119" y="-1183481"/>
            <a:ext cx="871537" cy="4613275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apecio"/>
          <p:cNvSpPr/>
          <p:nvPr/>
        </p:nvSpPr>
        <p:spPr>
          <a:xfrm rot="6250842">
            <a:off x="1238250" y="-231775"/>
            <a:ext cx="869950" cy="4410076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1188244" y="843756"/>
            <a:ext cx="869950" cy="4183063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apecio"/>
          <p:cNvSpPr/>
          <p:nvPr/>
        </p:nvSpPr>
        <p:spPr>
          <a:xfrm rot="4609644">
            <a:off x="1312069" y="1710531"/>
            <a:ext cx="869950" cy="4278313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apecio"/>
          <p:cNvSpPr/>
          <p:nvPr/>
        </p:nvSpPr>
        <p:spPr>
          <a:xfrm rot="3858083">
            <a:off x="1582737" y="2489200"/>
            <a:ext cx="871538" cy="4452938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apecio"/>
          <p:cNvSpPr/>
          <p:nvPr/>
        </p:nvSpPr>
        <p:spPr>
          <a:xfrm rot="14497821">
            <a:off x="6515100" y="-1395412"/>
            <a:ext cx="871538" cy="4862512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apecio"/>
          <p:cNvSpPr/>
          <p:nvPr/>
        </p:nvSpPr>
        <p:spPr>
          <a:xfrm rot="15298921">
            <a:off x="6845300" y="-415924"/>
            <a:ext cx="871537" cy="4735512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apecio"/>
          <p:cNvSpPr/>
          <p:nvPr/>
        </p:nvSpPr>
        <p:spPr>
          <a:xfrm rot="16039566">
            <a:off x="6908801" y="609600"/>
            <a:ext cx="869950" cy="4543425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apecio"/>
          <p:cNvSpPr/>
          <p:nvPr/>
        </p:nvSpPr>
        <p:spPr>
          <a:xfrm rot="16718656">
            <a:off x="6834188" y="1443038"/>
            <a:ext cx="871537" cy="4567237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apecio"/>
          <p:cNvSpPr/>
          <p:nvPr/>
        </p:nvSpPr>
        <p:spPr>
          <a:xfrm rot="17560595">
            <a:off x="6629400" y="2322513"/>
            <a:ext cx="871538" cy="4792662"/>
          </a:xfrm>
          <a:prstGeom prst="trapezoid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971600" y="4873724"/>
            <a:ext cx="6732612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Se tardan unas 2 horas en hacer el recorrido a un ritmo normal, incluyendo varias paradas para fotos y demás.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14:prism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ladro-clown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9268"/>
            <a:ext cx="914400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2" name="41 Marco"/>
          <p:cNvSpPr/>
          <p:nvPr/>
        </p:nvSpPr>
        <p:spPr>
          <a:xfrm>
            <a:off x="0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Marco"/>
          <p:cNvSpPr/>
          <p:nvPr/>
        </p:nvSpPr>
        <p:spPr>
          <a:xfrm>
            <a:off x="900113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Marco"/>
          <p:cNvSpPr/>
          <p:nvPr/>
        </p:nvSpPr>
        <p:spPr>
          <a:xfrm>
            <a:off x="1835150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Marco"/>
          <p:cNvSpPr/>
          <p:nvPr/>
        </p:nvSpPr>
        <p:spPr>
          <a:xfrm>
            <a:off x="2771775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Marco"/>
          <p:cNvSpPr/>
          <p:nvPr/>
        </p:nvSpPr>
        <p:spPr>
          <a:xfrm>
            <a:off x="3708400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Marco"/>
          <p:cNvSpPr/>
          <p:nvPr/>
        </p:nvSpPr>
        <p:spPr>
          <a:xfrm>
            <a:off x="4643438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Marco"/>
          <p:cNvSpPr/>
          <p:nvPr/>
        </p:nvSpPr>
        <p:spPr>
          <a:xfrm>
            <a:off x="5580063" y="0"/>
            <a:ext cx="785812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Marco"/>
          <p:cNvSpPr/>
          <p:nvPr/>
        </p:nvSpPr>
        <p:spPr>
          <a:xfrm>
            <a:off x="6588125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Marco"/>
          <p:cNvSpPr/>
          <p:nvPr/>
        </p:nvSpPr>
        <p:spPr>
          <a:xfrm>
            <a:off x="7524750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Marco"/>
          <p:cNvSpPr/>
          <p:nvPr/>
        </p:nvSpPr>
        <p:spPr>
          <a:xfrm>
            <a:off x="8429625" y="0"/>
            <a:ext cx="714375" cy="757238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Marco"/>
          <p:cNvSpPr/>
          <p:nvPr/>
        </p:nvSpPr>
        <p:spPr>
          <a:xfrm>
            <a:off x="0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Marco"/>
          <p:cNvSpPr/>
          <p:nvPr/>
        </p:nvSpPr>
        <p:spPr>
          <a:xfrm>
            <a:off x="900113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Marco"/>
          <p:cNvSpPr/>
          <p:nvPr/>
        </p:nvSpPr>
        <p:spPr>
          <a:xfrm>
            <a:off x="1835150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Marco"/>
          <p:cNvSpPr/>
          <p:nvPr/>
        </p:nvSpPr>
        <p:spPr>
          <a:xfrm>
            <a:off x="2786063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Marco"/>
          <p:cNvSpPr/>
          <p:nvPr/>
        </p:nvSpPr>
        <p:spPr>
          <a:xfrm>
            <a:off x="3708400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Marco"/>
          <p:cNvSpPr/>
          <p:nvPr/>
        </p:nvSpPr>
        <p:spPr>
          <a:xfrm>
            <a:off x="4643438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Marco"/>
          <p:cNvSpPr/>
          <p:nvPr/>
        </p:nvSpPr>
        <p:spPr>
          <a:xfrm>
            <a:off x="5572125" y="4957763"/>
            <a:ext cx="785813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Marco"/>
          <p:cNvSpPr/>
          <p:nvPr/>
        </p:nvSpPr>
        <p:spPr>
          <a:xfrm>
            <a:off x="6588125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Marco"/>
          <p:cNvSpPr/>
          <p:nvPr/>
        </p:nvSpPr>
        <p:spPr>
          <a:xfrm>
            <a:off x="7524750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Marco"/>
          <p:cNvSpPr/>
          <p:nvPr/>
        </p:nvSpPr>
        <p:spPr>
          <a:xfrm>
            <a:off x="8429625" y="4957763"/>
            <a:ext cx="714375" cy="757237"/>
          </a:xfrm>
          <a:prstGeom prst="frame">
            <a:avLst>
              <a:gd name="adj1" fmla="val 4411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55650" y="4873625"/>
            <a:ext cx="6768678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 por que el tráfico se vuelve a abrir sobre las 12h. en la mayoría de las zonas del recorrido.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wheel spokes="1"/>
      </p:transition>
    </mc:Choice>
    <mc:Fallback xmlns="">
      <p:transition spd="slow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000"/>
                            </p:stCondLst>
                            <p:childTnLst>
                              <p:par>
                                <p:cTn id="1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12 Cheurón"/>
          <p:cNvSpPr/>
          <p:nvPr/>
        </p:nvSpPr>
        <p:spPr>
          <a:xfrm>
            <a:off x="0" y="877888"/>
            <a:ext cx="2357438" cy="3898900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6786563" y="877888"/>
            <a:ext cx="2357437" cy="3898900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642938" y="877888"/>
            <a:ext cx="2357437" cy="3898900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6300788" y="877888"/>
            <a:ext cx="2357437" cy="3900487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5724525" y="877888"/>
            <a:ext cx="2357438" cy="3900487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148263" y="877888"/>
            <a:ext cx="2357437" cy="3898900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1285875" y="877888"/>
            <a:ext cx="2357438" cy="3898900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357438" y="877888"/>
            <a:ext cx="2357437" cy="3898900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857375" y="877888"/>
            <a:ext cx="2357438" cy="3898900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4643438" y="877888"/>
            <a:ext cx="2357437" cy="3898900"/>
          </a:xfrm>
          <a:prstGeom prst="chevron">
            <a:avLst>
              <a:gd name="adj" fmla="val 87767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23850" y="4873625"/>
            <a:ext cx="8280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una parada tradicional, y casi obligada, en la Plaza de Castilla. Está a mitad de camino y es un buen lugar para descansar un poco.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wheelReverse spokes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BD35D09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9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Flecha curvada hacia la derecha"/>
          <p:cNvSpPr/>
          <p:nvPr/>
        </p:nvSpPr>
        <p:spPr>
          <a:xfrm>
            <a:off x="4572000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8" name="7 Flecha curvada hacia la derecha"/>
          <p:cNvSpPr/>
          <p:nvPr/>
        </p:nvSpPr>
        <p:spPr>
          <a:xfrm flipH="1">
            <a:off x="2786063" y="996950"/>
            <a:ext cx="1785937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9" name="8 Flecha curvada hacia la derecha"/>
          <p:cNvSpPr/>
          <p:nvPr/>
        </p:nvSpPr>
        <p:spPr>
          <a:xfrm flipH="1">
            <a:off x="2214563" y="996950"/>
            <a:ext cx="1785937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>
            <a:off x="5143500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1500188" y="996950"/>
            <a:ext cx="1785937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786438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785813" y="996950"/>
            <a:ext cx="1785937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6572250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0" y="996950"/>
            <a:ext cx="1785938" cy="3841750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7286625" y="1057275"/>
            <a:ext cx="1857375" cy="3781425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55650" y="4586288"/>
            <a:ext cx="78486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Pueden participar todo tipo de bicicletas y similares  de 2, 3 y hasta 4 ruedas, con pedales claro. Aquí  se ve casi de todo, incluso este año se han incorporado también bicis eléctricas y otras cosas mas raras.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8000">
        <p14:doors dir="vert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1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571500" y="571500"/>
            <a:ext cx="5715000" cy="4572000"/>
          </a:xfrm>
          <a:prstGeom prst="triangle">
            <a:avLst>
              <a:gd name="adj" fmla="val 49504"/>
            </a:avLst>
          </a:prstGeom>
          <a:solidFill>
            <a:srgbClr val="FF0000">
              <a:alpha val="5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4000500" y="571500"/>
            <a:ext cx="5715000" cy="4572000"/>
          </a:xfrm>
          <a:prstGeom prst="triangle">
            <a:avLst/>
          </a:prstGeom>
          <a:solidFill>
            <a:srgbClr val="FF0000">
              <a:alpha val="5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214437" y="1214437"/>
            <a:ext cx="5715000" cy="3286125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4572000" y="1143000"/>
            <a:ext cx="5715000" cy="3429000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1678781" y="1678781"/>
            <a:ext cx="5715000" cy="2357438"/>
          </a:xfrm>
          <a:prstGeom prst="triangle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5107782" y="1678781"/>
            <a:ext cx="5715000" cy="2357437"/>
          </a:xfrm>
          <a:prstGeom prst="triangle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95288" y="4873625"/>
            <a:ext cx="7849120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se puede ver, es una fiesta para todos y familiar. No se trata de una competición y participan personas de todas las edades.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14:prism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14565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2">
              <a:lumMod val="60000"/>
              <a:lumOff val="40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84213" y="4873625"/>
            <a:ext cx="7560195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que tener mucho cuidado en las zonas marcadas en el mapa como peligrosas, por el atasco ciclista que se forma.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comb/>
      </p:transition>
    </mc:Choice>
    <mc:Fallback xmlns=""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830-192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0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500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50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63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3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3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75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572250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50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00" y="1190625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500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50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55875" y="2978150"/>
            <a:ext cx="857250" cy="1547813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63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3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3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75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50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50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00" y="2976563"/>
            <a:ext cx="857250" cy="1547812"/>
          </a:xfrm>
          <a:prstGeom prst="frame">
            <a:avLst>
              <a:gd name="adj1" fmla="val 25834"/>
            </a:avLst>
          </a:prstGeom>
          <a:noFill/>
          <a:ln w="38100">
            <a:solidFill>
              <a:schemeClr val="accent3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395288" y="4657725"/>
            <a:ext cx="79200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principio mucha lentitud debido a la incorporación al recorrido de ciclistas por vías adyacentes y no por la salida, luego rodador aunque con algún "repecho“.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warp dir="in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000"/>
                            </p:stCondLst>
                            <p:childTnLst>
                              <p:par>
                                <p:cTn id="19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1645_nochnye-goroda_pejzazhi_lodki_katera_foto_voda_1920x1200_(www.GdeFon.ru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1357313"/>
            <a:ext cx="285750" cy="3214687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858250" y="1309688"/>
            <a:ext cx="285750" cy="3214687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7188" y="1608138"/>
            <a:ext cx="285750" cy="279717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501063" y="1547813"/>
            <a:ext cx="285750" cy="2798762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85813" y="1727200"/>
            <a:ext cx="285750" cy="2559050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072438" y="1727200"/>
            <a:ext cx="285750" cy="2500313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43000" y="1846263"/>
            <a:ext cx="285750" cy="2262187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643813" y="1905000"/>
            <a:ext cx="285750" cy="2203450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571625" y="1965325"/>
            <a:ext cx="285750" cy="1963738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215188" y="2024063"/>
            <a:ext cx="285750" cy="196532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928813" y="2084388"/>
            <a:ext cx="276225" cy="1725612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6858000" y="2143125"/>
            <a:ext cx="285750" cy="166687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286000" y="2143125"/>
            <a:ext cx="285750" cy="1547813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6500813" y="2262188"/>
            <a:ext cx="285750" cy="1370012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2643188" y="2262188"/>
            <a:ext cx="285750" cy="1309687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6143625" y="2322513"/>
            <a:ext cx="214313" cy="119062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3071813" y="2441575"/>
            <a:ext cx="214312" cy="1011238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5786438" y="2441575"/>
            <a:ext cx="214312" cy="952500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3357563" y="2500313"/>
            <a:ext cx="214312" cy="833437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5500688" y="2500313"/>
            <a:ext cx="214312" cy="774700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3714750" y="2619375"/>
            <a:ext cx="214313" cy="53657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5214938" y="2619375"/>
            <a:ext cx="214312" cy="53657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4000500" y="2619375"/>
            <a:ext cx="214313" cy="53657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4857750" y="2619375"/>
            <a:ext cx="214313" cy="53657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4286250" y="2619375"/>
            <a:ext cx="214313" cy="53657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4572000" y="2619375"/>
            <a:ext cx="214313" cy="536575"/>
          </a:xfrm>
          <a:prstGeom prst="rect">
            <a:avLst/>
          </a:prstGeom>
          <a:noFill/>
          <a:ln w="38100">
            <a:solidFill>
              <a:schemeClr val="tx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539750" y="4714875"/>
            <a:ext cx="7560642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día antes, o víspera de la fiesta de la bicicleta, un grupo de ciclistas realizaron el mismo recorrido pero compartiendo la calzada con el resto de vehículos.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14:ferris dir="l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8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6000"/>
                            </p:stCondLst>
                            <p:childTnLst>
                              <p:par>
                                <p:cTn id="37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2709-2560x16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Lágrima"/>
          <p:cNvSpPr/>
          <p:nvPr/>
        </p:nvSpPr>
        <p:spPr>
          <a:xfrm rot="401268">
            <a:off x="2778125" y="3441700"/>
            <a:ext cx="1165225" cy="1155700"/>
          </a:xfrm>
          <a:prstGeom prst="teardrop">
            <a:avLst>
              <a:gd name="adj" fmla="val 155446"/>
            </a:avLst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2708275" y="1073151"/>
            <a:ext cx="1169987" cy="1236662"/>
          </a:xfrm>
          <a:prstGeom prst="teardrop">
            <a:avLst>
              <a:gd name="adj" fmla="val 155435"/>
            </a:avLst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134394" y="2262981"/>
            <a:ext cx="1169988" cy="1127125"/>
          </a:xfrm>
          <a:prstGeom prst="teardrop">
            <a:avLst>
              <a:gd name="adj" fmla="val 175577"/>
            </a:avLst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8168464">
            <a:off x="4017963" y="661988"/>
            <a:ext cx="1201737" cy="1171575"/>
          </a:xfrm>
          <a:prstGeom prst="teardrop">
            <a:avLst>
              <a:gd name="adj" fmla="val 155446"/>
            </a:avLst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1070933">
            <a:off x="5265738" y="1101725"/>
            <a:ext cx="1179512" cy="1208088"/>
          </a:xfrm>
          <a:prstGeom prst="teardrop">
            <a:avLst>
              <a:gd name="adj" fmla="val 155446"/>
            </a:avLst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5754688" y="2301875"/>
            <a:ext cx="1162050" cy="1181100"/>
          </a:xfrm>
          <a:prstGeom prst="teardrop">
            <a:avLst>
              <a:gd name="adj" fmla="val 155446"/>
            </a:avLst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5284788" y="3513137"/>
            <a:ext cx="1144588" cy="1128713"/>
          </a:xfrm>
          <a:prstGeom prst="teardrop">
            <a:avLst>
              <a:gd name="adj" fmla="val 155446"/>
            </a:avLst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70446">
            <a:off x="4017963" y="3816350"/>
            <a:ext cx="1154112" cy="1150938"/>
          </a:xfrm>
          <a:prstGeom prst="teardrop">
            <a:avLst>
              <a:gd name="adj" fmla="val 139874"/>
            </a:avLst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827088" y="4657725"/>
            <a:ext cx="78501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Fiesta de la Bicicleta, rodando por un circuito cerrado, sin coches, no es una situación real de ciclismo urbano. Un día cualquiera en Madrid no vamos a encontrarnos con las calles cortadas al tráfico.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8000">
        <p:split orient="vert"/>
      </p:transition>
    </mc:Choice>
    <mc:Fallback xmlns="">
      <p:transition spd="slow" advTm="2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6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una"/>
          <p:cNvSpPr/>
          <p:nvPr/>
        </p:nvSpPr>
        <p:spPr>
          <a:xfrm rot="16200000">
            <a:off x="3798094" y="3512344"/>
            <a:ext cx="1547812" cy="2857500"/>
          </a:xfrm>
          <a:prstGeom prst="moon">
            <a:avLst>
              <a:gd name="adj" fmla="val 47081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rot="16200000">
            <a:off x="3797300" y="2738438"/>
            <a:ext cx="1549400" cy="2857500"/>
          </a:xfrm>
          <a:prstGeom prst="moon">
            <a:avLst>
              <a:gd name="adj" fmla="val 47081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rot="16200000">
            <a:off x="3798093" y="1964532"/>
            <a:ext cx="1547813" cy="2857500"/>
          </a:xfrm>
          <a:prstGeom prst="moon">
            <a:avLst>
              <a:gd name="adj" fmla="val 47081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rot="16200000">
            <a:off x="3798094" y="1131094"/>
            <a:ext cx="1547812" cy="2857500"/>
          </a:xfrm>
          <a:prstGeom prst="moon">
            <a:avLst>
              <a:gd name="adj" fmla="val 47081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 rot="16200000">
            <a:off x="3798093" y="297657"/>
            <a:ext cx="1547813" cy="2857500"/>
          </a:xfrm>
          <a:prstGeom prst="moon">
            <a:avLst>
              <a:gd name="adj" fmla="val 47081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rot="16200000">
            <a:off x="3798094" y="-475456"/>
            <a:ext cx="1547812" cy="2857500"/>
          </a:xfrm>
          <a:prstGeom prst="moon">
            <a:avLst>
              <a:gd name="adj" fmla="val 47081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 rot="16200000">
            <a:off x="3827462" y="-1279525"/>
            <a:ext cx="1489076" cy="2857500"/>
          </a:xfrm>
          <a:prstGeom prst="moon">
            <a:avLst>
              <a:gd name="adj" fmla="val 47081"/>
            </a:avLst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50825" y="4657725"/>
            <a:ext cx="86423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Muchos de esos miles de ciclistas que circularon el domingo por Madrid se harían la pregunta: ¿Sería posible realizar en bici el recorrido de la Fiesta de la Bicicleta sin tener las calles cortadas?, </a:t>
            </a:r>
            <a:r>
              <a:rPr lang="es-ES" i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uuummm</a:t>
            </a:r>
            <a:r>
              <a:rPr lang="es-ES" i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, no se, no se.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9000">
        <p14:conveyor dir="l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360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inta perforada"/>
          <p:cNvSpPr/>
          <p:nvPr/>
        </p:nvSpPr>
        <p:spPr>
          <a:xfrm rot="19646397">
            <a:off x="4622800" y="736600"/>
            <a:ext cx="4552950" cy="1117600"/>
          </a:xfrm>
          <a:prstGeom prst="flowChartPunchedTap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inta perforada"/>
          <p:cNvSpPr/>
          <p:nvPr/>
        </p:nvSpPr>
        <p:spPr>
          <a:xfrm rot="12821647">
            <a:off x="-160338" y="695325"/>
            <a:ext cx="4745038" cy="1117600"/>
          </a:xfrm>
          <a:prstGeom prst="flowChartPunchedTap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inta perforada"/>
          <p:cNvSpPr/>
          <p:nvPr/>
        </p:nvSpPr>
        <p:spPr>
          <a:xfrm rot="8781411">
            <a:off x="-12700" y="3632200"/>
            <a:ext cx="4587875" cy="1117600"/>
          </a:xfrm>
          <a:prstGeom prst="flowChartPunchedTap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inta perforada"/>
          <p:cNvSpPr/>
          <p:nvPr/>
        </p:nvSpPr>
        <p:spPr>
          <a:xfrm rot="2090317">
            <a:off x="4616450" y="3614738"/>
            <a:ext cx="4552950" cy="1116012"/>
          </a:xfrm>
          <a:prstGeom prst="flowChartPunchedTap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00113" y="4873625"/>
            <a:ext cx="7560319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Fiesta de la Bicicleta se ha convertido en uno de los acontecimientos deportivo-festivos de mayor tradición en Madrid.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prism isContent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29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09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8" name="37 Rectángulo"/>
          <p:cNvSpPr/>
          <p:nvPr/>
        </p:nvSpPr>
        <p:spPr>
          <a:xfrm>
            <a:off x="5661025" y="3014663"/>
            <a:ext cx="1000125" cy="2500312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215900" y="3063875"/>
            <a:ext cx="1000125" cy="2500313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1406525" y="3063875"/>
            <a:ext cx="1000125" cy="2500313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2554288" y="3081338"/>
            <a:ext cx="1000125" cy="2500312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6824663" y="3014663"/>
            <a:ext cx="1000125" cy="2500312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8001000" y="3014663"/>
            <a:ext cx="1000125" cy="2500312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254000" y="157163"/>
            <a:ext cx="1000125" cy="2500312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1406525" y="171450"/>
            <a:ext cx="1000125" cy="2500313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2554288" y="171450"/>
            <a:ext cx="1000125" cy="2500313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5627688" y="187325"/>
            <a:ext cx="1000125" cy="2500313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6821488" y="227013"/>
            <a:ext cx="1000125" cy="2500312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8001000" y="227013"/>
            <a:ext cx="1000125" cy="2500312"/>
          </a:xfrm>
          <a:prstGeom prst="rect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 201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Operación manual"/>
          <p:cNvSpPr/>
          <p:nvPr/>
        </p:nvSpPr>
        <p:spPr>
          <a:xfrm rot="18630785">
            <a:off x="2168526" y="-647700"/>
            <a:ext cx="1282700" cy="4016375"/>
          </a:xfrm>
          <a:prstGeom prst="flowChartManualOperation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Operación manual"/>
          <p:cNvSpPr/>
          <p:nvPr/>
        </p:nvSpPr>
        <p:spPr>
          <a:xfrm rot="3028864">
            <a:off x="5971382" y="-729457"/>
            <a:ext cx="1282700" cy="4233863"/>
          </a:xfrm>
          <a:prstGeom prst="flowChartManualOperation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Operación manual"/>
          <p:cNvSpPr/>
          <p:nvPr/>
        </p:nvSpPr>
        <p:spPr>
          <a:xfrm rot="13841957">
            <a:off x="2284413" y="2654300"/>
            <a:ext cx="1282700" cy="3813175"/>
          </a:xfrm>
          <a:prstGeom prst="flowChartManualOperation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Operación manual"/>
          <p:cNvSpPr/>
          <p:nvPr/>
        </p:nvSpPr>
        <p:spPr>
          <a:xfrm rot="7909986">
            <a:off x="5743576" y="2747962"/>
            <a:ext cx="1281112" cy="3522663"/>
          </a:xfrm>
          <a:prstGeom prst="flowChartManualOperation">
            <a:avLst/>
          </a:prstGeom>
          <a:noFill/>
          <a:ln w="3810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prism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d-bab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648826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1987" name="5 CuadroTexto"/>
          <p:cNvSpPr txBox="1">
            <a:spLocks noChangeArrowheads="1"/>
          </p:cNvSpPr>
          <p:nvPr/>
        </p:nvSpPr>
        <p:spPr bwMode="auto">
          <a:xfrm>
            <a:off x="2928938" y="6251575"/>
            <a:ext cx="57864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9" name="18 Lágrima"/>
          <p:cNvSpPr/>
          <p:nvPr/>
        </p:nvSpPr>
        <p:spPr>
          <a:xfrm rot="19027139">
            <a:off x="3509963" y="3392488"/>
            <a:ext cx="2570162" cy="2544762"/>
          </a:xfrm>
          <a:prstGeom prst="teardrop">
            <a:avLst/>
          </a:prstGeom>
          <a:gradFill flip="none" rotWithShape="1">
            <a:gsLst>
              <a:gs pos="47000">
                <a:srgbClr val="8488C4">
                  <a:alpha val="1000"/>
                </a:srgbClr>
              </a:gs>
              <a:gs pos="53000">
                <a:srgbClr val="D4DEFF">
                  <a:alpha val="70000"/>
                </a:srgbClr>
              </a:gs>
              <a:gs pos="83000">
                <a:srgbClr val="D4DEFF">
                  <a:alpha val="80000"/>
                </a:srgbClr>
              </a:gs>
              <a:gs pos="100000">
                <a:srgbClr val="96AB94">
                  <a:alpha val="7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2762101">
            <a:off x="1752600" y="1555751"/>
            <a:ext cx="2503487" cy="2633662"/>
          </a:xfrm>
          <a:prstGeom prst="teardrop">
            <a:avLst/>
          </a:prstGeom>
          <a:gradFill flip="none" rotWithShape="1">
            <a:gsLst>
              <a:gs pos="47000">
                <a:srgbClr val="8488C4">
                  <a:alpha val="1000"/>
                </a:srgbClr>
              </a:gs>
              <a:gs pos="53000">
                <a:srgbClr val="D4DEFF">
                  <a:alpha val="70000"/>
                </a:srgbClr>
              </a:gs>
              <a:gs pos="83000">
                <a:srgbClr val="D4DEFF">
                  <a:alpha val="80000"/>
                </a:srgbClr>
              </a:gs>
              <a:gs pos="100000">
                <a:srgbClr val="96AB94">
                  <a:alpha val="7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8206448">
            <a:off x="3606800" y="-207963"/>
            <a:ext cx="2578100" cy="2563813"/>
          </a:xfrm>
          <a:prstGeom prst="teardrop">
            <a:avLst/>
          </a:prstGeom>
          <a:gradFill flip="none" rotWithShape="1">
            <a:gsLst>
              <a:gs pos="47000">
                <a:srgbClr val="8488C4">
                  <a:alpha val="1000"/>
                </a:srgbClr>
              </a:gs>
              <a:gs pos="53000">
                <a:srgbClr val="D4DEFF">
                  <a:alpha val="70000"/>
                </a:srgbClr>
              </a:gs>
              <a:gs pos="83000">
                <a:srgbClr val="D4DEFF">
                  <a:alpha val="80000"/>
                </a:srgbClr>
              </a:gs>
              <a:gs pos="100000">
                <a:srgbClr val="96AB94">
                  <a:alpha val="7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Lágrima"/>
          <p:cNvSpPr/>
          <p:nvPr/>
        </p:nvSpPr>
        <p:spPr>
          <a:xfrm rot="13649732">
            <a:off x="5403850" y="1619250"/>
            <a:ext cx="2452688" cy="2554288"/>
          </a:xfrm>
          <a:prstGeom prst="teardrop">
            <a:avLst/>
          </a:prstGeom>
          <a:gradFill flip="none" rotWithShape="1">
            <a:gsLst>
              <a:gs pos="47000">
                <a:srgbClr val="8488C4">
                  <a:alpha val="1000"/>
                </a:srgbClr>
              </a:gs>
              <a:gs pos="53000">
                <a:srgbClr val="D4DEFF">
                  <a:alpha val="70000"/>
                </a:srgbClr>
              </a:gs>
              <a:gs pos="83000">
                <a:srgbClr val="D4DEFF">
                  <a:alpha val="80000"/>
                </a:srgbClr>
              </a:gs>
              <a:gs pos="100000">
                <a:srgbClr val="96AB94">
                  <a:alpha val="7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39750" y="4945063"/>
            <a:ext cx="82804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unas horas, miles y miles de ciclistas tomaron las calles y plazas de Madrid para celebrar una fiesta popular.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flythrough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3 Rectángulo"/>
          <p:cNvSpPr>
            <a:spLocks noChangeArrowheads="1"/>
          </p:cNvSpPr>
          <p:nvPr/>
        </p:nvSpPr>
        <p:spPr bwMode="auto">
          <a:xfrm>
            <a:off x="-428625" y="6013450"/>
            <a:ext cx="4572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Triángulo isósceles"/>
          <p:cNvSpPr/>
          <p:nvPr/>
        </p:nvSpPr>
        <p:spPr>
          <a:xfrm>
            <a:off x="0" y="1849388"/>
            <a:ext cx="1643063" cy="65484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1571626" y="1845469"/>
            <a:ext cx="1643063" cy="65484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3071813" y="1845469"/>
            <a:ext cx="1643062" cy="65484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>
            <a:off x="4643438" y="1845469"/>
            <a:ext cx="1643062" cy="65484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isósceles"/>
          <p:cNvSpPr/>
          <p:nvPr/>
        </p:nvSpPr>
        <p:spPr>
          <a:xfrm>
            <a:off x="6215063" y="1845469"/>
            <a:ext cx="1428750" cy="65484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Triángulo isósceles"/>
          <p:cNvSpPr/>
          <p:nvPr/>
        </p:nvSpPr>
        <p:spPr>
          <a:xfrm>
            <a:off x="7643814" y="1845469"/>
            <a:ext cx="1500187" cy="65484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Triángulo isósceles"/>
          <p:cNvSpPr/>
          <p:nvPr/>
        </p:nvSpPr>
        <p:spPr>
          <a:xfrm flipV="1">
            <a:off x="1" y="2559844"/>
            <a:ext cx="1643063" cy="59531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Triángulo isósceles"/>
          <p:cNvSpPr/>
          <p:nvPr/>
        </p:nvSpPr>
        <p:spPr>
          <a:xfrm flipV="1">
            <a:off x="1571626" y="2559844"/>
            <a:ext cx="1643063" cy="59531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Triángulo isósceles"/>
          <p:cNvSpPr/>
          <p:nvPr/>
        </p:nvSpPr>
        <p:spPr>
          <a:xfrm flipV="1">
            <a:off x="3071813" y="2559844"/>
            <a:ext cx="1643062" cy="59531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Triángulo isósceles"/>
          <p:cNvSpPr/>
          <p:nvPr/>
        </p:nvSpPr>
        <p:spPr>
          <a:xfrm flipV="1">
            <a:off x="4643438" y="2559844"/>
            <a:ext cx="1643062" cy="59531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Triángulo isósceles"/>
          <p:cNvSpPr/>
          <p:nvPr/>
        </p:nvSpPr>
        <p:spPr>
          <a:xfrm flipV="1">
            <a:off x="6143625" y="2559844"/>
            <a:ext cx="1500188" cy="59531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Triángulo isósceles"/>
          <p:cNvSpPr/>
          <p:nvPr/>
        </p:nvSpPr>
        <p:spPr>
          <a:xfrm flipV="1">
            <a:off x="7572376" y="2559844"/>
            <a:ext cx="1571625" cy="595313"/>
          </a:xfrm>
          <a:prstGeom prst="triangle">
            <a:avLst/>
          </a:prstGeom>
          <a:gradFill flip="none" rotWithShape="1">
            <a:gsLst>
              <a:gs pos="50000">
                <a:srgbClr val="CCCCFF">
                  <a:alpha val="0"/>
                </a:srgbClr>
              </a:gs>
              <a:gs pos="17999">
                <a:srgbClr val="99CCFF">
                  <a:alpha val="40000"/>
                </a:srgbClr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>
                  <a:alpha val="0"/>
                </a:srgbClr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042989" y="4586288"/>
            <a:ext cx="6409332" cy="922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Promoviendo el ejercicio físico, luchando contra el ruido y la contaminación, y afirmar que Madrid puede y debe ser una ciudad habitable, alegre, divertida y solidaria.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25000">
        <p15:prstTrans prst="curtains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Imagen2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una"/>
          <p:cNvSpPr/>
          <p:nvPr/>
        </p:nvSpPr>
        <p:spPr>
          <a:xfrm>
            <a:off x="2071688" y="0"/>
            <a:ext cx="2714625" cy="5715000"/>
          </a:xfrm>
          <a:prstGeom prst="moon">
            <a:avLst>
              <a:gd name="adj" fmla="val 17263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4714875" y="0"/>
            <a:ext cx="2562225" cy="5715000"/>
          </a:xfrm>
          <a:prstGeom prst="moon">
            <a:avLst>
              <a:gd name="adj" fmla="val 17263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>
            <a:off x="1500188" y="0"/>
            <a:ext cx="2714625" cy="5715000"/>
          </a:xfrm>
          <a:prstGeom prst="moon">
            <a:avLst>
              <a:gd name="adj" fmla="val 17263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flipH="1">
            <a:off x="5286375" y="0"/>
            <a:ext cx="2562225" cy="5715000"/>
          </a:xfrm>
          <a:prstGeom prst="moon">
            <a:avLst>
              <a:gd name="adj" fmla="val 17263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>
            <a:off x="928688" y="0"/>
            <a:ext cx="2714625" cy="5715000"/>
          </a:xfrm>
          <a:prstGeom prst="moon">
            <a:avLst>
              <a:gd name="adj" fmla="val 17263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flipH="1">
            <a:off x="5786438" y="0"/>
            <a:ext cx="2562225" cy="5715000"/>
          </a:xfrm>
          <a:prstGeom prst="moon">
            <a:avLst>
              <a:gd name="adj" fmla="val 17263"/>
            </a:avLst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11188" y="4657725"/>
            <a:ext cx="82089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una jornada emotiva  y llena de cordialidad. Todos los participantes hicieron propia la ciudad y las calles, y en un ambiente festivo donde los patrocinadores hicieron entrega al final de los regalos.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8000">
        <p14:vortex dir="r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sktop-Wallpaper-Fall-Colors1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360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una"/>
          <p:cNvSpPr/>
          <p:nvPr/>
        </p:nvSpPr>
        <p:spPr>
          <a:xfrm>
            <a:off x="0" y="1428750"/>
            <a:ext cx="2071688" cy="2976563"/>
          </a:xfrm>
          <a:prstGeom prst="moon">
            <a:avLst>
              <a:gd name="adj" fmla="val 37126"/>
            </a:avLst>
          </a:prstGeom>
          <a:noFill/>
          <a:ln w="38100">
            <a:solidFill>
              <a:schemeClr val="tx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7072313" y="1370013"/>
            <a:ext cx="2071687" cy="2976562"/>
          </a:xfrm>
          <a:prstGeom prst="moon">
            <a:avLst>
              <a:gd name="adj" fmla="val 37126"/>
            </a:avLst>
          </a:prstGeom>
          <a:noFill/>
          <a:ln w="38100">
            <a:solidFill>
              <a:schemeClr val="tx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>
            <a:off x="1000125" y="1428750"/>
            <a:ext cx="2071688" cy="2976563"/>
          </a:xfrm>
          <a:prstGeom prst="moon">
            <a:avLst>
              <a:gd name="adj" fmla="val 37126"/>
            </a:avLst>
          </a:prstGeom>
          <a:noFill/>
          <a:ln w="38100">
            <a:solidFill>
              <a:schemeClr val="tx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6143625" y="1370013"/>
            <a:ext cx="2071688" cy="2976562"/>
          </a:xfrm>
          <a:prstGeom prst="moon">
            <a:avLst>
              <a:gd name="adj" fmla="val 37126"/>
            </a:avLst>
          </a:prstGeom>
          <a:noFill/>
          <a:ln w="38100">
            <a:solidFill>
              <a:schemeClr val="tx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>
            <a:off x="2000250" y="1428750"/>
            <a:ext cx="2071688" cy="2976563"/>
          </a:xfrm>
          <a:prstGeom prst="moon">
            <a:avLst>
              <a:gd name="adj" fmla="val 37126"/>
            </a:avLst>
          </a:prstGeom>
          <a:noFill/>
          <a:ln w="38100">
            <a:solidFill>
              <a:schemeClr val="tx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flipH="1">
            <a:off x="5286375" y="1370013"/>
            <a:ext cx="2071688" cy="2976562"/>
          </a:xfrm>
          <a:prstGeom prst="moon">
            <a:avLst>
              <a:gd name="adj" fmla="val 37126"/>
            </a:avLst>
          </a:prstGeom>
          <a:noFill/>
          <a:ln w="38100">
            <a:solidFill>
              <a:schemeClr val="tx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>
            <a:off x="2857500" y="1428750"/>
            <a:ext cx="2071688" cy="2976563"/>
          </a:xfrm>
          <a:prstGeom prst="moon">
            <a:avLst>
              <a:gd name="adj" fmla="val 37126"/>
            </a:avLst>
          </a:prstGeom>
          <a:noFill/>
          <a:ln w="38100">
            <a:solidFill>
              <a:schemeClr val="tx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flipH="1">
            <a:off x="4357688" y="1428750"/>
            <a:ext cx="2071687" cy="2976563"/>
          </a:xfrm>
          <a:prstGeom prst="moon">
            <a:avLst>
              <a:gd name="adj" fmla="val 37126"/>
            </a:avLst>
          </a:prstGeom>
          <a:noFill/>
          <a:ln w="38100">
            <a:solidFill>
              <a:schemeClr val="tx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84213" y="4657725"/>
            <a:ext cx="7128147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día de la Bicicleta, participó como hemos apuntado un público muy diverso, niños con sus mascotas, familias al completo, pequeños,  jóvenes, mayores, grupos de amigos disfrazados.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7000">
        <p14:vortex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beza-agui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 rot="2191837">
            <a:off x="-412750" y="1163638"/>
            <a:ext cx="4754563" cy="1524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 rot="19246806">
            <a:off x="-463550" y="4332288"/>
            <a:ext cx="4684713" cy="16668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rot="19153358">
            <a:off x="5141913" y="1206500"/>
            <a:ext cx="4495800" cy="14128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 rot="13444277">
            <a:off x="5245100" y="4248150"/>
            <a:ext cx="4492625" cy="15398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 rot="2191837">
            <a:off x="-379413" y="1370013"/>
            <a:ext cx="4384676" cy="15875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 rot="19246806">
            <a:off x="-412750" y="4191000"/>
            <a:ext cx="4283075" cy="15398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 rot="19153358">
            <a:off x="5491163" y="1379538"/>
            <a:ext cx="4068762" cy="1301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 rot="13444277">
            <a:off x="5662613" y="4108450"/>
            <a:ext cx="3976687" cy="15398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 rot="2191837">
            <a:off x="-334963" y="1590675"/>
            <a:ext cx="4065588" cy="13652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 rot="19246806">
            <a:off x="-338138" y="3981450"/>
            <a:ext cx="3940176" cy="16351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 rot="19153358">
            <a:off x="5786438" y="1489075"/>
            <a:ext cx="3759200" cy="14128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 rot="13444277">
            <a:off x="5973763" y="3965575"/>
            <a:ext cx="3646487" cy="1397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55650" y="4714875"/>
            <a:ext cx="6984702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día coincidió con la Jornada Europea sin coches, fecha que fue aprovechada para reivindicar el uso de las dos ruedas, más carril bici en la ciudad.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blinds dir="vert"/>
      </p:transition>
    </mc:Choice>
    <mc:Fallback xmlns="">
      <p:transition spd="slow" advTm="2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000"/>
                            </p:stCondLst>
                            <p:childTnLst>
                              <p:par>
                                <p:cTn id="1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ImagenD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 rot="2726973">
            <a:off x="4422776" y="1658937"/>
            <a:ext cx="3105150" cy="206375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rot="2748650">
            <a:off x="1816894" y="3656807"/>
            <a:ext cx="3105150" cy="195262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 rot="19019794">
            <a:off x="1571625" y="1570038"/>
            <a:ext cx="3725863" cy="179387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 rot="19019794">
            <a:off x="4171950" y="3811588"/>
            <a:ext cx="3725863" cy="150812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 rot="19019794">
            <a:off x="1749425" y="1728788"/>
            <a:ext cx="3725863" cy="158750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 rot="19019794">
            <a:off x="4000500" y="3656013"/>
            <a:ext cx="3725863" cy="174625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 rot="2726973">
            <a:off x="4244182" y="1828006"/>
            <a:ext cx="3143250" cy="185737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 rot="2748650">
            <a:off x="2030413" y="3571875"/>
            <a:ext cx="3105150" cy="196850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 rot="19019794">
            <a:off x="1901825" y="1855788"/>
            <a:ext cx="3725863" cy="158750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 rot="2726973">
            <a:off x="4027488" y="1954213"/>
            <a:ext cx="3241675" cy="193675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 rot="2748650">
            <a:off x="2170906" y="3409157"/>
            <a:ext cx="3159125" cy="201612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ectángulo"/>
          <p:cNvSpPr/>
          <p:nvPr/>
        </p:nvSpPr>
        <p:spPr>
          <a:xfrm rot="19019794">
            <a:off x="3860800" y="3527425"/>
            <a:ext cx="3646488" cy="158750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84213" y="4945063"/>
            <a:ext cx="78486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sobre todo, una mayor concienciación de que la utilización de la bici es necesaria para mantener una ciudad más habitable.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:blinds/>
      </p:transition>
    </mc:Choice>
    <mc:Fallback xmlns="">
      <p:transition spd="slow" advTm="2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000"/>
                            </p:stCondLst>
                            <p:childTnLst>
                              <p:par>
                                <p:cTn id="1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8264_naked_capitalis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Paralelogramo"/>
          <p:cNvSpPr/>
          <p:nvPr/>
        </p:nvSpPr>
        <p:spPr>
          <a:xfrm flipH="1">
            <a:off x="1714480" y="1190614"/>
            <a:ext cx="24288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Paralelogramo"/>
          <p:cNvSpPr/>
          <p:nvPr/>
        </p:nvSpPr>
        <p:spPr>
          <a:xfrm>
            <a:off x="4643438" y="1190614"/>
            <a:ext cx="22764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Paralelogramo"/>
          <p:cNvSpPr/>
          <p:nvPr/>
        </p:nvSpPr>
        <p:spPr>
          <a:xfrm>
            <a:off x="5143504" y="1190614"/>
            <a:ext cx="22764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Paralelogramo"/>
          <p:cNvSpPr/>
          <p:nvPr/>
        </p:nvSpPr>
        <p:spPr>
          <a:xfrm flipH="1">
            <a:off x="2295508" y="1198550"/>
            <a:ext cx="24288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Paralelogramo"/>
          <p:cNvSpPr/>
          <p:nvPr/>
        </p:nvSpPr>
        <p:spPr>
          <a:xfrm flipH="1">
            <a:off x="571472" y="1190614"/>
            <a:ext cx="24288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Paralelogramo"/>
          <p:cNvSpPr/>
          <p:nvPr/>
        </p:nvSpPr>
        <p:spPr>
          <a:xfrm flipH="1">
            <a:off x="1152500" y="1198550"/>
            <a:ext cx="24288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Paralelogramo"/>
          <p:cNvSpPr/>
          <p:nvPr/>
        </p:nvSpPr>
        <p:spPr>
          <a:xfrm>
            <a:off x="5643570" y="1190614"/>
            <a:ext cx="22764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Paralelogramo"/>
          <p:cNvSpPr/>
          <p:nvPr/>
        </p:nvSpPr>
        <p:spPr>
          <a:xfrm>
            <a:off x="6143636" y="1190614"/>
            <a:ext cx="22764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Paralelogramo"/>
          <p:cNvSpPr/>
          <p:nvPr/>
        </p:nvSpPr>
        <p:spPr>
          <a:xfrm flipH="1">
            <a:off x="0" y="1190614"/>
            <a:ext cx="2428892" cy="3333773"/>
          </a:xfrm>
          <a:prstGeom prst="parallelogram">
            <a:avLst>
              <a:gd name="adj" fmla="val 80186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Paralelogramo"/>
          <p:cNvSpPr/>
          <p:nvPr/>
        </p:nvSpPr>
        <p:spPr>
          <a:xfrm>
            <a:off x="6643702" y="1190614"/>
            <a:ext cx="2214578" cy="3333773"/>
          </a:xfrm>
          <a:prstGeom prst="parallelogram">
            <a:avLst>
              <a:gd name="adj" fmla="val 81381"/>
            </a:avLst>
          </a:prstGeom>
          <a:gradFill flip="none" rotWithShape="1">
            <a:gsLst>
              <a:gs pos="35000">
                <a:srgbClr val="FF6600">
                  <a:alpha val="5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Imagen" descr="p255b2255d2528225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97932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FF3300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996600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595313"/>
            <a:ext cx="184150" cy="9540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 lang="es-ES" sz="2800">
              <a:effectLst>
                <a:outerShdw blurRad="38100" dist="38100" dir="2700000" algn="tl">
                  <a:srgbClr val="1F497D"/>
                </a:outerShdw>
              </a:effectLst>
              <a:latin typeface="Harrington" pitchFamily="82" charset="0"/>
            </a:endParaRPr>
          </a:p>
          <a:p>
            <a:endParaRPr lang="es-ES" sz="2800">
              <a:latin typeface="Calibri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5289" y="4370388"/>
            <a:ext cx="7849120" cy="1200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año se une más gente a esta fiesta , alrededor de 20.000 ciclistas de todas las edades aprovecharon este día  la oportunidad de disfrutar de la ciudad con la familia y los amigos practicando una actividad deportiva, sin tráfico, ruido, ni humos.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9000">
        <p14:ripple dir="lu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 2013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6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Operación manual"/>
          <p:cNvSpPr/>
          <p:nvPr/>
        </p:nvSpPr>
        <p:spPr>
          <a:xfrm rot="19021068">
            <a:off x="2389188" y="-630238"/>
            <a:ext cx="1282700" cy="4029076"/>
          </a:xfrm>
          <a:prstGeom prst="flowChartManualOperation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Operación manual"/>
          <p:cNvSpPr/>
          <p:nvPr/>
        </p:nvSpPr>
        <p:spPr>
          <a:xfrm rot="2979514">
            <a:off x="5727701" y="-384175"/>
            <a:ext cx="1282700" cy="4003675"/>
          </a:xfrm>
          <a:prstGeom prst="flowChartManualOperation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Operación manual"/>
          <p:cNvSpPr/>
          <p:nvPr/>
        </p:nvSpPr>
        <p:spPr>
          <a:xfrm rot="13952754">
            <a:off x="2296319" y="2667794"/>
            <a:ext cx="1184275" cy="3738563"/>
          </a:xfrm>
          <a:prstGeom prst="flowChartManualOperation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Operación manual"/>
          <p:cNvSpPr/>
          <p:nvPr/>
        </p:nvSpPr>
        <p:spPr>
          <a:xfrm rot="8187666">
            <a:off x="5513388" y="2909888"/>
            <a:ext cx="1281112" cy="3871912"/>
          </a:xfrm>
          <a:prstGeom prst="flowChartManualOperation">
            <a:avLst/>
          </a:prstGeom>
          <a:solidFill>
            <a:srgbClr val="C0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100091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10 Lágrima"/>
          <p:cNvSpPr/>
          <p:nvPr/>
        </p:nvSpPr>
        <p:spPr>
          <a:xfrm rot="18709189">
            <a:off x="2679700" y="779463"/>
            <a:ext cx="1752600" cy="1695450"/>
          </a:xfrm>
          <a:prstGeom prst="teardrop">
            <a:avLst>
              <a:gd name="adj" fmla="val 129305"/>
            </a:avLst>
          </a:prstGeom>
          <a:noFill/>
          <a:ln w="38100">
            <a:solidFill>
              <a:schemeClr val="tx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1046">
            <a:off x="4908550" y="693738"/>
            <a:ext cx="1690688" cy="1651000"/>
          </a:xfrm>
          <a:prstGeom prst="teardrop">
            <a:avLst>
              <a:gd name="adj" fmla="val 128981"/>
            </a:avLst>
          </a:prstGeom>
          <a:noFill/>
          <a:ln w="38100">
            <a:solidFill>
              <a:schemeClr val="tx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1547">
            <a:off x="2682875" y="2160588"/>
            <a:ext cx="1779588" cy="1766887"/>
          </a:xfrm>
          <a:prstGeom prst="teardrop">
            <a:avLst>
              <a:gd name="adj" fmla="val 128700"/>
            </a:avLst>
          </a:prstGeom>
          <a:noFill/>
          <a:ln w="38100">
            <a:solidFill>
              <a:schemeClr val="tx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18709189">
            <a:off x="4946650" y="2165350"/>
            <a:ext cx="1743075" cy="1692275"/>
          </a:xfrm>
          <a:prstGeom prst="teardrop">
            <a:avLst>
              <a:gd name="adj" fmla="val 128958"/>
            </a:avLst>
          </a:prstGeom>
          <a:noFill/>
          <a:ln w="38100">
            <a:solidFill>
              <a:schemeClr val="tx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Lágrima"/>
          <p:cNvSpPr/>
          <p:nvPr/>
        </p:nvSpPr>
        <p:spPr>
          <a:xfrm rot="18709189">
            <a:off x="2632869" y="3507581"/>
            <a:ext cx="1868488" cy="1812925"/>
          </a:xfrm>
          <a:prstGeom prst="teardrop">
            <a:avLst>
              <a:gd name="adj" fmla="val 126532"/>
            </a:avLst>
          </a:prstGeom>
          <a:noFill/>
          <a:ln w="38100">
            <a:solidFill>
              <a:schemeClr val="tx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Lágrima"/>
          <p:cNvSpPr/>
          <p:nvPr/>
        </p:nvSpPr>
        <p:spPr>
          <a:xfrm rot="18709189">
            <a:off x="5011737" y="3476626"/>
            <a:ext cx="1820863" cy="1871662"/>
          </a:xfrm>
          <a:prstGeom prst="teardrop">
            <a:avLst>
              <a:gd name="adj" fmla="val 129897"/>
            </a:avLst>
          </a:prstGeom>
          <a:noFill/>
          <a:ln w="38100">
            <a:solidFill>
              <a:schemeClr val="tx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827088" y="4657725"/>
            <a:ext cx="77771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única pega fue un fallo en la organización, en la que al paso por la Plaza de Castilla se colapsó y los ciclistas tuvieron que pasar bici en mano al dejar un solo carril.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2000">
        <p14:glitter pattern="hexagon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sktop-Wallpaper-Fall-Colors1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una"/>
          <p:cNvSpPr/>
          <p:nvPr/>
        </p:nvSpPr>
        <p:spPr>
          <a:xfrm>
            <a:off x="0" y="1428750"/>
            <a:ext cx="2071688" cy="2976563"/>
          </a:xfrm>
          <a:prstGeom prst="moon">
            <a:avLst>
              <a:gd name="adj" fmla="val 37126"/>
            </a:avLst>
          </a:prstGeom>
          <a:solidFill>
            <a:schemeClr val="tx1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7072313" y="1370013"/>
            <a:ext cx="2071687" cy="2976562"/>
          </a:xfrm>
          <a:prstGeom prst="moon">
            <a:avLst>
              <a:gd name="adj" fmla="val 37126"/>
            </a:avLst>
          </a:prstGeom>
          <a:solidFill>
            <a:schemeClr val="tx1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>
            <a:off x="1000125" y="1428750"/>
            <a:ext cx="2071688" cy="2976563"/>
          </a:xfrm>
          <a:prstGeom prst="moon">
            <a:avLst>
              <a:gd name="adj" fmla="val 37126"/>
            </a:avLst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6143625" y="1370013"/>
            <a:ext cx="2071688" cy="2976562"/>
          </a:xfrm>
          <a:prstGeom prst="moon">
            <a:avLst>
              <a:gd name="adj" fmla="val 37126"/>
            </a:avLst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>
            <a:off x="2000250" y="1428750"/>
            <a:ext cx="2071688" cy="2976563"/>
          </a:xfrm>
          <a:prstGeom prst="moon">
            <a:avLst>
              <a:gd name="adj" fmla="val 37126"/>
            </a:avLst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flipH="1">
            <a:off x="5286375" y="1370013"/>
            <a:ext cx="2071688" cy="2976562"/>
          </a:xfrm>
          <a:prstGeom prst="moon">
            <a:avLst>
              <a:gd name="adj" fmla="val 37126"/>
            </a:avLst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>
            <a:off x="2857500" y="1428750"/>
            <a:ext cx="2071688" cy="2976563"/>
          </a:xfrm>
          <a:prstGeom prst="moon">
            <a:avLst>
              <a:gd name="adj" fmla="val 37126"/>
            </a:avLst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flipH="1">
            <a:off x="4357688" y="1428750"/>
            <a:ext cx="2071687" cy="2976563"/>
          </a:xfrm>
          <a:prstGeom prst="moon">
            <a:avLst>
              <a:gd name="adj" fmla="val 37126"/>
            </a:avLst>
          </a:prstGeom>
          <a:solidFill>
            <a:schemeClr val="tx1">
              <a:lumMod val="7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827088" y="4586288"/>
            <a:ext cx="7345312" cy="922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esta edición se ha celebrado un homenaje a José Enrique Porto, deportista paralímpico en ciclismo que ha logrado dos medallas en los recientes Juegos Olímpicos, celebrados en Londres.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6000">
        <p14:glitter dir="r" pattern="hexagon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inta perforada"/>
          <p:cNvSpPr/>
          <p:nvPr/>
        </p:nvSpPr>
        <p:spPr>
          <a:xfrm rot="19528005">
            <a:off x="4613275" y="854075"/>
            <a:ext cx="3948113" cy="1117600"/>
          </a:xfrm>
          <a:prstGeom prst="flowChartPunchedTape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inta perforada"/>
          <p:cNvSpPr/>
          <p:nvPr/>
        </p:nvSpPr>
        <p:spPr>
          <a:xfrm rot="13743187">
            <a:off x="1243806" y="569119"/>
            <a:ext cx="3792538" cy="1117600"/>
          </a:xfrm>
          <a:prstGeom prst="flowChartPunchedTape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inta perforada"/>
          <p:cNvSpPr/>
          <p:nvPr/>
        </p:nvSpPr>
        <p:spPr>
          <a:xfrm rot="8545735">
            <a:off x="911225" y="3703638"/>
            <a:ext cx="3862388" cy="1117600"/>
          </a:xfrm>
          <a:prstGeom prst="flowChartPunchedTape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inta perforada"/>
          <p:cNvSpPr/>
          <p:nvPr/>
        </p:nvSpPr>
        <p:spPr>
          <a:xfrm rot="2773189">
            <a:off x="4383881" y="3853657"/>
            <a:ext cx="3832225" cy="1116012"/>
          </a:xfrm>
          <a:prstGeom prst="flowChartPunchedTape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glitter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76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 flipH="1">
            <a:off x="179388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 flipH="1">
            <a:off x="684213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 flipH="1">
            <a:off x="1187450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 flipH="1">
            <a:off x="1692275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 flipH="1">
            <a:off x="2195513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2700338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 flipH="1">
            <a:off x="3203575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 flipH="1">
            <a:off x="3708400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 flipH="1">
            <a:off x="4211638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 flipH="1">
            <a:off x="4716463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Rectángulo"/>
          <p:cNvSpPr/>
          <p:nvPr/>
        </p:nvSpPr>
        <p:spPr>
          <a:xfrm flipH="1">
            <a:off x="5219700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Rectángulo"/>
          <p:cNvSpPr/>
          <p:nvPr/>
        </p:nvSpPr>
        <p:spPr>
          <a:xfrm flipH="1">
            <a:off x="5724525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Rectángulo"/>
          <p:cNvSpPr/>
          <p:nvPr/>
        </p:nvSpPr>
        <p:spPr>
          <a:xfrm flipH="1">
            <a:off x="6227763" y="1477963"/>
            <a:ext cx="28575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1" name="20 Rectángulo"/>
          <p:cNvSpPr/>
          <p:nvPr/>
        </p:nvSpPr>
        <p:spPr>
          <a:xfrm flipH="1">
            <a:off x="6659563" y="1477963"/>
            <a:ext cx="34290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21 Rectángulo"/>
          <p:cNvSpPr/>
          <p:nvPr/>
        </p:nvSpPr>
        <p:spPr>
          <a:xfrm flipH="1">
            <a:off x="7164388" y="1477963"/>
            <a:ext cx="28575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22 Rectángulo"/>
          <p:cNvSpPr/>
          <p:nvPr/>
        </p:nvSpPr>
        <p:spPr>
          <a:xfrm flipH="1">
            <a:off x="7596188" y="1477963"/>
            <a:ext cx="271462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4" name="23 Rectángulo"/>
          <p:cNvSpPr/>
          <p:nvPr/>
        </p:nvSpPr>
        <p:spPr>
          <a:xfrm flipH="1">
            <a:off x="8027988" y="1477963"/>
            <a:ext cx="28575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5" name="24 Rectángulo"/>
          <p:cNvSpPr/>
          <p:nvPr/>
        </p:nvSpPr>
        <p:spPr>
          <a:xfrm flipH="1">
            <a:off x="8459788" y="1477963"/>
            <a:ext cx="285750" cy="2738437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6" name="25 Rectángulo"/>
          <p:cNvSpPr/>
          <p:nvPr/>
        </p:nvSpPr>
        <p:spPr>
          <a:xfrm flipH="1">
            <a:off x="8858250" y="1477963"/>
            <a:ext cx="285750" cy="2738437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gallery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20188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Franja diagonal"/>
          <p:cNvSpPr/>
          <p:nvPr/>
        </p:nvSpPr>
        <p:spPr>
          <a:xfrm flipH="1">
            <a:off x="0" y="0"/>
            <a:ext cx="4500563" cy="3452813"/>
          </a:xfrm>
          <a:prstGeom prst="diagStripe">
            <a:avLst>
              <a:gd name="adj" fmla="val 84171"/>
            </a:avLst>
          </a:prstGeom>
          <a:noFill/>
          <a:ln w="3810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0" y="893763"/>
            <a:ext cx="4500563" cy="3452812"/>
          </a:xfrm>
          <a:prstGeom prst="diagStripe">
            <a:avLst>
              <a:gd name="adj" fmla="val 84171"/>
            </a:avLst>
          </a:prstGeom>
          <a:noFill/>
          <a:ln w="3810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1965325"/>
            <a:ext cx="4500563" cy="3452813"/>
          </a:xfrm>
          <a:prstGeom prst="diagStripe">
            <a:avLst>
              <a:gd name="adj" fmla="val 84171"/>
            </a:avLst>
          </a:prstGeom>
          <a:noFill/>
          <a:ln w="3810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4497388" y="0"/>
            <a:ext cx="4646612" cy="3452813"/>
          </a:xfrm>
          <a:prstGeom prst="diagStripe">
            <a:avLst>
              <a:gd name="adj" fmla="val 84171"/>
            </a:avLst>
          </a:prstGeom>
          <a:noFill/>
          <a:ln w="3810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4572000" y="952500"/>
            <a:ext cx="4572000" cy="3452813"/>
          </a:xfrm>
          <a:prstGeom prst="diagStripe">
            <a:avLst>
              <a:gd name="adj" fmla="val 84171"/>
            </a:avLst>
          </a:prstGeom>
          <a:noFill/>
          <a:ln w="3810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1905000"/>
            <a:ext cx="4572000" cy="3452813"/>
          </a:xfrm>
          <a:prstGeom prst="diagStripe">
            <a:avLst>
              <a:gd name="adj" fmla="val 84171"/>
            </a:avLst>
          </a:prstGeom>
          <a:noFill/>
          <a:ln w="38100">
            <a:solidFill>
              <a:schemeClr val="tx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27088" y="4657725"/>
            <a:ext cx="77041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fiesta deportiva se celebra también con el objetivo de reivindicar una ciudad más solidaria y habitable, promocionando los hábitos saludables y la práctica deportiva como alternativa de ocio.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14:flip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Flecha curvada hacia la derecha"/>
          <p:cNvSpPr/>
          <p:nvPr/>
        </p:nvSpPr>
        <p:spPr>
          <a:xfrm>
            <a:off x="4572000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0" name="9 Flecha curvada hacia la derecha"/>
          <p:cNvSpPr/>
          <p:nvPr/>
        </p:nvSpPr>
        <p:spPr>
          <a:xfrm flipH="1">
            <a:off x="2786063" y="757238"/>
            <a:ext cx="1785937" cy="4319587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" name="10 Flecha curvada hacia la derecha"/>
          <p:cNvSpPr/>
          <p:nvPr/>
        </p:nvSpPr>
        <p:spPr>
          <a:xfrm flipH="1">
            <a:off x="2214563" y="757238"/>
            <a:ext cx="1785937" cy="4319587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2" name="11 Flecha curvada hacia la derecha"/>
          <p:cNvSpPr/>
          <p:nvPr/>
        </p:nvSpPr>
        <p:spPr>
          <a:xfrm>
            <a:off x="5143500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3" name="12 Flecha curvada hacia la derecha"/>
          <p:cNvSpPr/>
          <p:nvPr/>
        </p:nvSpPr>
        <p:spPr>
          <a:xfrm flipH="1">
            <a:off x="1500188" y="817563"/>
            <a:ext cx="1785937" cy="425926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4" name="13 Flecha curvada hacia la derecha"/>
          <p:cNvSpPr/>
          <p:nvPr/>
        </p:nvSpPr>
        <p:spPr>
          <a:xfrm>
            <a:off x="5786438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" name="14 Flecha curvada hacia la derecha"/>
          <p:cNvSpPr/>
          <p:nvPr/>
        </p:nvSpPr>
        <p:spPr>
          <a:xfrm flipH="1">
            <a:off x="785813" y="817563"/>
            <a:ext cx="1785937" cy="425926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6" name="15 Flecha curvada hacia la derecha"/>
          <p:cNvSpPr/>
          <p:nvPr/>
        </p:nvSpPr>
        <p:spPr>
          <a:xfrm>
            <a:off x="6572250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7" name="16 Flecha curvada hacia la derecha"/>
          <p:cNvSpPr/>
          <p:nvPr/>
        </p:nvSpPr>
        <p:spPr>
          <a:xfrm flipH="1">
            <a:off x="0" y="817563"/>
            <a:ext cx="1785938" cy="425926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8" name="17 Flecha curvada hacia la derecha"/>
          <p:cNvSpPr/>
          <p:nvPr/>
        </p:nvSpPr>
        <p:spPr>
          <a:xfrm>
            <a:off x="7286625" y="696913"/>
            <a:ext cx="1857375" cy="4379912"/>
          </a:xfrm>
          <a:prstGeom prst="curvedRightArrow">
            <a:avLst>
              <a:gd name="adj1" fmla="val 49288"/>
              <a:gd name="adj2" fmla="val 28358"/>
              <a:gd name="adj3" fmla="val 0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11188" y="4657725"/>
            <a:ext cx="79930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Fiesta de la Bici es una marcha no competitiva de carácter popular. Son muchísimos los madrileños que salen a la calle a disfrutar de este evento único y ese ambiente festivo es el que debe prevalecer.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>
        <p14:switch dir="r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-1"/>
            <a:ext cx="9577388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Triángulo rectángulo"/>
          <p:cNvSpPr/>
          <p:nvPr/>
        </p:nvSpPr>
        <p:spPr>
          <a:xfrm rot="16200000" flipH="1">
            <a:off x="1816100" y="-1816100"/>
            <a:ext cx="869950" cy="4502150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rot="16200000" flipH="1">
            <a:off x="1816100" y="-982662"/>
            <a:ext cx="869950" cy="4502150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rot="16200000" flipH="1">
            <a:off x="1816100" y="-88900"/>
            <a:ext cx="869950" cy="4502150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rectángulo"/>
          <p:cNvSpPr/>
          <p:nvPr/>
        </p:nvSpPr>
        <p:spPr>
          <a:xfrm rot="16200000" flipH="1">
            <a:off x="1816100" y="744538"/>
            <a:ext cx="869950" cy="4502150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 rot="16200000" flipH="1">
            <a:off x="1816100" y="1577975"/>
            <a:ext cx="869950" cy="4502150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rectángulo"/>
          <p:cNvSpPr/>
          <p:nvPr/>
        </p:nvSpPr>
        <p:spPr>
          <a:xfrm rot="16200000" flipH="1">
            <a:off x="1864519" y="2362994"/>
            <a:ext cx="773112" cy="4502150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rectángulo"/>
          <p:cNvSpPr/>
          <p:nvPr/>
        </p:nvSpPr>
        <p:spPr>
          <a:xfrm rot="16200000" flipH="1">
            <a:off x="1863726" y="3078162"/>
            <a:ext cx="773112" cy="4500563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Triángulo rectángulo"/>
          <p:cNvSpPr/>
          <p:nvPr/>
        </p:nvSpPr>
        <p:spPr>
          <a:xfrm rot="16200000" flipH="1" flipV="1">
            <a:off x="6427788" y="-1846263"/>
            <a:ext cx="869950" cy="4562475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Triángulo rectángulo"/>
          <p:cNvSpPr/>
          <p:nvPr/>
        </p:nvSpPr>
        <p:spPr>
          <a:xfrm rot="16200000" flipH="1" flipV="1">
            <a:off x="6427788" y="-1012825"/>
            <a:ext cx="869950" cy="4562475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Triángulo rectángulo"/>
          <p:cNvSpPr/>
          <p:nvPr/>
        </p:nvSpPr>
        <p:spPr>
          <a:xfrm rot="16200000" flipH="1" flipV="1">
            <a:off x="6427788" y="-119063"/>
            <a:ext cx="869950" cy="4562475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Triángulo rectángulo"/>
          <p:cNvSpPr/>
          <p:nvPr/>
        </p:nvSpPr>
        <p:spPr>
          <a:xfrm rot="16200000" flipH="1" flipV="1">
            <a:off x="6427788" y="714375"/>
            <a:ext cx="869950" cy="4562475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Triángulo rectángulo"/>
          <p:cNvSpPr/>
          <p:nvPr/>
        </p:nvSpPr>
        <p:spPr>
          <a:xfrm rot="16200000" flipH="1" flipV="1">
            <a:off x="6427788" y="1547812"/>
            <a:ext cx="869950" cy="4562475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Triángulo rectángulo"/>
          <p:cNvSpPr/>
          <p:nvPr/>
        </p:nvSpPr>
        <p:spPr>
          <a:xfrm rot="16200000" flipH="1" flipV="1">
            <a:off x="6476207" y="2332831"/>
            <a:ext cx="773112" cy="4562475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Triángulo rectángulo"/>
          <p:cNvSpPr/>
          <p:nvPr/>
        </p:nvSpPr>
        <p:spPr>
          <a:xfrm rot="16200000" flipH="1" flipV="1">
            <a:off x="6471444" y="3042444"/>
            <a:ext cx="773112" cy="4572000"/>
          </a:xfrm>
          <a:prstGeom prst="rtTriangle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www_360z_net-039-615x388 - copi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" y="0"/>
            <a:ext cx="9144000" cy="5715000"/>
          </a:xfrm>
          <a:prstGeom prst="rect">
            <a:avLst/>
          </a:prstGeom>
          <a:solidFill>
            <a:schemeClr val="bg2">
              <a:lumMod val="60000"/>
              <a:lumOff val="40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116013" y="4873625"/>
            <a:ext cx="64087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recorrido de la Fiesta de la Bici está cerrado al tráfico durante su celebración, como es lógico.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6000">
        <p15:prstTrans prst="fallOve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Luna"/>
          <p:cNvSpPr/>
          <p:nvPr/>
        </p:nvSpPr>
        <p:spPr>
          <a:xfrm rot="16200000">
            <a:off x="3417094" y="-2488406"/>
            <a:ext cx="2738438" cy="7715250"/>
          </a:xfrm>
          <a:prstGeom prst="moon">
            <a:avLst>
              <a:gd name="adj" fmla="val 10458"/>
            </a:avLst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rot="16200000" flipH="1">
            <a:off x="3226594" y="369094"/>
            <a:ext cx="2976562" cy="7715250"/>
          </a:xfrm>
          <a:prstGeom prst="moon">
            <a:avLst>
              <a:gd name="adj" fmla="val 10458"/>
            </a:avLst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 rot="16200000">
            <a:off x="3595688" y="-2595563"/>
            <a:ext cx="2381250" cy="7572375"/>
          </a:xfrm>
          <a:prstGeom prst="moon">
            <a:avLst>
              <a:gd name="adj" fmla="val 10458"/>
            </a:avLst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 rot="16200000" flipH="1">
            <a:off x="3505994" y="577057"/>
            <a:ext cx="2560637" cy="7715250"/>
          </a:xfrm>
          <a:prstGeom prst="moon">
            <a:avLst>
              <a:gd name="adj" fmla="val 10458"/>
            </a:avLst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Luna"/>
          <p:cNvSpPr/>
          <p:nvPr/>
        </p:nvSpPr>
        <p:spPr>
          <a:xfrm rot="16200000">
            <a:off x="3810000" y="-2667000"/>
            <a:ext cx="2024063" cy="7358063"/>
          </a:xfrm>
          <a:prstGeom prst="moon">
            <a:avLst>
              <a:gd name="adj" fmla="val 10458"/>
            </a:avLst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Luna"/>
          <p:cNvSpPr/>
          <p:nvPr/>
        </p:nvSpPr>
        <p:spPr>
          <a:xfrm rot="16200000" flipH="1">
            <a:off x="3649663" y="792163"/>
            <a:ext cx="2201862" cy="7643812"/>
          </a:xfrm>
          <a:prstGeom prst="moon">
            <a:avLst>
              <a:gd name="adj" fmla="val 10458"/>
            </a:avLst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Luna"/>
          <p:cNvSpPr/>
          <p:nvPr/>
        </p:nvSpPr>
        <p:spPr>
          <a:xfrm rot="16200000">
            <a:off x="3887787" y="-2816224"/>
            <a:ext cx="1725613" cy="7358062"/>
          </a:xfrm>
          <a:prstGeom prst="moon">
            <a:avLst>
              <a:gd name="adj" fmla="val 10458"/>
            </a:avLst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Luna"/>
          <p:cNvSpPr/>
          <p:nvPr/>
        </p:nvSpPr>
        <p:spPr>
          <a:xfrm rot="16200000" flipH="1">
            <a:off x="3828256" y="970757"/>
            <a:ext cx="1844675" cy="7643812"/>
          </a:xfrm>
          <a:prstGeom prst="moon">
            <a:avLst>
              <a:gd name="adj" fmla="val 10458"/>
            </a:avLst>
          </a:prstGeom>
          <a:solidFill>
            <a:schemeClr val="accent3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39552" y="4081636"/>
            <a:ext cx="8353425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faltaron las reivindicaciones de más carriles bici, más aparcamientos de bicicletas, y una idea muy interesante que sugería un ciclista de Carabanchel: repetir este día de la bicicleta varias veces al año, o por qué no, cortar alguna calle importante de Madrid como el Paseo de la Castellana, el primer domingo de cada mes ¡¡PEDID Y SE OS DARÁ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endParaRPr lang="es-ES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48000">
        <p14:ripple/>
      </p:transition>
    </mc:Choice>
    <mc:Fallback xmlns="">
      <p:transition spd="slow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WordArt 2"/>
          <p:cNvSpPr>
            <a:spLocks noChangeArrowheads="1" noChangeShapeType="1" noTextEdit="1"/>
          </p:cNvSpPr>
          <p:nvPr/>
        </p:nvSpPr>
        <p:spPr bwMode="auto">
          <a:xfrm>
            <a:off x="1403648" y="157162"/>
            <a:ext cx="6263977" cy="97214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67241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Enlazada </a:t>
            </a:r>
          </a:p>
        </p:txBody>
      </p:sp>
      <p:sp>
        <p:nvSpPr>
          <p:cNvPr id="68611" name="WordArt 3"/>
          <p:cNvSpPr>
            <a:spLocks noChangeArrowheads="1" noChangeShapeType="1" noTextEdit="1"/>
          </p:cNvSpPr>
          <p:nvPr/>
        </p:nvSpPr>
        <p:spPr bwMode="auto">
          <a:xfrm>
            <a:off x="1979712" y="1417340"/>
            <a:ext cx="5257800" cy="65563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</a:p>
        </p:txBody>
      </p:sp>
      <p:sp>
        <p:nvSpPr>
          <p:cNvPr id="68612" name="WordArt 4"/>
          <p:cNvSpPr>
            <a:spLocks noChangeArrowheads="1" noChangeShapeType="1" noTextEdit="1"/>
          </p:cNvSpPr>
          <p:nvPr/>
        </p:nvSpPr>
        <p:spPr bwMode="auto">
          <a:xfrm>
            <a:off x="1547664" y="2353444"/>
            <a:ext cx="6697663" cy="73913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Hollywood Hills"/>
              </a:rPr>
              <a:t> </a:t>
            </a:r>
            <a:r>
              <a:rPr lang="es-E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ollywood Hills"/>
              </a:rPr>
              <a:t>Sugar</a:t>
            </a:r>
            <a:r>
              <a:rPr lang="es-E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ollywood Hills"/>
              </a:rPr>
              <a:t> </a:t>
            </a:r>
            <a:r>
              <a:rPr lang="es-E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ollywood Hills"/>
              </a:rPr>
              <a:t>Sugar</a:t>
            </a:r>
            <a:r>
              <a:rPr lang="es-E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ollywood Hills"/>
              </a:rPr>
              <a:t> – </a:t>
            </a:r>
            <a:r>
              <a:rPr lang="es-E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ollywood Hills"/>
              </a:rPr>
              <a:t>The</a:t>
            </a:r>
            <a:r>
              <a:rPr lang="es-E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ollywood Hills"/>
              </a:rPr>
              <a:t> </a:t>
            </a:r>
            <a:r>
              <a:rPr lang="es-ES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ollywood Hills"/>
              </a:rPr>
              <a:t>Archies</a:t>
            </a:r>
            <a:r>
              <a:rPr lang="es-E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Hollywood Hills"/>
              </a:rPr>
              <a:t> </a:t>
            </a:r>
          </a:p>
        </p:txBody>
      </p:sp>
      <p:sp>
        <p:nvSpPr>
          <p:cNvPr id="68614" name="WordArt 6"/>
          <p:cNvSpPr>
            <a:spLocks noChangeArrowheads="1" noChangeShapeType="1" noTextEdit="1"/>
          </p:cNvSpPr>
          <p:nvPr/>
        </p:nvSpPr>
        <p:spPr bwMode="auto">
          <a:xfrm>
            <a:off x="1475656" y="3361556"/>
            <a:ext cx="6408886" cy="79176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perspectiveAbove"/>
              <a:lightRig rig="legacyHarsh3" dir="l"/>
            </a:scene3d>
            <a:sp3d extrusionH="430200" prstMaterial="legacyMatte">
              <a:bevelT w="38100" h="38100" prst="angle"/>
              <a:extrusionClr>
                <a:srgbClr val="C0C0C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HarvestItal"/>
              </a:rPr>
              <a:t> 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arvestItal"/>
              </a:rPr>
              <a:t>Mas Fuerte –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arvestItal"/>
              </a:rPr>
              <a:t>Massiel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arvestItal"/>
              </a:rPr>
              <a:t>  </a:t>
            </a:r>
          </a:p>
        </p:txBody>
      </p:sp>
      <p:sp>
        <p:nvSpPr>
          <p:cNvPr id="68615" name="WordArt 7"/>
          <p:cNvSpPr>
            <a:spLocks noChangeArrowheads="1" noChangeShapeType="1" noTextEdit="1"/>
          </p:cNvSpPr>
          <p:nvPr/>
        </p:nvSpPr>
        <p:spPr bwMode="auto">
          <a:xfrm>
            <a:off x="1475656" y="4369668"/>
            <a:ext cx="5688632" cy="7333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5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7A7A7A"/>
                  </a:prstShdw>
                </a:effectLst>
                <a:latin typeface="Times New Roman"/>
                <a:cs typeface="Times New Roman"/>
              </a:rPr>
              <a:t>  </a:t>
            </a: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7A7A7A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No sucederá mas – Claudia </a:t>
            </a:r>
            <a:r>
              <a:rPr lang="pt-BR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7A7A7A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Mori</a:t>
            </a: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7A7A7A"/>
                  </a:prstShdw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CBCBCB"/>
                  </a:gs>
                  <a:gs pos="13000">
                    <a:srgbClr val="5F5F5F"/>
                  </a:gs>
                  <a:gs pos="21001">
                    <a:srgbClr val="5F5F5F"/>
                  </a:gs>
                  <a:gs pos="63000">
                    <a:srgbClr val="FFFFFF"/>
                  </a:gs>
                  <a:gs pos="67000">
                    <a:srgbClr val="B2B2B2"/>
                  </a:gs>
                  <a:gs pos="69000">
                    <a:srgbClr val="292929"/>
                  </a:gs>
                  <a:gs pos="82001">
                    <a:srgbClr val="777777"/>
                  </a:gs>
                  <a:gs pos="100000">
                    <a:srgbClr val="EAEAEA"/>
                  </a:gs>
                </a:gsLst>
                <a:lin ang="5400000" scaled="1"/>
              </a:gradFill>
              <a:effectLst>
                <a:prstShdw prst="shdw17" dist="17961" dir="2700000">
                  <a:srgbClr val="7A7A7A"/>
                </a:prstShdw>
                <a:reflection blurRad="6350" stA="60000" endA="900" endPos="58000" dir="5400000" sy="-100000" algn="bl" rotWithShape="0"/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625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3129</TotalTime>
  <Words>1675</Words>
  <Application>Microsoft Office PowerPoint</Application>
  <PresentationFormat>Presentación en pantalla (16:10)</PresentationFormat>
  <Paragraphs>74</Paragraphs>
  <Slides>59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71" baseType="lpstr">
      <vt:lpstr>Arial</vt:lpstr>
      <vt:lpstr>Arial Black</vt:lpstr>
      <vt:lpstr>Calibri</vt:lpstr>
      <vt:lpstr>Harrington</vt:lpstr>
      <vt:lpstr>HarvestItal</vt:lpstr>
      <vt:lpstr>High Tower Text</vt:lpstr>
      <vt:lpstr>Hollywood Hills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276</cp:revision>
  <dcterms:created xsi:type="dcterms:W3CDTF">2014-10-06T19:48:58Z</dcterms:created>
  <dcterms:modified xsi:type="dcterms:W3CDTF">2023-12-04T10:54:01Z</dcterms:modified>
</cp:coreProperties>
</file>