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75"/>
  </p:notesMasterIdLst>
  <p:sldIdLst>
    <p:sldId id="387" r:id="rId4"/>
    <p:sldId id="404" r:id="rId5"/>
    <p:sldId id="327" r:id="rId6"/>
    <p:sldId id="328" r:id="rId7"/>
    <p:sldId id="390" r:id="rId8"/>
    <p:sldId id="391" r:id="rId9"/>
    <p:sldId id="329" r:id="rId10"/>
    <p:sldId id="330" r:id="rId11"/>
    <p:sldId id="389" r:id="rId12"/>
    <p:sldId id="393" r:id="rId13"/>
    <p:sldId id="332" r:id="rId14"/>
    <p:sldId id="394" r:id="rId15"/>
    <p:sldId id="395" r:id="rId16"/>
    <p:sldId id="397" r:id="rId17"/>
    <p:sldId id="334" r:id="rId18"/>
    <p:sldId id="339" r:id="rId19"/>
    <p:sldId id="341" r:id="rId20"/>
    <p:sldId id="343" r:id="rId21"/>
    <p:sldId id="340" r:id="rId22"/>
    <p:sldId id="337" r:id="rId23"/>
    <p:sldId id="346" r:id="rId24"/>
    <p:sldId id="396" r:id="rId25"/>
    <p:sldId id="353" r:id="rId26"/>
    <p:sldId id="344" r:id="rId27"/>
    <p:sldId id="352" r:id="rId28"/>
    <p:sldId id="342" r:id="rId29"/>
    <p:sldId id="347" r:id="rId30"/>
    <p:sldId id="348" r:id="rId31"/>
    <p:sldId id="349" r:id="rId32"/>
    <p:sldId id="350" r:id="rId33"/>
    <p:sldId id="354" r:id="rId34"/>
    <p:sldId id="351" r:id="rId35"/>
    <p:sldId id="356" r:id="rId36"/>
    <p:sldId id="359" r:id="rId37"/>
    <p:sldId id="355" r:id="rId38"/>
    <p:sldId id="345" r:id="rId39"/>
    <p:sldId id="338" r:id="rId40"/>
    <p:sldId id="358" r:id="rId41"/>
    <p:sldId id="361" r:id="rId42"/>
    <p:sldId id="363" r:id="rId43"/>
    <p:sldId id="398" r:id="rId44"/>
    <p:sldId id="367" r:id="rId45"/>
    <p:sldId id="366" r:id="rId46"/>
    <p:sldId id="365" r:id="rId47"/>
    <p:sldId id="360" r:id="rId48"/>
    <p:sldId id="362" r:id="rId49"/>
    <p:sldId id="364" r:id="rId50"/>
    <p:sldId id="368" r:id="rId51"/>
    <p:sldId id="370" r:id="rId52"/>
    <p:sldId id="383" r:id="rId53"/>
    <p:sldId id="371" r:id="rId54"/>
    <p:sldId id="374" r:id="rId55"/>
    <p:sldId id="375" r:id="rId56"/>
    <p:sldId id="376" r:id="rId57"/>
    <p:sldId id="372" r:id="rId58"/>
    <p:sldId id="377" r:id="rId59"/>
    <p:sldId id="378" r:id="rId60"/>
    <p:sldId id="373" r:id="rId61"/>
    <p:sldId id="379" r:id="rId62"/>
    <p:sldId id="381" r:id="rId63"/>
    <p:sldId id="385" r:id="rId64"/>
    <p:sldId id="386" r:id="rId65"/>
    <p:sldId id="382" r:id="rId66"/>
    <p:sldId id="384" r:id="rId67"/>
    <p:sldId id="399" r:id="rId68"/>
    <p:sldId id="400" r:id="rId69"/>
    <p:sldId id="401" r:id="rId70"/>
    <p:sldId id="402" r:id="rId71"/>
    <p:sldId id="403" r:id="rId72"/>
    <p:sldId id="388" r:id="rId73"/>
    <p:sldId id="405" r:id="rId74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k1pWuHWOLr5MkZM+UR31g==" hashData="sAAGfw99CxjKLnoXdABVFIQe+1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99" autoAdjust="0"/>
    <p:restoredTop sz="94660"/>
  </p:normalViewPr>
  <p:slideViewPr>
    <p:cSldViewPr>
      <p:cViewPr>
        <p:scale>
          <a:sx n="60" d="100"/>
          <a:sy n="60" d="100"/>
        </p:scale>
        <p:origin x="-585" y="-45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A3191DE-608B-44B1-8FEF-1DF828EE970B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EB7C2CC-A3F6-415D-80CA-A4CF285AAF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96872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93F5F5-E37A-4CDD-B7B5-2C001B078D1E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BA3D5-FC4B-4181-ADDA-7BFF07B2C9D5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9729A-D2CF-4313-838E-6A1FF24BBA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7E13E-8247-4C3D-901A-48932277572E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B380B-4CDC-4243-A87B-E3385B2E42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1618D-22BE-4139-93BA-739801163977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A4E99-35A5-42D8-9599-7881441D01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B8D2A-9E79-4205-B298-C13305A3AEAC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CD1E0-9521-4D76-A895-22AE3F925F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4FCFC-564F-4A73-B823-666604C9C86B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576D7-02AC-4C3A-A84C-1CD4F7AB6A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E6AA0-BBD3-4909-BDDC-1FDA3BC72E98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9AE32-5DE2-4B04-97B0-D1C65B6241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8DB93-8FF1-441B-B537-5973D1C83ECA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6A337-7972-4145-8998-EBDD7AF52B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0DE2B-7BC8-465C-949B-D8C6423EC850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FF552-4946-4C9F-9A35-7120FB57E7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80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5E1C1-37EE-475E-869F-C8247C8F963E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AA0C7-48AD-4611-A4EF-A20D4C4BD4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54F6D-E1A7-4D2A-B4A4-560749BC0D14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A5188-5E83-4AD4-8F67-E217667FB5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979"/>
            <a:ext cx="2057400" cy="36565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979"/>
            <a:ext cx="6019800" cy="36565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1F6CF-09E9-4BF3-8031-569DDAB6F5FC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FC3FA-81CA-490F-95B0-D0B7004E0F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90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EF15DE-EC79-4951-9676-5F2E836F6768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005197-61C4-4556-93E9-5CC1A60BC4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1323" tIns="35662" rIns="71323" bIns="356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520825"/>
            <a:ext cx="7886700" cy="362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1323" tIns="35662" rIns="71323" bIns="356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wrap="square" lIns="71323" tIns="35662" rIns="71323" bIns="3566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9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C370338B-DA6D-4487-AEF7-8F0B93C23C0C}" type="datetimeFigureOut">
              <a:rPr lang="es-ES"/>
              <a:pPr>
                <a:defRPr/>
              </a:pPr>
              <a:t>18/04/2021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wrap="square" lIns="71323" tIns="35662" rIns="71323" bIns="3566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wrap="square" lIns="71323" tIns="35662" rIns="71323" bIns="3566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0E20A9C4-0A06-481D-8BA7-D200E5FBE6F5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 spd="med" advTm="9000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5pPr>
      <a:lvl6pPr marL="356616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6pPr>
      <a:lvl7pPr marL="713232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7pPr>
      <a:lvl8pPr marL="1069848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8pPr>
      <a:lvl9pPr marL="1426464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9pPr>
    </p:titleStyle>
    <p:bodyStyle>
      <a:lvl1pPr marL="177800" indent="-177800" algn="l" rtl="0" eaLnBrk="0" fontAlgn="base" hangingPunct="0">
        <a:lnSpc>
          <a:spcPct val="90000"/>
        </a:lnSpc>
        <a:spcBef>
          <a:spcPts val="775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33400" indent="-177800" algn="l" rtl="0" eaLnBrk="0" fontAlgn="base" hangingPunct="0">
        <a:lnSpc>
          <a:spcPct val="90000"/>
        </a:lnSpc>
        <a:spcBef>
          <a:spcPts val="388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890588" indent="-177800" algn="l" rtl="0" eaLnBrk="0" fontAlgn="base" hangingPunct="0">
        <a:lnSpc>
          <a:spcPct val="90000"/>
        </a:lnSpc>
        <a:spcBef>
          <a:spcPts val="388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47775" indent="-177800" algn="l" rtl="0" eaLnBrk="0" fontAlgn="base" hangingPunct="0">
        <a:lnSpc>
          <a:spcPct val="90000"/>
        </a:lnSpc>
        <a:spcBef>
          <a:spcPts val="388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03375" indent="-177800" algn="l" rtl="0" eaLnBrk="0" fontAlgn="base" hangingPunct="0">
        <a:lnSpc>
          <a:spcPct val="90000"/>
        </a:lnSpc>
        <a:spcBef>
          <a:spcPts val="388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961388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18004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674620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31236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3232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9848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83080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9696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96312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52928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683568" y="121196"/>
            <a:ext cx="7416800" cy="136797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9306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Festival de Esculturas de Hielo en Harbin </a:t>
            </a:r>
          </a:p>
        </p:txBody>
      </p:sp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971600" y="1633364"/>
            <a:ext cx="6985000" cy="936625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 Fotografías y Comentarios de la red  </a:t>
            </a:r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1043608" y="3073524"/>
            <a:ext cx="6336704" cy="5603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5273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Creación y Diseño:</a:t>
            </a:r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1692275" y="4010025"/>
            <a:ext cx="5113338" cy="511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V I C E N T E  G A R C Í A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00FF00"/>
                  </a:gs>
                  <a:gs pos="100000">
                    <a:srgbClr val="009900"/>
                  </a:gs>
                </a:gsLst>
                <a:lin ang="5400000" scaled="1"/>
              </a:gradFill>
              <a:effectLst>
                <a:prstShdw prst="shdw17" dist="17961" dir="13500000">
                  <a:srgbClr val="009900"/>
                </a:prstShdw>
              </a:effectLst>
              <a:latin typeface="High Tower Text"/>
            </a:endParaRP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2339975" y="4657725"/>
            <a:ext cx="3743325" cy="5984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Automático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honeycomb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  <p:bldP spid="1639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23528" y="1705372"/>
            <a:ext cx="8568952" cy="35394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sz="3200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El festival de esculturas de hielo y nieve de Harbin es un festival internacional dedicado a las esculturas de nieve y hielo que se celebra de forma anual en enero desde 1963. Se interrumpió durante la Revolución Cultural para continuar en 1985.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115616" y="0"/>
            <a:ext cx="6552728" cy="1129308"/>
          </a:xfrm>
          <a:prstGeom prst="rect">
            <a:avLst/>
          </a:prstGeom>
          <a:noFill/>
        </p:spPr>
        <p:txBody>
          <a:bodyPr wrap="none">
            <a:prstTxWarp prst="textDeflateTop">
              <a:avLst>
                <a:gd name="adj" fmla="val 23138"/>
              </a:avLst>
            </a:prstTxWarp>
            <a:spAutoFit/>
            <a:scene3d>
              <a:camera prst="orthographicFront"/>
              <a:lightRig rig="flat" dir="tl"/>
            </a:scene3d>
            <a:sp3d extrusionH="57150" contourW="19050" prstMaterial="clear">
              <a:bevelT w="50800" h="50800" prst="softRound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36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</a:t>
            </a:r>
            <a:r>
              <a:rPr lang="es-ES" sz="36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Esculturas de Hielo y Nieve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8000">
        <p14:honeycomb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-amapola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Arco de bloque"/>
          <p:cNvSpPr/>
          <p:nvPr/>
        </p:nvSpPr>
        <p:spPr>
          <a:xfrm>
            <a:off x="0" y="1657350"/>
            <a:ext cx="9144000" cy="8016875"/>
          </a:xfrm>
          <a:prstGeom prst="blockArc">
            <a:avLst>
              <a:gd name="adj1" fmla="val 10825099"/>
              <a:gd name="adj2" fmla="val 21537218"/>
              <a:gd name="adj3" fmla="val 5854"/>
            </a:avLst>
          </a:prstGeom>
          <a:solidFill>
            <a:schemeClr val="accent5">
              <a:lumMod val="60000"/>
              <a:lumOff val="40000"/>
              <a:alpha val="69804"/>
            </a:schemeClr>
          </a:solidFill>
          <a:ln w="3175">
            <a:solidFill>
              <a:schemeClr val="accent5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flipV="1">
            <a:off x="0" y="7798631"/>
            <a:ext cx="9144000" cy="1309716"/>
          </a:xfrm>
          <a:prstGeom prst="blockArc">
            <a:avLst>
              <a:gd name="adj1" fmla="val 10758252"/>
              <a:gd name="adj2" fmla="val 21537218"/>
              <a:gd name="adj3" fmla="val 5854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152400" y="803275"/>
            <a:ext cx="8991600" cy="9823450"/>
          </a:xfrm>
          <a:prstGeom prst="blockArc">
            <a:avLst>
              <a:gd name="adj1" fmla="val 10845395"/>
              <a:gd name="adj2" fmla="val 21537218"/>
              <a:gd name="adj3" fmla="val 5854"/>
            </a:avLst>
          </a:prstGeom>
          <a:solidFill>
            <a:schemeClr val="accent5">
              <a:lumMod val="40000"/>
              <a:lumOff val="60000"/>
              <a:alpha val="69804"/>
            </a:schemeClr>
          </a:solidFill>
          <a:ln w="3175">
            <a:solidFill>
              <a:schemeClr val="accent5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0" y="0"/>
            <a:ext cx="9144000" cy="11520488"/>
          </a:xfrm>
          <a:prstGeom prst="blockArc">
            <a:avLst>
              <a:gd name="adj1" fmla="val 10911158"/>
              <a:gd name="adj2" fmla="val 21537218"/>
              <a:gd name="adj3" fmla="val 5854"/>
            </a:avLst>
          </a:prstGeom>
          <a:solidFill>
            <a:schemeClr val="accent1">
              <a:lumMod val="20000"/>
              <a:lumOff val="80000"/>
              <a:alpha val="69804"/>
            </a:schemeClr>
          </a:solidFill>
          <a:ln w="3175">
            <a:solidFill>
              <a:schemeClr val="accent5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50825" y="4370388"/>
            <a:ext cx="8713788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festival de esculturas de hielo y nieve de Harbin es un evento internacional dedicado a las esculturas de nieve y hielo que se celebra de forma anual en enero desde 1963 en la ciudad de Harbin, situada en el noreste de China bajo la influencia del duro invierno siberiano.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2000">
        <p14:glitter pattern="hexagon"/>
        <p:sndAc>
          <p:stSnd loop="1">
            <p:snd r:embed="rId2" name="Mongolia Music.wav"/>
          </p:stSnd>
        </p:sndAc>
      </p:transition>
    </mc:Choice>
    <mc:Fallback xmlns="">
      <p:transition spd="slow" advTm="32000">
        <p:fade/>
        <p:sndAc>
          <p:stSnd loop="1">
            <p:snd r:embed="rId4" name="Mongolia Mu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2702-sveti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5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39750" y="4945063"/>
            <a:ext cx="76327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Harbin es la capital de la provincia china de Heilongjiang, donde las temperaturas pueden descender hasta 35 grados bajo cero.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glitter dir="u" pattern="hexagon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23850" y="4370388"/>
            <a:ext cx="84963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edición de este año, ha atraído a millones de visitantes de todo el mundo     para participar o ser testigos de una variedad de actividades invernales             incluyendo un torneo de natación en las aguas heladas del río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Songhua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paseos en trineo en el hielo y la nieve.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1000">
        <p14:glitter dir="r" pattern="hexagon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95288" y="4873625"/>
            <a:ext cx="80645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Otras actividades populares durante las fechas del festival son el esquí alpino en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Yabuli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y la muestra de faroles de hielo en el jardín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Zhaolin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glitter dir="d" pattern="hexagon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1 Imagen" descr="lima-peru-city-cent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Onda"/>
          <p:cNvSpPr/>
          <p:nvPr/>
        </p:nvSpPr>
        <p:spPr>
          <a:xfrm rot="2488856">
            <a:off x="722313" y="947738"/>
            <a:ext cx="4297362" cy="1311275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85000"/>
              <a:alpha val="7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Onda"/>
          <p:cNvSpPr/>
          <p:nvPr/>
        </p:nvSpPr>
        <p:spPr>
          <a:xfrm rot="2757706">
            <a:off x="3867151" y="3446462"/>
            <a:ext cx="4597400" cy="1311275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85000"/>
              <a:alpha val="7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Onda"/>
          <p:cNvSpPr/>
          <p:nvPr/>
        </p:nvSpPr>
        <p:spPr>
          <a:xfrm rot="18725483" flipV="1">
            <a:off x="696119" y="3353594"/>
            <a:ext cx="4300538" cy="137160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85000"/>
              <a:alpha val="7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Onda"/>
          <p:cNvSpPr/>
          <p:nvPr/>
        </p:nvSpPr>
        <p:spPr>
          <a:xfrm rot="19310388" flipV="1">
            <a:off x="4037013" y="933450"/>
            <a:ext cx="4706937" cy="129540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85000"/>
              <a:alpha val="7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900113" y="4873625"/>
            <a:ext cx="70564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el evento se destaca especialmente por la elaboración de una variedad de esculturas a base de hielo.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42869_10151243465549023_1692182972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071938" y="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714875" y="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714750" y="53657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72063" y="53657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357563" y="101282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429250" y="106997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000375" y="142875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786438" y="148907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143625" y="190500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643188" y="190500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286000" y="238125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6500813" y="238125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928813" y="279717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6858000" y="279717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571625" y="321627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7215188" y="321627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1214438" y="363220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7572375" y="363220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827088" y="411797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7929563" y="404812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395288" y="4478338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8358188" y="4403725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0" y="495300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8858250" y="4953000"/>
            <a:ext cx="285750" cy="762000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755650" y="4657725"/>
            <a:ext cx="777716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festival comienza de forma oficial el 5 de enero y dura un mes, sin embargo, si las condiciones meteorológicas lo permiten, el evento puede prolongarse más allá de la fecha oficial de clausura.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8000">
        <p14:vortex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tallerdefotos.cat/wp-content/uploads/2012/01/TuscanySunrise.jpg"/>
          <p:cNvPicPr>
            <a:picLocks noChangeAspect="1" noChangeArrowheads="1"/>
          </p:cNvPicPr>
          <p:nvPr/>
        </p:nvPicPr>
        <p:blipFill>
          <a:blip r:embed="rId2" cstate="print"/>
          <a:srcRect b="50000"/>
          <a:stretch>
            <a:fillRect/>
          </a:stretch>
        </p:blipFill>
        <p:spPr bwMode="auto">
          <a:xfrm>
            <a:off x="0" y="0"/>
            <a:ext cx="9144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www.tallerdefotos.cat/wp-content/uploads/2012/01/TuscanySunrise.jpg"/>
          <p:cNvPicPr>
            <a:picLocks noChangeAspect="1" noChangeArrowheads="1"/>
          </p:cNvPicPr>
          <p:nvPr/>
        </p:nvPicPr>
        <p:blipFill>
          <a:blip r:embed="rId2" cstate="print"/>
          <a:srcRect t="50000"/>
          <a:stretch>
            <a:fillRect/>
          </a:stretch>
        </p:blipFill>
        <p:spPr bwMode="auto">
          <a:xfrm>
            <a:off x="0" y="2857500"/>
            <a:ext cx="9144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50825" y="4657725"/>
            <a:ext cx="82518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ciudad china de Harbin acoge hasta marzo la trigésimo quinta edición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su festival de hielo y nieve, considerado uno de los más importantes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mundo.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vortex dir="d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539750" y="4657725"/>
            <a:ext cx="820896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Festival de Hielo y Nieve de Harbin, en China, abrió sus puertas con más de 800.000 metros cuadrados en los que las protagonistas son las estructuras de hielo con forma de famosas edificaciones chinas.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7000">
        <p14:vortex dir="u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1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a2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84213" y="4657725"/>
            <a:ext cx="79914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festival consiste principalmente en tres parques temáticos: el Island International Snow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Sculpture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Art Expo es un parque temático para las esculturas de nieve…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14:shred pattern="rectangle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6 Crucero principe Alfons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06 Crucero principe Alfons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750" y="4657725"/>
            <a:ext cx="83534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…el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Zhanglin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Park es un parque temático para las estructuras iluminadas, y el Harbin Ice and Snow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World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un parque temático para las esculturas, espectáculos, edificios de hielo iluminado y todo tipos de actividades.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8000">
        <p14:shred pattern="rectangle" dir="out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7 Crucero modelo Reina Regen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07 Crucero modelo Reina Regen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27088" y="4873625"/>
            <a:ext cx="73453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evento se celebra desde 1963, aunque fue interrumpido varios años durante la Revolución Cultural.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14:switch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9 Modelo del galeón Nuestra Señora de la Concepción y de las Ánim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09 Modelo del galeón Nuestra Señora de la Concepción y de las Ánim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23850" y="4657725"/>
            <a:ext cx="81359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que se reanudó en 1985, esta atracción suele atraer a millones de visitantes, y este año, presentará hasta 2.000 esculturas, cifra récord en su trayectoria.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switch dir="l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0000" b="50000"/>
          <a:stretch>
            <a:fillRect/>
          </a:stretch>
        </p:blipFill>
        <p:spPr>
          <a:xfrm>
            <a:off x="0" y="0"/>
            <a:ext cx="4572000" cy="2857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a3.JPG"/>
          <p:cNvPicPr>
            <a:picLocks noChangeAspect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a4.JPG"/>
          <p:cNvPicPr>
            <a:picLocks noChangeAspect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684213" y="4657725"/>
            <a:ext cx="8064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construir todas las estructuras que componen este museo helado se han utilizado alrededor de 180.000 metros cúbicos de hielo y 150.000 de nieve.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flip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2.bp.blogspot.com/-rFxp4lfpUnc/UYpYnwSDSKI/AAAAAAAAHjU/WqSWetPkD8Q/s1600/TOSCANA+05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2.bp.blogspot.com/-rFxp4lfpUnc/UYpYnwSDSKI/AAAAAAAAHjU/WqSWetPkD8Q/s1600/TOSCANA+05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26 camarote del comandan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79388" y="4657725"/>
            <a:ext cx="86407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esta edición, el tema central de las estructuras será “Jardín de nieve en flor, fantástico mundo”, y los turistas podrán disfrutar de colosales estatuas de agua congelada y nieve con forma de templos, pagodas, palacios o budas.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>
        <p14:flip dir="l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guatemplazaconstituci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5">
              <a:lumMod val="20000"/>
              <a:lumOff val="80000"/>
              <a:alpha val="4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313" y="238125"/>
            <a:ext cx="8643937" cy="523875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68313" y="481013"/>
            <a:ext cx="8064500" cy="4752975"/>
          </a:xfrm>
          <a:prstGeom prst="rect">
            <a:avLst/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42988" y="4657725"/>
            <a:ext cx="73453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festival, considerado uno de los más grandes del mundo, dura tres meses, pero las esculturas permanecerán en el lugar hasta que el clima lo permita.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gallery dir="l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Content Placeholder 14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0000" b="50000"/>
          <a:stretch>
            <a:fillRect/>
          </a:stretch>
        </p:blipFill>
        <p:spPr>
          <a:xfrm>
            <a:off x="0" y="0"/>
            <a:ext cx="4572000" cy="2857500"/>
          </a:xfrm>
        </p:spPr>
      </p:pic>
      <p:pic>
        <p:nvPicPr>
          <p:cNvPr id="16" name="Picture 15" descr="a2.JPG"/>
          <p:cNvPicPr>
            <a:picLocks noChangeAspect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a3.JPG"/>
          <p:cNvPicPr>
            <a:picLocks noChangeAspect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a4.JPG"/>
          <p:cNvPicPr>
            <a:picLocks noChangeAspect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71550" y="4945063"/>
            <a:ext cx="76327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Festival de Esculturas de Hielo y Nieve de Harbin, atrae a cientos de miles de visitantes anualmente.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gallery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Interior-Catedral-de-Lima-Peru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429125" cy="5715000"/>
          </a:xfrm>
          <a:prstGeom prst="rtTriangle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4714875" y="0"/>
            <a:ext cx="4429125" cy="5715000"/>
          </a:xfrm>
          <a:prstGeom prst="rtTriangle">
            <a:avLst/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3708400" cy="5715000"/>
          </a:xfrm>
          <a:prstGeom prst="rtTriangle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>
            <a:off x="5508625" y="0"/>
            <a:ext cx="3635375" cy="5715000"/>
          </a:xfrm>
          <a:prstGeom prst="rtTriangle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2771775" cy="5715000"/>
          </a:xfrm>
          <a:prstGeom prst="rt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 flipH="1">
            <a:off x="6372225" y="0"/>
            <a:ext cx="2771775" cy="5715000"/>
          </a:xfrm>
          <a:prstGeom prst="rt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79388" y="4657725"/>
            <a:ext cx="85693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 evento internacional dedicado a las esculturas de nieve y hielo que se celebra de forma anual en enero desde 1963 en la ciudad de Harbin, situada en el noreste de China bajo la influencia del duro invierno siberiano.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>
        <p14:prism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 cstate="print"/>
          <a:srcRect t="50000"/>
          <a:stretch>
            <a:fillRect/>
          </a:stretch>
        </p:blipFill>
        <p:spPr bwMode="auto">
          <a:xfrm>
            <a:off x="0" y="2857500"/>
            <a:ext cx="9144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25 Imagen" descr="Imagen12.jpg"/>
          <p:cNvPicPr>
            <a:picLocks noChangeAspect="1"/>
          </p:cNvPicPr>
          <p:nvPr/>
        </p:nvPicPr>
        <p:blipFill>
          <a:blip r:embed="rId2" cstate="print"/>
          <a:srcRect b="50000"/>
          <a:stretch>
            <a:fillRect/>
          </a:stretch>
        </p:blipFill>
        <p:spPr bwMode="auto">
          <a:xfrm>
            <a:off x="0" y="0"/>
            <a:ext cx="9144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27088" y="4873625"/>
            <a:ext cx="77057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artista da forma a su escultura de hielo durante la competición celebrada en el Festival de Hielo y Nieve de Harbin.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prism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8_19_11_Malaguet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1">
              <a:lumMod val="20000"/>
              <a:lumOff val="8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88" y="238125"/>
            <a:ext cx="8439150" cy="523875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42938" y="476250"/>
            <a:ext cx="7816850" cy="4762500"/>
          </a:xfrm>
          <a:prstGeom prst="rect">
            <a:avLst/>
          </a:prstGeom>
          <a:solidFill>
            <a:schemeClr val="tx1">
              <a:lumMod val="9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71550" y="4586288"/>
            <a:ext cx="74882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competición de esculturas de hielo atrajo a 64 artistas de 12 países que pusieron a prueba su habilidad con hasta diez bloques de hielo por equipo.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prism dir="u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-8-a270306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softRound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5">
              <a:lumMod val="20000"/>
              <a:lumOff val="8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softRound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088" y="4657725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edición del festival cuenta con seis toboganes de hielo de 320 metros de largo y se ha desarrollado una aplicación móvil para que los visitantes conozcan cuándo les toca su turno.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prism dir="d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755650" y="4657725"/>
            <a:ext cx="70564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de las estructuras del festival siguen el modelo de las tradicionales edificaciones chinas, aunque también destacan ejemplos de otros estilos arquitectónicos.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doors dir="vert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2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 descr="a1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971550" y="4945063"/>
            <a:ext cx="74882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artista da forma a su escultura de hielo durante la competición celebrada dentro del Festival de Hielo y Nieve de Harbin.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doors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2">
              <a:lumMod val="1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3 Imagen" descr="03 - Oberammergau painted hou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03 - Oberammergau painted hou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11188" y="4657725"/>
            <a:ext cx="78486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durante las construcciones los trabajadores del parque aseguraron que hubo más problemas de lo habitual debido a un clima algo más cálido de lo esperado en esta gélida zona de China….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14:prism isInverted="1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 rot="1222069">
            <a:off x="-101600" y="1076325"/>
            <a:ext cx="4486275" cy="252413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90869">
            <a:off x="5208588" y="950913"/>
            <a:ext cx="4079875" cy="26035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139700" y="4330700"/>
            <a:ext cx="4378325" cy="28575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rot="1593178">
            <a:off x="5211763" y="4311650"/>
            <a:ext cx="4167187" cy="238125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rot="734139">
            <a:off x="-23813" y="1677988"/>
            <a:ext cx="4268788" cy="261937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 rot="823741">
            <a:off x="5457825" y="3503613"/>
            <a:ext cx="3713163" cy="244475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35600" y="1538288"/>
            <a:ext cx="3771900" cy="255587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155575" y="3727450"/>
            <a:ext cx="4467225" cy="26035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311223">
            <a:off x="-6350" y="2278063"/>
            <a:ext cx="4156075" cy="2921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53737">
            <a:off x="5572125" y="2843213"/>
            <a:ext cx="3568700" cy="242887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-28575" y="2989263"/>
            <a:ext cx="4202113" cy="2159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543550" y="2155825"/>
            <a:ext cx="3600450" cy="25558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 w="3175">
            <a:solidFill>
              <a:schemeClr val="tx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827088" y="4945063"/>
            <a:ext cx="7561262" cy="6477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…Harbin recibirá a los turistas con máximas de entre 12 y 4 grados bajo cero y mínimas de entre 14 y 22 grados negativos.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prism dir="r" isInverted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000"/>
                            </p:stCondLst>
                            <p:childTnLst>
                              <p:par>
                                <p:cTn id="13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6000"/>
                            </p:stCondLst>
                            <p:childTnLst>
                              <p:par>
                                <p:cTn id="27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dir="u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9585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Pentágono"/>
          <p:cNvSpPr/>
          <p:nvPr/>
        </p:nvSpPr>
        <p:spPr>
          <a:xfrm>
            <a:off x="0" y="0"/>
            <a:ext cx="2124075" cy="1417638"/>
          </a:xfrm>
          <a:prstGeom prst="homePlate">
            <a:avLst>
              <a:gd name="adj" fmla="val 93468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Pentágono"/>
          <p:cNvSpPr/>
          <p:nvPr/>
        </p:nvSpPr>
        <p:spPr>
          <a:xfrm>
            <a:off x="0" y="1428750"/>
            <a:ext cx="2124075" cy="1311275"/>
          </a:xfrm>
          <a:prstGeom prst="homePlate">
            <a:avLst>
              <a:gd name="adj" fmla="val 100000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Pentágono"/>
          <p:cNvSpPr/>
          <p:nvPr/>
        </p:nvSpPr>
        <p:spPr>
          <a:xfrm>
            <a:off x="0" y="2740025"/>
            <a:ext cx="2124075" cy="1428750"/>
          </a:xfrm>
          <a:prstGeom prst="homePlate">
            <a:avLst>
              <a:gd name="adj" fmla="val 94329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Pentágono"/>
          <p:cNvSpPr/>
          <p:nvPr/>
        </p:nvSpPr>
        <p:spPr>
          <a:xfrm>
            <a:off x="0" y="4152900"/>
            <a:ext cx="2124075" cy="1562100"/>
          </a:xfrm>
          <a:prstGeom prst="homePlate">
            <a:avLst>
              <a:gd name="adj" fmla="val 87403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Pentágono"/>
          <p:cNvSpPr/>
          <p:nvPr/>
        </p:nvSpPr>
        <p:spPr>
          <a:xfrm flipH="1">
            <a:off x="7019925" y="0"/>
            <a:ext cx="2124075" cy="1417638"/>
          </a:xfrm>
          <a:prstGeom prst="homePlate">
            <a:avLst>
              <a:gd name="adj" fmla="val 100000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" name="15 Pentágono"/>
          <p:cNvSpPr/>
          <p:nvPr/>
        </p:nvSpPr>
        <p:spPr>
          <a:xfrm flipH="1">
            <a:off x="7019925" y="1417638"/>
            <a:ext cx="2114550" cy="1379537"/>
          </a:xfrm>
          <a:prstGeom prst="homePlate">
            <a:avLst>
              <a:gd name="adj" fmla="val 100000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8" name="17 Pentágono"/>
          <p:cNvSpPr/>
          <p:nvPr/>
        </p:nvSpPr>
        <p:spPr>
          <a:xfrm flipH="1">
            <a:off x="7019925" y="2786063"/>
            <a:ext cx="2114550" cy="1382712"/>
          </a:xfrm>
          <a:prstGeom prst="homePlate">
            <a:avLst>
              <a:gd name="adj" fmla="val 100000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0" name="19 Pentágono"/>
          <p:cNvSpPr/>
          <p:nvPr/>
        </p:nvSpPr>
        <p:spPr>
          <a:xfrm flipH="1">
            <a:off x="7019925" y="4168775"/>
            <a:ext cx="2124075" cy="1546225"/>
          </a:xfrm>
          <a:prstGeom prst="homePlate">
            <a:avLst>
              <a:gd name="adj" fmla="val 93241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dir="d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10101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P10101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688916147_4b728d1b1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14:warp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66537"/>
          <a:stretch>
            <a:fillRect/>
          </a:stretch>
        </p:blipFill>
        <p:spPr>
          <a:xfrm>
            <a:off x="6084888" y="0"/>
            <a:ext cx="3059112" cy="5715000"/>
          </a:xfrm>
        </p:spPr>
      </p:pic>
      <p:pic>
        <p:nvPicPr>
          <p:cNvPr id="8" name="Picture 7" descr="a2.JPG"/>
          <p:cNvPicPr>
            <a:picLocks noChangeAspect="1"/>
          </p:cNvPicPr>
          <p:nvPr/>
        </p:nvPicPr>
        <p:blipFill>
          <a:blip r:embed="rId2" cstate="print"/>
          <a:srcRect l="32675" r="33463"/>
          <a:stretch>
            <a:fillRect/>
          </a:stretch>
        </p:blipFill>
        <p:spPr bwMode="auto">
          <a:xfrm>
            <a:off x="2987675" y="0"/>
            <a:ext cx="30972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a3.JPG"/>
          <p:cNvPicPr>
            <a:picLocks noChangeAspect="1"/>
          </p:cNvPicPr>
          <p:nvPr/>
        </p:nvPicPr>
        <p:blipFill>
          <a:blip r:embed="rId2" cstate="print"/>
          <a:srcRect r="67325"/>
          <a:stretch>
            <a:fillRect/>
          </a:stretch>
        </p:blipFill>
        <p:spPr bwMode="auto">
          <a:xfrm>
            <a:off x="0" y="0"/>
            <a:ext cx="29876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ferris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ima_museo_ar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heurón"/>
          <p:cNvSpPr/>
          <p:nvPr/>
        </p:nvSpPr>
        <p:spPr>
          <a:xfrm rot="16200000">
            <a:off x="1933576" y="138112"/>
            <a:ext cx="2546350" cy="2270125"/>
          </a:xfrm>
          <a:prstGeom prst="chevron">
            <a:avLst>
              <a:gd name="adj" fmla="val 84973"/>
            </a:avLst>
          </a:prstGeom>
          <a:solidFill>
            <a:schemeClr val="tx1">
              <a:lumMod val="75000"/>
              <a:alpha val="68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933576" y="1328737"/>
            <a:ext cx="2546350" cy="2270125"/>
          </a:xfrm>
          <a:prstGeom prst="chevron">
            <a:avLst>
              <a:gd name="adj" fmla="val 84973"/>
            </a:avLst>
          </a:prstGeom>
          <a:solidFill>
            <a:schemeClr val="accent5">
              <a:lumMod val="60000"/>
              <a:lumOff val="40000"/>
              <a:alpha val="67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862138" y="2638425"/>
            <a:ext cx="2546350" cy="2270125"/>
          </a:xfrm>
          <a:prstGeom prst="chevron">
            <a:avLst>
              <a:gd name="adj" fmla="val 84973"/>
            </a:avLst>
          </a:prstGeom>
          <a:solidFill>
            <a:schemeClr val="tx1">
              <a:lumMod val="75000"/>
              <a:alpha val="68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862138" y="3829050"/>
            <a:ext cx="2546350" cy="2270125"/>
          </a:xfrm>
          <a:prstGeom prst="chevron">
            <a:avLst>
              <a:gd name="adj" fmla="val 84973"/>
            </a:avLst>
          </a:prstGeom>
          <a:solidFill>
            <a:schemeClr val="accent5">
              <a:lumMod val="60000"/>
              <a:lumOff val="40000"/>
              <a:alpha val="67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933951" y="138112"/>
            <a:ext cx="2546350" cy="2270125"/>
          </a:xfrm>
          <a:prstGeom prst="chevron">
            <a:avLst>
              <a:gd name="adj" fmla="val 84973"/>
            </a:avLst>
          </a:prstGeom>
          <a:solidFill>
            <a:schemeClr val="tx1">
              <a:lumMod val="75000"/>
              <a:alpha val="68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933951" y="1328737"/>
            <a:ext cx="2546350" cy="2270125"/>
          </a:xfrm>
          <a:prstGeom prst="chevron">
            <a:avLst>
              <a:gd name="adj" fmla="val 8497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862513" y="2638425"/>
            <a:ext cx="2546350" cy="2270125"/>
          </a:xfrm>
          <a:prstGeom prst="chevron">
            <a:avLst>
              <a:gd name="adj" fmla="val 84973"/>
            </a:avLst>
          </a:prstGeom>
          <a:solidFill>
            <a:schemeClr val="tx1">
              <a:lumMod val="75000"/>
              <a:alpha val="67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862513" y="3829050"/>
            <a:ext cx="2546350" cy="2270125"/>
          </a:xfrm>
          <a:prstGeom prst="chevron">
            <a:avLst>
              <a:gd name="adj" fmla="val 8497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323850" y="4873625"/>
            <a:ext cx="85693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torre de hielo de 45 metros de altura se construyó en 15 días, utilizando para ello 110.000 metros cúbicos de hielo y otros 120.000 de nieve.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ferris dir="r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2762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22762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331913" y="5160963"/>
            <a:ext cx="619283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Monumento que recuerda al mítico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Taj-Mahal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India.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conveyor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857947689_6103ea050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Anillo"/>
          <p:cNvSpPr/>
          <p:nvPr/>
        </p:nvSpPr>
        <p:spPr>
          <a:xfrm flipH="1">
            <a:off x="11287171" y="2440778"/>
            <a:ext cx="45719" cy="59532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3512368"/>
            <a:ext cx="71438" cy="3809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012050"/>
            <a:ext cx="71438" cy="3809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25000" lnSpcReduction="20000"/>
          </a:bodyPr>
          <a:lstStyle/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endParaRPr lang="es-ES" sz="800" smtClean="0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20" name="19 Imagen" descr="4857947689_6103ea050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2032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55650" y="4657725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2018, más de 1,4 millones de turistas visitaron el parque, lo que derivó en un aumento del 10% en la facturación de la venta de entradas (46 millones de euros).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conveyor dir="r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33416870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097588"/>
          </a:xfrm>
        </p:spPr>
      </p:pic>
      <p:sp>
        <p:nvSpPr>
          <p:cNvPr id="5" name="4 Rombo"/>
          <p:cNvSpPr/>
          <p:nvPr/>
        </p:nvSpPr>
        <p:spPr>
          <a:xfrm>
            <a:off x="0" y="0"/>
            <a:ext cx="9144000" cy="5715000"/>
          </a:xfrm>
          <a:prstGeom prst="diamond">
            <a:avLst/>
          </a:prstGeom>
          <a:solidFill>
            <a:schemeClr val="accent5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468313" y="265113"/>
            <a:ext cx="8135937" cy="5184775"/>
          </a:xfrm>
          <a:prstGeom prst="diamond">
            <a:avLst/>
          </a:prstGeom>
          <a:solidFill>
            <a:schemeClr val="accent5">
              <a:lumMod val="40000"/>
              <a:lumOff val="60000"/>
              <a:alpha val="6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ombo"/>
          <p:cNvSpPr/>
          <p:nvPr/>
        </p:nvSpPr>
        <p:spPr>
          <a:xfrm>
            <a:off x="971550" y="625475"/>
            <a:ext cx="7129463" cy="4464050"/>
          </a:xfrm>
          <a:prstGeom prst="diamond">
            <a:avLst/>
          </a:prstGeom>
          <a:solidFill>
            <a:schemeClr val="accent5">
              <a:lumMod val="20000"/>
              <a:lumOff val="8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00113" y="4873625"/>
            <a:ext cx="7127875" cy="64611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2018, gracias al tráfico de turistas atraídos por el festival, el aeropuerto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Taiping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superó los 20 millones de viajeros.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prism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3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39750" y="4945063"/>
            <a:ext cx="835342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tallar los bloques de hielo de la superficie del río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Shongua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utilizan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motosierras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 cinceles, picos de hielo y otros varios tipos de sierras.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prism dir="r" isContent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  <p:pic>
        <p:nvPicPr>
          <p:cNvPr id="15" name="14 Imagen" descr="5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68313" y="4657725"/>
            <a:ext cx="82089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puede utilizarse agua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desionizada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conseguir esculturas de mayor transparencia.​ También es frecuente servirse de luces multicolor​ con lo que ganan en espectacularidad, especialmente de noche.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>
        <p14:prism dir="u" isContent="1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688916147_4b728d1b1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52400" prst="softRound"/>
            <a:bevelB w="1143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4213" y="4945063"/>
            <a:ext cx="82089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Algunos de los motivos hechos en los últimos años han sido edificios de diferentes países y estilos o figuras animales, humanas o místicas.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prism dir="d" isContent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0 cañon de cuñ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30 cañon de cuñ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305607252_9f560bd70b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Flecha curvada hacia la derecha"/>
          <p:cNvSpPr/>
          <p:nvPr/>
        </p:nvSpPr>
        <p:spPr>
          <a:xfrm>
            <a:off x="714375" y="714375"/>
            <a:ext cx="4000500" cy="4108450"/>
          </a:xfrm>
          <a:prstGeom prst="curvedRightArrow">
            <a:avLst>
              <a:gd name="adj1" fmla="val 50000"/>
              <a:gd name="adj2" fmla="val 27214"/>
              <a:gd name="adj3" fmla="val 0"/>
            </a:avLst>
          </a:prstGeom>
          <a:solidFill>
            <a:schemeClr val="accent5">
              <a:lumMod val="20000"/>
              <a:lumOff val="80000"/>
              <a:alpha val="67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flipH="1">
            <a:off x="4714875" y="714375"/>
            <a:ext cx="3786188" cy="4108450"/>
          </a:xfrm>
          <a:prstGeom prst="curvedRightArrow">
            <a:avLst>
              <a:gd name="adj1" fmla="val 50000"/>
              <a:gd name="adj2" fmla="val 28758"/>
              <a:gd name="adj3" fmla="val 0"/>
            </a:avLst>
          </a:prstGeom>
          <a:solidFill>
            <a:schemeClr val="accent5">
              <a:lumMod val="20000"/>
              <a:lumOff val="80000"/>
              <a:alpha val="67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Flecha curvada hacia la derecha"/>
          <p:cNvSpPr/>
          <p:nvPr/>
        </p:nvSpPr>
        <p:spPr>
          <a:xfrm>
            <a:off x="2214563" y="1547813"/>
            <a:ext cx="2528887" cy="2560637"/>
          </a:xfrm>
          <a:prstGeom prst="curvedRightArrow">
            <a:avLst>
              <a:gd name="adj1" fmla="val 50000"/>
              <a:gd name="adj2" fmla="val 27214"/>
              <a:gd name="adj3" fmla="val 0"/>
            </a:avLst>
          </a:prstGeom>
          <a:solidFill>
            <a:schemeClr val="accent5">
              <a:lumMod val="20000"/>
              <a:lumOff val="80000"/>
              <a:alpha val="67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Flecha curvada hacia la derecha"/>
          <p:cNvSpPr/>
          <p:nvPr/>
        </p:nvSpPr>
        <p:spPr>
          <a:xfrm flipH="1">
            <a:off x="4714875" y="1547813"/>
            <a:ext cx="2393950" cy="2560637"/>
          </a:xfrm>
          <a:prstGeom prst="curvedRightArrow">
            <a:avLst>
              <a:gd name="adj1" fmla="val 50000"/>
              <a:gd name="adj2" fmla="val 28758"/>
              <a:gd name="adj3" fmla="val 0"/>
            </a:avLst>
          </a:prstGeom>
          <a:solidFill>
            <a:schemeClr val="accent5">
              <a:lumMod val="20000"/>
              <a:lumOff val="80000"/>
              <a:alpha val="67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2928938" y="1905000"/>
            <a:ext cx="1857375" cy="1666875"/>
          </a:xfrm>
          <a:prstGeom prst="curvedRightArrow">
            <a:avLst>
              <a:gd name="adj1" fmla="val 50000"/>
              <a:gd name="adj2" fmla="val 25961"/>
              <a:gd name="adj3" fmla="val 0"/>
            </a:avLst>
          </a:prstGeom>
          <a:solidFill>
            <a:schemeClr val="accent5">
              <a:lumMod val="20000"/>
              <a:lumOff val="80000"/>
              <a:alpha val="67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 flipH="1">
            <a:off x="4714875" y="1905000"/>
            <a:ext cx="1785938" cy="1666875"/>
          </a:xfrm>
          <a:prstGeom prst="curvedRightArrow">
            <a:avLst>
              <a:gd name="adj1" fmla="val 50000"/>
              <a:gd name="adj2" fmla="val 28101"/>
              <a:gd name="adj3" fmla="val 0"/>
            </a:avLst>
          </a:prstGeom>
          <a:solidFill>
            <a:schemeClr val="accent5">
              <a:lumMod val="20000"/>
              <a:lumOff val="80000"/>
              <a:alpha val="67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window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prism isContent="1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b="75200"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24800" b="50000"/>
          <a:stretch>
            <a:fillRect/>
          </a:stretch>
        </p:blipFill>
        <p:spPr bwMode="auto">
          <a:xfrm>
            <a:off x="0" y="1417638"/>
            <a:ext cx="91440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50000" b="24800"/>
          <a:stretch>
            <a:fillRect/>
          </a:stretch>
        </p:blipFill>
        <p:spPr bwMode="auto">
          <a:xfrm>
            <a:off x="0" y="2857500"/>
            <a:ext cx="914400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75200"/>
          <a:stretch>
            <a:fillRect/>
          </a:stretch>
        </p:blipFill>
        <p:spPr bwMode="auto">
          <a:xfrm>
            <a:off x="0" y="4297363"/>
            <a:ext cx="9144000" cy="141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 dir="r" isContent="1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ockey plaz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heurón"/>
          <p:cNvSpPr/>
          <p:nvPr/>
        </p:nvSpPr>
        <p:spPr>
          <a:xfrm rot="5400000">
            <a:off x="3232151" y="-2160588"/>
            <a:ext cx="2679700" cy="7000875"/>
          </a:xfrm>
          <a:prstGeom prst="chevron">
            <a:avLst>
              <a:gd name="adj" fmla="val 94445"/>
            </a:avLst>
          </a:prstGeom>
          <a:solidFill>
            <a:schemeClr val="tx1">
              <a:lumMod val="95000"/>
              <a:alpha val="70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232945" y="875506"/>
            <a:ext cx="2678112" cy="7000875"/>
          </a:xfrm>
          <a:prstGeom prst="chevron">
            <a:avLst>
              <a:gd name="adj" fmla="val 94445"/>
            </a:avLst>
          </a:prstGeom>
          <a:solidFill>
            <a:schemeClr val="tx1">
              <a:lumMod val="95000"/>
              <a:alpha val="70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536156" y="-2393156"/>
            <a:ext cx="2143125" cy="6929438"/>
          </a:xfrm>
          <a:prstGeom prst="chevron">
            <a:avLst>
              <a:gd name="adj" fmla="val 93111"/>
            </a:avLst>
          </a:prstGeom>
          <a:solidFill>
            <a:schemeClr val="tx1">
              <a:lumMod val="95000"/>
              <a:alpha val="69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484563" y="1171575"/>
            <a:ext cx="2201862" cy="6884988"/>
          </a:xfrm>
          <a:prstGeom prst="chevron">
            <a:avLst>
              <a:gd name="adj" fmla="val 92971"/>
            </a:avLst>
          </a:prstGeom>
          <a:solidFill>
            <a:schemeClr val="tx1">
              <a:lumMod val="95000"/>
              <a:alpha val="67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52056" y="1439069"/>
            <a:ext cx="1666875" cy="6884988"/>
          </a:xfrm>
          <a:prstGeom prst="chevron">
            <a:avLst>
              <a:gd name="adj" fmla="val 92688"/>
            </a:avLst>
          </a:prstGeom>
          <a:solidFill>
            <a:schemeClr val="tx1">
              <a:lumMod val="95000"/>
              <a:alpha val="69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738563" y="-2667000"/>
            <a:ext cx="1666875" cy="7000875"/>
          </a:xfrm>
          <a:prstGeom prst="chevron">
            <a:avLst>
              <a:gd name="adj" fmla="val 90783"/>
            </a:avLst>
          </a:prstGeom>
          <a:solidFill>
            <a:schemeClr val="tx1">
              <a:lumMod val="95000"/>
              <a:alpha val="69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11188" y="4657725"/>
            <a:ext cx="79216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visitante camina a través de una escultura de hielo el 7 de enero de 2019. En su edición número 35, la instalación cubre más de 700.000 metros cuadrados y cuenta con 30 áreas interactivas.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>
        <p14:prism dir="u" isContent="1" isInverted="1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08-04-south-street-seaport-w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5">
              <a:lumMod val="20000"/>
              <a:lumOff val="8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17488"/>
            <a:ext cx="9144000" cy="5280025"/>
          </a:xfrm>
          <a:prstGeom prst="rect">
            <a:avLst/>
          </a:prstGeom>
          <a:solidFill>
            <a:schemeClr val="tx1">
              <a:lumMod val="9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625" y="517525"/>
            <a:ext cx="8247063" cy="4740275"/>
          </a:xfrm>
          <a:prstGeom prst="rect">
            <a:avLst/>
          </a:prstGeom>
          <a:solidFill>
            <a:schemeClr val="tx1">
              <a:lumMod val="8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55650" y="4873625"/>
            <a:ext cx="77041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exposición cuenta con centenares de esculturas heladas además de edificios de gran altitud construidos de este material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prism dir="d"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313" y="177800"/>
            <a:ext cx="8715375" cy="5359400"/>
          </a:xfrm>
          <a:prstGeom prst="rect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625" y="415925"/>
            <a:ext cx="8153400" cy="48895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8313" y="4297363"/>
            <a:ext cx="82804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hace varias décadas, esta ciudad, capital de la provincia septentrional de Heilongjiang, hace frente al frío extremo del invierno con la construcción de centenares de esculturas de hielo y nieve, a cada cuál más detallista, voluminosa y extravagante.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2000">
        <p14:flythrough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" dur="2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2" dur="2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1 cañon de car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31 cañon de car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00113" y="4657725"/>
            <a:ext cx="78486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precisamente esta peculiar celebración la que ha convertido a una antigua región de pescadores en uno de los máximos exponentes del invierno chino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000">
        <p14:flythrough dir="out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88867-sveti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5">
              <a:lumMod val="20000"/>
              <a:lumOff val="8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90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16013" y="4657725"/>
            <a:ext cx="70564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una cifra de visitantes que supera cada año el millón de personas, pese a unas temperaturas que oscilan entre los 15 y los 25 grados bajo cero.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ripple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11188" y="4945063"/>
            <a:ext cx="72009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atmósfera festiva se respira en cualquier rincón de la ciudad, pero especialmente en sus lugares más emblemáticos….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ripple dir="ru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4 Imagen" descr="39 almirantes y fran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8313" y="4657725"/>
            <a:ext cx="8064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….como el parque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Zhaolin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que durante el día acoge a centenares de familias para fotografiarse con las múltiples esculturas heladas que pueblan el recinto.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ripple dir="lu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4" name="3 Imagen" descr="MEZQUITA_CATEDRAL_CAPILLA_SANTATERESA_13 entr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MEZQUITA_CATEDRAL_CAPILLA_SANTATERESA_13 entr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5288" y="4873625"/>
            <a:ext cx="83534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aquí donde se congrega el verdadero espíritu del festival al combinar el modernismo y la vanguardia chinas con la tradición traída del extranjero.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ripple dir="ld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habuca-granda-barranco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3175"/>
            <a:ext cx="9144000" cy="5708650"/>
          </a:xfrm>
          <a:solidFill>
            <a:schemeClr val="tx2">
              <a:lumMod val="75000"/>
            </a:schemeClr>
          </a:solidFill>
        </p:spPr>
      </p:pic>
      <p:sp>
        <p:nvSpPr>
          <p:cNvPr id="5" name="4 Onda"/>
          <p:cNvSpPr/>
          <p:nvPr/>
        </p:nvSpPr>
        <p:spPr>
          <a:xfrm rot="2635359">
            <a:off x="739775" y="941388"/>
            <a:ext cx="4297363" cy="1303337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95000"/>
              <a:alpha val="60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Onda"/>
          <p:cNvSpPr/>
          <p:nvPr/>
        </p:nvSpPr>
        <p:spPr>
          <a:xfrm rot="2611727">
            <a:off x="3833813" y="3463925"/>
            <a:ext cx="4479925" cy="121920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95000"/>
              <a:alpha val="60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Onda"/>
          <p:cNvSpPr/>
          <p:nvPr/>
        </p:nvSpPr>
        <p:spPr>
          <a:xfrm rot="18813247" flipV="1">
            <a:off x="788194" y="3442494"/>
            <a:ext cx="4321175" cy="1252537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95000"/>
              <a:alpha val="60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Onda"/>
          <p:cNvSpPr/>
          <p:nvPr/>
        </p:nvSpPr>
        <p:spPr>
          <a:xfrm rot="19310388" flipV="1">
            <a:off x="3970338" y="1016000"/>
            <a:ext cx="4708525" cy="1277938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95000"/>
              <a:alpha val="60000"/>
            </a:schemeClr>
          </a:solidFill>
          <a:ln>
            <a:solidFill>
              <a:schemeClr val="tx1">
                <a:lumMod val="8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68313" y="4586288"/>
            <a:ext cx="79200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Cautivados por ese encanto del invierno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harbinita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 un grupo de cuatro españoles ha volado desde Cataluña para participar en varios de los certámenes escultóricos del festival.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14:ripple dir="ld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5054452_7dafe58c41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5135054452_7dafe58c41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28600" h="2286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5288" y="4657725"/>
            <a:ext cx="84248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Asimismo, el festival ofrece soluciones para combatir el frío, con un grupo de animadores que, ataviados con vistosos uniformes, son capaces de motivar a más de 200 chinos para bailar una hilarante conga.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14:ripple dir="rd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1591-sveti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 h="190500" prst="coolSlant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8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 h="190500" prst="coolSlant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0825" y="4657725"/>
            <a:ext cx="86423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International Ice and Snow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Sculpture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Festival tiene dos sedes principales. La primera -que se recomienda visitar por la mañana- es la del parque Isla del Sol, un islote en medio del congelado río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Songhua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4455417_643997e945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5134455417_643997e945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lumMod val="95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90500" prst="softRound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4213" y="4657725"/>
            <a:ext cx="79914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Allí se construyen esculturas de nieve de proporciones descomunales, de hasta 250 metros de largo, para las que este año se han necesitado 110.000 metros cúbicos de nieve.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4000">
        <p14:glitter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0000"/>
          <a:stretch>
            <a:fillRect/>
          </a:stretch>
        </p:blipFill>
        <p:spPr>
          <a:xfrm>
            <a:off x="0" y="0"/>
            <a:ext cx="4572000" cy="5953125"/>
          </a:xfrm>
        </p:spPr>
      </p:pic>
      <p:pic>
        <p:nvPicPr>
          <p:cNvPr id="9" name="Picture 8" descr="a2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755650" y="4791075"/>
            <a:ext cx="77041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a la distancia geográfica con Pekín y al desconocimiento del festival fuera de China, todavía es relativamente extraño toparse con extranjeros por Harbin.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glitter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5 mascaron de pro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5 mascaron de pro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403350" y="4945063"/>
            <a:ext cx="65532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también un concurso de esculturas de nieve abierto a artistas de todo el mundo.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14:glitter dir="u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06143-1024x768-reflecti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625" y="298450"/>
            <a:ext cx="8367713" cy="5245100"/>
          </a:xfrm>
          <a:prstGeom prst="rect">
            <a:avLst/>
          </a:prstGeom>
          <a:solidFill>
            <a:schemeClr val="tx1">
              <a:lumMod val="9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4213" y="536575"/>
            <a:ext cx="7816850" cy="4762500"/>
          </a:xfrm>
          <a:prstGeom prst="rect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95288" y="4657725"/>
            <a:ext cx="82804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año el hilo conductor son templos del mundo. Y encuentras una catedral cristiana, templos budistas, iglesias ortodoxas rusas, santuarios de la Grecia clásica, etc. etc.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3000">
        <p14:glitter dir="d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5 mascaron de pro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5 mascaron de pro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11188" y="4657725"/>
            <a:ext cx="78486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extraña construcción híbrida entre los templos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angkorianos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la Sagrada Familia, una reproducción del Templo del Cielo de Pekín... En fin, un disparate difícil de explicar.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4000">
        <p14:vortex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 pistolas y trabuc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52 pistolas y trabuc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95288" y="4945063"/>
            <a:ext cx="82089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al caer la noche, todos se iluminan con un juego de colores chillones tan del gusto chino, ya no sabes para dónde enfocar la cámara.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1000">
        <p14:vortex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a María\Desktop\palmeracaida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na María\Desktop\palmeracaida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Intercalar"/>
          <p:cNvSpPr/>
          <p:nvPr/>
        </p:nvSpPr>
        <p:spPr>
          <a:xfrm>
            <a:off x="0" y="0"/>
            <a:ext cx="9144000" cy="5715000"/>
          </a:xfrm>
          <a:prstGeom prst="flowChartCollat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188" y="4657725"/>
            <a:ext cx="82089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tallar los bloques de hielo, los artistas se sirven de cinceles,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motosierras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 picos de hielo. También se suelen utilizar luces multicolor para aportar mayor impacto a las esculturas durante la noche.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8000">
        <p14:shred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9 tipo de armas de fue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11188" y="4657725"/>
            <a:ext cx="8064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año se han desplegado hasta treinta áreas interactivas, con seis        toboganes de hielo de 320 metros de longitud que hacen las delicias de los más pacientes debido a unas colas interminables.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6000">
        <p14:shred dir="out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fotos.diariosur.es/200911/chianty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fotos.diariosur.es/200911/chianty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042988" y="4586288"/>
            <a:ext cx="7632700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festival de Harbin es uno de los 4 mayores del mundo junto al Festival de la nieve de Sapporo, en Japón, el Carnaval de Quebec y el Festival de esquí de Noruega.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000">
        <p14:switch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626259730_1f0c6bde93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3850" y="265113"/>
            <a:ext cx="8496300" cy="5184775"/>
          </a:xfrm>
          <a:prstGeom prst="rect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4213" y="554038"/>
            <a:ext cx="7775575" cy="4606925"/>
          </a:xfrm>
          <a:prstGeom prst="rect">
            <a:avLst/>
          </a:prstGeom>
          <a:solidFill>
            <a:schemeClr val="accent6"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11188" y="4657725"/>
            <a:ext cx="77057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todo, es de noche cuando Harbin despliega todo su colorido en el Mundo de Hielo y Nieve, la más popular de las celebraciones, que este año celebra su vigésima edición.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000">
        <p14:flip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APILLA_SANTATERESA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C0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088" y="4945063"/>
            <a:ext cx="73453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todo tan surrealista que se justifica el largo viaje y los 20 bajo cero por poder decir: yo estuve aquí y lo vi con mis propios ojos.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gallery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Escritorio\CABALLOS\34b5b9a44341fd6f57d6e747fb104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CABALLOS\34b5b9a44341fd6f57d6e747fb104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95288" y="4657725"/>
            <a:ext cx="84978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Festival de Harbin entró en el libro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Guinness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el año 2007, al presentar la escultura de nieve más grande del mundo: 250 metros de longitud y un volumen de 13.000 metros cúbicos de nieve.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000">
        <p14:prism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80px-Disney_bus_in_Walt_Disney_World,_Flori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280px-Disney_bus_in_Walt_Disney_World,_Flori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8313" y="4657725"/>
            <a:ext cx="84248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festival de Harbin no es solo el concurso internacional de esculturas de hielo, sino también muchas otras actividades y eventos, como un carnaval de hielo y nieve, espectáculos de linterna de hielo, navegación en hielo….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>
        <p14:doors dir="vert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Documents and Settings\Ana María\Escritorio\caballospp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Estrella de 4 puntas"/>
          <p:cNvSpPr/>
          <p:nvPr/>
        </p:nvSpPr>
        <p:spPr>
          <a:xfrm>
            <a:off x="0" y="0"/>
            <a:ext cx="5715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Estrella de 4 puntas"/>
          <p:cNvSpPr/>
          <p:nvPr/>
        </p:nvSpPr>
        <p:spPr>
          <a:xfrm>
            <a:off x="1143000" y="0"/>
            <a:ext cx="5715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Estrella de 4 puntas"/>
          <p:cNvSpPr/>
          <p:nvPr/>
        </p:nvSpPr>
        <p:spPr>
          <a:xfrm>
            <a:off x="2357438" y="0"/>
            <a:ext cx="5715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Estrella de 4 puntas"/>
          <p:cNvSpPr/>
          <p:nvPr/>
        </p:nvSpPr>
        <p:spPr>
          <a:xfrm>
            <a:off x="3714750" y="0"/>
            <a:ext cx="5715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Estrella de 4 puntas"/>
          <p:cNvSpPr/>
          <p:nvPr/>
        </p:nvSpPr>
        <p:spPr>
          <a:xfrm>
            <a:off x="8572500" y="0"/>
            <a:ext cx="5715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Estrella de 4 puntas"/>
          <p:cNvSpPr/>
          <p:nvPr/>
        </p:nvSpPr>
        <p:spPr>
          <a:xfrm>
            <a:off x="7429500" y="0"/>
            <a:ext cx="5715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Estrella de 4 puntas"/>
          <p:cNvSpPr/>
          <p:nvPr/>
        </p:nvSpPr>
        <p:spPr>
          <a:xfrm>
            <a:off x="6286500" y="0"/>
            <a:ext cx="5715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Estrella de 4 puntas"/>
          <p:cNvSpPr/>
          <p:nvPr/>
        </p:nvSpPr>
        <p:spPr>
          <a:xfrm>
            <a:off x="4929188" y="0"/>
            <a:ext cx="5715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Estrella de 4 puntas"/>
          <p:cNvSpPr/>
          <p:nvPr/>
        </p:nvSpPr>
        <p:spPr>
          <a:xfrm>
            <a:off x="0" y="0"/>
            <a:ext cx="53975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Estrella de 4 puntas"/>
          <p:cNvSpPr/>
          <p:nvPr/>
        </p:nvSpPr>
        <p:spPr>
          <a:xfrm>
            <a:off x="1143000" y="0"/>
            <a:ext cx="549275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Estrella de 4 puntas"/>
          <p:cNvSpPr/>
          <p:nvPr/>
        </p:nvSpPr>
        <p:spPr>
          <a:xfrm>
            <a:off x="2357438" y="0"/>
            <a:ext cx="5588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Estrella de 4 puntas"/>
          <p:cNvSpPr/>
          <p:nvPr/>
        </p:nvSpPr>
        <p:spPr>
          <a:xfrm>
            <a:off x="3714750" y="0"/>
            <a:ext cx="569913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Estrella de 4 puntas"/>
          <p:cNvSpPr/>
          <p:nvPr/>
        </p:nvSpPr>
        <p:spPr>
          <a:xfrm>
            <a:off x="4932363" y="0"/>
            <a:ext cx="576262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Estrella de 4 puntas"/>
          <p:cNvSpPr/>
          <p:nvPr/>
        </p:nvSpPr>
        <p:spPr>
          <a:xfrm>
            <a:off x="6286500" y="0"/>
            <a:ext cx="588963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Estrella de 4 puntas"/>
          <p:cNvSpPr/>
          <p:nvPr/>
        </p:nvSpPr>
        <p:spPr>
          <a:xfrm>
            <a:off x="7429500" y="0"/>
            <a:ext cx="598488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Estrella de 4 puntas"/>
          <p:cNvSpPr/>
          <p:nvPr/>
        </p:nvSpPr>
        <p:spPr>
          <a:xfrm>
            <a:off x="8572500" y="0"/>
            <a:ext cx="571500" cy="5715000"/>
          </a:xfrm>
          <a:prstGeom prst="star4">
            <a:avLst>
              <a:gd name="adj" fmla="val 255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84213" y="4657725"/>
            <a:ext cx="8064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….trineos, y el deporte nacional, el hockey sobre hielo, o para los más aventureros el fútbol sobre hielo. Los hay incluso que aprovechan para celebrar sus ceremonias de bodas. 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prism isInverted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3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000"/>
                            </p:stCondLst>
                            <p:childTnLst>
                              <p:par>
                                <p:cTn id="10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sney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sney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sney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468313" y="4945063"/>
            <a:ext cx="84963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largos y gélidos meses de invierno de esta región de China se iluminan con la fantasía de las fantásticas esculturas y construcciones congeladas.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0">
        <p14:warp dir="in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Escritorio\arbolflore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arbolflore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68313" y="4237038"/>
            <a:ext cx="8424862" cy="1477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Festival de Esculturas de Nieve y Hielo de Harbin es lo más parecido a visitar un parque de Disney después de una tormenta gigantesca de nieve. Sólo hay que abrigarse bien y dejar que la fantasía nos emocione como cuando niños. Es verdad que el frío puede ser incómodo, pero nadie dijo que no pudiera ser bello.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>
        <p14:pan dir="u"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WordArt 2"/>
          <p:cNvSpPr>
            <a:spLocks noChangeArrowheads="1" noChangeShapeType="1" noTextEdit="1"/>
          </p:cNvSpPr>
          <p:nvPr/>
        </p:nvSpPr>
        <p:spPr bwMode="auto">
          <a:xfrm>
            <a:off x="1331913" y="138113"/>
            <a:ext cx="6480175" cy="103822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67287"/>
              </a:avLst>
            </a:prstTxWarp>
            <a:scene3d>
              <a:camera prst="legacyPerspectiveBottom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Música Enlazada </a:t>
            </a:r>
          </a:p>
        </p:txBody>
      </p:sp>
      <p:sp>
        <p:nvSpPr>
          <p:cNvPr id="89091" name="WordArt 3"/>
          <p:cNvSpPr>
            <a:spLocks noChangeArrowheads="1" noChangeShapeType="1" noTextEdit="1"/>
          </p:cNvSpPr>
          <p:nvPr/>
        </p:nvSpPr>
        <p:spPr bwMode="auto">
          <a:xfrm>
            <a:off x="1944688" y="1189038"/>
            <a:ext cx="5254625" cy="719137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Bottom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Títulos: </a:t>
            </a:r>
          </a:p>
        </p:txBody>
      </p:sp>
      <p:sp>
        <p:nvSpPr>
          <p:cNvPr id="89092" name="WordArt 4"/>
          <p:cNvSpPr>
            <a:spLocks noChangeArrowheads="1" noChangeShapeType="1" noTextEdit="1"/>
          </p:cNvSpPr>
          <p:nvPr/>
        </p:nvSpPr>
        <p:spPr bwMode="auto">
          <a:xfrm>
            <a:off x="1258888" y="1920875"/>
            <a:ext cx="6697662" cy="8001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148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 - 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My </a:t>
            </a:r>
            <a:r>
              <a:rPr lang="es-ES" sz="32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Beloved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Country Mongolia   </a:t>
            </a:r>
          </a:p>
        </p:txBody>
      </p:sp>
      <p:sp>
        <p:nvSpPr>
          <p:cNvPr id="89094" name="WordArt 6"/>
          <p:cNvSpPr>
            <a:spLocks noChangeArrowheads="1" noChangeShapeType="1" noTextEdit="1"/>
          </p:cNvSpPr>
          <p:nvPr/>
        </p:nvSpPr>
        <p:spPr bwMode="auto">
          <a:xfrm>
            <a:off x="1331913" y="3649663"/>
            <a:ext cx="6697662" cy="78581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 -  </a:t>
            </a:r>
            <a:r>
              <a:rPr lang="es-ES" sz="3600" kern="10" spc="-360" dirty="0" err="1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Tsagaan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 </a:t>
            </a:r>
            <a:r>
              <a:rPr lang="es-ES" sz="3600" kern="10" spc="-360" dirty="0" err="1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Suvraga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  </a:t>
            </a: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1671638" y="46386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91435" tIns="45717" rIns="91435" bIns="45717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8" name="WordArt 6"/>
          <p:cNvSpPr>
            <a:spLocks noChangeArrowheads="1" noChangeShapeType="1" noTextEdit="1"/>
          </p:cNvSpPr>
          <p:nvPr/>
        </p:nvSpPr>
        <p:spPr bwMode="auto">
          <a:xfrm>
            <a:off x="1259632" y="2857500"/>
            <a:ext cx="6697662" cy="705777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 -  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Mongol  </a:t>
            </a:r>
            <a:r>
              <a:rPr lang="es-ES" sz="3600" kern="10" spc="-360" dirty="0" err="1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Ayalguu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   </a:t>
            </a:r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1763688" y="4801716"/>
            <a:ext cx="5688632" cy="561761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 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Greek Diner Inline TT" pitchFamily="34" charset="0"/>
              </a:rPr>
              <a:t>(  </a:t>
            </a:r>
            <a:r>
              <a:rPr lang="es-ES" sz="3600" kern="10" spc="-360" dirty="0" err="1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Greek Diner Inline TT" pitchFamily="34" charset="0"/>
              </a:rPr>
              <a:t>Natsag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Greek Diner Inline TT" pitchFamily="34" charset="0"/>
              </a:rPr>
              <a:t>  </a:t>
            </a:r>
            <a:r>
              <a:rPr lang="es-ES" sz="3600" kern="10" spc="-360" dirty="0" err="1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Greek Diner Inline TT" pitchFamily="34" charset="0"/>
              </a:rPr>
              <a:t>Jantsannorov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Greek Diner Inline TT" pitchFamily="34" charset="0"/>
              </a:rPr>
              <a:t>  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Greek Diner Inline TT" pitchFamily="34" charset="0"/>
              </a:rPr>
              <a:t>)   </a:t>
            </a:r>
            <a:endParaRPr lang="es-ES" sz="3600" kern="10" spc="-360" dirty="0">
              <a:ln w="12700">
                <a:noFill/>
                <a:round/>
                <a:headEnd/>
                <a:tailEnd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prstShdw prst="shdw17" dist="17961" dir="13500000">
                  <a:srgbClr val="1F7A99"/>
                </a:prstShdw>
              </a:effectLst>
              <a:latin typeface="Greek Diner Inline TT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14:flythrough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5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89091" grpId="0" animBg="1"/>
      <p:bldP spid="89091" grpId="1" animBg="1"/>
      <p:bldP spid="89092" grpId="0" animBg="1"/>
      <p:bldP spid="89094" grpId="0" animBg="1"/>
      <p:bldP spid="89094" grpId="1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 thruBlk="1"/>
      </p:transition>
    </mc:Choice>
    <mc:Fallback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E4E4E4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E4E4E4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E4E4E4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4676</TotalTime>
  <Words>1294</Words>
  <Application>Microsoft Office PowerPoint</Application>
  <PresentationFormat>Presentación en pantalla (16:10)</PresentationFormat>
  <Paragraphs>76</Paragraphs>
  <Slides>71</Slides>
  <Notes>1</Notes>
  <HiddenSlides>1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71</vt:i4>
      </vt:variant>
    </vt:vector>
  </HeadingPairs>
  <TitlesOfParts>
    <vt:vector size="74" baseType="lpstr"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Papa</cp:lastModifiedBy>
  <cp:revision>435</cp:revision>
  <dcterms:created xsi:type="dcterms:W3CDTF">2017-04-29T09:28:08Z</dcterms:created>
  <dcterms:modified xsi:type="dcterms:W3CDTF">2021-04-18T10:38:40Z</dcterms:modified>
</cp:coreProperties>
</file>