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292" r:id="rId3"/>
    <p:sldId id="256" r:id="rId4"/>
    <p:sldId id="259" r:id="rId5"/>
    <p:sldId id="282" r:id="rId6"/>
    <p:sldId id="283" r:id="rId7"/>
    <p:sldId id="257" r:id="rId8"/>
    <p:sldId id="258" r:id="rId9"/>
    <p:sldId id="270" r:id="rId10"/>
    <p:sldId id="271" r:id="rId11"/>
    <p:sldId id="260" r:id="rId12"/>
    <p:sldId id="286" r:id="rId13"/>
    <p:sldId id="261" r:id="rId14"/>
    <p:sldId id="280" r:id="rId15"/>
    <p:sldId id="263" r:id="rId16"/>
    <p:sldId id="276" r:id="rId17"/>
    <p:sldId id="264" r:id="rId18"/>
    <p:sldId id="269" r:id="rId19"/>
    <p:sldId id="262" r:id="rId20"/>
    <p:sldId id="272" r:id="rId21"/>
    <p:sldId id="279" r:id="rId22"/>
    <p:sldId id="275" r:id="rId23"/>
    <p:sldId id="267" r:id="rId24"/>
    <p:sldId id="277" r:id="rId25"/>
    <p:sldId id="265" r:id="rId26"/>
    <p:sldId id="273" r:id="rId27"/>
    <p:sldId id="266" r:id="rId28"/>
    <p:sldId id="293" r:id="rId29"/>
    <p:sldId id="294"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tXwSSU32CH01rKH6IlTiw==" hashData="r1JlJvZHSbCSfWQeTaMld+7N5Jo="/>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9452"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C805BD-7811-42BF-A016-7E34F55BE165}" type="datetimeFigureOut">
              <a:rPr lang="es-ES" smtClean="0"/>
              <a:pPr/>
              <a:t>20/04/2015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EBBA5F9-A497-4CEB-8834-FBDF36545A0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A7897A5-188C-4529-85C8-9C1A60C41B08}"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8953725-58AD-4025-99D2-5EC130EBCFDA}" type="slidenum">
              <a:rPr lang="es-ES" smtClean="0"/>
              <a:pPr/>
              <a:t>‹Nº›</a:t>
            </a:fld>
            <a:endParaRPr lang="es-ES"/>
          </a:p>
        </p:txBody>
      </p:sp>
    </p:spTree>
  </p:cSld>
  <p:clrMapOvr>
    <a:masterClrMapping/>
  </p:clrMapOvr>
  <p:transition spd="med"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A7897A5-188C-4529-85C8-9C1A60C41B08}"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8953725-58AD-4025-99D2-5EC130EBCFDA}" type="slidenum">
              <a:rPr lang="es-ES" smtClean="0"/>
              <a:pPr/>
              <a:t>‹Nº›</a:t>
            </a:fld>
            <a:endParaRPr lang="es-ES"/>
          </a:p>
        </p:txBody>
      </p:sp>
    </p:spTree>
  </p:cSld>
  <p:clrMapOvr>
    <a:masterClrMapping/>
  </p:clrMapOvr>
  <p:transition spd="med"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A7897A5-188C-4529-85C8-9C1A60C41B08}"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8953725-58AD-4025-99D2-5EC130EBCFDA}" type="slidenum">
              <a:rPr lang="es-ES" smtClean="0"/>
              <a:pPr/>
              <a:t>‹Nº›</a:t>
            </a:fld>
            <a:endParaRPr lang="es-ES"/>
          </a:p>
        </p:txBody>
      </p:sp>
    </p:spTree>
  </p:cSld>
  <p:clrMapOvr>
    <a:masterClrMapping/>
  </p:clrMapOvr>
  <p:transition spd="med"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A7897A5-188C-4529-85C8-9C1A60C41B08}" type="datetimeFigureOut">
              <a:rPr lang="es-ES" smtClean="0"/>
              <a:pPr/>
              <a:t>20/04/2015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8953725-58AD-4025-99D2-5EC130EBCFDA}" type="slidenum">
              <a:rPr lang="es-ES" smtClean="0"/>
              <a:pPr/>
              <a:t>‹Nº›</a:t>
            </a:fld>
            <a:endParaRPr lang="es-ES"/>
          </a:p>
        </p:txBody>
      </p:sp>
    </p:spTree>
  </p:cSld>
  <p:clrMapOvr>
    <a:masterClrMapping/>
  </p:clrMapOvr>
  <p:transition spd="med"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A7897A5-188C-4529-85C8-9C1A60C41B08}" type="datetimeFigureOut">
              <a:rPr lang="es-ES" smtClean="0"/>
              <a:pPr/>
              <a:t>20/04/2015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8953725-58AD-4025-99D2-5EC130EBCFDA}" type="slidenum">
              <a:rPr lang="es-ES" smtClean="0"/>
              <a:pPr/>
              <a:t>‹Nº›</a:t>
            </a:fld>
            <a:endParaRPr lang="es-ES"/>
          </a:p>
        </p:txBody>
      </p:sp>
    </p:spTree>
  </p:cSld>
  <p:clrMapOvr>
    <a:masterClrMapping/>
  </p:clrMapOvr>
  <p:transition spd="med"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A7897A5-188C-4529-85C8-9C1A60C41B08}" type="datetimeFigureOut">
              <a:rPr lang="es-ES" smtClean="0"/>
              <a:pPr/>
              <a:t>20/04/2015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8953725-58AD-4025-99D2-5EC130EBCFDA}" type="slidenum">
              <a:rPr lang="es-ES" smtClean="0"/>
              <a:pPr/>
              <a:t>‹Nº›</a:t>
            </a:fld>
            <a:endParaRPr lang="es-ES"/>
          </a:p>
        </p:txBody>
      </p:sp>
    </p:spTree>
  </p:cSld>
  <p:clrMapOvr>
    <a:masterClrMapping/>
  </p:clrMapOvr>
  <p:transition spd="med"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A7897A5-188C-4529-85C8-9C1A60C41B08}" type="datetimeFigureOut">
              <a:rPr lang="es-ES" smtClean="0"/>
              <a:pPr/>
              <a:t>20/04/2015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8953725-58AD-4025-99D2-5EC130EBCFDA}" type="slidenum">
              <a:rPr lang="es-ES" smtClean="0"/>
              <a:pPr/>
              <a:t>‹Nº›</a:t>
            </a:fld>
            <a:endParaRPr lang="es-ES"/>
          </a:p>
        </p:txBody>
      </p:sp>
    </p:spTree>
  </p:cSld>
  <p:clrMapOvr>
    <a:masterClrMapping/>
  </p:clrMapOvr>
  <p:transition spd="med"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7897A5-188C-4529-85C8-9C1A60C41B08}" type="datetimeFigureOut">
              <a:rPr lang="es-ES" smtClean="0"/>
              <a:pPr/>
              <a:t>20/04/2015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8953725-58AD-4025-99D2-5EC130EBCFDA}" type="slidenum">
              <a:rPr lang="es-ES" smtClean="0"/>
              <a:pPr/>
              <a:t>‹Nº›</a:t>
            </a:fld>
            <a:endParaRPr lang="es-ES"/>
          </a:p>
        </p:txBody>
      </p:sp>
    </p:spTree>
  </p:cSld>
  <p:clrMapOvr>
    <a:masterClrMapping/>
  </p:clrMapOvr>
  <p:transition spd="med"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A7897A5-188C-4529-85C8-9C1A60C41B08}" type="datetimeFigureOut">
              <a:rPr lang="es-ES" smtClean="0"/>
              <a:pPr/>
              <a:t>20/04/2015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8953725-58AD-4025-99D2-5EC130EBCFDA}" type="slidenum">
              <a:rPr lang="es-ES" smtClean="0"/>
              <a:pPr/>
              <a:t>‹Nº›</a:t>
            </a:fld>
            <a:endParaRPr lang="es-ES"/>
          </a:p>
        </p:txBody>
      </p:sp>
    </p:spTree>
  </p:cSld>
  <p:clrMapOvr>
    <a:masterClrMapping/>
  </p:clrMapOvr>
  <p:transition spd="med"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A7897A5-188C-4529-85C8-9C1A60C41B08}"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8953725-58AD-4025-99D2-5EC130EBCFDA}" type="slidenum">
              <a:rPr lang="es-ES" smtClean="0"/>
              <a:pPr/>
              <a:t>‹Nº›</a:t>
            </a:fld>
            <a:endParaRPr lang="es-ES"/>
          </a:p>
        </p:txBody>
      </p:sp>
    </p:spTree>
  </p:cSld>
  <p:clrMapOvr>
    <a:masterClrMapping/>
  </p:clrMapOvr>
  <p:transition spd="med"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A7897A5-188C-4529-85C8-9C1A60C41B08}" type="datetimeFigureOut">
              <a:rPr lang="es-ES" smtClean="0"/>
              <a:pPr/>
              <a:t>20/04/2015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8953725-58AD-4025-99D2-5EC130EBCFDA}" type="slidenum">
              <a:rPr lang="es-ES" smtClean="0"/>
              <a:pPr/>
              <a:t>‹Nº›</a:t>
            </a:fld>
            <a:endParaRPr lang="es-ES"/>
          </a:p>
        </p:txBody>
      </p:sp>
    </p:spTree>
  </p:cSld>
  <p:clrMapOvr>
    <a:masterClrMapping/>
  </p:clrMapOvr>
  <p:transition spd="med"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7897A5-188C-4529-85C8-9C1A60C41B08}" type="datetimeFigureOut">
              <a:rPr lang="es-ES" smtClean="0"/>
              <a:pPr/>
              <a:t>20/04/2015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953725-58AD-4025-99D2-5EC130EBCFDA}"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notesSlide" Target="../notesSlides/notesSlide1.xml"/><Relationship Id="rId7" Type="http://schemas.openxmlformats.org/officeDocument/2006/relationships/image" Target="../media/image4.jpe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8.gif"/><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7.xml"/><Relationship Id="rId1" Type="http://schemas.openxmlformats.org/officeDocument/2006/relationships/audio" Target="../media/audio1.wav"/><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6">
                <a:shade val="45000"/>
                <a:satMod val="135000"/>
              </a:schemeClr>
              <a:prstClr val="white"/>
            </a:duotone>
            <a:lum bright="2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solidFill>
                  <a:schemeClr val="accent6">
                    <a:lumMod val="50000"/>
                  </a:schemeClr>
                </a:solid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77281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971600" y="1916832"/>
            <a:ext cx="6887688" cy="2554545"/>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chemeClr val="accent6">
                    <a:lumMod val="50000"/>
                  </a:schemeClr>
                </a:solidFill>
                <a:effectLst>
                  <a:outerShdw blurRad="25500" dist="23000" dir="7020000" algn="tl">
                    <a:srgbClr val="000000">
                      <a:alpha val="50000"/>
                    </a:srgbClr>
                  </a:outerShdw>
                </a:effectLst>
                <a:latin typeface="Rockwell Extra Bold" pitchFamily="18" charset="0"/>
              </a:rPr>
              <a:t>El festival de </a:t>
            </a:r>
            <a:r>
              <a:rPr lang="es-ES" sz="8000" b="1" dirty="0" err="1" smtClean="0">
                <a:ln w="18000">
                  <a:solidFill>
                    <a:schemeClr val="accent2">
                      <a:satMod val="140000"/>
                    </a:schemeClr>
                  </a:solidFill>
                  <a:prstDash val="solid"/>
                  <a:miter lim="800000"/>
                </a:ln>
                <a:solidFill>
                  <a:schemeClr val="accent6">
                    <a:lumMod val="50000"/>
                  </a:schemeClr>
                </a:solidFill>
                <a:effectLst>
                  <a:outerShdw blurRad="25500" dist="23000" dir="7020000" algn="tl">
                    <a:srgbClr val="000000">
                      <a:alpha val="50000"/>
                    </a:srgbClr>
                  </a:outerShdw>
                </a:effectLst>
                <a:latin typeface="Rockwell Extra Bold" pitchFamily="18" charset="0"/>
              </a:rPr>
              <a:t>Antogo</a:t>
            </a:r>
            <a:endParaRPr lang="es-ES" sz="8000" b="1" dirty="0" smtClean="0">
              <a:ln w="18000">
                <a:solidFill>
                  <a:schemeClr val="accent2">
                    <a:satMod val="140000"/>
                  </a:schemeClr>
                </a:solidFill>
                <a:prstDash val="solid"/>
                <a:miter lim="800000"/>
              </a:ln>
              <a:solidFill>
                <a:schemeClr val="accent6">
                  <a:lumMod val="50000"/>
                </a:schemeClr>
              </a:solidFill>
              <a:effectLst>
                <a:outerShdw blurRad="25500" dist="23000" dir="7020000" algn="tl">
                  <a:srgbClr val="000000">
                    <a:alpha val="50000"/>
                  </a:srgbClr>
                </a:outerShdw>
              </a:effectLst>
              <a:latin typeface="Rockwell Extra Bol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pic>
        <p:nvPicPr>
          <p:cNvPr id="18" name="Picture 7">
            <a:hlinkClick r:id="" action="ppaction://media"/>
          </p:cNvPr>
          <p:cNvPicPr>
            <a:picLocks noRot="1" noChangeAspect="1" noChangeArrowheads="1"/>
          </p:cNvPicPr>
          <p:nvPr>
            <a:wavAudioFile r:embed="rId1" name="08-oh! happy day156.wav"/>
          </p:nvPr>
        </p:nvPicPr>
        <p:blipFill>
          <a:blip r:embed="rId9" cstate="print"/>
          <a:srcRect/>
          <a:stretch>
            <a:fillRect/>
          </a:stretch>
        </p:blipFill>
        <p:spPr bwMode="auto">
          <a:xfrm>
            <a:off x="683568" y="980728"/>
            <a:ext cx="304800" cy="304800"/>
          </a:xfrm>
          <a:prstGeom prst="rect">
            <a:avLst/>
          </a:prstGeom>
          <a:noFill/>
        </p:spPr>
      </p:pic>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 presetClass="mediacall" presetSubtype="0" fill="hold" nodeType="afterEffect">
                                  <p:stCondLst>
                                    <p:cond delay="0"/>
                                  </p:stCondLst>
                                  <p:childTnLst>
                                    <p:cmd type="call" cmd="playFrom(0.0)">
                                      <p:cBhvr>
                                        <p:cTn id="15"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25" showWhenStopped="0">
                <p:cTn id="16" repeatCount="indefinite" fill="hold" display="0">
                  <p:stCondLst>
                    <p:cond delay="indefinite"/>
                  </p:stCondLst>
                  <p:endCondLst>
                    <p:cond evt="onPrev" delay="0">
                      <p:tgtEl>
                        <p:sldTgt/>
                      </p:tgtEl>
                    </p:cond>
                    <p:cond evt="onStopAudio" delay="0">
                      <p:tgtEl>
                        <p:sldTgt/>
                      </p:tgtEl>
                    </p:cond>
                  </p:endCondLst>
                </p:cTn>
                <p:tgtEl>
                  <p:spTgt spid="1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5" name="4 Rectángulo"/>
          <p:cNvSpPr/>
          <p:nvPr/>
        </p:nvSpPr>
        <p:spPr>
          <a:xfrm>
            <a:off x="5004048" y="2636912"/>
            <a:ext cx="3540370" cy="3785652"/>
          </a:xfrm>
          <a:prstGeom prst="rect">
            <a:avLst/>
          </a:prstGeom>
        </p:spPr>
        <p:txBody>
          <a:bodyPr wrap="square">
            <a:spAutoFit/>
          </a:bodyPr>
          <a:lstStyle/>
          <a:p>
            <a:r>
              <a:rPr lang="es-ES" sz="2000" b="1" i="1" dirty="0"/>
              <a:t>Cerca del pueblo de Bamba en la parte norte de la provincia de </a:t>
            </a:r>
            <a:r>
              <a:rPr lang="es-ES" sz="2000" b="1" i="1" dirty="0" err="1"/>
              <a:t>Dogon</a:t>
            </a:r>
            <a:r>
              <a:rPr lang="es-ES" sz="2000" b="1" i="1" dirty="0"/>
              <a:t>, Malí, hay un pequeño lago sagrado, donde se permite la pesca sólo una vez al año para un solo ritual, que se llama </a:t>
            </a:r>
            <a:r>
              <a:rPr lang="es-ES" sz="2000" b="1" i="1" dirty="0" err="1"/>
              <a:t>Antogo</a:t>
            </a:r>
            <a:r>
              <a:rPr lang="es-ES" sz="2000" b="1" i="1" dirty="0"/>
              <a:t>. </a:t>
            </a:r>
            <a:r>
              <a:rPr lang="es-ES" sz="2000" b="1" i="1" dirty="0" err="1"/>
              <a:t>Antogo</a:t>
            </a:r>
            <a:r>
              <a:rPr lang="es-ES" sz="2000" b="1" i="1" dirty="0"/>
              <a:t> se celebra una vez al año, y sólo el día de hoy se está permitida la pesca en el lago, está estrictamente prohibido en cualquier otro día del año</a:t>
            </a:r>
          </a:p>
        </p:txBody>
      </p:sp>
      <p:pic>
        <p:nvPicPr>
          <p:cNvPr id="3" name="Picture 2" descr="https://lh4.googleusercontent.com/-vTmkcT09_V4/UzzXCVRsF5I/AAAAAAAATW0/5Mkqx_X5hog/s480-no/f212eaf53a9e87615417ac96babfda6ce0d439b6_m.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963488"/>
            <a:ext cx="4067944" cy="8784976"/>
          </a:xfrm>
          <a:prstGeom prst="rect">
            <a:avLst/>
          </a:prstGeom>
          <a:noFill/>
        </p:spPr>
      </p:pic>
      <p:pic>
        <p:nvPicPr>
          <p:cNvPr id="6"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eixes no lago1.jpg"/>
          <p:cNvPicPr>
            <a:picLocks noChangeAspect="1" noChangeArrowheads="1"/>
          </p:cNvPicPr>
          <p:nvPr/>
        </p:nvPicPr>
        <p:blipFill>
          <a:blip r:embed="rId2" cstate="print"/>
          <a:srcRect/>
          <a:stretch>
            <a:fillRect/>
          </a:stretch>
        </p:blipFill>
        <p:spPr bwMode="auto">
          <a:xfrm>
            <a:off x="0" y="0"/>
            <a:ext cx="9214252"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4067944" y="620688"/>
            <a:ext cx="4788024" cy="5940088"/>
          </a:xfrm>
          <a:prstGeom prst="rect">
            <a:avLst/>
          </a:prstGeom>
        </p:spPr>
        <p:txBody>
          <a:bodyPr wrap="square">
            <a:spAutoFit/>
          </a:bodyPr>
          <a:lstStyle/>
          <a:p>
            <a:r>
              <a:rPr lang="es-ES" sz="2000" b="1" i="1" dirty="0" smtClean="0"/>
              <a:t>El festival de </a:t>
            </a:r>
            <a:r>
              <a:rPr lang="es-ES" sz="2000" b="1" i="1" dirty="0" err="1" smtClean="0"/>
              <a:t>Antogo</a:t>
            </a:r>
            <a:r>
              <a:rPr lang="es-ES" sz="2000" b="1" i="1" dirty="0" smtClean="0"/>
              <a:t>, símbolo de abundancia venidera</a:t>
            </a:r>
          </a:p>
          <a:p>
            <a:r>
              <a:rPr lang="es-ES" sz="2000" b="1" i="1" dirty="0" smtClean="0"/>
              <a:t>Cuenta la leyenda que el lago fue descubierto hace mucho, mucho tiempo, por una joven de Bamba, que tras comprobar la gran cantidad de peces que poblaban sus aguas, le contó la buena nueva a su hermana, que residía en el cercano poblado de </a:t>
            </a:r>
            <a:r>
              <a:rPr lang="es-ES" sz="2000" b="1" i="1" dirty="0" err="1" smtClean="0"/>
              <a:t>Yanda</a:t>
            </a:r>
            <a:r>
              <a:rPr lang="es-ES" sz="2000" b="1" i="1" dirty="0" smtClean="0"/>
              <a:t>.</a:t>
            </a:r>
          </a:p>
          <a:p>
            <a:r>
              <a:rPr lang="es-ES" sz="2000" b="1" i="1" dirty="0" smtClean="0"/>
              <a:t>Ésta última compartió la ubicación a su pareja, quien reclamó la propiedad y desencadenó una guerra tribual que acabó a favor de Bamba. Paradójicamente, a pesar de que el descubrimiento del lago lo hizo una mujer, no pueden participar -son consideradas impuras debido al ciclo menstrual-.</a:t>
            </a:r>
          </a:p>
          <a:p>
            <a:r>
              <a:rPr lang="es-ES" sz="2000" b="1" i="1" dirty="0" smtClean="0"/>
              <a:t>Desde entonces, una vez al año, en la temporada, tiene lugar el ritual de </a:t>
            </a:r>
            <a:r>
              <a:rPr lang="es-ES" sz="2000" b="1" i="1" dirty="0" err="1" smtClean="0"/>
              <a:t>Antogo</a:t>
            </a:r>
            <a:r>
              <a:rPr lang="es-ES" sz="2000" b="1" i="1" dirty="0" smtClean="0"/>
              <a:t>.</a:t>
            </a:r>
            <a:endParaRPr lang="es-ES" sz="2000" b="1" i="1" dirty="0"/>
          </a:p>
        </p:txBody>
      </p:sp>
      <p:pic>
        <p:nvPicPr>
          <p:cNvPr id="3" name="Picture 2" descr="David Whyte 6"/>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323528" y="260648"/>
            <a:ext cx="3456384" cy="6597352"/>
          </a:xfrm>
          <a:prstGeom prst="ellipse">
            <a:avLst/>
          </a:prstGeom>
          <a:solidFill>
            <a:schemeClr val="accent6">
              <a:lumMod val="75000"/>
            </a:schemeClr>
          </a:solidFill>
          <a:ln w="47625">
            <a:solidFill>
              <a:schemeClr val="accent6">
                <a:lumMod val="50000"/>
              </a:schemeClr>
            </a:solidFill>
            <a:prstDash val="dash"/>
          </a:ln>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3" name="2 Rectángulo"/>
          <p:cNvSpPr/>
          <p:nvPr/>
        </p:nvSpPr>
        <p:spPr>
          <a:xfrm>
            <a:off x="4067944" y="476672"/>
            <a:ext cx="4518248" cy="5940088"/>
          </a:xfrm>
          <a:prstGeom prst="rect">
            <a:avLst/>
          </a:prstGeom>
        </p:spPr>
        <p:txBody>
          <a:bodyPr wrap="square">
            <a:spAutoFit/>
          </a:bodyPr>
          <a:lstStyle/>
          <a:p>
            <a:r>
              <a:rPr lang="es-ES" sz="2000" b="1" i="1" dirty="0"/>
              <a:t>En el pasado, toda la zona de Bamba estaba cubierta de bosques verdes, el agua del lago era considerado sagrado y habitada por espíritus buenos, había un montón de peces, lo que contribuyó a las necesidades locales de alimentos. Con el paso del tiempo, el cambio climático y los procesos paralelos, incluyendo la desertificación masiva en la región, hizo que la zona se convierte en una zona verde en un árido, la sequía, la erosión, la zona rocosa infértil, caracterizado hoy por los principales problemas en condiciones de acceso y disponibilidad de agua. Este pequeño lago, pero eterna, aparentemente capaz de soportar los cambios climáticos, es un recurso precioso, hoy en día, sobre todo, una cuestión de identidad y visión cultural.</a:t>
            </a:r>
          </a:p>
        </p:txBody>
      </p:sp>
      <p:pic>
        <p:nvPicPr>
          <p:cNvPr id="4" name="Picture 2" descr="David Whyte 6"/>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395536" y="260648"/>
            <a:ext cx="3456384" cy="6597352"/>
          </a:xfrm>
          <a:prstGeom prst="ellipse">
            <a:avLst/>
          </a:prstGeom>
          <a:solidFill>
            <a:schemeClr val="accent6">
              <a:lumMod val="75000"/>
            </a:schemeClr>
          </a:solidFill>
          <a:ln w="47625">
            <a:solidFill>
              <a:schemeClr val="accent6">
                <a:lumMod val="50000"/>
              </a:schemeClr>
            </a:solidFill>
            <a:prstDash val="dash"/>
          </a:ln>
        </p:spPr>
      </p:pic>
      <p:pic>
        <p:nvPicPr>
          <p:cNvPr id="6"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peixes no lago2.jpg"/>
          <p:cNvPicPr>
            <a:picLocks noChangeAspect="1" noChangeArrowheads="1"/>
          </p:cNvPicPr>
          <p:nvPr/>
        </p:nvPicPr>
        <p:blipFill>
          <a:blip r:embed="rId2" cstate="print"/>
          <a:srcRect/>
          <a:stretch>
            <a:fillRect/>
          </a:stretch>
        </p:blipFill>
        <p:spPr bwMode="auto">
          <a:xfrm>
            <a:off x="0" y="0"/>
            <a:ext cx="921425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3" name="2 Rectángulo"/>
          <p:cNvSpPr/>
          <p:nvPr/>
        </p:nvSpPr>
        <p:spPr>
          <a:xfrm>
            <a:off x="4211960" y="1859340"/>
            <a:ext cx="4104456" cy="4708981"/>
          </a:xfrm>
          <a:prstGeom prst="rect">
            <a:avLst/>
          </a:prstGeom>
        </p:spPr>
        <p:txBody>
          <a:bodyPr wrap="square">
            <a:spAutoFit/>
          </a:bodyPr>
          <a:lstStyle/>
          <a:p>
            <a:r>
              <a:rPr lang="es-ES" sz="2000" b="1" i="1" dirty="0"/>
              <a:t>Un marco de silencio se dibuja alrededor del lago, hecho de los niños pequeños, jóvenes y mayores, llevando herramientas hechas a mano para coger pescados Las mujeres no pueden participar en el ritual, acercarse al lago está estrictamente prohibido, de hecho, de acuerdo con otros aspectos de la cultura </a:t>
            </a:r>
            <a:r>
              <a:rPr lang="es-ES" sz="2000" b="1" i="1" dirty="0" err="1"/>
              <a:t>dogon</a:t>
            </a:r>
            <a:r>
              <a:rPr lang="es-ES" sz="2000" b="1" i="1" dirty="0"/>
              <a:t> que prohíbe a las mujeres a participar en cualquiera de los elementos rituales de la vida. Las mujeres son consideradas impuro por definición, porque el ciclo menstrual.</a:t>
            </a:r>
          </a:p>
        </p:txBody>
      </p:sp>
      <p:pic>
        <p:nvPicPr>
          <p:cNvPr id="4" name="Picture 2" descr="David Whyte 6"/>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323528" y="260648"/>
            <a:ext cx="3456384" cy="6597352"/>
          </a:xfrm>
          <a:prstGeom prst="ellipse">
            <a:avLst/>
          </a:prstGeom>
          <a:solidFill>
            <a:schemeClr val="accent6">
              <a:lumMod val="75000"/>
            </a:schemeClr>
          </a:solidFill>
          <a:ln w="47625">
            <a:solidFill>
              <a:schemeClr val="accent6">
                <a:lumMod val="50000"/>
              </a:schemeClr>
            </a:solidFill>
            <a:prstDash val="dash"/>
          </a:ln>
        </p:spPr>
      </p:pic>
      <p:pic>
        <p:nvPicPr>
          <p:cNvPr id="6"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286000" y="2551837"/>
            <a:ext cx="4572000" cy="923330"/>
          </a:xfrm>
          <a:prstGeom prst="rect">
            <a:avLst/>
          </a:prstGeom>
        </p:spPr>
        <p:txBody>
          <a:bodyPr>
            <a:spAutoFit/>
          </a:bodyPr>
          <a:lstStyle/>
          <a:p>
            <a:r>
              <a:rPr lang="pt-BR" dirty="0"/>
              <a:t/>
            </a:r>
            <a:br>
              <a:rPr lang="pt-BR" dirty="0"/>
            </a:br>
            <a:r>
              <a:rPr lang="pt-BR" dirty="0"/>
              <a:t/>
            </a:r>
            <a:br>
              <a:rPr lang="pt-BR" dirty="0"/>
            </a:br>
            <a:endParaRPr lang="es-ES" dirty="0"/>
          </a:p>
        </p:txBody>
      </p:sp>
      <p:sp>
        <p:nvSpPr>
          <p:cNvPr id="3" name="2 Rectángulo"/>
          <p:cNvSpPr/>
          <p:nvPr/>
        </p:nvSpPr>
        <p:spPr>
          <a:xfrm>
            <a:off x="1043608" y="5157192"/>
            <a:ext cx="6966520" cy="1200329"/>
          </a:xfrm>
          <a:prstGeom prst="rect">
            <a:avLst/>
          </a:prstGeom>
        </p:spPr>
        <p:txBody>
          <a:bodyPr wrap="square">
            <a:spAutoFit/>
          </a:bodyPr>
          <a:lstStyle/>
          <a:p>
            <a:pPr algn="ctr"/>
            <a:r>
              <a:rPr lang="es-ES" sz="2400" b="1" i="1" dirty="0"/>
              <a:t>Las autoridades establecieron un día especial en que todo el mundo puede coger su propio pescado. </a:t>
            </a:r>
            <a:endParaRPr lang="es-ES" sz="2400" b="1" i="1" dirty="0" smtClean="0"/>
          </a:p>
          <a:p>
            <a:pPr algn="ctr"/>
            <a:r>
              <a:rPr lang="es-ES" sz="2400" b="1" i="1" dirty="0" smtClean="0"/>
              <a:t>El </a:t>
            </a:r>
            <a:r>
              <a:rPr lang="es-ES" sz="2400" b="1" i="1" dirty="0"/>
              <a:t>lago está completamente vacía en 15 minutos.</a:t>
            </a:r>
          </a:p>
        </p:txBody>
      </p:sp>
      <p:pic>
        <p:nvPicPr>
          <p:cNvPr id="4" name="Picture 2" descr="C:\Documents and Settings\Dell\Escritorio\2.jpg"/>
          <p:cNvPicPr>
            <a:picLocks noChangeAspect="1" noChangeArrowheads="1"/>
          </p:cNvPicPr>
          <p:nvPr/>
        </p:nvPicPr>
        <p:blipFill>
          <a:blip r:embed="rId3" cstate="print"/>
          <a:srcRect/>
          <a:stretch>
            <a:fillRect/>
          </a:stretch>
        </p:blipFill>
        <p:spPr bwMode="auto">
          <a:xfrm>
            <a:off x="-104469" y="0"/>
            <a:ext cx="9248469" cy="4653136"/>
          </a:xfrm>
          <a:prstGeom prst="rect">
            <a:avLst/>
          </a:prstGeom>
          <a:noFill/>
        </p:spPr>
      </p:pic>
      <p:pic>
        <p:nvPicPr>
          <p:cNvPr id="6"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http://4.bp.blogspot.com/-BXYksMtStvI/UTPWCeHb1vI/AAAAAAAAbOE/t9hXIdyWkEg/s640/peixes+no+lago3.jpg"/>
          <p:cNvPicPr>
            <a:picLocks noChangeAspect="1" noChangeArrowheads="1"/>
          </p:cNvPicPr>
          <p:nvPr/>
        </p:nvPicPr>
        <p:blipFill>
          <a:blip r:embed="rId2" cstate="print"/>
          <a:srcRect/>
          <a:stretch>
            <a:fillRect/>
          </a:stretch>
        </p:blipFill>
        <p:spPr bwMode="auto">
          <a:xfrm>
            <a:off x="-1" y="0"/>
            <a:ext cx="924127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pescav.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4.bp.blogspot.com/-kgDGgRfZwBc/UTPWln2nBJI/AAAAAAAAbOM/bDomK5yRjc8/s1600/peixes+no+lago4.jpg"/>
          <p:cNvPicPr>
            <a:picLocks noChangeAspect="1" noChangeArrowheads="1"/>
          </p:cNvPicPr>
          <p:nvPr/>
        </p:nvPicPr>
        <p:blipFill>
          <a:blip r:embed="rId2" cstate="print"/>
          <a:srcRect/>
          <a:stretch>
            <a:fillRect/>
          </a:stretch>
        </p:blipFill>
        <p:spPr bwMode="auto">
          <a:xfrm>
            <a:off x="0" y="0"/>
            <a:ext cx="4664036" cy="7033668"/>
          </a:xfrm>
          <a:prstGeom prst="rect">
            <a:avLst/>
          </a:prstGeom>
          <a:noFill/>
        </p:spPr>
      </p:pic>
      <p:pic>
        <p:nvPicPr>
          <p:cNvPr id="3" name="Picture 2" descr="http://antidepresivo.net/wp-content/uploads/2014/04/gif-1.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4572000" y="-891480"/>
            <a:ext cx="4572000" cy="9145016"/>
          </a:xfrm>
          <a:prstGeom prst="rect">
            <a:avLst/>
          </a:prstGeom>
          <a:solidFill>
            <a:schemeClr val="accent6">
              <a:lumMod val="75000"/>
            </a:schemeClr>
          </a:solidFill>
        </p:spPr>
      </p:pic>
    </p:spTree>
  </p:cSld>
  <p:clrMapOvr>
    <a:masterClrMapping/>
  </p:clrMapOvr>
  <p:transition spd="med" advTm="6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2.bp.blogspot.com/-dHCV6ns2w-E/UTPXNj0PccI/AAAAAAAAbO0/KYnOWlswDZ4/s1600/peixes+no+lago7-vert.jpg"/>
          <p:cNvPicPr>
            <a:picLocks noChangeAspect="1" noChangeArrowheads="1"/>
          </p:cNvPicPr>
          <p:nvPr/>
        </p:nvPicPr>
        <p:blipFill>
          <a:blip r:embed="rId2" cstate="print"/>
          <a:srcRect t="29295" b="58213"/>
          <a:stretch>
            <a:fillRect/>
          </a:stretch>
        </p:blipFill>
        <p:spPr bwMode="auto">
          <a:xfrm>
            <a:off x="-1" y="0"/>
            <a:ext cx="916727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4.bp.blogspot.com/-627Untva0s0/UTPXFCK9bHI/AAAAAAAAbOc/NBKp1HZeZDo/s1600/peixes+no+lago15.jpg"/>
          <p:cNvPicPr>
            <a:picLocks noChangeAspect="1" noChangeArrowheads="1"/>
          </p:cNvPicPr>
          <p:nvPr/>
        </p:nvPicPr>
        <p:blipFill>
          <a:blip r:embed="rId2" cstate="print"/>
          <a:srcRect/>
          <a:stretch>
            <a:fillRect/>
          </a:stretch>
        </p:blipFill>
        <p:spPr bwMode="auto">
          <a:xfrm>
            <a:off x="0" y="0"/>
            <a:ext cx="921425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1.bp.blogspot.com/-J-8v-47brco/UTPXISB2ItI/AAAAAAAAbOs/n1usuE9-CKs/s1600/peixes+no+lago6-vert.jpg"/>
          <p:cNvPicPr>
            <a:picLocks noChangeAspect="1" noChangeArrowheads="1"/>
          </p:cNvPicPr>
          <p:nvPr/>
        </p:nvPicPr>
        <p:blipFill>
          <a:blip r:embed="rId2" cstate="print"/>
          <a:srcRect t="49941" b="24993"/>
          <a:stretch>
            <a:fillRect/>
          </a:stretch>
        </p:blipFill>
        <p:spPr bwMode="auto">
          <a:xfrm>
            <a:off x="-1" y="0"/>
            <a:ext cx="9188431"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2.bp.blogspot.com/-V6k3HMuhuNU/UTPXGQVMZVI/AAAAAAAAbOk/nqk4SjYaIfY/s1600/peixes+no+lago14.jpg"/>
          <p:cNvPicPr>
            <a:picLocks noChangeAspect="1" noChangeArrowheads="1"/>
          </p:cNvPicPr>
          <p:nvPr/>
        </p:nvPicPr>
        <p:blipFill>
          <a:blip r:embed="rId2" cstate="print"/>
          <a:srcRect/>
          <a:stretch>
            <a:fillRect/>
          </a:stretch>
        </p:blipFill>
        <p:spPr bwMode="auto">
          <a:xfrm>
            <a:off x="4596450" y="0"/>
            <a:ext cx="4547550" cy="6858000"/>
          </a:xfrm>
          <a:prstGeom prst="rect">
            <a:avLst/>
          </a:prstGeom>
          <a:noFill/>
        </p:spPr>
      </p:pic>
      <p:pic>
        <p:nvPicPr>
          <p:cNvPr id="3" name="Picture 2" descr="https://lh4.googleusercontent.com/-vTmkcT09_V4/UzzXCVRsF5I/AAAAAAAATW0/5Mkqx_X5hog/s480-no/f212eaf53a9e87615417ac96babfda6ce0d439b6_m.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963488"/>
            <a:ext cx="4644008" cy="8784976"/>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1.bp.blogspot.com/-0mxKI07tyuI/UTPXkDbJTOI/AAAAAAAAbPE/4d6RqRWyLjw/s1600/peixes+no+lago17.jpg"/>
          <p:cNvPicPr>
            <a:picLocks noChangeAspect="1" noChangeArrowheads="1"/>
          </p:cNvPicPr>
          <p:nvPr/>
        </p:nvPicPr>
        <p:blipFill>
          <a:blip r:embed="rId2" cstate="print"/>
          <a:srcRect/>
          <a:stretch>
            <a:fillRect/>
          </a:stretch>
        </p:blipFill>
        <p:spPr bwMode="auto">
          <a:xfrm>
            <a:off x="0" y="0"/>
            <a:ext cx="910536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antidepresivo.net/wp-content/uploads/2014/04/gif-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1107504"/>
            <a:ext cx="4211960" cy="9145016"/>
          </a:xfrm>
          <a:prstGeom prst="rect">
            <a:avLst/>
          </a:prstGeom>
          <a:solidFill>
            <a:schemeClr val="accent6">
              <a:lumMod val="75000"/>
            </a:schemeClr>
          </a:solidFill>
        </p:spPr>
      </p:pic>
      <p:pic>
        <p:nvPicPr>
          <p:cNvPr id="4"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3076" name="Picture 4" descr="http://3.bp.blogspot.com/-RySuJw-NyHQ/UTPW8w2_CkI/AAAAAAAAbOU/GZMCbG04SI8/s1600/peixes+no+lago5.jpg"/>
          <p:cNvPicPr>
            <a:picLocks noChangeAspect="1" noChangeArrowheads="1"/>
          </p:cNvPicPr>
          <p:nvPr/>
        </p:nvPicPr>
        <p:blipFill>
          <a:blip r:embed="rId4" cstate="print"/>
          <a:srcRect/>
          <a:stretch>
            <a:fillRect/>
          </a:stretch>
        </p:blipFill>
        <p:spPr bwMode="auto">
          <a:xfrm>
            <a:off x="4067944" y="0"/>
            <a:ext cx="5076056" cy="685800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286000" y="2551837"/>
            <a:ext cx="4572000" cy="923330"/>
          </a:xfrm>
          <a:prstGeom prst="rect">
            <a:avLst/>
          </a:prstGeom>
        </p:spPr>
        <p:txBody>
          <a:bodyPr>
            <a:spAutoFit/>
          </a:bodyPr>
          <a:lstStyle/>
          <a:p>
            <a:r>
              <a:rPr lang="pt-BR" dirty="0"/>
              <a:t/>
            </a:r>
            <a:br>
              <a:rPr lang="pt-BR" dirty="0"/>
            </a:br>
            <a:r>
              <a:rPr lang="pt-BR" dirty="0"/>
              <a:t/>
            </a:r>
            <a:br>
              <a:rPr lang="pt-BR" dirty="0"/>
            </a:br>
            <a:endParaRPr lang="es-ES" dirty="0"/>
          </a:p>
        </p:txBody>
      </p:sp>
      <p:sp>
        <p:nvSpPr>
          <p:cNvPr id="3" name="2 Rectángulo"/>
          <p:cNvSpPr/>
          <p:nvPr/>
        </p:nvSpPr>
        <p:spPr>
          <a:xfrm>
            <a:off x="1763688" y="5157192"/>
            <a:ext cx="6624736" cy="923330"/>
          </a:xfrm>
          <a:prstGeom prst="rect">
            <a:avLst/>
          </a:prstGeom>
        </p:spPr>
        <p:txBody>
          <a:bodyPr wrap="square">
            <a:spAutoFit/>
          </a:bodyPr>
          <a:lstStyle/>
          <a:p>
            <a:pPr algn="ctr"/>
            <a:r>
              <a:rPr lang="es-ES" b="1" i="1" dirty="0" smtClean="0"/>
              <a:t>El disparo </a:t>
            </a:r>
            <a:r>
              <a:rPr lang="es-ES" b="1" i="1" dirty="0"/>
              <a:t>marca el final del ritual. Todos los peces capturados serán recogidos y entregados al hombre mayor Bamba, lo que asegurará la adecuada distribución de todos los pueblos.</a:t>
            </a:r>
          </a:p>
        </p:txBody>
      </p:sp>
      <p:pic>
        <p:nvPicPr>
          <p:cNvPr id="4" name="Picture 2" descr="C:\Documents and Settings\Dell\Escritorio\3.jpg"/>
          <p:cNvPicPr>
            <a:picLocks noChangeAspect="1" noChangeArrowheads="1"/>
          </p:cNvPicPr>
          <p:nvPr/>
        </p:nvPicPr>
        <p:blipFill>
          <a:blip r:embed="rId3" cstate="print"/>
          <a:srcRect/>
          <a:stretch>
            <a:fillRect/>
          </a:stretch>
        </p:blipFill>
        <p:spPr bwMode="auto">
          <a:xfrm>
            <a:off x="-104469" y="0"/>
            <a:ext cx="9248469" cy="4653136"/>
          </a:xfrm>
          <a:prstGeom prst="rect">
            <a:avLst/>
          </a:prstGeom>
          <a:noFill/>
        </p:spPr>
      </p:pic>
      <p:pic>
        <p:nvPicPr>
          <p:cNvPr id="6"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zr9hizha21qzt4vjo1_500.gif?w=500&amp;h=500"/>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2412776" y="-1395536"/>
            <a:ext cx="13729525" cy="10297144"/>
          </a:xfrm>
          <a:prstGeom prst="rect">
            <a:avLst/>
          </a:prstGeom>
          <a:noFill/>
        </p:spPr>
      </p:pic>
      <p:pic>
        <p:nvPicPr>
          <p:cNvPr id="23554" name="Picture 2" descr="http://2.bp.blogspot.com/-dHCV6ns2w-E/UTPXNj0PccI/AAAAAAAAbO0/KYnOWlswDZ4/s1600/peixes+no+lago7-vert.jpg"/>
          <p:cNvPicPr>
            <a:picLocks noChangeAspect="1" noChangeArrowheads="1"/>
          </p:cNvPicPr>
          <p:nvPr/>
        </p:nvPicPr>
        <p:blipFill>
          <a:blip r:embed="rId3" cstate="print"/>
          <a:srcRect b="70705"/>
          <a:stretch>
            <a:fillRect/>
          </a:stretch>
        </p:blipFill>
        <p:spPr bwMode="auto">
          <a:xfrm>
            <a:off x="1763688" y="-45638"/>
            <a:ext cx="4536504" cy="6903638"/>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1.bp.blogspot.com/-J-8v-47brco/UTPXISB2ItI/AAAAAAAAbOs/n1usuE9-CKs/s1600/peixes+no+lago6-vert.jpg"/>
          <p:cNvPicPr>
            <a:picLocks noChangeAspect="1" noChangeArrowheads="1"/>
          </p:cNvPicPr>
          <p:nvPr/>
        </p:nvPicPr>
        <p:blipFill>
          <a:blip r:embed="rId2" cstate="print"/>
          <a:srcRect t="75337"/>
          <a:stretch>
            <a:fillRect/>
          </a:stretch>
        </p:blipFill>
        <p:spPr bwMode="auto">
          <a:xfrm>
            <a:off x="0" y="0"/>
            <a:ext cx="9228298"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gaudi.files.wordpress.com/2010/03/tumblr_kzr9hizha21qzt4vjo1_500.gif?w=500&amp;h=500"/>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2412776" y="-1395536"/>
            <a:ext cx="13729525" cy="10297144"/>
          </a:xfrm>
          <a:prstGeom prst="rect">
            <a:avLst/>
          </a:prstGeom>
          <a:noFill/>
        </p:spPr>
      </p:pic>
      <p:pic>
        <p:nvPicPr>
          <p:cNvPr id="23554" name="Picture 2" descr="http://2.bp.blogspot.com/-dHCV6ns2w-E/UTPXNj0PccI/AAAAAAAAbO0/KYnOWlswDZ4/s1600/peixes+no+lago7-vert.jpg"/>
          <p:cNvPicPr>
            <a:picLocks noChangeAspect="1" noChangeArrowheads="1"/>
          </p:cNvPicPr>
          <p:nvPr/>
        </p:nvPicPr>
        <p:blipFill>
          <a:blip r:embed="rId3" cstate="print"/>
          <a:srcRect t="71346"/>
          <a:stretch>
            <a:fillRect/>
          </a:stretch>
        </p:blipFill>
        <p:spPr bwMode="auto">
          <a:xfrm>
            <a:off x="1763688" y="0"/>
            <a:ext cx="4680520" cy="6966921"/>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1.bp.blogspot.com/-J-8v-47brco/UTPXISB2ItI/AAAAAAAAbOs/n1usuE9-CKs/s1600/peixes+no+lago6-vert.jpg"/>
          <p:cNvPicPr>
            <a:picLocks noChangeAspect="1" noChangeArrowheads="1"/>
          </p:cNvPicPr>
          <p:nvPr/>
        </p:nvPicPr>
        <p:blipFill>
          <a:blip r:embed="rId2" cstate="print"/>
          <a:srcRect t="25066" b="49868"/>
          <a:stretch>
            <a:fillRect/>
          </a:stretch>
        </p:blipFill>
        <p:spPr bwMode="auto">
          <a:xfrm>
            <a:off x="0" y="0"/>
            <a:ext cx="9079846"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1.bp.blogspot.com/-J-8v-47brco/UTPXISB2ItI/AAAAAAAAbOs/n1usuE9-CKs/s1600/peixes+no+lago6-vert.jpg"/>
          <p:cNvPicPr>
            <a:picLocks noChangeAspect="1" noChangeArrowheads="1"/>
          </p:cNvPicPr>
          <p:nvPr/>
        </p:nvPicPr>
        <p:blipFill>
          <a:blip r:embed="rId2" cstate="print"/>
          <a:srcRect b="74795"/>
          <a:stretch>
            <a:fillRect/>
          </a:stretch>
        </p:blipFill>
        <p:spPr bwMode="auto">
          <a:xfrm>
            <a:off x="0" y="0"/>
            <a:ext cx="9137624" cy="70294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286000" y="2551837"/>
            <a:ext cx="4572000" cy="923330"/>
          </a:xfrm>
          <a:prstGeom prst="rect">
            <a:avLst/>
          </a:prstGeom>
        </p:spPr>
        <p:txBody>
          <a:bodyPr>
            <a:spAutoFit/>
          </a:bodyPr>
          <a:lstStyle/>
          <a:p>
            <a:r>
              <a:rPr lang="pt-BR" dirty="0"/>
              <a:t/>
            </a:r>
            <a:br>
              <a:rPr lang="pt-BR" dirty="0"/>
            </a:br>
            <a:r>
              <a:rPr lang="pt-BR" dirty="0"/>
              <a:t/>
            </a:r>
            <a:br>
              <a:rPr lang="pt-BR" dirty="0"/>
            </a:br>
            <a:endParaRPr lang="es-ES" dirty="0"/>
          </a:p>
        </p:txBody>
      </p:sp>
      <p:sp>
        <p:nvSpPr>
          <p:cNvPr id="3" name="2 Rectángulo"/>
          <p:cNvSpPr/>
          <p:nvPr/>
        </p:nvSpPr>
        <p:spPr>
          <a:xfrm>
            <a:off x="6012160" y="1628800"/>
            <a:ext cx="2718048" cy="4154984"/>
          </a:xfrm>
          <a:prstGeom prst="rect">
            <a:avLst/>
          </a:prstGeom>
        </p:spPr>
        <p:txBody>
          <a:bodyPr wrap="square">
            <a:spAutoFit/>
          </a:bodyPr>
          <a:lstStyle/>
          <a:p>
            <a:pPr algn="ctr"/>
            <a:r>
              <a:rPr lang="es-ES" sz="2400" b="1" i="1" dirty="0" smtClean="0"/>
              <a:t>La tradición que sigue incrustada </a:t>
            </a:r>
            <a:r>
              <a:rPr lang="es-ES" sz="2400" b="1" i="1" dirty="0"/>
              <a:t>en el misterio y la magia - simboliza la paz y la cohesión entre los pueblos de </a:t>
            </a:r>
            <a:r>
              <a:rPr lang="es-ES" sz="2400" b="1" i="1" dirty="0" err="1"/>
              <a:t>Dogon</a:t>
            </a:r>
            <a:r>
              <a:rPr lang="es-ES" sz="2400" b="1" i="1" dirty="0"/>
              <a:t>, la falta de conflictos y compartir los dones que provienen de un bien común.</a:t>
            </a:r>
          </a:p>
        </p:txBody>
      </p:sp>
      <p:pic>
        <p:nvPicPr>
          <p:cNvPr id="4" name="Picture 2" descr="http://2.bp.blogspot.com/-dHCV6ns2w-E/UTPXNj0PccI/AAAAAAAAbO0/KYnOWlswDZ4/s1600/peixes+no+lago7-vert.jpg"/>
          <p:cNvPicPr>
            <a:picLocks noChangeAspect="1" noChangeArrowheads="1"/>
          </p:cNvPicPr>
          <p:nvPr/>
        </p:nvPicPr>
        <p:blipFill>
          <a:blip r:embed="rId3" cstate="print"/>
          <a:srcRect t="44887" b="29126"/>
          <a:stretch>
            <a:fillRect/>
          </a:stretch>
        </p:blipFill>
        <p:spPr bwMode="auto">
          <a:xfrm>
            <a:off x="0" y="-43871"/>
            <a:ext cx="5112568" cy="6901871"/>
          </a:xfrm>
          <a:prstGeom prst="rect">
            <a:avLst/>
          </a:prstGeom>
          <a:noFill/>
        </p:spPr>
      </p:pic>
      <p:pic>
        <p:nvPicPr>
          <p:cNvPr id="6"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4.bp.blogspot.com/-FJb6b0j-nVQ/UTPXjU4oGmI/AAAAAAAAbO8/Qm3FtujY1zg/s1600/peixes+no+lago16.jpg"/>
          <p:cNvPicPr>
            <a:picLocks noChangeAspect="1" noChangeArrowheads="1"/>
          </p:cNvPicPr>
          <p:nvPr/>
        </p:nvPicPr>
        <p:blipFill>
          <a:blip r:embed="rId3" cstate="print"/>
          <a:srcRect/>
          <a:stretch>
            <a:fillRect/>
          </a:stretch>
        </p:blipFill>
        <p:spPr bwMode="auto">
          <a:xfrm>
            <a:off x="0" y="0"/>
            <a:ext cx="9214250" cy="6858000"/>
          </a:xfrm>
          <a:prstGeom prst="rect">
            <a:avLst/>
          </a:prstGeom>
          <a:noFill/>
        </p:spPr>
      </p:pic>
      <p:pic>
        <p:nvPicPr>
          <p:cNvPr id="3" name="Picture 7">
            <a:hlinkClick r:id="" action="ppaction://media"/>
          </p:cNvPr>
          <p:cNvPicPr>
            <a:picLocks noRot="1" noChangeAspect="1" noChangeArrowheads="1"/>
          </p:cNvPicPr>
          <p:nvPr>
            <a:wavAudioFile r:embed="rId1" name="08-oh! happy day156.wav"/>
          </p:nvPr>
        </p:nvPicPr>
        <p:blipFill>
          <a:blip r:embed="rId4" cstate="print"/>
          <a:srcRect/>
          <a:stretch>
            <a:fillRect/>
          </a:stretch>
        </p:blipFill>
        <p:spPr bwMode="auto">
          <a:xfrm>
            <a:off x="683568" y="980728"/>
            <a:ext cx="304800" cy="30480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25" showWhenStopped="0">
                <p:cTn id="7" repeatCount="indefinite"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chemeClr val="accent6">
                    <a:lumMod val="50000"/>
                  </a:schemeClr>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chemeClr val="accent6">
                    <a:lumMod val="50000"/>
                  </a:schemeClr>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chemeClr val="accent6">
                    <a:lumMod val="50000"/>
                  </a:schemeClr>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chemeClr val="accent6">
                    <a:lumMod val="50000"/>
                  </a:schemeClr>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chemeClr val="accent6">
                    <a:lumMod val="50000"/>
                  </a:schemeClr>
                </a:solidFill>
                <a:effectLst>
                  <a:outerShdw dist="35921" dir="2700000" algn="ctr" rotWithShape="0">
                    <a:schemeClr val="folHlink">
                      <a:alpha val="80000"/>
                    </a:schemeClr>
                  </a:outerShdw>
                </a:effectLst>
                <a:latin typeface="Snap ITC"/>
              </a:rPr>
              <a:t>LUIS</a:t>
            </a:r>
          </a:p>
        </p:txBody>
      </p:sp>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festival de Antog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festival de Antogo</Template>
  <TotalTime>38</TotalTime>
  <Words>517</Words>
  <Application>Microsoft Office PowerPoint</Application>
  <PresentationFormat>Presentación en pantalla (4:3)</PresentationFormat>
  <Paragraphs>21</Paragraphs>
  <Slides>28</Slides>
  <Notes>1</Notes>
  <HiddenSlides>0</HiddenSlides>
  <MMClips>2</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El festival de Antogo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2015-04-20T19:06:02Z</dcterms:created>
  <dcterms:modified xsi:type="dcterms:W3CDTF">2015-04-20T19:44:58Z</dcterms:modified>
</cp:coreProperties>
</file>