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3"/>
  </p:notesMasterIdLst>
  <p:sldIdLst>
    <p:sldId id="368" r:id="rId3"/>
    <p:sldId id="370" r:id="rId4"/>
    <p:sldId id="306" r:id="rId5"/>
    <p:sldId id="276" r:id="rId6"/>
    <p:sldId id="271" r:id="rId7"/>
    <p:sldId id="278" r:id="rId8"/>
    <p:sldId id="281" r:id="rId9"/>
    <p:sldId id="280" r:id="rId10"/>
    <p:sldId id="263" r:id="rId11"/>
    <p:sldId id="275" r:id="rId12"/>
    <p:sldId id="273" r:id="rId13"/>
    <p:sldId id="270" r:id="rId14"/>
    <p:sldId id="316" r:id="rId15"/>
    <p:sldId id="267" r:id="rId16"/>
    <p:sldId id="274" r:id="rId17"/>
    <p:sldId id="268" r:id="rId18"/>
    <p:sldId id="300" r:id="rId19"/>
    <p:sldId id="311" r:id="rId20"/>
    <p:sldId id="313" r:id="rId21"/>
    <p:sldId id="371" r:id="rId22"/>
    <p:sldId id="297" r:id="rId23"/>
    <p:sldId id="314" r:id="rId24"/>
    <p:sldId id="296" r:id="rId25"/>
    <p:sldId id="295" r:id="rId26"/>
    <p:sldId id="292" r:id="rId27"/>
    <p:sldId id="320" r:id="rId28"/>
    <p:sldId id="322" r:id="rId29"/>
    <p:sldId id="298" r:id="rId30"/>
    <p:sldId id="259" r:id="rId31"/>
    <p:sldId id="287" r:id="rId32"/>
    <p:sldId id="328" r:id="rId33"/>
    <p:sldId id="327" r:id="rId34"/>
    <p:sldId id="331" r:id="rId35"/>
    <p:sldId id="329" r:id="rId36"/>
    <p:sldId id="318" r:id="rId37"/>
    <p:sldId id="334" r:id="rId38"/>
    <p:sldId id="323" r:id="rId39"/>
    <p:sldId id="309" r:id="rId40"/>
    <p:sldId id="272" r:id="rId41"/>
    <p:sldId id="308" r:id="rId42"/>
    <p:sldId id="257" r:id="rId43"/>
    <p:sldId id="366" r:id="rId44"/>
    <p:sldId id="284" r:id="rId45"/>
    <p:sldId id="321" r:id="rId46"/>
    <p:sldId id="303" r:id="rId47"/>
    <p:sldId id="265" r:id="rId48"/>
    <p:sldId id="266" r:id="rId49"/>
    <p:sldId id="293" r:id="rId50"/>
    <p:sldId id="363" r:id="rId51"/>
    <p:sldId id="289" r:id="rId52"/>
    <p:sldId id="288" r:id="rId53"/>
    <p:sldId id="325" r:id="rId54"/>
    <p:sldId id="319" r:id="rId55"/>
    <p:sldId id="335" r:id="rId56"/>
    <p:sldId id="330" r:id="rId57"/>
    <p:sldId id="336" r:id="rId58"/>
    <p:sldId id="260" r:id="rId59"/>
    <p:sldId id="269" r:id="rId60"/>
    <p:sldId id="369" r:id="rId61"/>
    <p:sldId id="372" r:id="rId62"/>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5/V8mP1i2uxzsSUTtY+Ng==" hashData="/QQAiVNmEQQUq0mDmoFfjBDWzd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8A8"/>
    <a:srgbClr val="007E39"/>
    <a:srgbClr val="996633"/>
    <a:srgbClr val="C89058"/>
    <a:srgbClr val="920092"/>
    <a:srgbClr val="008FFA"/>
    <a:srgbClr val="0058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12" autoAdjust="0"/>
    <p:restoredTop sz="94660"/>
  </p:normalViewPr>
  <p:slideViewPr>
    <p:cSldViewPr>
      <p:cViewPr>
        <p:scale>
          <a:sx n="60" d="100"/>
          <a:sy n="60" d="100"/>
        </p:scale>
        <p:origin x="571"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84AF1816-350A-4AAD-B1BB-3717181F5AD9}" type="datetimeFigureOut">
              <a:rPr lang="es-ES"/>
              <a:pPr/>
              <a:t>08/10/2024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55824D54-2EA1-4703-88E9-76B6CE82A70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endParaRPr 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9959D332-5565-4F64-93C2-D61172B6EA95}" type="slidenum">
              <a:rPr lang="es-ES"/>
              <a:pPr/>
              <a:t>24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endParaRPr lang="es-ES" smtClean="0"/>
          </a:p>
        </p:txBody>
      </p:sp>
      <p:sp>
        <p:nvSpPr>
          <p:cNvPr id="66564" name="3 Marcador de número de diapositiva"/>
          <p:cNvSpPr>
            <a:spLocks noGrp="1"/>
          </p:cNvSpPr>
          <p:nvPr>
            <p:ph type="sldNum" sz="quarter" idx="5"/>
          </p:nvPr>
        </p:nvSpPr>
        <p:spPr bwMode="auto">
          <a:noFill/>
          <a:ln>
            <a:miter lim="800000"/>
            <a:headEnd/>
            <a:tailEnd/>
          </a:ln>
        </p:spPr>
        <p:txBody>
          <a:bodyPr/>
          <a:lstStyle/>
          <a:p>
            <a:fld id="{7CE063A2-919E-4481-911F-980714DD03E3}" type="slidenum">
              <a:rPr lang="es-ES"/>
              <a:pPr/>
              <a:t>49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DE1B1EB-3643-4A7F-A2BA-89E7805771E7}" type="datetimeFigureOut">
              <a:rPr lang="es-ES"/>
              <a:pPr/>
              <a:t>08/10/2024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06D5A75-B674-4890-98F1-69DA57349AF6}"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554C2D0-03B2-493D-A782-805E8264690D}" type="datetimeFigureOut">
              <a:rPr lang="es-ES"/>
              <a:pPr/>
              <a:t>08/10/2024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DE7CE80-D27C-4460-B850-892A13F2C344}"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4F0574E-D9A4-41BF-AF0B-9A3E01316E83}" type="datetimeFigureOut">
              <a:rPr lang="es-ES"/>
              <a:pPr/>
              <a:t>08/10/2024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5B63E1E-A808-4B80-BDD0-3BA120105AF4}"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82ED4541-C337-41C2-8775-EC38B568341D}" type="datetimeFigureOut">
              <a:rPr lang="es-ES"/>
              <a:pPr/>
              <a:t>08/10/2024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F6DC785-1218-4813-94D5-6744F6CB179F}"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6450E131-9B17-400C-8FDB-8B0CDA00D9A1}" type="datetimeFigureOut">
              <a:rPr lang="es-ES"/>
              <a:pPr/>
              <a:t>08/10/2024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1427F8A-E396-4030-B82B-BCC679E8D527}"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E6AED248-9A7B-4AB2-BA19-2C805D5F15F3}" type="datetimeFigureOut">
              <a:rPr lang="es-ES"/>
              <a:pPr/>
              <a:t>08/10/2024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13427285-1327-4DDC-BBAE-E6C325BABD60}"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07EDC18E-2C48-40E7-AEC3-C4931DD8EFC0}" type="datetimeFigureOut">
              <a:rPr lang="es-ES"/>
              <a:pPr/>
              <a:t>08/10/2024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992139C8-7A01-412D-AD27-56F33155E6E5}"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9ADDDBF-D4DA-42BC-84E9-A5B12D7815C2}" type="datetimeFigureOut">
              <a:rPr lang="es-ES"/>
              <a:pPr/>
              <a:t>08/10/2024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FDBAD97-ACBB-4CF3-9A05-455B2932E2A1}"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0FF51CC8-1F6C-43F0-9D1B-B0B1BA5B09AB}" type="datetimeFigureOut">
              <a:rPr lang="es-ES"/>
              <a:pPr/>
              <a:t>08/10/2024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205FE99-F2D9-4561-839E-C99EAC55FF53}"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E3BFCF8-70F9-480C-8ED9-A19F5845CB5E}" type="datetimeFigureOut">
              <a:rPr lang="es-ES"/>
              <a:pPr/>
              <a:t>08/10/2024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5D74F5C-9D80-4011-8CC4-675996A059D7}"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EA7614A-C0AC-4B9A-AF0F-EBE55EBF82B8}" type="datetimeFigureOut">
              <a:rPr lang="es-ES"/>
              <a:pPr/>
              <a:t>08/10/2024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6EA7684-37CB-4B40-96C9-CB9D19CFFB9F}"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575986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C773D46-EFEF-44C7-8112-CCD2BA526028}" type="datetimeFigureOut">
              <a:rPr lang="es-ES"/>
              <a:pPr/>
              <a:t>08/10/2024</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D056DB33-59F9-44D4-A255-C166229EC549}"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64449418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193204"/>
            <a:ext cx="7345362" cy="1079500"/>
          </a:xfrm>
          <a:prstGeom prst="rect">
            <a:avLst/>
          </a:prstGeom>
        </p:spPr>
        <p:txBody>
          <a:bodyPr wrap="none" fromWordArt="1">
            <a:prstTxWarp prst="textTriangle">
              <a:avLst>
                <a:gd name="adj" fmla="val 35188"/>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Festival de Albuquerque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89348"/>
            <a:ext cx="7345362" cy="90684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red </a:t>
            </a:r>
          </a:p>
        </p:txBody>
      </p:sp>
      <p:sp>
        <p:nvSpPr>
          <p:cNvPr id="16389" name="WordArt 5"/>
          <p:cNvSpPr>
            <a:spLocks noChangeArrowheads="1" noChangeShapeType="1" noTextEdit="1"/>
          </p:cNvSpPr>
          <p:nvPr/>
        </p:nvSpPr>
        <p:spPr bwMode="auto">
          <a:xfrm>
            <a:off x="755576" y="2777491"/>
            <a:ext cx="7704138" cy="719138"/>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91680" y="4081636"/>
            <a:ext cx="5616624" cy="55118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843809" y="4857723"/>
            <a:ext cx="3240087" cy="5753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estival de Albuquerque.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75656" y="0"/>
            <a:ext cx="5968237" cy="923330"/>
          </a:xfrm>
          <a:prstGeom prst="rect">
            <a:avLst/>
          </a:prstGeom>
          <a:noFill/>
        </p:spPr>
        <p:txBody>
          <a:bodyPr wrap="none" lIns="91440" tIns="45720" rIns="91440" bIns="45720">
            <a:prstTxWarp prst="textDeflateTop">
              <a:avLst>
                <a:gd name="adj" fmla="val 23866"/>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ALBUQUERQUE</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2 CuadroTexto"/>
          <p:cNvSpPr txBox="1"/>
          <p:nvPr/>
        </p:nvSpPr>
        <p:spPr>
          <a:xfrm>
            <a:off x="395536" y="1129308"/>
            <a:ext cx="8352928" cy="1938992"/>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Fiesta Internacional de Globos de Albuquerque®, presentada por Canon, es el festival de globos aerostáticos más grande del mundo y tiene lugar cada mes de octubre, cuando verás cientos de globos en el cielo a la misma vez.</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433564"/>
            <a:ext cx="8280920" cy="1569660"/>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Este mágico festival de globos aerostáticos está considerado como el evento más fotografiado del mundo y atrae a una enorme multitud de globos y espectadores de todo el mundo.</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41000">
        <p14:vortex dir="r"/>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21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3" cstate="print"/>
          <a:stretch>
            <a:fillRect/>
          </a:stretch>
        </p:blipFill>
        <p:spPr bwMode="auto">
          <a:xfrm>
            <a:off x="0" y="0"/>
            <a:ext cx="9143999"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jpeg"/>
          <p:cNvPicPr>
            <a:picLocks noChangeAspect="1"/>
          </p:cNvPicPr>
          <p:nvPr/>
        </p:nvPicPr>
        <p:blipFill>
          <a:blip r:embed="rId3" cstate="print"/>
          <a:stretch>
            <a:fillRect/>
          </a:stretch>
        </p:blipFill>
        <p:spPr bwMode="auto">
          <a:xfrm>
            <a:off x="0" y="0"/>
            <a:ext cx="9143999"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Cielos azules claros, vientos tranquilos y temperaturas suaves son la norma en Albuquerque que fomenta el uso de globos aerostáticos durante todo el año y permitiendo a más de 300 pilotos residentes (más que en cualquier otro estado) volar globos aerostáticos con frecuencia y por largos períodos de tiempo.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p:sndAc>
          <p:stSnd loop="1">
            <p:snd r:embed="rId2" name="Variadas.wav"/>
          </p:stSnd>
        </p:sndAc>
      </p:transition>
    </mc:Choice>
    <mc:Fallback>
      <p:transition spd="slow" advTm="35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cstate="print"/>
          <a:stretch>
            <a:fillRect/>
          </a:stretch>
        </p:blipFill>
        <p:spPr bwMode="auto">
          <a:xfrm>
            <a:off x="0" y="0"/>
            <a:ext cx="9143999"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4).jpg"/>
          <p:cNvPicPr>
            <a:picLocks noChangeAspect="1"/>
          </p:cNvPicPr>
          <p:nvPr/>
        </p:nvPicPr>
        <p:blipFill>
          <a:blip r:embed="rId2" cstate="print"/>
          <a:stretch>
            <a:fillRect/>
          </a:stretch>
        </p:blipFill>
        <p:spPr bwMode="auto">
          <a:xfrm>
            <a:off x="0" y="0"/>
            <a:ext cx="9143999"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los globos aerostáticos que salpican el cielo despiertan su interés, ¿por qué no tomar un vuelo? Las compañías locales de globos aerostáticos ofrecen paseos diarios para los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5000">
        <p14:shred pattern="rectang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cstate="print"/>
          <a:stretch>
            <a:fillRect/>
          </a:stretch>
        </p:blipFill>
        <p:spPr bwMode="auto">
          <a:xfrm>
            <a:off x="0" y="-1"/>
            <a:ext cx="9144000" cy="616986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9).jpg"/>
          <p:cNvPicPr>
            <a:picLocks noChangeAspect="1"/>
          </p:cNvPicPr>
          <p:nvPr/>
        </p:nvPicPr>
        <p:blipFill>
          <a:blip r:embed="rId2" cstate="print"/>
          <a:stretch>
            <a:fillRect/>
          </a:stretch>
        </p:blipFill>
        <p:spPr bwMode="auto">
          <a:xfrm>
            <a:off x="0" y="-1"/>
            <a:ext cx="9144000" cy="616986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297660"/>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nueve días en octubre, los cielos de Albuquerque están pintados de colores mientras más de 500 globos se elevan desde el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Park / Parque de la Fiesta de los Globos”. Lugar sobre la mundialmente conocida Fiesta Internacional de Globos de Albuquerque.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179512"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Festival de Globos Aerostáticos de Albuquerque. Conocido como Albuquerque    International </a:t>
            </a:r>
            <a:r>
              <a:rPr lang="es-ES" i="1" dirty="0" err="1" smtClean="0">
                <a:effectLst>
                  <a:glow rad="101600">
                    <a:srgbClr val="C00000">
                      <a:alpha val="60000"/>
                    </a:srgbClr>
                  </a:glow>
                  <a:outerShdw blurRad="38100" dist="38100" dir="2700000" algn="tl">
                    <a:srgbClr val="000000">
                      <a:alpha val="43137"/>
                    </a:srgbClr>
                  </a:outerShdw>
                </a:effectLst>
              </a:rPr>
              <a:t>Balloom</a:t>
            </a:r>
            <a:r>
              <a:rPr lang="es-ES" i="1" dirty="0" smtClean="0">
                <a:effectLst>
                  <a:glow rad="101600">
                    <a:srgbClr val="C00000">
                      <a:alpha val="60000"/>
                    </a:srgbClr>
                  </a:glow>
                  <a:outerShdw blurRad="38100" dist="38100" dir="2700000" algn="tl">
                    <a:srgbClr val="000000">
                      <a:alpha val="43137"/>
                    </a:srgbClr>
                  </a:outerShdw>
                </a:effectLst>
              </a:rPr>
              <a:t> Fiesta, se trata del Festival de globos aerostáticos más grande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glitter pattern="hexago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cstate="print"/>
          <a:stretch>
            <a:fillRect/>
          </a:stretch>
        </p:blipFill>
        <p:spPr bwMode="auto">
          <a:xfrm>
            <a:off x="-1588"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mes de octubre, el cielo de Nuevo México se llena de cientos y cientos de globos de inimaginables formas y colores, que vuelan al unísono e inundan la atmósfera de esta singular ciudad.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5000">
        <p14:glitter dir="r" pattern="hexago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fltVal val="0"/>
                                          </p:val>
                                        </p:tav>
                                        <p:tav tm="100000">
                                          <p:val>
                                            <p:strVal val="#ppt_w"/>
                                          </p:val>
                                        </p:tav>
                                      </p:tavLst>
                                    </p:anim>
                                    <p:anim calcmode="lin" valueType="num">
                                      <p:cBhvr>
                                        <p:cTn id="12" dur="4000" fill="hold"/>
                                        <p:tgtEl>
                                          <p:spTgt spid="4"/>
                                        </p:tgtEl>
                                        <p:attrNameLst>
                                          <p:attrName>ppt_h</p:attrName>
                                        </p:attrNameLst>
                                      </p:cBhvr>
                                      <p:tavLst>
                                        <p:tav tm="0">
                                          <p:val>
                                            <p:strVal val="#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4/3*#ppt_w"/>
                                          </p:val>
                                        </p:tav>
                                        <p:tav tm="100000">
                                          <p:val>
                                            <p:strVal val="#ppt_w"/>
                                          </p:val>
                                        </p:tav>
                                      </p:tavLst>
                                    </p:anim>
                                    <p:anim calcmode="lin" valueType="num">
                                      <p:cBhvr>
                                        <p:cTn id="19" dur="4000" fill="hold"/>
                                        <p:tgtEl>
                                          <p:spTgt spid="5"/>
                                        </p:tgtEl>
                                        <p:attrNameLst>
                                          <p:attrName>ppt_h</p:attrName>
                                        </p:attrNameLst>
                                      </p:cBhvr>
                                      <p:tavLst>
                                        <p:tav tm="0">
                                          <p:val>
                                            <p:strVal val="4/3*#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4000"/>
                                        <p:tgtEl>
                                          <p:spTgt spid="5"/>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0).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acontecimiento más fotografiado del mundo atrae cada año a miles de pilotos, tripulaciones, aeronautas y espectadores que no quieren perderse el evento más esperado del otoño en Estados Unidos.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0).jpg"/>
          <p:cNvPicPr>
            <a:picLocks noChangeAspect="1"/>
          </p:cNvPicPr>
          <p:nvPr/>
        </p:nvPicPr>
        <p:blipFill>
          <a:blip r:embed="rId2" cstate="print"/>
          <a:stretch>
            <a:fillRect/>
          </a:stretch>
        </p:blipFill>
        <p:spPr bwMode="auto">
          <a:xfrm>
            <a:off x="-21264" y="0"/>
            <a:ext cx="9186529" cy="612622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30).jpg"/>
          <p:cNvPicPr>
            <a:picLocks noChangeAspect="1"/>
          </p:cNvPicPr>
          <p:nvPr/>
        </p:nvPicPr>
        <p:blipFill>
          <a:blip r:embed="rId2" cstate="print"/>
          <a:stretch>
            <a:fillRect/>
          </a:stretch>
        </p:blipFill>
        <p:spPr bwMode="auto">
          <a:xfrm flipH="1">
            <a:off x="-1"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153644"/>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historia de este festival comenzó en 1972, cuando se celebró por primera vez para conmemorar el 50 aniversario de la emisora de radio 770 KOB. Desde entonces, se ha convertido en cita ineludible para miles de personas que se acercan cada año a Albuquerque para disfrutar de este espectáculo único y </a:t>
            </a:r>
            <a:r>
              <a:rPr lang="es-ES" i="1" dirty="0" err="1" smtClean="0">
                <a:effectLst>
                  <a:glow rad="101600">
                    <a:srgbClr val="C00000">
                      <a:alpha val="60000"/>
                    </a:srgbClr>
                  </a:glow>
                  <a:outerShdw blurRad="38100" dist="38100" dir="2700000" algn="tl">
                    <a:srgbClr val="000000">
                      <a:alpha val="43137"/>
                    </a:srgbClr>
                  </a:outerShdw>
                </a:effectLst>
              </a:rPr>
              <a:t>experiencial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ripple dir="lu"/>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4000"/>
                                        <p:tgtEl>
                                          <p:spTgt spid="4"/>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5).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15).jpg"/>
          <p:cNvPicPr>
            <a:picLocks noChangeAspect="1"/>
          </p:cNvPicPr>
          <p:nvPr/>
        </p:nvPicPr>
        <p:blipFill>
          <a:blip r:embed="rId2" cstate="print"/>
          <a:stretch>
            <a:fillRect/>
          </a:stretch>
        </p:blipFill>
        <p:spPr bwMode="auto">
          <a:xfrm>
            <a:off x="4234" y="5294"/>
            <a:ext cx="9135532" cy="570970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94573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que ya será la </a:t>
            </a:r>
            <a:r>
              <a:rPr lang="es-ES" i="1" dirty="0" smtClean="0">
                <a:effectLst>
                  <a:glow rad="101600">
                    <a:srgbClr val="C00000">
                      <a:alpha val="60000"/>
                    </a:srgbClr>
                  </a:glow>
                  <a:outerShdw blurRad="38100" dist="38100" dir="2700000" algn="tl">
                    <a:srgbClr val="000000">
                      <a:alpha val="43137"/>
                    </a:srgbClr>
                  </a:outerShdw>
                </a:effectLst>
              </a:rPr>
              <a:t>53</a:t>
            </a:r>
            <a:r>
              <a:rPr lang="es-ES" i="1" dirty="0" smtClean="0">
                <a:effectLst>
                  <a:glow rad="101600">
                    <a:srgbClr val="C00000">
                      <a:alpha val="60000"/>
                    </a:srgbClr>
                  </a:glow>
                  <a:outerShdw blurRad="38100" dist="38100" dir="2700000" algn="tl">
                    <a:srgbClr val="000000">
                      <a:alpha val="43137"/>
                    </a:srgbClr>
                  </a:outerShdw>
                </a:effectLst>
              </a:rPr>
              <a:t>ª </a:t>
            </a:r>
            <a:r>
              <a:rPr lang="es-ES" i="1" dirty="0" smtClean="0">
                <a:effectLst>
                  <a:glow rad="101600">
                    <a:srgbClr val="C00000">
                      <a:alpha val="60000"/>
                    </a:srgbClr>
                  </a:glow>
                  <a:outerShdw blurRad="38100" dist="38100" dir="2700000" algn="tl">
                    <a:srgbClr val="000000">
                      <a:alpha val="43137"/>
                    </a:srgbClr>
                  </a:outerShdw>
                </a:effectLst>
              </a:rPr>
              <a:t>Edición del Albuquerque International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se </a:t>
            </a:r>
            <a:r>
              <a:rPr lang="es-ES" i="1" dirty="0" smtClean="0">
                <a:effectLst>
                  <a:glow rad="101600">
                    <a:srgbClr val="C00000">
                      <a:alpha val="60000"/>
                    </a:srgbClr>
                  </a:glow>
                  <a:outerShdw blurRad="38100" dist="38100" dir="2700000" algn="tl">
                    <a:srgbClr val="000000">
                      <a:alpha val="43137"/>
                    </a:srgbClr>
                  </a:outerShdw>
                </a:effectLst>
              </a:rPr>
              <a:t>celebrará</a:t>
            </a:r>
            <a:r>
              <a:rPr lang="es-ES" i="1" dirty="0" smtClean="0">
                <a:effectLst>
                  <a:glow rad="101600">
                    <a:srgbClr val="C00000">
                      <a:alpha val="60000"/>
                    </a:srgbClr>
                  </a:glow>
                  <a:outerShdw blurRad="38100" dist="38100" dir="2700000" algn="tl">
                    <a:srgbClr val="000000">
                      <a:alpha val="43137"/>
                    </a:srgbClr>
                  </a:outerShdw>
                </a:effectLst>
              </a:rPr>
              <a:t> del 5 al 13 de octubre del </a:t>
            </a:r>
            <a:r>
              <a:rPr lang="es-ES" i="1" dirty="0" smtClean="0">
                <a:effectLst>
                  <a:glow rad="101600">
                    <a:srgbClr val="C00000">
                      <a:alpha val="60000"/>
                    </a:srgbClr>
                  </a:glow>
                  <a:outerShdw blurRad="38100" dist="38100" dir="2700000" algn="tl">
                    <a:srgbClr val="000000">
                      <a:alpha val="43137"/>
                    </a:srgbClr>
                  </a:outerShdw>
                </a:effectLst>
              </a:rPr>
              <a:t>2024.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19000">
        <p15:prstTrans prst="drap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16" presetClass="entr" presetSubtype="2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7).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estos 9 días, más de 700 globos de colores salpican el cielo y flotan por encima de la ciudad cada amanecer, creando un espectáculo lleno de emociones que sin duda merece la pena experimentar.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35" presetClass="exit" presetSubtype="0" fill="hold" nodeType="withEffect">
                                  <p:stCondLst>
                                    <p:cond delay="0"/>
                                  </p:stCondLst>
                                  <p:childTnLst>
                                    <p:animEffect transition="out" filter="fade">
                                      <p:cBhvr>
                                        <p:cTn id="13" dur="4000"/>
                                        <p:tgtEl>
                                          <p:spTgt spid="6"/>
                                        </p:tgtEl>
                                      </p:cBhvr>
                                    </p:animEffect>
                                    <p:anim calcmode="lin" valueType="num">
                                      <p:cBhvr>
                                        <p:cTn id="14" dur="4000"/>
                                        <p:tgtEl>
                                          <p:spTgt spid="6"/>
                                        </p:tgtEl>
                                        <p:attrNameLst>
                                          <p:attrName>style.rotation</p:attrName>
                                        </p:attrNameLst>
                                      </p:cBhvr>
                                      <p:tavLst>
                                        <p:tav tm="0">
                                          <p:val>
                                            <p:fltVal val="0"/>
                                          </p:val>
                                        </p:tav>
                                        <p:tav tm="100000">
                                          <p:val>
                                            <p:fltVal val="720"/>
                                          </p:val>
                                        </p:tav>
                                      </p:tavLst>
                                    </p:anim>
                                    <p:anim calcmode="lin" valueType="num">
                                      <p:cBhvr>
                                        <p:cTn id="15" dur="4000"/>
                                        <p:tgtEl>
                                          <p:spTgt spid="6"/>
                                        </p:tgtEl>
                                        <p:attrNameLst>
                                          <p:attrName>ppt_h</p:attrName>
                                        </p:attrNameLst>
                                      </p:cBhvr>
                                      <p:tavLst>
                                        <p:tav tm="0">
                                          <p:val>
                                            <p:strVal val="ppt_h"/>
                                          </p:val>
                                        </p:tav>
                                        <p:tav tm="100000">
                                          <p:val>
                                            <p:fltVal val="0"/>
                                          </p:val>
                                        </p:tav>
                                      </p:tavLst>
                                    </p:anim>
                                    <p:anim calcmode="lin" valueType="num">
                                      <p:cBhvr>
                                        <p:cTn id="16" dur="4000"/>
                                        <p:tgtEl>
                                          <p:spTgt spid="6"/>
                                        </p:tgtEl>
                                        <p:attrNameLst>
                                          <p:attrName>ppt_w</p:attrName>
                                        </p:attrNameLst>
                                      </p:cBhvr>
                                      <p:tavLst>
                                        <p:tav tm="0">
                                          <p:val>
                                            <p:strVal val="ppt_w"/>
                                          </p:val>
                                        </p:tav>
                                        <p:tav tm="100000">
                                          <p:val>
                                            <p:fltVal val="0"/>
                                          </p:val>
                                        </p:tav>
                                      </p:tavLst>
                                    </p:anim>
                                    <p:set>
                                      <p:cBhvr>
                                        <p:cTn id="17" dur="1" fill="hold">
                                          <p:stCondLst>
                                            <p:cond delay="3999"/>
                                          </p:stCondLst>
                                        </p:cTn>
                                        <p:tgtEl>
                                          <p:spTgt spid="6"/>
                                        </p:tgtEl>
                                        <p:attrNameLst>
                                          <p:attrName>style.visibility</p:attrName>
                                        </p:attrNameLst>
                                      </p:cBhvr>
                                      <p:to>
                                        <p:strVal val="hidden"/>
                                      </p:to>
                                    </p:set>
                                  </p:childTnLst>
                                </p:cTn>
                              </p:par>
                              <p:par>
                                <p:cTn id="18" presetID="23" presetClass="entr" presetSubtype="52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fltVal val="0"/>
                                          </p:val>
                                        </p:tav>
                                        <p:tav tm="100000">
                                          <p:val>
                                            <p:strVal val="#ppt_w"/>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ppt_x</p:attrName>
                                        </p:attrNameLst>
                                      </p:cBhvr>
                                      <p:tavLst>
                                        <p:tav tm="0">
                                          <p:val>
                                            <p:fltVal val="0.5"/>
                                          </p:val>
                                        </p:tav>
                                        <p:tav tm="100000">
                                          <p:val>
                                            <p:strVal val="#ppt_x"/>
                                          </p:val>
                                        </p:tav>
                                      </p:tavLst>
                                    </p:anim>
                                    <p:anim calcmode="lin" valueType="num">
                                      <p:cBhvr>
                                        <p:cTn id="23" dur="4000" fill="hold"/>
                                        <p:tgtEl>
                                          <p:spTgt spid="4"/>
                                        </p:tgtEl>
                                        <p:attrNameLst>
                                          <p:attrName>ppt_y</p:attrName>
                                        </p:attrNameLst>
                                      </p:cBhvr>
                                      <p:tavLst>
                                        <p:tav tm="0">
                                          <p:val>
                                            <p:fltVal val="0.5"/>
                                          </p:val>
                                        </p:tav>
                                        <p:tav tm="100000">
                                          <p:val>
                                            <p:strVal val="#ppt_y"/>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4000"/>
                                        <p:tgtEl>
                                          <p:spTgt spid="4"/>
                                        </p:tgtEl>
                                      </p:cBhvr>
                                    </p:animEffect>
                                  </p:childTnLst>
                                </p:cTn>
                              </p:par>
                              <p:par>
                                <p:cTn id="27" presetID="35"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4000"/>
                                        <p:tgtEl>
                                          <p:spTgt spid="4"/>
                                        </p:tgtEl>
                                      </p:cBhvr>
                                    </p:animEffect>
                                    <p:anim calcmode="lin" valueType="num">
                                      <p:cBhvr>
                                        <p:cTn id="30" dur="4000" fill="hold"/>
                                        <p:tgtEl>
                                          <p:spTgt spid="4"/>
                                        </p:tgtEl>
                                        <p:attrNameLst>
                                          <p:attrName>style.rotation</p:attrName>
                                        </p:attrNameLst>
                                      </p:cBhvr>
                                      <p:tavLst>
                                        <p:tav tm="0">
                                          <p:val>
                                            <p:fltVal val="720"/>
                                          </p:val>
                                        </p:tav>
                                        <p:tav tm="100000">
                                          <p:val>
                                            <p:fltVal val="0"/>
                                          </p:val>
                                        </p:tav>
                                      </p:tavLst>
                                    </p:anim>
                                    <p:anim calcmode="lin" valueType="num">
                                      <p:cBhvr>
                                        <p:cTn id="31" dur="4000" fill="hold"/>
                                        <p:tgtEl>
                                          <p:spTgt spid="4"/>
                                        </p:tgtEl>
                                        <p:attrNameLst>
                                          <p:attrName>ppt_h</p:attrName>
                                        </p:attrNameLst>
                                      </p:cBhvr>
                                      <p:tavLst>
                                        <p:tav tm="0">
                                          <p:val>
                                            <p:fltVal val="0"/>
                                          </p:val>
                                        </p:tav>
                                        <p:tav tm="100000">
                                          <p:val>
                                            <p:strVal val="#ppt_h"/>
                                          </p:val>
                                        </p:tav>
                                      </p:tavLst>
                                    </p:anim>
                                    <p:anim calcmode="lin" valueType="num">
                                      <p:cBhvr>
                                        <p:cTn id="32" dur="4000" fill="hold"/>
                                        <p:tgtEl>
                                          <p:spTgt spid="4"/>
                                        </p:tgtEl>
                                        <p:attrNameLst>
                                          <p:attrName>ppt_w</p:attrName>
                                        </p:attrNameLst>
                                      </p:cBhvr>
                                      <p:tavLst>
                                        <p:tav tm="0">
                                          <p:val>
                                            <p:fltVal val="0"/>
                                          </p:val>
                                        </p:tav>
                                        <p:tav tm="100000">
                                          <p:val>
                                            <p:strVal val="#ppt_w"/>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0).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5 Imagen" descr="0(20).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parte más inusual y emocionante para los visitantes del Albuquerque International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es que pueden caminar entre los globos que se inflan cada amanecer en el campo de lanzamiento, dejándose contagiar por la ilusión y el nerviosismo de los </a:t>
            </a:r>
            <a:r>
              <a:rPr lang="es-ES" i="1" dirty="0" smtClean="0">
                <a:effectLst>
                  <a:glow rad="101600">
                    <a:srgbClr val="C00000">
                      <a:alpha val="60000"/>
                    </a:srgbClr>
                  </a:glow>
                  <a:outerShdw blurRad="38100" dist="38100" dir="2700000" algn="tl">
                    <a:srgbClr val="000000">
                      <a:alpha val="43137"/>
                    </a:srgbClr>
                  </a:outerShdw>
                </a:effectLst>
              </a:rPr>
              <a:t>pilotos.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vortex/>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a paisagem_montanha.jpg"/>
          <p:cNvPicPr>
            <a:picLocks noChangeAspect="1"/>
          </p:cNvPicPr>
          <p:nvPr/>
        </p:nvPicPr>
        <p:blipFill>
          <a:blip r:embed="rId2" cstate="print"/>
          <a:stretch>
            <a:fillRect/>
          </a:stretch>
        </p:blipFill>
        <p:spPr bwMode="auto">
          <a:xfrm>
            <a:off x="0" y="-454868"/>
            <a:ext cx="9144000" cy="669674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ela paisagem_montanha.jpg"/>
          <p:cNvPicPr>
            <a:picLocks noChangeAspect="1"/>
          </p:cNvPicPr>
          <p:nvPr/>
        </p:nvPicPr>
        <p:blipFill>
          <a:blip r:embed="rId2" cstate="print"/>
          <a:stretch>
            <a:fillRect/>
          </a:stretch>
        </p:blipFill>
        <p:spPr bwMode="auto">
          <a:xfrm>
            <a:off x="0" y="-454868"/>
            <a:ext cx="9144000" cy="669674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¡Incluso pueden conversar con ellos y ayudarles a preparar la puesta a punto de los globos! Más tarde, a punto de comenzar la competición, intervienen los “cebras”, que son los directores de tráfico llamados así por su característica </a:t>
            </a:r>
            <a:r>
              <a:rPr lang="es-ES" i="1" dirty="0" smtClean="0">
                <a:effectLst>
                  <a:glow rad="101600">
                    <a:srgbClr val="C00000">
                      <a:alpha val="60000"/>
                    </a:srgbClr>
                  </a:glow>
                  <a:outerShdw blurRad="38100" dist="38100" dir="2700000" algn="tl">
                    <a:srgbClr val="000000">
                      <a:alpha val="43137"/>
                    </a:srgbClr>
                  </a:outerShdw>
                </a:effectLst>
              </a:rPr>
              <a:t>vestimenta.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anim calcmode="lin" valueType="num">
                                      <p:cBhvr>
                                        <p:cTn id="8" dur="4000"/>
                                        <p:tgtEl>
                                          <p:spTgt spid="5"/>
                                        </p:tgtEl>
                                        <p:attrNameLst>
                                          <p:attrName>ppt_x</p:attrName>
                                        </p:attrNameLst>
                                      </p:cBhvr>
                                      <p:tavLst>
                                        <p:tav tm="0">
                                          <p:val>
                                            <p:strVal val="ppt_x"/>
                                          </p:val>
                                        </p:tav>
                                        <p:tav tm="100000">
                                          <p:val>
                                            <p:fltVal val="0.5"/>
                                          </p:val>
                                        </p:tav>
                                      </p:tavLst>
                                    </p:anim>
                                    <p:anim calcmode="lin" valueType="num">
                                      <p:cBhvr>
                                        <p:cTn id="9" dur="4000"/>
                                        <p:tgtEl>
                                          <p:spTgt spid="5"/>
                                        </p:tgtEl>
                                        <p:attrNameLst>
                                          <p:attrName>ppt_y</p:attrName>
                                        </p:attrNameLst>
                                      </p:cBhvr>
                                      <p:tavLst>
                                        <p:tav tm="0">
                                          <p:val>
                                            <p:strVal val="ppt_y"/>
                                          </p:val>
                                        </p:tav>
                                        <p:tav tm="100000">
                                          <p:val>
                                            <p:fltVal val="0.5"/>
                                          </p:val>
                                        </p:tav>
                                      </p:tavLst>
                                    </p:anim>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2)">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para aquellos que se animen a vivir esta experiencia en primera persona, también pueden montar en globo alquilando una visita aérea a cualquiera de las empresas locales que ofrecen paseos en globo a diario.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3568"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luego, no hay mejor forma de acercarse y casi tocar el cielo azul de Albuquerque que sobrevolando los paisajes y escenarios que vieron nacer series como </a:t>
            </a:r>
            <a:r>
              <a:rPr lang="es-ES" b="1" i="1" dirty="0" err="1" smtClean="0">
                <a:effectLst>
                  <a:glow rad="101600">
                    <a:srgbClr val="C00000">
                      <a:alpha val="60000"/>
                    </a:srgbClr>
                  </a:glow>
                  <a:outerShdw blurRad="38100" dist="38100" dir="2700000" algn="tl">
                    <a:srgbClr val="000000">
                      <a:alpha val="43137"/>
                    </a:srgbClr>
                  </a:outerShdw>
                </a:effectLst>
              </a:rPr>
              <a:t>Breaking</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Bad</a:t>
            </a:r>
            <a:r>
              <a:rPr lang="es-ES" i="1" dirty="0" smtClean="0">
                <a:effectLst>
                  <a:glow rad="101600">
                    <a:srgbClr val="C00000">
                      <a:alpha val="60000"/>
                    </a:srgbClr>
                  </a:glow>
                  <a:outerShdw blurRad="38100" dist="38100" dir="2700000" algn="tl">
                    <a:srgbClr val="000000">
                      <a:alpha val="43137"/>
                    </a:srgbClr>
                  </a:outerShdw>
                </a:effectLst>
              </a:rPr>
              <a:t> y películas como </a:t>
            </a:r>
            <a:r>
              <a:rPr lang="es-ES" b="1" i="1" dirty="0" smtClean="0">
                <a:effectLst>
                  <a:glow rad="101600">
                    <a:srgbClr val="C00000">
                      <a:alpha val="60000"/>
                    </a:srgbClr>
                  </a:glow>
                  <a:outerShdw blurRad="38100" dist="38100" dir="2700000" algn="tl">
                    <a:srgbClr val="000000">
                      <a:alpha val="43137"/>
                    </a:srgbClr>
                  </a:outerShdw>
                </a:effectLst>
              </a:rPr>
              <a:t>Pequeña Miss </a:t>
            </a:r>
            <a:r>
              <a:rPr lang="es-ES" b="1" i="1" dirty="0" err="1" smtClean="0">
                <a:effectLst>
                  <a:glow rad="101600">
                    <a:srgbClr val="C00000">
                      <a:alpha val="60000"/>
                    </a:srgbClr>
                  </a:glow>
                  <a:outerShdw blurRad="38100" dist="38100" dir="2700000" algn="tl">
                    <a:srgbClr val="000000">
                      <a:alpha val="43137"/>
                    </a:srgbClr>
                  </a:outerShdw>
                </a:effectLst>
              </a:rPr>
              <a:t>Sunshine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2/3*ppt_w"/>
                                          </p:val>
                                        </p:tav>
                                      </p:tavLst>
                                    </p:anim>
                                    <p:anim calcmode="lin" valueType="num">
                                      <p:cBhvr>
                                        <p:cTn id="14" dur="4000"/>
                                        <p:tgtEl>
                                          <p:spTgt spid="5"/>
                                        </p:tgtEl>
                                        <p:attrNameLst>
                                          <p:attrName>ppt_h</p:attrName>
                                        </p:attrNameLst>
                                      </p:cBhvr>
                                      <p:tavLst>
                                        <p:tav tm="0">
                                          <p:val>
                                            <p:strVal val="ppt_h"/>
                                          </p:val>
                                        </p:tav>
                                        <p:tav tm="100000">
                                          <p:val>
                                            <p:strVal val="2/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Albuquerque existe una auténtica pasión por el arte, la historia, la cultura, el deporte y el espectáculo de los globos de aire </a:t>
            </a:r>
            <a:r>
              <a:rPr lang="es-ES" i="1" dirty="0" smtClean="0">
                <a:effectLst>
                  <a:glow rad="101600">
                    <a:srgbClr val="C00000">
                      <a:alpha val="60000"/>
                    </a:srgbClr>
                  </a:glow>
                  <a:outerShdw blurRad="38100" dist="38100" dir="2700000" algn="tl">
                    <a:srgbClr val="000000">
                      <a:alpha val="43137"/>
                    </a:srgbClr>
                  </a:outerShdw>
                </a:effectLst>
              </a:rPr>
              <a:t>caliente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gallery dir="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Tanto es así, que una visita imprescindible para los viajeros es el Anderson-</a:t>
            </a:r>
            <a:r>
              <a:rPr lang="es-ES" i="1" dirty="0" err="1" smtClean="0">
                <a:effectLst>
                  <a:glow rad="101600">
                    <a:srgbClr val="C00000">
                      <a:alpha val="60000"/>
                    </a:srgbClr>
                  </a:glow>
                  <a:outerShdw blurRad="38100" dist="38100" dir="2700000" algn="tl">
                    <a:srgbClr val="000000">
                      <a:alpha val="43137"/>
                    </a:srgbClr>
                  </a:outerShdw>
                </a:effectLst>
              </a:rPr>
              <a:t>Abruzzo</a:t>
            </a:r>
            <a:r>
              <a:rPr lang="es-ES" i="1" dirty="0" smtClean="0">
                <a:effectLst>
                  <a:glow rad="101600">
                    <a:srgbClr val="C00000">
                      <a:alpha val="60000"/>
                    </a:srgbClr>
                  </a:glow>
                  <a:outerShdw blurRad="38100" dist="38100" dir="2700000" algn="tl">
                    <a:srgbClr val="000000">
                      <a:alpha val="43137"/>
                    </a:srgbClr>
                  </a:outerShdw>
                </a:effectLst>
              </a:rPr>
              <a:t> Albuquerque International Globo </a:t>
            </a:r>
            <a:r>
              <a:rPr lang="es-ES" i="1" dirty="0" err="1" smtClean="0">
                <a:effectLst>
                  <a:glow rad="101600">
                    <a:srgbClr val="C00000">
                      <a:alpha val="60000"/>
                    </a:srgbClr>
                  </a:glow>
                  <a:outerShdw blurRad="38100" dist="38100" dir="2700000" algn="tl">
                    <a:srgbClr val="000000">
                      <a:alpha val="43137"/>
                    </a:srgbClr>
                  </a:outerShdw>
                </a:effectLst>
              </a:rPr>
              <a:t>Museum</a:t>
            </a:r>
            <a:r>
              <a:rPr lang="es-ES" i="1" dirty="0" smtClean="0">
                <a:effectLst>
                  <a:glow rad="101600">
                    <a:srgbClr val="C00000">
                      <a:alpha val="60000"/>
                    </a:srgbClr>
                  </a:glow>
                  <a:outerShdw blurRad="38100" dist="38100" dir="2700000" algn="tl">
                    <a:srgbClr val="000000">
                      <a:alpha val="43137"/>
                    </a:srgbClr>
                  </a:outerShdw>
                </a:effectLst>
              </a:rPr>
              <a:t>, la instalación más importante del mundo dedicada al globo aerostático.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gallery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strVal val="4/3*ppt_w"/>
                                          </p:val>
                                        </p:tav>
                                      </p:tavLst>
                                    </p:anim>
                                    <p:anim calcmode="lin" valueType="num">
                                      <p:cBhvr>
                                        <p:cTn id="10" dur="4000"/>
                                        <p:tgtEl>
                                          <p:spTgt spid="5"/>
                                        </p:tgtEl>
                                        <p:attrNameLst>
                                          <p:attrName>ppt_h</p:attrName>
                                        </p:attrNameLst>
                                      </p:cBhvr>
                                      <p:tavLst>
                                        <p:tav tm="0">
                                          <p:val>
                                            <p:strVal val="ppt_h"/>
                                          </p:val>
                                        </p:tav>
                                        <p:tav tm="100000">
                                          <p:val>
                                            <p:strVal val="4/3*ppt_h"/>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208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2081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584" y="4945732"/>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la competición de globos aerostáticos, destacan otros eventos dentro del Albuquerque International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como: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flip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ower_lake_landscape_4000x2500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flower_lake_landscape_4000x2500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657700"/>
            <a:ext cx="8424936"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Mass</a:t>
            </a:r>
            <a:r>
              <a:rPr lang="es-ES" b="1" i="1" dirty="0" smtClean="0">
                <a:effectLst>
                  <a:glow rad="101600">
                    <a:srgbClr val="C00000">
                      <a:alpha val="60000"/>
                    </a:srgbClr>
                  </a:glow>
                  <a:outerShdw blurRad="38100" dist="38100" dir="2700000" algn="tl">
                    <a:srgbClr val="000000">
                      <a:alpha val="43137"/>
                    </a:srgbClr>
                  </a:outerShdw>
                </a:effectLst>
              </a:rPr>
              <a:t> Ascensión: </a:t>
            </a:r>
            <a:r>
              <a:rPr lang="es-ES" i="1" dirty="0" smtClean="0">
                <a:effectLst>
                  <a:glow rad="101600">
                    <a:srgbClr val="C00000">
                      <a:alpha val="60000"/>
                    </a:srgbClr>
                  </a:glow>
                  <a:outerShdw blurRad="38100" dist="38100" dir="2700000" algn="tl">
                    <a:srgbClr val="000000">
                      <a:alpha val="43137"/>
                    </a:srgbClr>
                  </a:outerShdw>
                </a:effectLst>
              </a:rPr>
              <a:t>cuando La Escuadrilla del Amanecer ya ha sobrevolado el cielo previamente y ha dado luz verde a las condiciones climáticas, llega el momento más esperado del Albuquerque International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ip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_0037.jpg"/>
          <p:cNvPicPr>
            <a:picLocks noChangeAspect="1"/>
          </p:cNvPicPr>
          <p:nvPr/>
        </p:nvPicPr>
        <p:blipFill>
          <a:blip r:embed="rId2" cstate="print"/>
          <a:stretch>
            <a:fillRect/>
          </a:stretch>
        </p:blipFill>
        <p:spPr bwMode="auto">
          <a:xfrm>
            <a:off x="0" y="0"/>
            <a:ext cx="9144000" cy="6457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unt_0037.jpg"/>
          <p:cNvPicPr>
            <a:picLocks noChangeAspect="1"/>
          </p:cNvPicPr>
          <p:nvPr/>
        </p:nvPicPr>
        <p:blipFill>
          <a:blip r:embed="rId2" cstate="print"/>
          <a:stretch>
            <a:fillRect/>
          </a:stretch>
        </p:blipFill>
        <p:spPr bwMode="auto">
          <a:xfrm>
            <a:off x="0" y="0"/>
            <a:ext cx="9144000" cy="6457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lanzamiento de todos los globos participantes, que provoca un despliegue de luz y color en varias oleadas coordinadas por los “cebras” y que, desde las 7:00 AM, inundan masivamente el cielo dejándose dirigir por un globo con la bandera de Estados Unidos a los acordes de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Star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Spangled</a:t>
            </a:r>
            <a:r>
              <a:rPr lang="es-ES" i="1" dirty="0" smtClean="0">
                <a:effectLst>
                  <a:glow rad="101600">
                    <a:srgbClr val="C00000">
                      <a:alpha val="60000"/>
                    </a:srgbClr>
                  </a:glow>
                  <a:outerShdw blurRad="38100" dist="38100" dir="2700000" algn="tl">
                    <a:srgbClr val="000000">
                      <a:alpha val="43137"/>
                    </a:srgbClr>
                  </a:outerShdw>
                </a:effectLst>
              </a:rPr>
              <a:t> Banner”.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5000">
        <p15:prstTrans prst="peelOff"/>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7).jpg"/>
          <p:cNvPicPr>
            <a:picLocks noChangeAspect="1"/>
          </p:cNvPicPr>
          <p:nvPr/>
        </p:nvPicPr>
        <p:blipFill>
          <a:blip r:embed="rId2" cstate="print"/>
          <a:stretch>
            <a:fillRect/>
          </a:stretch>
        </p:blipFill>
        <p:spPr bwMode="auto">
          <a:xfrm>
            <a:off x="4232" y="0"/>
            <a:ext cx="9135534" cy="609221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7).jpg"/>
          <p:cNvPicPr>
            <a:picLocks noChangeAspect="1"/>
          </p:cNvPicPr>
          <p:nvPr/>
        </p:nvPicPr>
        <p:blipFill>
          <a:blip r:embed="rId2" cstate="print"/>
          <a:stretch>
            <a:fillRect/>
          </a:stretch>
        </p:blipFill>
        <p:spPr bwMode="auto">
          <a:xfrm>
            <a:off x="0" y="0"/>
            <a:ext cx="9143999"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3568" y="4657700"/>
            <a:ext cx="7992888" cy="923330"/>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Balloon</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Glows</a:t>
            </a:r>
            <a:r>
              <a:rPr lang="es-ES" i="1" dirty="0" smtClean="0">
                <a:effectLst>
                  <a:glow rad="101600">
                    <a:srgbClr val="C00000">
                      <a:alpha val="60000"/>
                    </a:srgbClr>
                  </a:glow>
                  <a:outerShdw blurRad="38100" dist="38100" dir="2700000" algn="tl">
                    <a:srgbClr val="000000">
                      <a:alpha val="43137"/>
                    </a:srgbClr>
                  </a:outerShdw>
                </a:effectLst>
              </a:rPr>
              <a:t>: fueron inventados en Albuquerque en 1979, cuando varios pilotos locales inflaban globos durante la noche de la víspera de Navidad en agradecimiento a los residentes locales.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switch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oast_paradise_tropical_sea_sky_sunshine_emerald_blue_beach_1600x12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entonces, esta tradición ha continuado ofreciendo un espectáculo maravilloso de globos iluminados desde dentro evocando adornos navideños gigantes con formas tan inauditas que van desde flores hasta personajes de ficción pasando por dinosaurios y animales cuya luz les da cierto aire psicodélico.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switch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8).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8).jpg"/>
          <p:cNvPicPr>
            <a:picLocks noChangeAspect="1"/>
          </p:cNvPicPr>
          <p:nvPr/>
        </p:nvPicPr>
        <p:blipFill>
          <a:blip r:embed="rId2" cstate="prin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Multitud de </a:t>
            </a:r>
            <a:r>
              <a:rPr lang="es-ES" b="1" i="1" dirty="0" smtClean="0">
                <a:effectLst>
                  <a:glow rad="101600">
                    <a:srgbClr val="C00000">
                      <a:alpha val="60000"/>
                    </a:srgbClr>
                  </a:glow>
                  <a:outerShdw blurRad="38100" dist="38100" dir="2700000" algn="tl">
                    <a:srgbClr val="000000">
                      <a:alpha val="43137"/>
                    </a:srgbClr>
                  </a:outerShdw>
                </a:effectLst>
              </a:rPr>
              <a:t>experiencias</a:t>
            </a:r>
            <a:r>
              <a:rPr lang="es-ES" i="1" dirty="0" smtClean="0">
                <a:effectLst>
                  <a:glow rad="101600">
                    <a:srgbClr val="C00000">
                      <a:alpha val="60000"/>
                    </a:srgbClr>
                  </a:glow>
                  <a:outerShdw blurRad="38100" dist="38100" dir="2700000" algn="tl">
                    <a:srgbClr val="000000">
                      <a:alpha val="43137"/>
                    </a:srgbClr>
                  </a:outerShdw>
                </a:effectLst>
              </a:rPr>
              <a:t>, infinidad de </a:t>
            </a:r>
            <a:r>
              <a:rPr lang="es-ES" b="1" i="1" dirty="0" smtClean="0">
                <a:effectLst>
                  <a:glow rad="101600">
                    <a:srgbClr val="C00000">
                      <a:alpha val="60000"/>
                    </a:srgbClr>
                  </a:glow>
                  <a:outerShdw blurRad="38100" dist="38100" dir="2700000" algn="tl">
                    <a:srgbClr val="000000">
                      <a:alpha val="43137"/>
                    </a:srgbClr>
                  </a:outerShdw>
                </a:effectLst>
              </a:rPr>
              <a:t>emociones</a:t>
            </a:r>
            <a:r>
              <a:rPr lang="es-ES" i="1" dirty="0" smtClean="0">
                <a:effectLst>
                  <a:glow rad="101600">
                    <a:srgbClr val="C00000">
                      <a:alpha val="60000"/>
                    </a:srgbClr>
                  </a:glow>
                  <a:outerShdw blurRad="38100" dist="38100" dir="2700000" algn="tl">
                    <a:srgbClr val="000000">
                      <a:alpha val="43137"/>
                    </a:srgbClr>
                  </a:outerShdw>
                </a:effectLst>
              </a:rPr>
              <a:t> e indescriptibles sensaciones se dan cada año en Nuevo </a:t>
            </a:r>
            <a:r>
              <a:rPr lang="es-ES" i="1" dirty="0" smtClean="0">
                <a:effectLst>
                  <a:glow rad="101600">
                    <a:srgbClr val="C00000">
                      <a:alpha val="60000"/>
                    </a:srgbClr>
                  </a:glow>
                  <a:outerShdw blurRad="38100" dist="38100" dir="2700000" algn="tl">
                    <a:srgbClr val="000000">
                      <a:alpha val="43137"/>
                    </a:srgbClr>
                  </a:outerShdw>
                </a:effectLst>
              </a:rPr>
              <a:t>México </a:t>
            </a:r>
            <a:r>
              <a:rPr lang="es-ES" i="1" dirty="0" smtClean="0">
                <a:effectLst>
                  <a:glow rad="101600">
                    <a:srgbClr val="C00000">
                      <a:alpha val="60000"/>
                    </a:srgbClr>
                  </a:glow>
                  <a:outerShdw blurRad="38100" dist="38100" dir="2700000" algn="tl">
                    <a:srgbClr val="000000">
                      <a:alpha val="43137"/>
                    </a:srgbClr>
                  </a:outerShdw>
                </a:effectLst>
              </a:rPr>
              <a:t>durante la celebración del Albuquerque International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todo un ejemplo de </a:t>
            </a:r>
            <a:r>
              <a:rPr lang="es-ES" b="1" i="1" dirty="0" smtClean="0">
                <a:effectLst>
                  <a:glow rad="101600">
                    <a:srgbClr val="C00000">
                      <a:alpha val="60000"/>
                    </a:srgbClr>
                  </a:glow>
                  <a:outerShdw blurRad="38100" dist="38100" dir="2700000" algn="tl">
                    <a:srgbClr val="000000">
                      <a:alpha val="43137"/>
                    </a:srgbClr>
                  </a:outerShdw>
                </a:effectLst>
              </a:rPr>
              <a:t>turismo experiencial</a:t>
            </a:r>
            <a:r>
              <a:rPr lang="es-ES" i="1" dirty="0" smtClean="0">
                <a:effectLst>
                  <a:glow rad="101600">
                    <a:srgbClr val="C00000">
                      <a:alpha val="60000"/>
                    </a:srgbClr>
                  </a:glow>
                  <a:outerShdw blurRad="38100" dist="38100" dir="2700000" algn="tl">
                    <a:srgbClr val="000000">
                      <a:alpha val="43137"/>
                    </a:srgbClr>
                  </a:outerShdw>
                </a:effectLst>
              </a:rPr>
              <a:t> que culmina con un espectáculo de fuegos artificiales.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2/3*#ppt_w"/>
                                          </p:val>
                                        </p:tav>
                                        <p:tav tm="100000">
                                          <p:val>
                                            <p:strVal val="#ppt_w"/>
                                          </p:val>
                                        </p:tav>
                                      </p:tavLst>
                                    </p:anim>
                                    <p:anim calcmode="lin" valueType="num">
                                      <p:cBhvr>
                                        <p:cTn id="15" dur="4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Festival Internacional de Globos de Albuquerque ha llenado de colores el cielo de Nuevo México con un evento internacional que atrae a cientos de </a:t>
            </a:r>
            <a:r>
              <a:rPr lang="es-ES" i="1" dirty="0" smtClean="0">
                <a:effectLst>
                  <a:glow rad="101600">
                    <a:srgbClr val="C00000">
                      <a:alpha val="60000"/>
                    </a:srgbClr>
                  </a:glow>
                  <a:outerShdw blurRad="38100" dist="38100" dir="2700000" algn="tl">
                    <a:srgbClr val="000000">
                      <a:alpha val="43137"/>
                    </a:srgbClr>
                  </a:outerShdw>
                </a:effectLst>
              </a:rPr>
              <a:t>miles </a:t>
            </a:r>
            <a:r>
              <a:rPr lang="es-ES" i="1" dirty="0" smtClean="0">
                <a:effectLst>
                  <a:glow rad="101600">
                    <a:srgbClr val="C00000">
                      <a:alpha val="60000"/>
                    </a:srgbClr>
                  </a:glow>
                  <a:outerShdw blurRad="38100" dist="38100" dir="2700000" algn="tl">
                    <a:srgbClr val="000000">
                      <a:alpha val="43137"/>
                    </a:srgbClr>
                  </a:outerShdw>
                </a:effectLst>
              </a:rPr>
              <a:t>de espectadores cada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4).jpg"/>
          <p:cNvPicPr>
            <a:picLocks noChangeAspect="1"/>
          </p:cNvPicPr>
          <p:nvPr/>
        </p:nvPicPr>
        <p:blipFill>
          <a:blip r:embed="rId2" cstate="print"/>
          <a:stretch>
            <a:fillRect/>
          </a:stretch>
        </p:blipFill>
        <p:spPr bwMode="auto">
          <a:xfrm>
            <a:off x="0" y="5293"/>
            <a:ext cx="9143999" cy="570970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4).jpg"/>
          <p:cNvPicPr>
            <a:picLocks noChangeAspect="1"/>
          </p:cNvPicPr>
          <p:nvPr/>
        </p:nvPicPr>
        <p:blipFill>
          <a:blip r:embed="rId2" cstate="print"/>
          <a:stretch>
            <a:fillRect/>
          </a:stretch>
        </p:blipFill>
        <p:spPr bwMode="auto">
          <a:xfrm>
            <a:off x="0" y="0"/>
            <a:ext cx="9144000" cy="570970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festival comenzó el </a:t>
            </a:r>
            <a:r>
              <a:rPr lang="es-ES" i="1" dirty="0" smtClean="0">
                <a:effectLst>
                  <a:glow rad="101600">
                    <a:srgbClr val="C00000">
                      <a:alpha val="60000"/>
                    </a:srgbClr>
                  </a:glow>
                  <a:outerShdw blurRad="38100" dist="38100" dir="2700000" algn="tl">
                    <a:srgbClr val="000000">
                      <a:alpha val="43137"/>
                    </a:srgbClr>
                  </a:outerShdw>
                </a:effectLst>
              </a:rPr>
              <a:t>sábado 5 </a:t>
            </a:r>
            <a:r>
              <a:rPr lang="es-ES" i="1" dirty="0" smtClean="0">
                <a:effectLst>
                  <a:glow rad="101600">
                    <a:srgbClr val="C00000">
                      <a:alpha val="60000"/>
                    </a:srgbClr>
                  </a:glow>
                  <a:outerShdw blurRad="38100" dist="38100" dir="2700000" algn="tl">
                    <a:srgbClr val="000000">
                      <a:alpha val="43137"/>
                    </a:srgbClr>
                  </a:outerShdw>
                </a:effectLst>
              </a:rPr>
              <a:t>al amanecer con un espectáculo de luces de drones y la ascensión masiva de globos aerostáticos. Durante nueve días, residentes locales y visitantes disfrutarán de un espectáculo de globos de colores y formas especiales.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1000">
        <p14:vortex/>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0).jpg"/>
          <p:cNvPicPr>
            <a:picLocks noChangeAspect="1"/>
          </p:cNvPicPr>
          <p:nvPr/>
        </p:nvPicPr>
        <p:blipFill>
          <a:blip r:embed="rId2" cstate="print"/>
          <a:stretch>
            <a:fillRect/>
          </a:stretch>
        </p:blipFill>
        <p:spPr bwMode="auto">
          <a:xfrm>
            <a:off x="-324544"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0).jpg"/>
          <p:cNvPicPr>
            <a:picLocks noChangeAspect="1"/>
          </p:cNvPicPr>
          <p:nvPr/>
        </p:nvPicPr>
        <p:blipFill>
          <a:blip r:embed="rId2" cstate="print"/>
          <a:stretch>
            <a:fillRect/>
          </a:stretch>
        </p:blipFill>
        <p:spPr bwMode="auto">
          <a:xfrm>
            <a:off x="-324544"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encuentro anual se ha convertido en un importante motor económico para la ciudad más grande del estado. El río Bravo (o Grande) y las montañas cercanas ofrecen un telón de fondo espectacular a la celebración, que comenzó en 1972.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67787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567787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unos pocos pilotos que lanzaron 13 globos desde un terreno baldío cercano a un centro comercial en las afueras de Albuquerque. El festival se ha convertido en uno de los eventos más fotografiados del mundo, y ahora se lleva a cabo en el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Park.</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dir="r" isInverted="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6).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6).jpg"/>
          <p:cNvPicPr>
            <a:picLocks noChangeAspect="1"/>
          </p:cNvPicPr>
          <p:nvPr/>
        </p:nvPicPr>
        <p:blipFill>
          <a:blip r:embed="rId2" cstate="print"/>
          <a:stretch>
            <a:fillRect/>
          </a:stretch>
        </p:blipFill>
        <p:spPr bwMode="auto">
          <a:xfrm>
            <a:off x="0" y="1"/>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diseños de los globos han sido de animales de dibujos animados, de personajes de la Guerra de las Galaxias y hasta del oso polar de las golosinas de </a:t>
            </a:r>
            <a:r>
              <a:rPr lang="es-ES" i="1" dirty="0" err="1" smtClean="0">
                <a:effectLst>
                  <a:glow rad="101600">
                    <a:srgbClr val="C00000">
                      <a:alpha val="60000"/>
                    </a:srgbClr>
                  </a:glow>
                  <a:outerShdw blurRad="38100" dist="38100" dir="2700000" algn="tl">
                    <a:srgbClr val="000000">
                      <a:alpha val="43137"/>
                    </a:srgbClr>
                  </a:outerShdw>
                </a:effectLst>
              </a:rPr>
              <a:t>Klondike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glitte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ains_clouds_landscapes_skyscapes_1280x80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untains_clouds_landscapes_skyscapes_1280x80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mountains_clouds_landscapes_skyscapes_1280x80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Unos 550 pilotos de globos se han inscrito para volar este año, para aprovechar  un fenómeno conocido como la “caja de Albuquerque”, cuando el viento sopla en direcciones opuestas a diferentes elevaciones, lo que permite a los pilotos más hábiles llevar un globo de vuelta a un lugar cercano al punto de despegue.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6000">
        <p14:glitter dir="r" pattern="hexagon"/>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9).jpg"/>
          <p:cNvPicPr>
            <a:picLocks noChangeAspect="1"/>
          </p:cNvPicPr>
          <p:nvPr/>
        </p:nvPicPr>
        <p:blipFill>
          <a:blip r:embed="rId2" cstate="print"/>
          <a:stretch>
            <a:fillRect/>
          </a:stretch>
        </p:blipFill>
        <p:spPr bwMode="auto">
          <a:xfrm>
            <a:off x="0" y="-39688"/>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9).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durante 9 días, </a:t>
            </a:r>
            <a:r>
              <a:rPr lang="es-ES" i="1" dirty="0" smtClean="0">
                <a:effectLst>
                  <a:glow rad="101600">
                    <a:srgbClr val="C00000">
                      <a:alpha val="60000"/>
                    </a:srgbClr>
                  </a:glow>
                  <a:outerShdw blurRad="38100" dist="38100" dir="2700000" algn="tl">
                    <a:srgbClr val="000000">
                      <a:alpha val="43137"/>
                    </a:srgbClr>
                  </a:outerShdw>
                </a:effectLst>
              </a:rPr>
              <a:t>miles </a:t>
            </a:r>
            <a:r>
              <a:rPr lang="es-ES" i="1" dirty="0" smtClean="0">
                <a:effectLst>
                  <a:glow rad="101600">
                    <a:srgbClr val="C00000">
                      <a:alpha val="60000"/>
                    </a:srgbClr>
                  </a:glow>
                  <a:outerShdw blurRad="38100" dist="38100" dir="2700000" algn="tl">
                    <a:srgbClr val="000000">
                      <a:alpha val="43137"/>
                    </a:srgbClr>
                  </a:outerShdw>
                </a:effectLst>
              </a:rPr>
              <a:t>de personas de todo el mundo viajan </a:t>
            </a:r>
            <a:r>
              <a:rPr lang="es-ES" i="1" dirty="0" smtClean="0">
                <a:effectLst>
                  <a:glow rad="101600">
                    <a:srgbClr val="C00000">
                      <a:alpha val="60000"/>
                    </a:srgbClr>
                  </a:glow>
                  <a:outerShdw blurRad="38100" dist="38100" dir="2700000" algn="tl">
                    <a:srgbClr val="000000">
                      <a:alpha val="43137"/>
                    </a:srgbClr>
                  </a:outerShdw>
                </a:effectLst>
              </a:rPr>
              <a:t>hasta este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hermoso estado y observan con asombro cómo </a:t>
            </a:r>
            <a:r>
              <a:rPr lang="es-ES" i="1" dirty="0" smtClean="0">
                <a:effectLst>
                  <a:glow rad="101600">
                    <a:srgbClr val="C00000">
                      <a:alpha val="60000"/>
                    </a:srgbClr>
                  </a:glow>
                  <a:outerShdw blurRad="38100" dist="38100" dir="2700000" algn="tl">
                    <a:srgbClr val="000000">
                      <a:alpha val="43137"/>
                    </a:srgbClr>
                  </a:outerShdw>
                </a:effectLst>
              </a:rPr>
              <a:t>estos </a:t>
            </a:r>
            <a:r>
              <a:rPr lang="es-ES" i="1" dirty="0" smtClean="0">
                <a:effectLst>
                  <a:glow rad="101600">
                    <a:srgbClr val="C00000">
                      <a:alpha val="60000"/>
                    </a:srgbClr>
                  </a:glow>
                  <a:outerShdw blurRad="38100" dist="38100" dir="2700000" algn="tl">
                    <a:srgbClr val="000000">
                      <a:alpha val="43137"/>
                    </a:srgbClr>
                  </a:outerShdw>
                </a:effectLst>
              </a:rPr>
              <a:t>cielos se llenan de globos cada mañana, mientras que las noches oscuras se iluminan con destellos de globos y espectáculos de fuegos artificiales espectaculares.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4000">
        <p15:prstTrans prst="curtains"/>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kaz_obrazek.ph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okaz_obrazek.ph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pokaz_obrazek.ph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continuación, se enumeran algunas ubicaciones alternativas para experimentar el Festival de Globos Aerostáticos desde lejos. Uno de los más grandes es definitivamente el tráfico, mucho, mucho tráfico.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warp dir="i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21" presetClass="exit" presetSubtype="8" fill="hold" nodeType="withEffect">
                                  <p:stCondLst>
                                    <p:cond delay="0"/>
                                  </p:stCondLst>
                                  <p:childTnLst>
                                    <p:animEffect transition="out" filter="wheel(8)">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e-river-summ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e-river-summer.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873724"/>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a:t>
            </a:r>
            <a:r>
              <a:rPr lang="es-ES" i="1" dirty="0" smtClean="0">
                <a:effectLst>
                  <a:glow rad="101600">
                    <a:srgbClr val="C00000">
                      <a:alpha val="60000"/>
                    </a:srgbClr>
                  </a:glow>
                  <a:outerShdw blurRad="38100" dist="38100" dir="2700000" algn="tl">
                    <a:srgbClr val="000000">
                      <a:alpha val="43137"/>
                    </a:srgbClr>
                  </a:outerShdw>
                </a:effectLst>
              </a:rPr>
              <a:t>perderán </a:t>
            </a:r>
            <a:r>
              <a:rPr lang="es-ES" i="1" dirty="0" smtClean="0">
                <a:effectLst>
                  <a:glow rad="101600">
                    <a:srgbClr val="C00000">
                      <a:alpha val="60000"/>
                    </a:srgbClr>
                  </a:glow>
                  <a:outerShdw blurRad="38100" dist="38100" dir="2700000" algn="tl">
                    <a:srgbClr val="000000">
                      <a:alpha val="43137"/>
                    </a:srgbClr>
                  </a:outerShdw>
                </a:effectLst>
              </a:rPr>
              <a:t>los eventos en los campos y la excelente comida, ¡pero aún </a:t>
            </a:r>
            <a:r>
              <a:rPr lang="es-ES" i="1" dirty="0" smtClean="0">
                <a:effectLst>
                  <a:glow rad="101600">
                    <a:srgbClr val="C00000">
                      <a:alpha val="60000"/>
                    </a:srgbClr>
                  </a:glow>
                  <a:outerShdw blurRad="38100" dist="38100" dir="2700000" algn="tl">
                    <a:srgbClr val="000000">
                      <a:alpha val="43137"/>
                    </a:srgbClr>
                  </a:outerShdw>
                </a:effectLst>
              </a:rPr>
              <a:t>podrán </a:t>
            </a:r>
            <a:r>
              <a:rPr lang="es-ES" i="1" dirty="0" smtClean="0">
                <a:effectLst>
                  <a:glow rad="101600">
                    <a:srgbClr val="C00000">
                      <a:alpha val="60000"/>
                    </a:srgbClr>
                  </a:glow>
                  <a:outerShdw blurRad="38100" dist="38100" dir="2700000" algn="tl">
                    <a:srgbClr val="000000">
                      <a:alpha val="43137"/>
                    </a:srgbClr>
                  </a:outerShdw>
                </a:effectLst>
              </a:rPr>
              <a:t>disfrutar de la belleza que los globos traen a los cielos de Nuevo México!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1000">
        <p14:ferris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24.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www.joseluisavilaherrera.BLOGSPOT.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6" name="Picture 2" descr="C:\Documents and Settings\Ana María\Escritorio\www.joseluisavilaherrera.BLOGSPOT.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7" name="6 CuadroTexto"/>
          <p:cNvSpPr txBox="1"/>
          <p:nvPr/>
        </p:nvSpPr>
        <p:spPr>
          <a:xfrm>
            <a:off x="467544" y="4081636"/>
            <a:ext cx="8424936"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SI BIEN NADA LEVANTA EL ÁNIMO TANTO</a:t>
            </a:r>
            <a:r>
              <a:rPr lang="es-ES" i="1" dirty="0" smtClean="0">
                <a:effectLst>
                  <a:glow rad="101600">
                    <a:srgbClr val="C00000">
                      <a:alpha val="60000"/>
                    </a:srgbClr>
                  </a:glow>
                  <a:outerShdw blurRad="38100" dist="38100" dir="2700000" algn="tl">
                    <a:srgbClr val="000000">
                      <a:alpha val="43137"/>
                    </a:srgbClr>
                  </a:outerShdw>
                </a:effectLst>
              </a:rPr>
              <a:t>  como los cielos llenos de globos de colores de la masiva ascensión del Albuquerque International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estamos aquí para todo: los rodeos de globos, las patrullas al amanecer, los resplandores del crepúsculo, los talladores con </a:t>
            </a:r>
            <a:r>
              <a:rPr lang="es-ES" i="1" dirty="0" err="1" smtClean="0">
                <a:effectLst>
                  <a:glow rad="101600">
                    <a:srgbClr val="C00000">
                      <a:alpha val="60000"/>
                    </a:srgbClr>
                  </a:glow>
                  <a:outerShdw blurRad="38100" dist="38100" dir="2700000" algn="tl">
                    <a:srgbClr val="000000">
                      <a:alpha val="43137"/>
                    </a:srgbClr>
                  </a:outerShdw>
                </a:effectLst>
              </a:rPr>
              <a:t>motosierra</a:t>
            </a:r>
            <a:r>
              <a:rPr lang="es-ES" i="1" dirty="0" smtClean="0">
                <a:effectLst>
                  <a:glow rad="101600">
                    <a:srgbClr val="C00000">
                      <a:alpha val="60000"/>
                    </a:srgbClr>
                  </a:glow>
                  <a:outerShdw blurRad="38100" dist="38100" dir="2700000" algn="tl">
                    <a:srgbClr val="000000">
                      <a:alpha val="43137"/>
                    </a:srgbClr>
                  </a:outerShdw>
                </a:effectLst>
              </a:rPr>
              <a:t>, los conciertos y los artistas.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ferris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4000" fill="hold"/>
                                        <p:tgtEl>
                                          <p:spTgt spid="8"/>
                                        </p:tgtEl>
                                        <p:attrNameLst>
                                          <p:attrName>ppt_w</p:attrName>
                                        </p:attrNameLst>
                                      </p:cBhvr>
                                      <p:tavLst>
                                        <p:tav tm="0">
                                          <p:val>
                                            <p:fltVal val="0"/>
                                          </p:val>
                                        </p:tav>
                                        <p:tav tm="100000">
                                          <p:val>
                                            <p:strVal val="#ppt_w"/>
                                          </p:val>
                                        </p:tav>
                                      </p:tavLst>
                                    </p:anim>
                                    <p:anim calcmode="lin" valueType="num">
                                      <p:cBhvr>
                                        <p:cTn id="26" dur="4000" fill="hold"/>
                                        <p:tgtEl>
                                          <p:spTgt spid="8"/>
                                        </p:tgtEl>
                                        <p:attrNameLst>
                                          <p:attrName>ppt_h</p:attrName>
                                        </p:attrNameLst>
                                      </p:cBhvr>
                                      <p:tavLst>
                                        <p:tav tm="0">
                                          <p:val>
                                            <p:strVal val="#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MIS COSAS\DOCUMENTOS ANA\PAISAJES\MONTAÑAS\desiertoro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E:\MIS COSAS\DOCUMENTOS ANA\PAISAJES\MONTAÑAS\desiertoroca.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vuelos de la Patrulla del Amanecer son los favoritos tanto de los aficionados como de los fotógrafos. Pero la iluminación puede resultar complicada antes del amanecer, especialmente si se utiliza la cámara de un teléfono móvil.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conveyor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4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4000" fill="hold"/>
                                        <p:tgtEl>
                                          <p:spTgt spid="15362"/>
                                        </p:tgtEl>
                                        <p:attrNameLst>
                                          <p:attrName>ppt_w</p:attrName>
                                        </p:attrNameLst>
                                      </p:cBhvr>
                                      <p:tavLst>
                                        <p:tav tm="0">
                                          <p:val>
                                            <p:fltVal val="0"/>
                                          </p:val>
                                        </p:tav>
                                        <p:tav tm="100000">
                                          <p:val>
                                            <p:strVal val="#ppt_w"/>
                                          </p:val>
                                        </p:tav>
                                      </p:tavLst>
                                    </p:anim>
                                    <p:anim calcmode="lin" valueType="num">
                                      <p:cBhvr>
                                        <p:cTn id="11" dur="4000" fill="hold"/>
                                        <p:tgtEl>
                                          <p:spTgt spid="15362"/>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15362"/>
                                        </p:tgtEl>
                                        <p:attrNameLst>
                                          <p:attrName>style.visibility</p:attrName>
                                        </p:attrNameLst>
                                      </p:cBhvr>
                                      <p:to>
                                        <p:strVal val="visible"/>
                                      </p:to>
                                    </p:set>
                                    <p:animEffect transition="in" filter="circle(in)">
                                      <p:cBhvr>
                                        <p:cTn id="14" dur="4000"/>
                                        <p:tgtEl>
                                          <p:spTgt spid="15362"/>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berta_canada_banff_national_park_mountain_road_distance_snow_100099_1440x9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lberta_canada_banff_national_park_mountain_road_distance_snow_100099_1440x9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alberta_canada_banff_national_park_mountain_road_distance_snow_100099_1440x9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eventos del Festival Internacional de Globos Aerostáticos de Albuquerque incluyen la ascensión masiva de cientos de globos, una carrera de globos de gas, brillos de globos, competencias y más.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conveyor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151865.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7" name="Picture 2" descr="C:\Documents and Settings\Ana María\Escritorio\151865.jpg"/>
          <p:cNvPicPr>
            <a:picLocks noChangeAspect="1" noChangeArrowheads="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8" name="Picture 2" descr="C:\Documents and Settings\Ana María\Escritorio\151865.jpg"/>
          <p:cNvPicPr>
            <a:picLocks noChangeAspect="1" noChangeArrowheads="1"/>
          </p:cNvPicPr>
          <p:nvPr/>
        </p:nvPicPr>
        <p:blipFill>
          <a:blip r:embed="rId2" cstate="print"/>
          <a:srcRect t="50000" r="50000"/>
          <a:stretch>
            <a:fillRect/>
          </a:stretch>
        </p:blipFill>
        <p:spPr bwMode="auto">
          <a:xfrm>
            <a:off x="0" y="2857500"/>
            <a:ext cx="4572000" cy="2857499"/>
          </a:xfrm>
          <a:prstGeom prst="rect">
            <a:avLst/>
          </a:prstGeom>
          <a:noFill/>
          <a:ln w="9525">
            <a:noFill/>
            <a:miter lim="800000"/>
            <a:headEnd/>
            <a:tailEnd/>
          </a:ln>
        </p:spPr>
      </p:pic>
      <p:pic>
        <p:nvPicPr>
          <p:cNvPr id="9" name="Picture 2" descr="C:\Documents and Settings\Ana María\Escritorio\151865.jpg"/>
          <p:cNvPicPr>
            <a:picLocks noChangeAspect="1" noChangeArrowheads="1"/>
          </p:cNvPicPr>
          <p:nvPr/>
        </p:nvPicPr>
        <p:blipFill>
          <a:blip r:embed="rId2" cstate="print"/>
          <a:srcRect l="50000" t="50000"/>
          <a:stretch>
            <a:fillRect/>
          </a:stretch>
        </p:blipFill>
        <p:spPr bwMode="auto">
          <a:xfrm>
            <a:off x="4572000" y="2857500"/>
            <a:ext cx="4571999" cy="2857499"/>
          </a:xfrm>
          <a:prstGeom prst="rect">
            <a:avLst/>
          </a:prstGeom>
          <a:noFill/>
          <a:ln w="9525">
            <a:noFill/>
            <a:miter lim="800000"/>
            <a:headEnd/>
            <a:tailEnd/>
          </a:ln>
        </p:spPr>
      </p:pic>
      <p:sp>
        <p:nvSpPr>
          <p:cNvPr id="10" name="9 CuadroTexto"/>
          <p:cNvSpPr txBox="1"/>
          <p:nvPr/>
        </p:nvSpPr>
        <p:spPr>
          <a:xfrm>
            <a:off x="467544"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principios de octubre, los cielos de Albuquerque, la ciudad más grande de Nuevo México se llenan de cientos de globos aerostáticos como parte del Albuquerque International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 que dura varios días.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isContent="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4000"/>
                                        <p:tgtEl>
                                          <p:spTgt spid="6"/>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4000"/>
                                        <p:tgtEl>
                                          <p:spTgt spid="7"/>
                                        </p:tgtEl>
                                      </p:cBhvr>
                                    </p:animEffect>
                                  </p:childTnLst>
                                </p:cTn>
                              </p:par>
                              <p:par>
                                <p:cTn id="11" presetID="21"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4)">
                                      <p:cBhvr>
                                        <p:cTn id="13" dur="4000"/>
                                        <p:tgtEl>
                                          <p:spTgt spid="9"/>
                                        </p:tgtEl>
                                      </p:cBhvr>
                                    </p:animEffect>
                                  </p:childTnLst>
                                </p:cTn>
                              </p:par>
                              <p:par>
                                <p:cTn id="14" presetID="21"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4)">
                                      <p:cBhvr>
                                        <p:cTn id="16" dur="4000"/>
                                        <p:tgtEl>
                                          <p:spTgt spid="8"/>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912660.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5912660.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5912660.jpg"/>
          <p:cNvPicPr>
            <a:picLocks noChangeAspect="1"/>
          </p:cNvPicPr>
          <p:nvPr/>
        </p:nvPicPr>
        <p:blipFill>
          <a:blip r:embed="rId2" cstate="print"/>
          <a:stretch>
            <a:fillRect/>
          </a:stretch>
        </p:blipFill>
        <p:spPr bwMode="auto">
          <a:xfrm>
            <a:off x="0" y="-1"/>
            <a:ext cx="9143999"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Casi un millón de visitantes de todo el mundo llegan a Albuquerque cada otoño para presenciar el evento, que comenzó oficialmente en 1972 con el lanzamiento de 13 globos aerostáticos desde el estacionamiento de un centro comercial.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dir="r" isContent="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look.com.ua-63163.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su primera celebración, el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se ha convertido en el festival internacional anual más grande de los Estados Unidos, sin mencionar uno de los eventos más fotografiados de la Tierra.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window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8).jpg"/>
          <p:cNvPicPr>
            <a:picLocks noChangeAspect="1"/>
          </p:cNvPicPr>
          <p:nvPr/>
        </p:nvPicPr>
        <p:blipFill>
          <a:blip r:embed="rId2" cstate="print"/>
          <a:stretch>
            <a:fillRect/>
          </a:stretch>
        </p:blipFill>
        <p:spPr bwMode="auto">
          <a:xfrm>
            <a:off x="-540568" y="0"/>
            <a:ext cx="1022513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18).jpg"/>
          <p:cNvPicPr>
            <a:picLocks noChangeAspect="1"/>
          </p:cNvPicPr>
          <p:nvPr/>
        </p:nvPicPr>
        <p:blipFill>
          <a:blip r:embed="rId2" cstate="print"/>
          <a:stretch>
            <a:fillRect/>
          </a:stretch>
        </p:blipFill>
        <p:spPr bwMode="auto">
          <a:xfrm>
            <a:off x="-540568" y="0"/>
            <a:ext cx="1022513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festival se celebra en otoño porque la estación ofrece las mejores condiciones para los vuelos en globo: los vientos suaves, las mañanas frescas y los cielos soleados de Albuquerque son ideales para el despegue y aterrizaje exitosos de los globos.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honeycomb/>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4/3*ppt_w"/>
                                          </p:val>
                                        </p:tav>
                                      </p:tavLst>
                                    </p:anim>
                                    <p:anim calcmode="lin" valueType="num">
                                      <p:cBhvr>
                                        <p:cTn id="7" dur="4000"/>
                                        <p:tgtEl>
                                          <p:spTgt spid="7"/>
                                        </p:tgtEl>
                                        <p:attrNameLst>
                                          <p:attrName>ppt_h</p:attrName>
                                        </p:attrNameLst>
                                      </p:cBhvr>
                                      <p:tavLst>
                                        <p:tav tm="0">
                                          <p:val>
                                            <p:strVal val="ppt_h"/>
                                          </p:val>
                                        </p:tav>
                                        <p:tav tm="100000">
                                          <p:val>
                                            <p:strVal val="4/3*ppt_h"/>
                                          </p:val>
                                        </p:tav>
                                      </p:tavLst>
                                    </p:anim>
                                    <p:set>
                                      <p:cBhvr>
                                        <p:cTn id="8" dur="1" fill="hold">
                                          <p:stCondLst>
                                            <p:cond delay="3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7"/>
                                        </p:tgtEl>
                                      </p:cBhvr>
                                    </p:animEffect>
                                    <p:set>
                                      <p:cBhvr>
                                        <p:cTn id="11" dur="1" fill="hold">
                                          <p:stCondLst>
                                            <p:cond delay="3999"/>
                                          </p:stCondLst>
                                        </p:cTn>
                                        <p:tgtEl>
                                          <p:spTgt spid="7"/>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rning_bliss-1514990.jpg"/>
          <p:cNvPicPr>
            <a:picLocks noChangeAspect="1"/>
          </p:cNvPicPr>
          <p:nvPr/>
        </p:nvPicPr>
        <p:blipFill>
          <a:blip r:embed="rId2" cstate="print"/>
          <a:stretch>
            <a:fillRect/>
          </a:stretch>
        </p:blipFill>
        <p:spPr bwMode="auto">
          <a:xfrm>
            <a:off x="0" y="-113241"/>
            <a:ext cx="9143999" cy="582824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rning_bliss-1514990.jpg"/>
          <p:cNvPicPr>
            <a:picLocks noChangeAspect="1"/>
          </p:cNvPicPr>
          <p:nvPr/>
        </p:nvPicPr>
        <p:blipFill>
          <a:blip r:embed="rId2" cstate="print"/>
          <a:stretch>
            <a:fillRect/>
          </a:stretch>
        </p:blipFill>
        <p:spPr bwMode="auto">
          <a:xfrm>
            <a:off x="0" y="-113241"/>
            <a:ext cx="9143999" cy="582824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festival, se llevarán a cabo varios eventos con globos aerostáticos durante sesiones designadas de la mañana y la tarde en el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Park en el norte de Albuquerque.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win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e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5).jpe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puertas se abren para las sesiones de la mañana a las 4:30 a. m. y para las sesiones de la tarde alrededor de las 3:00 p. m. Algunos eventos son recurrentes y se pueden presenciar diariamente durante los nueve días que dura el festival; otros espectáculos están programados solo para días específicos.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prism isContent="1" isInverted="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4.jpg"/>
          <p:cNvPicPr>
            <a:picLocks noChangeAspect="1"/>
          </p:cNvPicPr>
          <p:nvPr/>
        </p:nvPicPr>
        <p:blipFill>
          <a:blip r:embed="rId2" cstate="print"/>
          <a:stretch>
            <a:fillRect/>
          </a:stretch>
        </p:blipFill>
        <p:spPr bwMode="auto">
          <a:xfrm>
            <a:off x="-612576" y="0"/>
            <a:ext cx="1036915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bp4.jpg"/>
          <p:cNvPicPr>
            <a:picLocks noChangeAspect="1"/>
          </p:cNvPicPr>
          <p:nvPr/>
        </p:nvPicPr>
        <p:blipFill>
          <a:blip r:embed="rId2" cstate="print"/>
          <a:stretch>
            <a:fillRect/>
          </a:stretch>
        </p:blipFill>
        <p:spPr bwMode="auto">
          <a:xfrm>
            <a:off x="-612576" y="0"/>
            <a:ext cx="1036915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cada Fiesta Internacional de Globos Aerostáticos de Albuquerque se suelen celebrar diversos eventos, como ascensos por la mañana temprano, concursos de vuelo en globo aerostático y espectáculos de luces por la noche.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dir="r" isContent="1"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strVal val="#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17"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fltVal val="0"/>
                                          </p:val>
                                        </p:tav>
                                        <p:tav tm="100000">
                                          <p:val>
                                            <p:strVal val="#ppt_w"/>
                                          </p:val>
                                        </p:tav>
                                      </p:tavLst>
                                    </p:anim>
                                    <p:anim calcmode="lin" valueType="num">
                                      <p:cBhvr>
                                        <p:cTn id="15" dur="4000" fill="hold"/>
                                        <p:tgtEl>
                                          <p:spTgt spid="8"/>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across)">
                                      <p:cBhvr>
                                        <p:cTn id="18" dur="4000"/>
                                        <p:tgtEl>
                                          <p:spTgt spid="8"/>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mayoría de los eventos dependen del clima y pueden cancelarse, a veces de forma repentina, según el viento, las tormentas y otros conflictos climáticos.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flythrough/>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strVal val="ppt_h"/>
                                          </p:val>
                                        </p:tav>
                                      </p:tavLst>
                                    </p:anim>
                                    <p:set>
                                      <p:cBhvr>
                                        <p:cTn id="11" dur="1" fill="hold">
                                          <p:stCondLst>
                                            <p:cond delay="3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4000"/>
                                        <p:tgtEl>
                                          <p:spTgt spid="5"/>
                                        </p:tgtEl>
                                      </p:cBhvr>
                                    </p:animEffect>
                                    <p:set>
                                      <p:cBhvr>
                                        <p:cTn id="14" dur="1" fill="hold">
                                          <p:stCondLst>
                                            <p:cond delay="3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4000"/>
                                        <p:tgtEl>
                                          <p:spTgt spid="4"/>
                                        </p:tgtEl>
                                      </p:cBhvr>
                                    </p:animEffect>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7784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957784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todo el festival de octubre, el espectáculo </a:t>
            </a:r>
            <a:r>
              <a:rPr lang="es-ES" i="1" dirty="0" err="1" smtClean="0">
                <a:effectLst>
                  <a:glow rad="101600">
                    <a:srgbClr val="C00000">
                      <a:alpha val="60000"/>
                    </a:srgbClr>
                  </a:glow>
                  <a:outerShdw blurRad="38100" dist="38100" dir="2700000" algn="tl">
                    <a:srgbClr val="000000">
                      <a:alpha val="43137"/>
                    </a:srgbClr>
                  </a:outerShdw>
                </a:effectLst>
              </a:rPr>
              <a:t>Dawn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Patrol</a:t>
            </a:r>
            <a:r>
              <a:rPr lang="es-ES" i="1" dirty="0" smtClean="0">
                <a:effectLst>
                  <a:glow rad="101600">
                    <a:srgbClr val="C00000">
                      <a:alpha val="60000"/>
                    </a:srgbClr>
                  </a:glow>
                  <a:outerShdw blurRad="38100" dist="38100" dir="2700000" algn="tl">
                    <a:srgbClr val="000000">
                      <a:alpha val="43137"/>
                    </a:srgbClr>
                  </a:outerShdw>
                </a:effectLst>
              </a:rPr>
              <a:t> marca el inicio de cada día. Antes del amanecer, los primeros inflados de globos comienzan alrededor de las 5:45 am, si el clima lo permite.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flythroug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ppt_w"/>
                                          </p:val>
                                        </p:tav>
                                      </p:tavLst>
                                    </p:anim>
                                    <p:anim calcmode="lin" valueType="num">
                                      <p:cBhvr>
                                        <p:cTn id="7" dur="4000"/>
                                        <p:tgtEl>
                                          <p:spTgt spid="6"/>
                                        </p:tgtEl>
                                        <p:attrNameLst>
                                          <p:attrName>ppt_h</p:attrName>
                                        </p:attrNameLst>
                                      </p:cBhvr>
                                      <p:tavLst>
                                        <p:tav tm="0">
                                          <p:val>
                                            <p:strVal val="ppt_h"/>
                                          </p:val>
                                        </p:tav>
                                        <p:tav tm="100000">
                                          <p:val>
                                            <p:strVal val="4*ppt_h"/>
                                          </p:val>
                                        </p:tav>
                                      </p:tavLst>
                                    </p:anim>
                                    <p:set>
                                      <p:cBhvr>
                                        <p:cTn id="8" dur="1" fill="hold">
                                          <p:stCondLst>
                                            <p:cond delay="3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0"/>
            <a:ext cx="464400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jpg"/>
          <p:cNvPicPr>
            <a:picLocks noChangeAspect="1"/>
          </p:cNvPicPr>
          <p:nvPr/>
        </p:nvPicPr>
        <p:blipFill>
          <a:blip r:embed="rId2" cstate="print"/>
          <a:stretch>
            <a:fillRect/>
          </a:stretch>
        </p:blipFill>
        <p:spPr bwMode="auto">
          <a:xfrm>
            <a:off x="0" y="0"/>
            <a:ext cx="464400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716016" y="1489348"/>
            <a:ext cx="4283968" cy="3416320"/>
          </a:xfrm>
          <a:prstGeom prst="rect">
            <a:avLst/>
          </a:prstGeom>
          <a:noFill/>
        </p:spPr>
        <p:txBody>
          <a:bodyPr wrap="square" rtlCol="0">
            <a:spAutoFit/>
          </a:bodyPr>
          <a:lstStyle/>
          <a:p>
            <a:r>
              <a:rPr lang="es-ES" sz="2400" dirty="0" smtClean="0">
                <a:effectLst>
                  <a:glow rad="101600">
                    <a:srgbClr val="C00000">
                      <a:alpha val="60000"/>
                    </a:srgbClr>
                  </a:glow>
                  <a:outerShdw blurRad="38100" dist="38100" dir="2700000" algn="tl">
                    <a:srgbClr val="000000">
                      <a:alpha val="43137"/>
                    </a:srgbClr>
                  </a:outerShdw>
                </a:effectLst>
              </a:rPr>
              <a:t>Un colorido globo aerostático aterriza a lo largo del Río Grande, en Albuquerque. desde la colina en el extremo norte del campo. La elevación adicional lo ayuda a llegar al "nivel de los ojos" del globo, lo que crea una composición más interesante.  </a:t>
            </a:r>
            <a:endParaRPr lang="es-ES" sz="24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2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Aproximadamente a las 6 am, una colección de globos grandes y coloridos se elevan hacia el cielo para que los pilotos puedan verificar las condiciones climáticas y la visibilidad en el área para determinar los niveles de seguridad para las actividades del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vortex/>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91580"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evento se </a:t>
            </a:r>
            <a:r>
              <a:rPr lang="es-ES" i="1" dirty="0" smtClean="0">
                <a:effectLst>
                  <a:glow rad="101600">
                    <a:srgbClr val="C00000">
                      <a:alpha val="60000"/>
                    </a:srgbClr>
                  </a:glow>
                  <a:outerShdw blurRad="38100" dist="38100" dir="2700000" algn="tl">
                    <a:srgbClr val="000000">
                      <a:alpha val="43137"/>
                    </a:srgbClr>
                  </a:outerShdw>
                </a:effectLst>
              </a:rPr>
              <a:t>origina </a:t>
            </a:r>
            <a:r>
              <a:rPr lang="es-ES" i="1" dirty="0" smtClean="0">
                <a:effectLst>
                  <a:glow rad="101600">
                    <a:srgbClr val="C00000">
                      <a:alpha val="60000"/>
                    </a:srgbClr>
                  </a:glow>
                  <a:outerShdw blurRad="38100" dist="38100" dir="2700000" algn="tl">
                    <a:srgbClr val="000000">
                      <a:alpha val="43137"/>
                    </a:srgbClr>
                  </a:outerShdw>
                </a:effectLst>
              </a:rPr>
              <a:t>por motivos de seguridad, </a:t>
            </a:r>
            <a:r>
              <a:rPr lang="es-ES" i="1" dirty="0" smtClean="0">
                <a:effectLst>
                  <a:glow rad="101600">
                    <a:srgbClr val="C00000">
                      <a:alpha val="60000"/>
                    </a:srgbClr>
                  </a:glow>
                  <a:outerShdw blurRad="38100" dist="38100" dir="2700000" algn="tl">
                    <a:srgbClr val="000000">
                      <a:alpha val="43137"/>
                    </a:srgbClr>
                  </a:outerShdw>
                </a:effectLst>
              </a:rPr>
              <a:t>antes de empezar la competición, pues </a:t>
            </a:r>
            <a:r>
              <a:rPr lang="es-ES" i="1" dirty="0" smtClean="0">
                <a:effectLst>
                  <a:glow rad="101600">
                    <a:srgbClr val="C00000">
                      <a:alpha val="60000"/>
                    </a:srgbClr>
                  </a:glow>
                  <a:outerShdw blurRad="38100" dist="38100" dir="2700000" algn="tl">
                    <a:srgbClr val="000000">
                      <a:alpha val="43137"/>
                    </a:srgbClr>
                  </a:outerShdw>
                </a:effectLst>
              </a:rPr>
              <a:t>es una tradición anual que atrae a </a:t>
            </a:r>
            <a:r>
              <a:rPr lang="es-ES" i="1" dirty="0" smtClean="0">
                <a:effectLst>
                  <a:glow rad="101600">
                    <a:srgbClr val="C00000">
                      <a:alpha val="60000"/>
                    </a:srgbClr>
                  </a:glow>
                  <a:outerShdw blurRad="38100" dist="38100" dir="2700000" algn="tl">
                    <a:srgbClr val="000000">
                      <a:alpha val="43137"/>
                    </a:srgbClr>
                  </a:outerShdw>
                </a:effectLst>
              </a:rPr>
              <a:t>multitud de gente desde bien </a:t>
            </a:r>
            <a:r>
              <a:rPr lang="es-ES" i="1" dirty="0" smtClean="0">
                <a:effectLst>
                  <a:glow rad="101600">
                    <a:srgbClr val="C00000">
                      <a:alpha val="60000"/>
                    </a:srgbClr>
                  </a:glow>
                  <a:outerShdw blurRad="38100" dist="38100" dir="2700000" algn="tl">
                    <a:srgbClr val="000000">
                      <a:alpha val="43137"/>
                    </a:srgbClr>
                  </a:outerShdw>
                </a:effectLst>
              </a:rPr>
              <a:t>temprano </a:t>
            </a:r>
            <a:r>
              <a:rPr lang="es-ES" i="1" dirty="0" smtClean="0">
                <a:effectLst>
                  <a:glow rad="101600">
                    <a:srgbClr val="C00000">
                      <a:alpha val="60000"/>
                    </a:srgbClr>
                  </a:glow>
                  <a:outerShdw blurRad="38100" dist="38100" dir="2700000" algn="tl">
                    <a:srgbClr val="000000">
                      <a:alpha val="43137"/>
                    </a:srgbClr>
                  </a:outerShdw>
                </a:effectLst>
              </a:rPr>
              <a:t>por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la mañana.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2000">
        <p:blinds dir="vert"/>
      </p:transition>
    </mc:Choice>
    <mc:Fallback>
      <p:transition spd="slow" advTm="2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2/3*#ppt_w"/>
                                          </p:val>
                                        </p:tav>
                                        <p:tav tm="100000">
                                          <p:val>
                                            <p:strVal val="#ppt_w"/>
                                          </p:val>
                                        </p:tav>
                                      </p:tavLst>
                                    </p:anim>
                                    <p:anim calcmode="lin" valueType="num">
                                      <p:cBhvr>
                                        <p:cTn id="15" dur="4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3).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3).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835292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Ascensión masiva. </a:t>
            </a:r>
            <a:r>
              <a:rPr lang="es-ES" i="1" dirty="0" smtClean="0">
                <a:effectLst>
                  <a:glow rad="101600">
                    <a:srgbClr val="C00000">
                      <a:alpha val="60000"/>
                    </a:srgbClr>
                  </a:glow>
                  <a:outerShdw blurRad="38100" dist="38100" dir="2700000" algn="tl">
                    <a:srgbClr val="000000">
                      <a:alpha val="43137"/>
                    </a:srgbClr>
                  </a:outerShdw>
                </a:effectLst>
              </a:rPr>
              <a:t>Desde los primeros días del </a:t>
            </a:r>
            <a:r>
              <a:rPr lang="es-ES" i="1" dirty="0" err="1" smtClean="0">
                <a:effectLst>
                  <a:glow rad="101600">
                    <a:srgbClr val="C00000">
                      <a:alpha val="60000"/>
                    </a:srgbClr>
                  </a:glow>
                  <a:outerShdw blurRad="38100" dist="38100" dir="2700000" algn="tl">
                    <a:srgbClr val="000000">
                      <a:alpha val="43137"/>
                    </a:srgbClr>
                  </a:outerShdw>
                </a:effectLst>
              </a:rPr>
              <a:t>Balloon</a:t>
            </a:r>
            <a:r>
              <a:rPr lang="es-ES" i="1" dirty="0" smtClean="0">
                <a:effectLst>
                  <a:glow rad="101600">
                    <a:srgbClr val="C00000">
                      <a:alpha val="60000"/>
                    </a:srgbClr>
                  </a:glow>
                  <a:outerShdw blurRad="38100" dist="38100" dir="2700000" algn="tl">
                    <a:srgbClr val="000000">
                      <a:alpha val="43137"/>
                    </a:srgbClr>
                  </a:outerShdw>
                </a:effectLst>
              </a:rPr>
              <a:t> Fiesta, las ascensiones masivas han sido una característica reconocible (y querida) del evento de Albuquerque.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ripple dir="l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4000"/>
                                        <p:tgtEl>
                                          <p:spTgt spid="5"/>
                                        </p:tgtEl>
                                        <p:attrNameLst>
                                          <p:attrName>ppt_w</p:attrName>
                                        </p:attrNameLst>
                                      </p:cBhvr>
                                      <p:tavLst>
                                        <p:tav tm="0">
                                          <p:val>
                                            <p:strVal val="ppt_w"/>
                                          </p:val>
                                        </p:tav>
                                        <p:tav tm="100000">
                                          <p:val>
                                            <p:fltVal val="0"/>
                                          </p:val>
                                        </p:tav>
                                      </p:tavLst>
                                    </p:anim>
                                    <p:anim calcmode="lin" valueType="num">
                                      <p:cBhvr>
                                        <p:cTn id="10" dur="4000"/>
                                        <p:tgtEl>
                                          <p:spTgt spid="5"/>
                                        </p:tgtEl>
                                        <p:attrNameLst>
                                          <p:attrName>ppt_h</p:attrName>
                                        </p:attrNameLst>
                                      </p:cBhvr>
                                      <p:tavLst>
                                        <p:tav tm="0">
                                          <p:val>
                                            <p:strVal val="ppt_h"/>
                                          </p:val>
                                        </p:tav>
                                        <p:tav tm="100000">
                                          <p:val>
                                            <p:fltVal val="0"/>
                                          </p:val>
                                        </p:tav>
                                      </p:tavLst>
                                    </p:anim>
                                    <p:anim calcmode="lin" valueType="num">
                                      <p:cBhvr>
                                        <p:cTn id="11" dur="4000"/>
                                        <p:tgtEl>
                                          <p:spTgt spid="5"/>
                                        </p:tgtEl>
                                        <p:attrNameLst>
                                          <p:attrName>ppt_x</p:attrName>
                                        </p:attrNameLst>
                                      </p:cBhvr>
                                      <p:tavLst>
                                        <p:tav tm="0">
                                          <p:val>
                                            <p:strVal val="ppt_x"/>
                                          </p:val>
                                        </p:tav>
                                        <p:tav tm="100000">
                                          <p:val>
                                            <p:fltVal val="0.5"/>
                                          </p:val>
                                        </p:tav>
                                      </p:tavLst>
                                    </p:anim>
                                    <p:anim calcmode="lin" valueType="num">
                                      <p:cBhvr>
                                        <p:cTn id="12" dur="4000"/>
                                        <p:tgtEl>
                                          <p:spTgt spid="5"/>
                                        </p:tgtEl>
                                        <p:attrNameLst>
                                          <p:attrName>ppt_y</p:attrName>
                                        </p:attrNameLst>
                                      </p:cBhvr>
                                      <p:tavLst>
                                        <p:tav tm="0">
                                          <p:val>
                                            <p:strVal val="ppt_y"/>
                                          </p:val>
                                        </p:tav>
                                        <p:tav tm="100000">
                                          <p:val>
                                            <p:fltVal val="0.5"/>
                                          </p:val>
                                        </p:tav>
                                      </p:tavLst>
                                    </p:anim>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327501.jpg"/>
          <p:cNvPicPr>
            <a:picLocks noChangeAspect="1"/>
          </p:cNvPicPr>
          <p:nvPr/>
        </p:nvPicPr>
        <p:blipFill>
          <a:blip r:embed="rId3" cstate="print"/>
          <a:stretch>
            <a:fillRect/>
          </a:stretch>
        </p:blipFill>
        <p:spPr bwMode="auto">
          <a:xfrm>
            <a:off x="0" y="0"/>
            <a:ext cx="9143999"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51520" y="193204"/>
            <a:ext cx="8640960" cy="5328592"/>
          </a:xfrm>
          <a:prstGeom prst="rect">
            <a:avLst/>
          </a:prstGeom>
          <a:solidFill>
            <a:srgbClr val="C00000">
              <a:alpha val="6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comienza alrededor de las 7:00 de la mañana, cuando todos los globos aerostáticos del festival despegan hacia el cielo mientras suena de fondo la canción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Star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Spangled</a:t>
            </a:r>
            <a:r>
              <a:rPr lang="es-ES" i="1" dirty="0" smtClean="0">
                <a:effectLst>
                  <a:glow rad="101600">
                    <a:srgbClr val="C00000">
                      <a:alpha val="60000"/>
                    </a:srgbClr>
                  </a:glow>
                  <a:outerShdw blurRad="38100" dist="38100" dir="2700000" algn="tl">
                    <a:srgbClr val="000000">
                      <a:alpha val="43137"/>
                    </a:srgbClr>
                  </a:outerShdw>
                </a:effectLst>
              </a:rPr>
              <a:t> Banner”.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r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fltVal val="0"/>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7).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47).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7).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64088" y="1201316"/>
            <a:ext cx="3384376" cy="4154984"/>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Los directores de lanzamiento (también conocidos como “cebras” por sus trajes de rayas blancas y negras) coordinan el espectacular despegue en dos turnos para que los cientos de globos abandonen el campo de manera segura.</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fallOve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94573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ascensiones masivas solo se llevan a cabo durante las sesiones de las primeras horas de la mañana durante el festival.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9000">
        <p:checker/>
      </p:transition>
    </mc:Choice>
    <mc:Fallback>
      <p:transition spd="slow" advTm="1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0913G.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70913G.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veces, organizan coreografías sincronizadas de “encendidos totales” durante las cuales todos los globos se encienden a la vez.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2/3*ppt_w"/>
                                          </p:val>
                                        </p:tav>
                                      </p:tavLst>
                                    </p:anim>
                                    <p:anim calcmode="lin" valueType="num">
                                      <p:cBhvr>
                                        <p:cTn id="7" dur="4000"/>
                                        <p:tgtEl>
                                          <p:spTgt spid="6"/>
                                        </p:tgtEl>
                                        <p:attrNameLst>
                                          <p:attrName>ppt_h</p:attrName>
                                        </p:attrNameLst>
                                      </p:cBhvr>
                                      <p:tavLst>
                                        <p:tav tm="0">
                                          <p:val>
                                            <p:strVal val="ppt_h"/>
                                          </p:val>
                                        </p:tav>
                                        <p:tav tm="100000">
                                          <p:val>
                                            <p:strVal val="2/3*ppt_h"/>
                                          </p:val>
                                        </p:tav>
                                      </p:tavLst>
                                    </p:anim>
                                    <p:set>
                                      <p:cBhvr>
                                        <p:cTn id="8" dur="1" fill="hold">
                                          <p:stCondLst>
                                            <p:cond delay="3999"/>
                                          </p:stCondLst>
                                        </p:cTn>
                                        <p:tgtEl>
                                          <p:spTgt spid="6"/>
                                        </p:tgtEl>
                                        <p:attrNameLst>
                                          <p:attrName>style.visibility</p:attrName>
                                        </p:attrNameLst>
                                      </p:cBhvr>
                                      <p:to>
                                        <p:strVal val="hidden"/>
                                      </p:to>
                                    </p:set>
                                  </p:childTnLst>
                                </p:cTn>
                              </p:par>
                              <p:par>
                                <p:cTn id="9" presetID="16" presetClass="exit" presetSubtype="21" fill="hold" nodeType="withEffect">
                                  <p:stCondLst>
                                    <p:cond delay="0"/>
                                  </p:stCondLst>
                                  <p:childTnLst>
                                    <p:animEffect transition="out" filter="barn(inVertical)">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157972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0157972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Festival Internacional de Globos Aerostáticos de Albuquerque es uno de los pocos eventos de globos donde los espectadores pueden caminar entre los globos y hablar con los pilotos, gracias a su admirable historial de seguridad.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anim calcmode="lin" valueType="num">
                                      <p:cBhvr>
                                        <p:cTn id="8" dur="4000"/>
                                        <p:tgtEl>
                                          <p:spTgt spid="6"/>
                                        </p:tgtEl>
                                        <p:attrNameLst>
                                          <p:attrName>ppt_x</p:attrName>
                                        </p:attrNameLst>
                                      </p:cBhvr>
                                      <p:tavLst>
                                        <p:tav tm="0">
                                          <p:val>
                                            <p:strVal val="ppt_x"/>
                                          </p:val>
                                        </p:tav>
                                        <p:tav tm="100000">
                                          <p:val>
                                            <p:fltVal val="0.5"/>
                                          </p:val>
                                        </p:tav>
                                      </p:tavLst>
                                    </p:anim>
                                    <p:anim calcmode="lin" valueType="num">
                                      <p:cBhvr>
                                        <p:cTn id="9" dur="4000"/>
                                        <p:tgtEl>
                                          <p:spTgt spid="6"/>
                                        </p:tgtEl>
                                        <p:attrNameLst>
                                          <p:attrName>ppt_y</p:attrName>
                                        </p:attrNameLst>
                                      </p:cBhvr>
                                      <p:tavLst>
                                        <p:tav tm="0">
                                          <p:val>
                                            <p:strVal val="ppt_y"/>
                                          </p:val>
                                        </p:tav>
                                        <p:tav tm="100000">
                                          <p:val>
                                            <p:fltVal val="0.5"/>
                                          </p:val>
                                        </p:tav>
                                      </p:tavLst>
                                    </p:anim>
                                    <p:set>
                                      <p:cBhvr>
                                        <p:cTn id="10" dur="1" fill="hold">
                                          <p:stCondLst>
                                            <p:cond delay="3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4/3*#ppt_w"/>
                                          </p:val>
                                        </p:tav>
                                        <p:tav tm="100000">
                                          <p:val>
                                            <p:strVal val="#ppt_w"/>
                                          </p:val>
                                        </p:tav>
                                      </p:tavLst>
                                    </p:anim>
                                    <p:anim calcmode="lin" valueType="num">
                                      <p:cBhvr>
                                        <p:cTn id="17" dur="4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MIS COSAS\DOCUMENTOS ANA\PAISAJES\MONTAÑAS\escocia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E:\MIS COSAS\DOCUMENTOS ANA\PAISAJES\MONTAÑAS\escocia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208912"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Dawn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Patroll</a:t>
            </a:r>
            <a:r>
              <a:rPr lang="es-ES" i="1" dirty="0" smtClean="0">
                <a:effectLst>
                  <a:glow rad="101600">
                    <a:srgbClr val="C00000">
                      <a:alpha val="60000"/>
                    </a:srgbClr>
                  </a:glow>
                  <a:outerShdw blurRad="38100" dist="38100" dir="2700000" algn="tl">
                    <a:srgbClr val="000000">
                      <a:alpha val="43137"/>
                    </a:srgbClr>
                  </a:outerShdw>
                </a:effectLst>
              </a:rPr>
              <a:t>: traducido como “La Escuadrilla del Amanecer”, comenzó en 1978 cuando dos aeronautas idearon un sistema de iluminación que les permitía volar de noche. Desde entonces, cuando aún no han despertado los primeros rayos del sol…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flip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4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4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4000" fill="hold"/>
                                        <p:tgtEl>
                                          <p:spTgt spid="28674"/>
                                        </p:tgtEl>
                                        <p:attrNameLst>
                                          <p:attrName>ppt_w</p:attrName>
                                        </p:attrNameLst>
                                      </p:cBhvr>
                                      <p:tavLst>
                                        <p:tav tm="0">
                                          <p:val>
                                            <p:fltVal val="0"/>
                                          </p:val>
                                        </p:tav>
                                        <p:tav tm="100000">
                                          <p:val>
                                            <p:strVal val="#ppt_w"/>
                                          </p:val>
                                        </p:tav>
                                      </p:tavLst>
                                    </p:anim>
                                    <p:anim calcmode="lin" valueType="num">
                                      <p:cBhvr>
                                        <p:cTn id="18" dur="4000" fill="hold"/>
                                        <p:tgtEl>
                                          <p:spTgt spid="2867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paisaje-alpino-vacas-suiza-montañas-nevadas-landscape-alpes.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Documents and Settings\Ana María\Escritorio\paisaje-alpino-vacas-suiza-montañas-nevadas-landscape-alpes.jpg"/>
          <p:cNvPicPr>
            <a:picLocks noChangeAspect="1" noChangeArrowheads="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5" name="Picture 2" descr="C:\Documents and Settings\Ana María\Escritorio\paisaje-alpino-vacas-suiza-montañas-nevadas-landscape-alpes.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6" name="Picture 2" descr="C:\Documents and Settings\Ana María\Escritorio\paisaje-alpino-vacas-suiza-montañas-nevadas-landscape-alpes.jpg"/>
          <p:cNvPicPr>
            <a:picLocks noChangeAspect="1" noChangeArrowheads="1"/>
          </p:cNvPicPr>
          <p:nvPr/>
        </p:nvPicPr>
        <p:blipFill>
          <a:blip r:embed="rId2" cstate="print"/>
          <a:srcRect l="50000" t="48740"/>
          <a:stretch>
            <a:fillRect/>
          </a:stretch>
        </p:blipFill>
        <p:spPr bwMode="auto">
          <a:xfrm>
            <a:off x="4572000" y="2785492"/>
            <a:ext cx="4572000" cy="2929508"/>
          </a:xfrm>
          <a:prstGeom prst="rect">
            <a:avLst/>
          </a:prstGeom>
          <a:noFill/>
          <a:ln w="9525">
            <a:noFill/>
            <a:miter lim="800000"/>
            <a:headEnd/>
            <a:tailEnd/>
          </a:ln>
        </p:spPr>
      </p:pic>
      <p:sp>
        <p:nvSpPr>
          <p:cNvPr id="7" name="6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pilotos de La Escuadrilla del Amanecer despegan en la oscuridad en una coreografía idílica que emociona y transmite unas sensaciones únicas al observar tal espectáculo nocturno de luz, coincidiendo con el bello amanecer de Albuquerque.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lip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4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4000"/>
                                        <p:tgtEl>
                                          <p:spTgt spid="4"/>
                                        </p:tgtEl>
                                      </p:cBhvr>
                                    </p:animEffect>
                                  </p:childTnLst>
                                </p:cTn>
                              </p:par>
                              <p:par>
                                <p:cTn id="11" presetID="2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4000"/>
                                        <p:tgtEl>
                                          <p:spTgt spid="6"/>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4000"/>
                                        <p:tgtEl>
                                          <p:spTgt spid="5"/>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MONTAÑAS\reflejobarca.jpg"/>
          <p:cNvPicPr>
            <a:picLocks noChangeAspect="1" noChangeArrowheads="1"/>
          </p:cNvPicPr>
          <p:nvPr/>
        </p:nvPicPr>
        <p:blipFill>
          <a:blip r:embed="rId2" cstate="print"/>
          <a:stretch>
            <a:fillRect/>
          </a:stretch>
        </p:blipFill>
        <p:spPr bwMode="auto">
          <a:xfrm>
            <a:off x="-828600" y="0"/>
            <a:ext cx="10513168"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Picture 2" descr="E:\MIS COSAS\DOCUMENTOS ANA\PAISAJES\MONTAÑAS\reflejobarca.jpg"/>
          <p:cNvPicPr>
            <a:picLocks noChangeAspect="1" noChangeArrowheads="1"/>
          </p:cNvPicPr>
          <p:nvPr/>
        </p:nvPicPr>
        <p:blipFill>
          <a:blip r:embed="rId2" cstate="print"/>
          <a:stretch>
            <a:fillRect/>
          </a:stretch>
        </p:blipFill>
        <p:spPr bwMode="auto">
          <a:xfrm>
            <a:off x="-828600" y="0"/>
            <a:ext cx="10513168"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Casi 830.000 personas de todo el mundo asistieron a la edición del año pasado. Entre los actos nocturnos programados figuran fuegos artificiales y globos luminosos, en los que se inflan globos aerostáticos y se iluminan desde tierra.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9000">
        <p14:honeycomb/>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4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fltVal val="0"/>
                                          </p:val>
                                        </p:tav>
                                        <p:tav tm="100000">
                                          <p:val>
                                            <p:strVal val="#ppt_w"/>
                                          </p:val>
                                        </p:tav>
                                      </p:tavLst>
                                    </p:anim>
                                    <p:anim calcmode="lin" valueType="num">
                                      <p:cBhvr>
                                        <p:cTn id="11" dur="4000" fill="hold"/>
                                        <p:tgtEl>
                                          <p:spTgt spid="3"/>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across)">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_00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unt_003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Globos resplandecientes. Durante este evento, los pilotos comienzan a inflar sus globos aerostáticos, que permanecen atados al suelo, mientras la noche comienza a caer sobre el campo de lanzamiento.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6000">
        <p15:prstTrans prst="origami"/>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2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tradicional resplandor de globos por la noche (a veces llamado “resplandor crepuscular centelleante” o “resplandor mágico nocturno”) generalmente será seguido por fuegos artificiales y espectáculos de luces láser. Vale la pena quedarse para presenciar las presentaciones.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fltVal val="0"/>
                                          </p:val>
                                        </p:tav>
                                      </p:tavLst>
                                    </p:anim>
                                    <p:anim calcmode="lin" valueType="num">
                                      <p:cBhvr>
                                        <p:cTn id="7" dur="4000"/>
                                        <p:tgtEl>
                                          <p:spTgt spid="6"/>
                                        </p:tgtEl>
                                        <p:attrNameLst>
                                          <p:attrName>ppt_h</p:attrName>
                                        </p:attrNameLst>
                                      </p:cBhvr>
                                      <p:tavLst>
                                        <p:tav tm="0">
                                          <p:val>
                                            <p:strVal val="ppt_h"/>
                                          </p:val>
                                        </p:tav>
                                        <p:tav tm="100000">
                                          <p:val>
                                            <p:fltVal val="0"/>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19250" y="0"/>
            <a:ext cx="5976938"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411761" y="937287"/>
            <a:ext cx="4105275"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2" name="WordArt 4"/>
          <p:cNvSpPr>
            <a:spLocks noChangeArrowheads="1" noChangeShapeType="1" noTextEdit="1"/>
          </p:cNvSpPr>
          <p:nvPr/>
        </p:nvSpPr>
        <p:spPr bwMode="auto">
          <a:xfrm>
            <a:off x="899592" y="1705372"/>
            <a:ext cx="7128792" cy="719137"/>
          </a:xfrm>
          <a:prstGeom prst="rect">
            <a:avLst/>
          </a:prstGeom>
        </p:spPr>
        <p:txBody>
          <a:bodyPr wrap="none" fromWordArt="1">
            <a:prstTxWarp prst="textCanDown">
              <a:avLst>
                <a:gd name="adj" fmla="val 883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Bastian´s</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happy</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Flight ( Klaus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Doldinger</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89094" name="WordArt 6"/>
          <p:cNvSpPr>
            <a:spLocks noChangeArrowheads="1" noChangeShapeType="1" noTextEdit="1"/>
          </p:cNvSpPr>
          <p:nvPr/>
        </p:nvSpPr>
        <p:spPr bwMode="auto">
          <a:xfrm>
            <a:off x="971600" y="3505572"/>
            <a:ext cx="7272808"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a:ln w="12700">
                  <a:solidFill>
                    <a:srgbClr val="000099"/>
                  </a:solidFill>
                  <a:round/>
                  <a:headEnd/>
                  <a:tailEnd/>
                </a:ln>
                <a:solidFill>
                  <a:srgbClr val="33CCFF"/>
                </a:solidFill>
                <a:latin typeface="High Tower Text"/>
              </a:rPr>
              <a:t> </a:t>
            </a:r>
            <a:r>
              <a:rPr lang="es-ES" sz="3600" kern="10" spc="-360" dirty="0" err="1" smtClean="0">
                <a:ln w="12700">
                  <a:solidFill>
                    <a:srgbClr val="000099"/>
                  </a:solidFill>
                  <a:round/>
                  <a:headEnd/>
                  <a:tailEnd/>
                </a:ln>
                <a:solidFill>
                  <a:srgbClr val="33CCFF"/>
                </a:solidFill>
                <a:latin typeface="High Tower Text"/>
              </a:rPr>
              <a:t>Ivory</a:t>
            </a:r>
            <a:r>
              <a:rPr lang="es-ES" sz="3600" kern="10" spc="-360" dirty="0" smtClean="0">
                <a:ln w="12700">
                  <a:solidFill>
                    <a:srgbClr val="000099"/>
                  </a:solidFill>
                  <a:round/>
                  <a:headEnd/>
                  <a:tailEnd/>
                </a:ln>
                <a:solidFill>
                  <a:srgbClr val="33CCFF"/>
                </a:solidFill>
                <a:latin typeface="High Tower Text"/>
              </a:rPr>
              <a:t> </a:t>
            </a:r>
            <a:r>
              <a:rPr lang="es-ES" sz="3600" kern="10" spc="-360" dirty="0" err="1" smtClean="0">
                <a:ln w="12700">
                  <a:solidFill>
                    <a:srgbClr val="000099"/>
                  </a:solidFill>
                  <a:round/>
                  <a:headEnd/>
                  <a:tailEnd/>
                </a:ln>
                <a:solidFill>
                  <a:srgbClr val="33CCFF"/>
                </a:solidFill>
                <a:latin typeface="High Tower Text"/>
              </a:rPr>
              <a:t>Tower</a:t>
            </a:r>
            <a:r>
              <a:rPr lang="es-ES" sz="3600" kern="10" spc="-360" dirty="0" smtClean="0">
                <a:ln w="12700">
                  <a:solidFill>
                    <a:srgbClr val="000099"/>
                  </a:solidFill>
                  <a:round/>
                  <a:headEnd/>
                  <a:tailEnd/>
                </a:ln>
                <a:solidFill>
                  <a:srgbClr val="33CCFF"/>
                </a:solidFill>
                <a:latin typeface="High Tower Text"/>
              </a:rPr>
              <a:t> -  </a:t>
            </a:r>
            <a:r>
              <a:rPr lang="es-ES" sz="3600" kern="10" spc="-360" dirty="0" err="1" smtClean="0">
                <a:ln w="12700">
                  <a:solidFill>
                    <a:srgbClr val="000099"/>
                  </a:solidFill>
                  <a:round/>
                  <a:headEnd/>
                  <a:tailEnd/>
                </a:ln>
                <a:solidFill>
                  <a:srgbClr val="33CCFF"/>
                </a:solidFill>
                <a:latin typeface="High Tower Text"/>
              </a:rPr>
              <a:t>The</a:t>
            </a:r>
            <a:r>
              <a:rPr lang="es-ES" sz="3600" kern="10" spc="-360" dirty="0" smtClean="0">
                <a:ln w="12700">
                  <a:solidFill>
                    <a:srgbClr val="000099"/>
                  </a:solidFill>
                  <a:round/>
                  <a:headEnd/>
                  <a:tailEnd/>
                </a:ln>
                <a:solidFill>
                  <a:srgbClr val="33CCFF"/>
                </a:solidFill>
                <a:latin typeface="High Tower Text"/>
              </a:rPr>
              <a:t> </a:t>
            </a:r>
            <a:r>
              <a:rPr lang="es-ES" sz="3600" kern="10" spc="-360" dirty="0" err="1" smtClean="0">
                <a:ln w="12700">
                  <a:solidFill>
                    <a:srgbClr val="000099"/>
                  </a:solidFill>
                  <a:round/>
                  <a:headEnd/>
                  <a:tailEnd/>
                </a:ln>
                <a:solidFill>
                  <a:srgbClr val="33CCFF"/>
                </a:solidFill>
                <a:latin typeface="High Tower Text"/>
              </a:rPr>
              <a:t>Neverending</a:t>
            </a:r>
            <a:r>
              <a:rPr lang="es-ES" sz="3600" kern="10" spc="-360" dirty="0" smtClean="0">
                <a:ln w="12700">
                  <a:solidFill>
                    <a:srgbClr val="000099"/>
                  </a:solidFill>
                  <a:round/>
                  <a:headEnd/>
                  <a:tailEnd/>
                </a:ln>
                <a:solidFill>
                  <a:srgbClr val="33CCFF"/>
                </a:solidFill>
                <a:latin typeface="High Tower Text"/>
              </a:rPr>
              <a:t> </a:t>
            </a:r>
            <a:r>
              <a:rPr lang="es-ES" sz="3600" kern="10" spc="-360" dirty="0" err="1" smtClean="0">
                <a:ln w="12700">
                  <a:solidFill>
                    <a:srgbClr val="000099"/>
                  </a:solidFill>
                  <a:round/>
                  <a:headEnd/>
                  <a:tailEnd/>
                </a:ln>
                <a:solidFill>
                  <a:srgbClr val="33CCFF"/>
                </a:solidFill>
                <a:latin typeface="High Tower Text"/>
              </a:rPr>
              <a:t>Story</a:t>
            </a:r>
            <a:r>
              <a:rPr lang="es-ES" sz="3600" kern="10" spc="-360" dirty="0" smtClean="0">
                <a:ln w="12700">
                  <a:solidFill>
                    <a:srgbClr val="000099"/>
                  </a:solidFill>
                  <a:round/>
                  <a:headEnd/>
                  <a:tailEnd/>
                </a:ln>
                <a:solidFill>
                  <a:srgbClr val="33CCFF"/>
                </a:solidFill>
                <a:latin typeface="High Tower Text"/>
              </a:rPr>
              <a:t>   </a:t>
            </a:r>
            <a:endParaRPr lang="es-ES" sz="3600" kern="10" spc="-360" dirty="0">
              <a:ln w="12700">
                <a:solidFill>
                  <a:srgbClr val="000099"/>
                </a:solidFill>
                <a:round/>
                <a:headEnd/>
                <a:tailEnd/>
              </a:ln>
              <a:solidFill>
                <a:srgbClr val="33CCFF"/>
              </a:solidFill>
              <a:latin typeface="High Tower Text"/>
            </a:endParaRPr>
          </a:p>
        </p:txBody>
      </p:sp>
      <p:sp>
        <p:nvSpPr>
          <p:cNvPr id="75787" name="WordArt 11"/>
          <p:cNvSpPr>
            <a:spLocks noChangeArrowheads="1" noChangeShapeType="1" noTextEdit="1"/>
          </p:cNvSpPr>
          <p:nvPr/>
        </p:nvSpPr>
        <p:spPr bwMode="auto">
          <a:xfrm>
            <a:off x="899592" y="2641476"/>
            <a:ext cx="7056784" cy="7920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Chitty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Chitty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Bang</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Bang</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7" name="WordArt 4"/>
          <p:cNvSpPr>
            <a:spLocks noChangeArrowheads="1" noChangeShapeType="1" noTextEdit="1"/>
          </p:cNvSpPr>
          <p:nvPr/>
        </p:nvSpPr>
        <p:spPr bwMode="auto">
          <a:xfrm>
            <a:off x="971600" y="4369668"/>
            <a:ext cx="6912768" cy="864096"/>
          </a:xfrm>
          <a:prstGeom prst="rect">
            <a:avLst/>
          </a:prstGeom>
        </p:spPr>
        <p:txBody>
          <a:bodyPr wrap="none" fromWordArt="1">
            <a:prstTxWarp prst="textCanDown">
              <a:avLst>
                <a:gd name="adj" fmla="val 79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The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Goonies</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Dave</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Grusin</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35" presetClass="entr" presetSubtype="0" fill="hold"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Effect transition="in" filter="fade">
                                      <p:cBhvr>
                                        <p:cTn id="33" dur="2000"/>
                                        <p:tgtEl>
                                          <p:spTgt spid="89094"/>
                                        </p:tgtEl>
                                      </p:cBhvr>
                                    </p:animEffect>
                                    <p:anim calcmode="lin" valueType="num">
                                      <p:cBhvr>
                                        <p:cTn id="34" dur="2000" fill="hold"/>
                                        <p:tgtEl>
                                          <p:spTgt spid="89094"/>
                                        </p:tgtEl>
                                        <p:attrNameLst>
                                          <p:attrName>style.rotation</p:attrName>
                                        </p:attrNameLst>
                                      </p:cBhvr>
                                      <p:tavLst>
                                        <p:tav tm="0">
                                          <p:val>
                                            <p:fltVal val="720"/>
                                          </p:val>
                                        </p:tav>
                                        <p:tav tm="100000">
                                          <p:val>
                                            <p:fltVal val="0"/>
                                          </p:val>
                                        </p:tav>
                                      </p:tavLst>
                                    </p:anim>
                                    <p:anim calcmode="lin" valueType="num">
                                      <p:cBhvr>
                                        <p:cTn id="35" dur="2000" fill="hold"/>
                                        <p:tgtEl>
                                          <p:spTgt spid="89094"/>
                                        </p:tgtEl>
                                        <p:attrNameLst>
                                          <p:attrName>ppt_h</p:attrName>
                                        </p:attrNameLst>
                                      </p:cBhvr>
                                      <p:tavLst>
                                        <p:tav tm="0">
                                          <p:val>
                                            <p:fltVal val="0"/>
                                          </p:val>
                                        </p:tav>
                                        <p:tav tm="100000">
                                          <p:val>
                                            <p:strVal val="#ppt_h"/>
                                          </p:val>
                                        </p:tav>
                                      </p:tavLst>
                                    </p:anim>
                                    <p:anim calcmode="lin" valueType="num">
                                      <p:cBhvr>
                                        <p:cTn id="36" dur="2000" fill="hold"/>
                                        <p:tgtEl>
                                          <p:spTgt spid="89094"/>
                                        </p:tgtEl>
                                        <p:attrNameLst>
                                          <p:attrName>ppt_w</p:attrName>
                                        </p:attrNameLst>
                                      </p:cBhvr>
                                      <p:tavLst>
                                        <p:tav tm="0">
                                          <p:val>
                                            <p:fltVal val="0"/>
                                          </p:val>
                                        </p:tav>
                                        <p:tav tm="100000">
                                          <p:val>
                                            <p:strVal val="#ppt_w"/>
                                          </p:val>
                                        </p:tav>
                                      </p:tavLst>
                                    </p:anim>
                                  </p:childTnLst>
                                </p:cTn>
                              </p:par>
                              <p:par>
                                <p:cTn id="37" presetID="23" presetClass="entr" presetSubtype="16" fill="hold" nodeType="withEffect">
                                  <p:stCondLst>
                                    <p:cond delay="500"/>
                                  </p:stCondLst>
                                  <p:childTnLst>
                                    <p:set>
                                      <p:cBhvr>
                                        <p:cTn id="38" dur="1" fill="hold">
                                          <p:stCondLst>
                                            <p:cond delay="0"/>
                                          </p:stCondLst>
                                        </p:cTn>
                                        <p:tgtEl>
                                          <p:spTgt spid="89094"/>
                                        </p:tgtEl>
                                        <p:attrNameLst>
                                          <p:attrName>style.visibility</p:attrName>
                                        </p:attrNameLst>
                                      </p:cBhvr>
                                      <p:to>
                                        <p:strVal val="visible"/>
                                      </p:to>
                                    </p:set>
                                    <p:anim calcmode="lin" valueType="num">
                                      <p:cBhvr>
                                        <p:cTn id="39" dur="3000" fill="hold"/>
                                        <p:tgtEl>
                                          <p:spTgt spid="89094"/>
                                        </p:tgtEl>
                                        <p:attrNameLst>
                                          <p:attrName>ppt_w</p:attrName>
                                        </p:attrNameLst>
                                      </p:cBhvr>
                                      <p:tavLst>
                                        <p:tav tm="0">
                                          <p:val>
                                            <p:fltVal val="0"/>
                                          </p:val>
                                        </p:tav>
                                        <p:tav tm="100000">
                                          <p:val>
                                            <p:strVal val="#ppt_w"/>
                                          </p:val>
                                        </p:tav>
                                      </p:tavLst>
                                    </p:anim>
                                    <p:anim calcmode="lin" valueType="num">
                                      <p:cBhvr>
                                        <p:cTn id="40" dur="3000" fill="hold"/>
                                        <p:tgtEl>
                                          <p:spTgt spid="89094"/>
                                        </p:tgtEl>
                                        <p:attrNameLst>
                                          <p:attrName>ppt_h</p:attrName>
                                        </p:attrNameLst>
                                      </p:cBhvr>
                                      <p:tavLst>
                                        <p:tav tm="0">
                                          <p:val>
                                            <p:fltVal val="0"/>
                                          </p:val>
                                        </p:tav>
                                        <p:tav tm="100000">
                                          <p:val>
                                            <p:strVal val="#ppt_h"/>
                                          </p:val>
                                        </p:tav>
                                      </p:tavLst>
                                    </p:anim>
                                  </p:childTnLst>
                                </p:cTn>
                              </p:par>
                            </p:childTnLst>
                          </p:cTn>
                        </p:par>
                        <p:par>
                          <p:cTn id="41" fill="hold">
                            <p:stCondLst>
                              <p:cond delay="13000"/>
                            </p:stCondLst>
                            <p:childTnLst>
                              <p:par>
                                <p:cTn id="42" presetID="42" presetClass="entr" presetSubtype="0" fill="hold" nodeType="afterEffect">
                                  <p:stCondLst>
                                    <p:cond delay="50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2000"/>
                                        <p:tgtEl>
                                          <p:spTgt spid="7"/>
                                        </p:tgtEl>
                                      </p:cBhvr>
                                    </p:animEffect>
                                    <p:anim calcmode="lin" valueType="num">
                                      <p:cBhvr>
                                        <p:cTn id="45" dur="2000" fill="hold"/>
                                        <p:tgtEl>
                                          <p:spTgt spid="7"/>
                                        </p:tgtEl>
                                        <p:attrNameLst>
                                          <p:attrName>ppt_x</p:attrName>
                                        </p:attrNameLst>
                                      </p:cBhvr>
                                      <p:tavLst>
                                        <p:tav tm="0">
                                          <p:val>
                                            <p:strVal val="#ppt_x"/>
                                          </p:val>
                                        </p:tav>
                                        <p:tav tm="100000">
                                          <p:val>
                                            <p:strVal val="#ppt_x"/>
                                          </p:val>
                                        </p:tav>
                                      </p:tavLst>
                                    </p:anim>
                                    <p:anim calcmode="lin" valueType="num">
                                      <p:cBhvr>
                                        <p:cTn id="46"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391180558"/>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NATURALEZA CAUTIVADO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-NATURALEZA CAUTIVADORA-</Template>
  <TotalTime>0</TotalTime>
  <Words>2371</Words>
  <Application>Microsoft Office PowerPoint</Application>
  <PresentationFormat>Presentación en pantalla (16:10)</PresentationFormat>
  <Paragraphs>74</Paragraphs>
  <Slides>60</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60</vt:i4>
      </vt:variant>
    </vt:vector>
  </HeadingPairs>
  <TitlesOfParts>
    <vt:vector size="69" baseType="lpstr">
      <vt:lpstr>Arial</vt:lpstr>
      <vt:lpstr>Arial Black</vt:lpstr>
      <vt:lpstr>Calibri</vt:lpstr>
      <vt:lpstr>High Tower Text</vt:lpstr>
      <vt:lpstr>Kristen ITC</vt:lpstr>
      <vt:lpstr>Lucida Bright</vt:lpstr>
      <vt:lpstr>Times New Roman</vt:lpstr>
      <vt:lpstr>-NATURALEZA CAUTIVADORA-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cp:revision>
  <dcterms:created xsi:type="dcterms:W3CDTF">2015-02-16T23:15:39Z</dcterms:created>
  <dcterms:modified xsi:type="dcterms:W3CDTF">2024-10-08T17:45:48Z</dcterms:modified>
</cp:coreProperties>
</file>