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256" r:id="rId3"/>
    <p:sldId id="366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30" r:id="rId29"/>
    <p:sldId id="331" r:id="rId30"/>
    <p:sldId id="332" r:id="rId31"/>
    <p:sldId id="333" r:id="rId32"/>
    <p:sldId id="334" r:id="rId33"/>
    <p:sldId id="335" r:id="rId34"/>
    <p:sldId id="336" r:id="rId35"/>
    <p:sldId id="337" r:id="rId36"/>
    <p:sldId id="338" r:id="rId37"/>
    <p:sldId id="339" r:id="rId38"/>
    <p:sldId id="340" r:id="rId39"/>
    <p:sldId id="341" r:id="rId40"/>
    <p:sldId id="342" r:id="rId41"/>
    <p:sldId id="343" r:id="rId42"/>
    <p:sldId id="344" r:id="rId43"/>
    <p:sldId id="345" r:id="rId44"/>
    <p:sldId id="346" r:id="rId45"/>
    <p:sldId id="347" r:id="rId46"/>
    <p:sldId id="349" r:id="rId47"/>
    <p:sldId id="350" r:id="rId48"/>
    <p:sldId id="351" r:id="rId49"/>
    <p:sldId id="352" r:id="rId50"/>
    <p:sldId id="353" r:id="rId51"/>
    <p:sldId id="354" r:id="rId52"/>
    <p:sldId id="355" r:id="rId53"/>
    <p:sldId id="356" r:id="rId54"/>
    <p:sldId id="357" r:id="rId55"/>
    <p:sldId id="359" r:id="rId56"/>
    <p:sldId id="363" r:id="rId57"/>
    <p:sldId id="358" r:id="rId58"/>
    <p:sldId id="360" r:id="rId59"/>
    <p:sldId id="361" r:id="rId60"/>
    <p:sldId id="362" r:id="rId61"/>
    <p:sldId id="365" r:id="rId62"/>
    <p:sldId id="311" r:id="rId63"/>
    <p:sldId id="375" r:id="rId64"/>
  </p:sldIdLst>
  <p:sldSz cx="9144000" cy="5715000" type="screen16x10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xRHNh7w2bPTaoUDFZX1yw==" hashData="eSMhWO+FlXyl6UCHcjFU3vl3zsE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99FF33"/>
    <a:srgbClr val="00CC00"/>
    <a:srgbClr val="006600"/>
    <a:srgbClr val="00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06" autoAdjust="0"/>
    <p:restoredTop sz="95000" autoAdjust="0"/>
  </p:normalViewPr>
  <p:slideViewPr>
    <p:cSldViewPr>
      <p:cViewPr>
        <p:scale>
          <a:sx n="60" d="100"/>
          <a:sy n="60" d="100"/>
        </p:scale>
        <p:origin x="566" y="461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A50765DF-738B-4708-A697-A97BD9E709F9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3B7CFEA-1639-4791-8F8B-A9DDC76710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F0C106-DDDD-497C-AD65-05EC1CE81FA5}" type="slidenum">
              <a:rPr lang="es-ES">
                <a:cs typeface="Arial" charset="0"/>
              </a:rPr>
              <a:pPr/>
              <a:t>18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F473339-A07C-426E-B717-35A7EEDD7B93}" type="slidenum">
              <a:rPr lang="es-ES">
                <a:cs typeface="Arial" charset="0"/>
              </a:rPr>
              <a:pPr/>
              <a:t>44</a:t>
            </a:fld>
            <a:endParaRPr lang="es-E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92224B-6480-455B-9D7A-EADF13CAF372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96A97-5667-44B6-A399-ECA8DEE61C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7A4CB-BFC1-43BC-8266-F18EA8DE5784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0887B-F5F8-476C-8010-49AE56F577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14423-EFF7-4354-B804-20C13BFE387C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8B00ED-F772-470C-AED2-717D4AD12B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39EE-8C36-4FB2-84D9-C94ADF99967D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DE535-CE55-44C8-8858-C4D4D85C73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C4DC5-4D8D-4A7F-A59D-DB145B046229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ADCDB-22D5-42C1-894E-AA10A33BC5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1E722-159E-4AF0-BF92-2CE5316C8F55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C6FA7-D88F-4BD1-885A-F056515470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1F0AF-E517-42BE-A716-1878A32704F2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4D92A-D842-41FA-AF37-A13719F4AA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13B4C-1E8F-49B8-BF33-83CE92EFCD97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6233-C4F7-43BF-8113-70D84AC7EF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26000-395F-4414-B97D-E96E15CD0465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80D5C-6E09-4C5E-B2E8-B8B693EDBF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65A24-84EF-485A-9890-2FE01AB202E6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DAAC1-F596-40F5-B320-57A2902281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AE77F-D7B9-4A8D-A507-F207C7A90DBC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6B76B-D0C8-48BA-8413-8F0B834B99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8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987211A0-B363-42DF-BCA2-6AF39D7EF616}" type="datetimeFigureOut">
              <a:rPr lang="es-ES"/>
              <a:pPr>
                <a:defRPr/>
              </a:pPr>
              <a:t>15/09/2024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BA277856-1333-4D57-934C-623F5790D1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8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WordArt 5"/>
          <p:cNvSpPr>
            <a:spLocks noChangeArrowheads="1" noChangeShapeType="1" noTextEdit="1"/>
          </p:cNvSpPr>
          <p:nvPr/>
        </p:nvSpPr>
        <p:spPr bwMode="auto">
          <a:xfrm>
            <a:off x="1043608" y="121196"/>
            <a:ext cx="6985000" cy="108012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31187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Feria de </a:t>
            </a:r>
            <a:r>
              <a:rPr lang="es-ES" sz="3600" b="1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Mencatur</a:t>
            </a:r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 </a:t>
            </a:r>
          </a:p>
        </p:txBody>
      </p:sp>
      <p:sp>
        <p:nvSpPr>
          <p:cNvPr id="62470" name="WordArt 6"/>
          <p:cNvSpPr>
            <a:spLocks noChangeArrowheads="1" noChangeShapeType="1" noTextEdit="1"/>
          </p:cNvSpPr>
          <p:nvPr/>
        </p:nvSpPr>
        <p:spPr bwMode="auto">
          <a:xfrm>
            <a:off x="1115616" y="1633364"/>
            <a:ext cx="6697662" cy="600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 </a:t>
            </a:r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Las Fotografías son de:  </a:t>
            </a:r>
          </a:p>
        </p:txBody>
      </p:sp>
      <p:sp>
        <p:nvSpPr>
          <p:cNvPr id="62471" name="WordArt 7"/>
          <p:cNvSpPr>
            <a:spLocks noChangeArrowheads="1" noChangeShapeType="1" noTextEdit="1"/>
          </p:cNvSpPr>
          <p:nvPr/>
        </p:nvSpPr>
        <p:spPr bwMode="auto">
          <a:xfrm>
            <a:off x="1547664" y="3433564"/>
            <a:ext cx="5688012" cy="528638"/>
          </a:xfrm>
          <a:prstGeom prst="rect">
            <a:avLst/>
          </a:prstGeom>
          <a:scene3d>
            <a:camera prst="perspectiveRelaxedModerately"/>
            <a:lightRig rig="legacyFlat3" dir="b"/>
          </a:scene3d>
          <a:sp3d>
            <a:bevelT w="165100" prst="coolSlant"/>
          </a:sp3d>
        </p:spPr>
        <p:txBody>
          <a:bodyPr wrap="none" fromWordArt="1">
            <a:prstTxWarp prst="textSlantUp">
              <a:avLst>
                <a:gd name="adj" fmla="val 0"/>
              </a:avLst>
            </a:prstTxWarp>
            <a:sp3d extrusionH="430200" prstMaterial="legacyMatte">
              <a:bevelT w="38100" h="38100" prst="angle"/>
              <a:extrusionClr>
                <a:srgbClr val="FF99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chemeClr val="hlink"/>
                </a:solidFill>
                <a:latin typeface="High Tower Text"/>
              </a:rPr>
              <a:t>  </a:t>
            </a: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Diseño y Creación de:  </a:t>
            </a:r>
          </a:p>
        </p:txBody>
      </p:sp>
      <p:sp>
        <p:nvSpPr>
          <p:cNvPr id="62472" name="WordArt 8"/>
          <p:cNvSpPr>
            <a:spLocks noChangeArrowheads="1" noChangeShapeType="1" noTextEdit="1"/>
          </p:cNvSpPr>
          <p:nvPr/>
        </p:nvSpPr>
        <p:spPr bwMode="auto">
          <a:xfrm>
            <a:off x="1871662" y="4116312"/>
            <a:ext cx="5184775" cy="479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CC00"/>
                </a:solidFill>
                <a:effectLst>
                  <a:prstShdw prst="shdw17" dist="17961" dir="13500000">
                    <a:srgbClr val="007A00"/>
                  </a:prstShdw>
                </a:effectLst>
                <a:latin typeface="High Tower Text"/>
              </a:rPr>
              <a:t> </a:t>
            </a:r>
            <a:r>
              <a:rPr lang="es-E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00CC00"/>
                </a:solidFill>
                <a:effectLst>
                  <a:prstShdw prst="shdw17" dist="17961" dir="13500000">
                    <a:srgbClr val="007A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</a:t>
            </a:r>
          </a:p>
        </p:txBody>
      </p:sp>
      <p:sp>
        <p:nvSpPr>
          <p:cNvPr id="62474" name="WordArt 10"/>
          <p:cNvSpPr>
            <a:spLocks noChangeArrowheads="1" noChangeShapeType="1" noTextEdit="1"/>
          </p:cNvSpPr>
          <p:nvPr/>
        </p:nvSpPr>
        <p:spPr bwMode="auto">
          <a:xfrm>
            <a:off x="2843213" y="4873724"/>
            <a:ext cx="3241675" cy="55235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Arial Black"/>
              </a:rPr>
              <a:t>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Automático </a:t>
            </a:r>
            <a:r>
              <a:rPr lang="es-ES" sz="3600" i="1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/>
                  </a:outerShdw>
                </a:effectLst>
                <a:latin typeface="Arial Black"/>
              </a:rPr>
              <a:t> </a:t>
            </a:r>
          </a:p>
        </p:txBody>
      </p:sp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395536" y="2497460"/>
            <a:ext cx="8208912" cy="562421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509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Narrow"/>
              </a:rPr>
              <a:t>  </a:t>
            </a:r>
            <a:r>
              <a:rPr lang="es-ES" sz="3200" b="1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Narrow"/>
              </a:rPr>
              <a:t>Asociación Española de Perros de Madriguera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6000">
        <p:split orient="vert"/>
      </p:transition>
    </mc:Choice>
    <mc:Fallback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2" name="WordArt 4"/>
          <p:cNvSpPr>
            <a:spLocks noChangeArrowheads="1" noChangeShapeType="1" noTextEdit="1"/>
          </p:cNvSpPr>
          <p:nvPr/>
        </p:nvSpPr>
        <p:spPr bwMode="auto">
          <a:xfrm>
            <a:off x="827088" y="0"/>
            <a:ext cx="7705725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85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999900"/>
                  </a:prstShdw>
                </a:effectLst>
                <a:latin typeface="High Tower Text"/>
              </a:rPr>
              <a:t> 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Feria de </a:t>
            </a:r>
            <a:r>
              <a:rPr lang="es-ES" sz="3600" kern="10" dirty="0" err="1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Mencatur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prstShdw prst="shdw17" dist="17961" dir="13500000">
                    <a:srgbClr val="99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en Villanueva de La Fuente  </a:t>
            </a:r>
          </a:p>
        </p:txBody>
      </p:sp>
      <p:sp>
        <p:nvSpPr>
          <p:cNvPr id="73733" name="WordArt 5"/>
          <p:cNvSpPr>
            <a:spLocks noChangeArrowheads="1" noChangeShapeType="1" noTextEdit="1"/>
          </p:cNvSpPr>
          <p:nvPr/>
        </p:nvSpPr>
        <p:spPr bwMode="auto">
          <a:xfrm>
            <a:off x="2484438" y="697261"/>
            <a:ext cx="4032250" cy="5409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noFill/>
                  <a:round/>
                  <a:headEnd/>
                  <a:tailEnd/>
                </a:ln>
                <a:solidFill>
                  <a:srgbClr val="FF9900"/>
                </a:solidFill>
                <a:effectLst>
                  <a:prstShdw prst="shdw17" dist="17961" dir="13500000">
                    <a:srgbClr val="995C00"/>
                  </a:prstShdw>
                </a:effectLst>
                <a:latin typeface="High Tower Text"/>
              </a:rPr>
              <a:t> </a:t>
            </a:r>
            <a:r>
              <a:rPr lang="es-ES" sz="2800" b="1" kern="10" dirty="0">
                <a:ln w="9525">
                  <a:noFill/>
                  <a:round/>
                  <a:headEnd/>
                  <a:tailEnd/>
                </a:ln>
                <a:solidFill>
                  <a:srgbClr val="FF9900"/>
                </a:solidFill>
                <a:effectLst>
                  <a:prstShdw prst="shdw17" dist="17961" dir="13500000">
                    <a:srgbClr val="995C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Ciudad Real - 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519113" y="1493838"/>
            <a:ext cx="8301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defRPr/>
            </a:pPr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23180" y="2212367"/>
            <a:ext cx="8424863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MENCATUR se ha consolidado como un referente en el sector, llevando hasta ahora una exitosa trayectoria que va en aumento, cada año el número de visitantes y expositores se incrementa, situando a la feria en los primeros puestos en lo que a oportunidades/volumen de negocio se refiere.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23056" y="4066654"/>
            <a:ext cx="8569325" cy="16319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Un año mas la organización realizó un gran esfuerzo para seguir promocionando el evento, no sólo a nivel nacional,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sino también en otros países como Portugal, Francia,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Reino Unido y Japón, habiendo obtenido interesantes </a:t>
            </a:r>
          </a:p>
          <a:p>
            <a:pPr>
              <a:defRPr/>
            </a:pPr>
            <a:r>
              <a:rPr lang="es-ES" sz="2000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resultados en anteriores ediciones.</a:t>
            </a:r>
          </a:p>
        </p:txBody>
      </p:sp>
      <p:sp>
        <p:nvSpPr>
          <p:cNvPr id="3081" name="WordArt 9"/>
          <p:cNvSpPr>
            <a:spLocks noChangeArrowheads="1" noChangeShapeType="1" noTextEdit="1"/>
          </p:cNvSpPr>
          <p:nvPr/>
        </p:nvSpPr>
        <p:spPr bwMode="auto">
          <a:xfrm>
            <a:off x="755650" y="1273324"/>
            <a:ext cx="7704138" cy="64807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4359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24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 </a:t>
            </a:r>
            <a:r>
              <a:rPr lang="es-ES" sz="24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Federación de Castilla La Mancha de Caza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8000">
        <p:split orient="vert"/>
      </p:transition>
    </mc:Choice>
    <mc:Fallback xmlns="">
      <p:transition spd="slow" advTm="5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3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8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ory-las-jeziorko-niebo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875" y="0"/>
            <a:ext cx="10009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2" name="21 Imagen" descr="gory-las-jeziorko-niebo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875" y="0"/>
            <a:ext cx="10009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3" name="22 Imagen" descr="gory-las-jeziorko-niebo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875" y="0"/>
            <a:ext cx="100091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539750" y="5068888"/>
            <a:ext cx="788352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Feria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Mencatur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celebrará aunque tenga que alojar en mi propia casa a los expositores, aunque sólo sea uno el que se presente".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000">
        <p14:vortex dir="r"/>
        <p:sndAc>
          <p:stSnd loop="1">
            <p:snd r:embed="rId2" name="Variadas.wav"/>
          </p:stSnd>
        </p:sndAc>
      </p:transition>
    </mc:Choice>
    <mc:Fallback xmlns="">
      <p:transition spd="slow" advTm="20000">
        <p:fade/>
        <p:sndAc>
          <p:stSnd loop="1">
            <p:snd r:embed="rId4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4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1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4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1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4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323850" y="4692846"/>
            <a:ext cx="8569325" cy="9563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de tajante se mostró el alcalde de Villanueva de la Fuente (Ciudad Real), ante la falta de apoyo institucional para la que ha pasado a ser la única feria del sector en la que la caza es una de las grandes protagonistas.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6000">
        <p:split orient="vert" dir="in"/>
      </p:transition>
    </mc:Choice>
    <mc:Fallback xmlns="">
      <p:transition spd="slow" advTm="26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look.com.ua-63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38"/>
            <a:ext cx="9144000" cy="570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look.com.ua-63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0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look.com.ua-63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971550" y="4873625"/>
            <a:ext cx="77041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esto entre otros factores hace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Mencatur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el mejor escaparate del panorama Turístico, Cinegético y Rural de la Mancha.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755650" y="4657725"/>
            <a:ext cx="7127875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MENCATUR acoge a una extensa variedad de profesionales de distintos ámbitos, tales como gestión cinegética, hostelería, restauración, turismo, alimentación, artesanía, etc.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3000">
        <p:split orient="vert"/>
      </p:transition>
    </mc:Choice>
    <mc:Fallback xmlns="">
      <p:transition spd="slow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1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0(18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611188" y="4657725"/>
            <a:ext cx="7920037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Mencatur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se ha consolidado como un referente en el sector, llevando hasta ahora una exitosa trayectoria que va en aumento, cada año el número de visitantes y expositores se incrementa.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split orient="vert"/>
      </p:transition>
    </mc:Choice>
    <mc:Fallback xmlns="">
      <p:transition spd="slow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5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5).jpe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00113" y="4657725"/>
            <a:ext cx="7416800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ayuntamiento de Villanueva de la Fuente celebra la 10ª edición de Feria de caza, turismo rural, artesanía y productos de la tierra “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Mencatur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 que este año contará con un total 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145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expositores.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4000">
        <p:split orient="vert"/>
      </p:transition>
    </mc:Choice>
    <mc:Fallback xmlns="">
      <p:transition spd="slow" advTm="2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0(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827088" y="4514850"/>
            <a:ext cx="7777162" cy="120015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año pasado se realizaron unas ventas directas de medio millón de euros, es un buen negocio, y a ella acuden en torno a las 30.000 personas atraídas por las diferentes actividades que presenta un programa que se ha tratado ser del agrado de todos.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8000">
        <p:split orient="vert"/>
      </p:transition>
    </mc:Choice>
    <mc:Fallback xmlns="">
      <p:transition spd="slow" advTm="2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1567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8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009900">
              <a:alpha val="86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91567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8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763713" y="4873625"/>
            <a:ext cx="64087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en años anteriores estuvimos en la feria de la caza y turismo rural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Mencatur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5767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75000"/>
              <a:alpha val="7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85767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395288" y="5160963"/>
            <a:ext cx="8424862" cy="3683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Villanueva de la Fuente, los días 13 y 14 de agosto con nuestros perros.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924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9924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10 CuadroTexto"/>
          <p:cNvSpPr txBox="1"/>
          <p:nvPr/>
        </p:nvSpPr>
        <p:spPr>
          <a:xfrm>
            <a:off x="1116013" y="5068888"/>
            <a:ext cx="734377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Haciendo la exhibición de perros de madriguera,  y  haciendo un curso de iniciación…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4284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75000"/>
              <a:alpha val="7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74284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476375" y="4873625"/>
            <a:ext cx="6408738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…para todos los aficionados que se acercaron a la feria acompañados con sus perros.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 dir="in"/>
      </p:transition>
    </mc:Choice>
    <mc:Fallback xmlns="">
      <p:transition spd="slow" advTm="15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f6b49361e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714375" y="298450"/>
            <a:ext cx="7929563" cy="5119688"/>
          </a:xfrm>
          <a:prstGeom prst="frame">
            <a:avLst>
              <a:gd name="adj1" fmla="val 8159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75" y="833438"/>
            <a:ext cx="6786563" cy="4167187"/>
          </a:xfrm>
          <a:prstGeom prst="frame">
            <a:avLst>
              <a:gd name="adj1" fmla="val 10445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1309688"/>
            <a:ext cx="5500687" cy="3214687"/>
          </a:xfrm>
          <a:prstGeom prst="frame">
            <a:avLst>
              <a:gd name="adj1" fmla="val 12914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00313" y="1785938"/>
            <a:ext cx="4286250" cy="2262187"/>
          </a:xfrm>
          <a:prstGeom prst="frame">
            <a:avLst>
              <a:gd name="adj1" fmla="val 1782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195513" y="5076825"/>
            <a:ext cx="3455987" cy="52387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CHIP, NUESTRO ZORRO.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:split orient="vert" dir="in"/>
      </p:transition>
    </mc:Choice>
    <mc:Fallback xmlns="">
      <p:transition spd="slow" advTm="9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1seruno (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seruno (1).jpg"/>
          <p:cNvPicPr>
            <a:picLocks noChangeAspect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179512" y="337220"/>
            <a:ext cx="439248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1seruno (1).jpg"/>
          <p:cNvPicPr>
            <a:picLocks noChangeAspect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1" y="337220"/>
            <a:ext cx="439248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seruno (1).jpg"/>
          <p:cNvPicPr>
            <a:picLocks noChangeAspect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179512" y="2857500"/>
            <a:ext cx="439248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1seruno (1).jpg"/>
          <p:cNvPicPr>
            <a:picLocks noChangeAspect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1" y="2857500"/>
            <a:ext cx="432048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" name="6 Imagen" descr="1seruno 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1908175" y="4873625"/>
            <a:ext cx="5903913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 allí salieron perros que nunca habían entrado en la madriguera, y cuando acabó la feria…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split orient="vert" dir="in"/>
      </p:transition>
    </mc:Choice>
    <mc:Fallback xmlns="">
      <p:transition spd="slow" advTm="16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1seruno (2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" name="1 Imagen" descr="1seruno (22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seruno (2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063" cy="529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1seruno (2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6000" y="476250"/>
            <a:ext cx="508000" cy="523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seruno (2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0"/>
            <a:ext cx="864393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1seruno (2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38750"/>
            <a:ext cx="864393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971550" y="4897438"/>
            <a:ext cx="6840538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…eran el goce de sus dueños, viendo como trabajaban en la madriguera artificial.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:split orient="vert" dir="in"/>
      </p:transition>
    </mc:Choice>
    <mc:Fallback xmlns="">
      <p:transition spd="slow" advTm="17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30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Rectángulo"/>
          <p:cNvSpPr/>
          <p:nvPr/>
        </p:nvSpPr>
        <p:spPr>
          <a:xfrm rot="20172145">
            <a:off x="93663" y="1162050"/>
            <a:ext cx="7261225" cy="15970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 rot="20172109">
            <a:off x="292100" y="1336675"/>
            <a:ext cx="7335838" cy="16065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 rot="20216895">
            <a:off x="482600" y="1516063"/>
            <a:ext cx="7396163" cy="14890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 rot="20201144">
            <a:off x="663575" y="1704975"/>
            <a:ext cx="7443788" cy="137001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 rot="20225751">
            <a:off x="884238" y="1873250"/>
            <a:ext cx="7477125" cy="1428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 rot="20253980">
            <a:off x="1114425" y="2090738"/>
            <a:ext cx="7493000" cy="1428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 rot="20199380">
            <a:off x="1338263" y="2333625"/>
            <a:ext cx="7551737" cy="1428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827088" y="4873625"/>
            <a:ext cx="785018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Estuvimos acompañados por compañeros de la Asociación Española de Perros de Madriguera, en una concentración nacional.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0000">
        <p14:vortex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ntr" presetSubtype="2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4196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7938" y="0"/>
            <a:ext cx="9136062" cy="5715000"/>
          </a:xfrm>
          <a:prstGeom prst="rect">
            <a:avLst/>
          </a:prstGeom>
          <a:solidFill>
            <a:srgbClr val="006600">
              <a:alpha val="85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124196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CuadroTexto"/>
          <p:cNvSpPr txBox="1"/>
          <p:nvPr/>
        </p:nvSpPr>
        <p:spPr>
          <a:xfrm>
            <a:off x="785813" y="5214938"/>
            <a:ext cx="8001000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Participaron en la exhibición muchos de los asistentes con sus perros.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0911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55113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1214438" cy="5715000"/>
          </a:xfrm>
          <a:prstGeom prst="donut">
            <a:avLst>
              <a:gd name="adj" fmla="val 32612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38" y="0"/>
            <a:ext cx="1214437" cy="5715000"/>
          </a:xfrm>
          <a:prstGeom prst="donut">
            <a:avLst>
              <a:gd name="adj" fmla="val 32612"/>
            </a:avLst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428875" y="0"/>
            <a:ext cx="1285875" cy="5715000"/>
          </a:xfrm>
          <a:prstGeom prst="donut">
            <a:avLst>
              <a:gd name="adj" fmla="val 32612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714750" y="0"/>
            <a:ext cx="1143000" cy="5715000"/>
          </a:xfrm>
          <a:prstGeom prst="donut">
            <a:avLst>
              <a:gd name="adj" fmla="val 32612"/>
            </a:avLst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857750" y="0"/>
            <a:ext cx="1143000" cy="5715000"/>
          </a:xfrm>
          <a:prstGeom prst="donut">
            <a:avLst>
              <a:gd name="adj" fmla="val 32612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6000750" y="0"/>
            <a:ext cx="1071563" cy="5715000"/>
          </a:xfrm>
          <a:prstGeom prst="donut">
            <a:avLst>
              <a:gd name="adj" fmla="val 32612"/>
            </a:avLst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072313" y="0"/>
            <a:ext cx="1071562" cy="5715000"/>
          </a:xfrm>
          <a:prstGeom prst="donut">
            <a:avLst>
              <a:gd name="adj" fmla="val 32612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072438" y="0"/>
            <a:ext cx="1071562" cy="5715000"/>
          </a:xfrm>
          <a:prstGeom prst="donut">
            <a:avLst>
              <a:gd name="adj" fmla="val 32612"/>
            </a:avLst>
          </a:prstGeom>
          <a:solidFill>
            <a:schemeClr val="bg2">
              <a:lumMod val="90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eruno (3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seruno (31).jpg"/>
          <p:cNvPicPr>
            <a:picLocks noChangeAspect="1"/>
          </p:cNvPicPr>
          <p:nvPr/>
        </p:nvPicPr>
        <p:blipFill>
          <a:blip r:embed="rId2" cstate="print"/>
          <a:srcRect r="75200"/>
          <a:stretch>
            <a:fillRect/>
          </a:stretch>
        </p:blipFill>
        <p:spPr bwMode="auto">
          <a:xfrm>
            <a:off x="0" y="0"/>
            <a:ext cx="22685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1seruno (31).jpg"/>
          <p:cNvPicPr>
            <a:picLocks noChangeAspect="1"/>
          </p:cNvPicPr>
          <p:nvPr/>
        </p:nvPicPr>
        <p:blipFill>
          <a:blip r:embed="rId2" cstate="print"/>
          <a:srcRect l="24800" r="50000"/>
          <a:stretch>
            <a:fillRect/>
          </a:stretch>
        </p:blipFill>
        <p:spPr bwMode="auto">
          <a:xfrm>
            <a:off x="2268538" y="0"/>
            <a:ext cx="23034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seruno (31).jpg"/>
          <p:cNvPicPr>
            <a:picLocks noChangeAspect="1"/>
          </p:cNvPicPr>
          <p:nvPr/>
        </p:nvPicPr>
        <p:blipFill>
          <a:blip r:embed="rId2" cstate="print"/>
          <a:srcRect l="50000" r="24800"/>
          <a:stretch>
            <a:fillRect/>
          </a:stretch>
        </p:blipFill>
        <p:spPr bwMode="auto">
          <a:xfrm>
            <a:off x="4572000" y="0"/>
            <a:ext cx="23034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1seruno (31).jpg"/>
          <p:cNvPicPr>
            <a:picLocks noChangeAspect="1"/>
          </p:cNvPicPr>
          <p:nvPr/>
        </p:nvPicPr>
        <p:blipFill>
          <a:blip r:embed="rId2" cstate="print"/>
          <a:srcRect l="75200"/>
          <a:stretch>
            <a:fillRect/>
          </a:stretch>
        </p:blipFill>
        <p:spPr bwMode="auto">
          <a:xfrm>
            <a:off x="6875463" y="0"/>
            <a:ext cx="22685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 14 de marzo 2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32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7 14 de marzo 2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323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5364163" y="1849438"/>
            <a:ext cx="2808287" cy="2462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También realizamos un curso de iniciación en madriguera para todos los asistentes, que  quisieron </a:t>
            </a:r>
          </a:p>
          <a:p>
            <a:pPr>
              <a:defRPr/>
            </a:pPr>
            <a:r>
              <a:rPr lang="es-ES" sz="22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Participar.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:split orient="vert"/>
      </p:transition>
    </mc:Choice>
    <mc:Fallback xmlns="">
      <p:transition spd="slow" advTm="17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3275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97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051050" cy="5715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48488" y="0"/>
            <a:ext cx="2195512" cy="5715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  <a:shade val="30000"/>
                  <a:satMod val="11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51050" y="0"/>
            <a:ext cx="4897438" cy="5715000"/>
          </a:xfrm>
          <a:prstGeom prst="rect">
            <a:avLst/>
          </a:prstGeom>
          <a:solidFill>
            <a:schemeClr val="bg2">
              <a:lumMod val="75000"/>
              <a:alpha val="9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63275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0"/>
            <a:ext cx="48974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CuadroTexto"/>
          <p:cNvSpPr txBox="1"/>
          <p:nvPr/>
        </p:nvSpPr>
        <p:spPr>
          <a:xfrm>
            <a:off x="1763713" y="4945063"/>
            <a:ext cx="5543550" cy="6477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Cambiamos impresiones y hablamos de nuestra pasión, caza y perros de madriguera.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 Primavera abril 20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02 Primavera abril 2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02 Primavera abril 20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9000">
        <p:split orient="vert" dir="in"/>
      </p:transition>
    </mc:Choice>
    <mc:Fallback xmlns="">
      <p:transition spd="slow" advTm="9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115414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50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3 Marcador de contenido" descr="115414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1547813" y="5068888"/>
            <a:ext cx="56896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Resumiendo, un gran día para los amantes de los perros de madriguera.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 dir="in"/>
      </p:transition>
    </mc:Choice>
    <mc:Fallback xmlns="">
      <p:transition spd="slow" advTm="14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a181663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75000"/>
              <a:alpha val="76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Hochzeit-a181663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CuadroTexto"/>
          <p:cNvSpPr txBox="1"/>
          <p:nvPr/>
        </p:nvSpPr>
        <p:spPr>
          <a:xfrm>
            <a:off x="682625" y="5160963"/>
            <a:ext cx="7705725" cy="36988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Estuvimos de nuevo en la feria de cazadores del Algarve ( Portugal ).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 dir="in"/>
      </p:transition>
    </mc:Choice>
    <mc:Fallback xmlns="">
      <p:transition spd="slow" advTm="14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HOT_GIRLS_DGN_CW_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HOT_GIRLS_DGN_CW_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900113" y="5138738"/>
            <a:ext cx="6911975" cy="36830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Haciendo otra exhibición de madriguera con nuestros perros.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split orient="vert" dir="in"/>
      </p:transition>
    </mc:Choice>
    <mc:Fallback xmlns="">
      <p:transition spd="slow" advTm="13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09 Otoño Noviembre 2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0"/>
            <a:ext cx="5219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09 Otoño Noviembre 2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0"/>
            <a:ext cx="52197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539750" y="1993900"/>
            <a:ext cx="3241675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La Guardia Nacional Republicana de allí se interesó por una de las razas con las que allí trabajamos, en concreto el JAGDTERRIER…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 dir="in"/>
      </p:transition>
    </mc:Choice>
    <mc:Fallback xmlns="">
      <p:transition spd="slow" advTm="18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2143125" cy="5715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4" name="3 Imagen" descr="rusas mas guapa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0"/>
            <a:ext cx="48577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0" name="9 Rectángulo"/>
          <p:cNvSpPr/>
          <p:nvPr/>
        </p:nvSpPr>
        <p:spPr>
          <a:xfrm>
            <a:off x="8143900" y="0"/>
            <a:ext cx="214314" cy="571500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2143125" y="0"/>
            <a:ext cx="4857750" cy="5715000"/>
          </a:xfrm>
          <a:prstGeom prst="rect">
            <a:avLst/>
          </a:prstGeom>
          <a:solidFill>
            <a:srgbClr val="006600">
              <a:alpha val="78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13" name="12 Imagen" descr="rusas mas guapa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0"/>
            <a:ext cx="48577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5" name="14 Rectángulo"/>
          <p:cNvSpPr/>
          <p:nvPr/>
        </p:nvSpPr>
        <p:spPr>
          <a:xfrm rot="10800000">
            <a:off x="7000875" y="0"/>
            <a:ext cx="2143125" cy="5715000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547813" y="4945063"/>
            <a:ext cx="6264275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…para utilizarlo en la búsqueda de droga, y decidimos, cederles un cachorro para que trabajen con el.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" grpId="0" animBg="1"/>
      <p:bldP spid="15" grpId="0" animBg="1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HOT_GIRLS_DGN_CW_1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258888" y="4957763"/>
            <a:ext cx="5634876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Fuimos invitados junto con otros participantes, a una 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comida campestre.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T_GIRLS_DGN_CW_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7170" name="1 Imagen" descr="HOT_GIRLS_DGN_CW_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619250" y="5138738"/>
            <a:ext cx="5352747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buena pinta tenía la caldereta y que rica, rica.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in-Moskau-a23261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Hochzeit-in-Moskau-a23261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971550" y="5197475"/>
            <a:ext cx="6696075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Comimos todos juntos una estupenda caldereta de cierva.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3000">
        <p:split orient="vert"/>
      </p:transition>
    </mc:Choice>
    <mc:Fallback xmlns="">
      <p:transition spd="slow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HOT_GIRLS_DGN_CW_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3" name="2 CuadroTexto"/>
          <p:cNvSpPr txBox="1"/>
          <p:nvPr/>
        </p:nvSpPr>
        <p:spPr>
          <a:xfrm>
            <a:off x="1258888" y="5018088"/>
            <a:ext cx="5763116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una opípara comida, vinieron los premios.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HOT_GIRLS_DGN_CW_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HOT_GIRLS_DGN_CW_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827088" y="5089525"/>
            <a:ext cx="7345362" cy="3698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después se hizo entrega de diplomas a todos los participantes.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wipe/>
      </p:transition>
    </mc:Choice>
    <mc:Fallback xmlns="">
      <p:transition spd="slow" advTm="14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10 La soledad del corredor de fon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10 La soledad del corredor de fondo.jpg"/>
          <p:cNvPicPr>
            <a:picLocks noChangeAspect="1"/>
          </p:cNvPicPr>
          <p:nvPr/>
        </p:nvPicPr>
        <p:blipFill>
          <a:blip r:embed="rId2" cstate="print"/>
          <a:srcRect r="75200"/>
          <a:stretch>
            <a:fillRect/>
          </a:stretch>
        </p:blipFill>
        <p:spPr bwMode="auto">
          <a:xfrm>
            <a:off x="0" y="0"/>
            <a:ext cx="226853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0 La soledad del corredor de fondo.jpg"/>
          <p:cNvPicPr>
            <a:picLocks noChangeAspect="1"/>
          </p:cNvPicPr>
          <p:nvPr/>
        </p:nvPicPr>
        <p:blipFill>
          <a:blip r:embed="rId2" cstate="print"/>
          <a:srcRect l="24800" r="50000"/>
          <a:stretch>
            <a:fillRect/>
          </a:stretch>
        </p:blipFill>
        <p:spPr bwMode="auto">
          <a:xfrm>
            <a:off x="2268538" y="0"/>
            <a:ext cx="2303462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0 La soledad del corredor de fondo.jpg"/>
          <p:cNvPicPr>
            <a:picLocks noChangeAspect="1"/>
          </p:cNvPicPr>
          <p:nvPr/>
        </p:nvPicPr>
        <p:blipFill>
          <a:blip r:embed="rId2" cstate="print"/>
          <a:srcRect l="50000" r="24800"/>
          <a:stretch>
            <a:fillRect/>
          </a:stretch>
        </p:blipFill>
        <p:spPr bwMode="auto">
          <a:xfrm>
            <a:off x="4572000" y="0"/>
            <a:ext cx="23034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0 La soledad del corredor de fondo.jpg"/>
          <p:cNvPicPr>
            <a:picLocks noChangeAspect="1"/>
          </p:cNvPicPr>
          <p:nvPr/>
        </p:nvPicPr>
        <p:blipFill>
          <a:blip r:embed="rId2" cstate="print"/>
          <a:srcRect l="75200"/>
          <a:stretch>
            <a:fillRect/>
          </a:stretch>
        </p:blipFill>
        <p:spPr bwMode="auto">
          <a:xfrm>
            <a:off x="6875463" y="0"/>
            <a:ext cx="226853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>
        <p:wipe/>
      </p:transition>
    </mc:Choice>
    <mc:Fallback xmlns="">
      <p:transition spd="slow" advTm="10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13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324975" cy="588168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Luna"/>
          <p:cNvSpPr/>
          <p:nvPr/>
        </p:nvSpPr>
        <p:spPr>
          <a:xfrm>
            <a:off x="0" y="0"/>
            <a:ext cx="2643188" cy="5715000"/>
          </a:xfrm>
          <a:prstGeom prst="mo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Luna"/>
          <p:cNvSpPr/>
          <p:nvPr/>
        </p:nvSpPr>
        <p:spPr>
          <a:xfrm>
            <a:off x="1285875" y="0"/>
            <a:ext cx="2643188" cy="5715000"/>
          </a:xfrm>
          <a:prstGeom prst="moon">
            <a:avLst>
              <a:gd name="adj" fmla="val 44955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2500313" y="0"/>
            <a:ext cx="2643187" cy="5715000"/>
          </a:xfrm>
          <a:prstGeom prst="moon">
            <a:avLst>
              <a:gd name="adj" fmla="val 45676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Luna"/>
          <p:cNvSpPr/>
          <p:nvPr/>
        </p:nvSpPr>
        <p:spPr>
          <a:xfrm>
            <a:off x="3714750" y="0"/>
            <a:ext cx="2643188" cy="5715000"/>
          </a:xfrm>
          <a:prstGeom prst="mo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Luna"/>
          <p:cNvSpPr/>
          <p:nvPr/>
        </p:nvSpPr>
        <p:spPr>
          <a:xfrm>
            <a:off x="5072063" y="0"/>
            <a:ext cx="2643187" cy="5715000"/>
          </a:xfrm>
          <a:prstGeom prst="mo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37896" name="9 CuadroTexto"/>
          <p:cNvSpPr txBox="1">
            <a:spLocks noChangeArrowheads="1"/>
          </p:cNvSpPr>
          <p:nvPr/>
        </p:nvSpPr>
        <p:spPr bwMode="auto">
          <a:xfrm>
            <a:off x="2286000" y="5060950"/>
            <a:ext cx="1841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endParaRPr lang="es-ES" sz="2800">
              <a:latin typeface="Script MT Bold" pitchFamily="66" charset="0"/>
            </a:endParaRPr>
          </a:p>
        </p:txBody>
      </p:sp>
      <p:sp>
        <p:nvSpPr>
          <p:cNvPr id="11" name="10 Luna"/>
          <p:cNvSpPr/>
          <p:nvPr/>
        </p:nvSpPr>
        <p:spPr>
          <a:xfrm>
            <a:off x="6286500" y="0"/>
            <a:ext cx="2643188" cy="5715000"/>
          </a:xfrm>
          <a:prstGeom prst="mo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476375" y="5160963"/>
            <a:ext cx="5737468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diplomas preparados para empezar a entregarlos.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wipe/>
      </p:transition>
    </mc:Choice>
    <mc:Fallback xmlns=""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9" presetClass="exit" presetSubtype="0" accel="10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49" presetClass="exit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9" presetClass="exit" presetSubtype="0" accel="10000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 Primavera 2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3314" name="1 Imagen" descr="13 Primavera 2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13 Primavera 2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13 Primavera 20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CuadroTexto"/>
          <p:cNvSpPr txBox="1"/>
          <p:nvPr/>
        </p:nvSpPr>
        <p:spPr>
          <a:xfrm>
            <a:off x="1403350" y="5018088"/>
            <a:ext cx="5109091" cy="64633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 comienzo la entrega de diplomas a todos los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concursantes por haber participado.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wipe/>
      </p:transition>
    </mc:Choice>
    <mc:Fallback xmlns="">
      <p:transition spd="slow" advTm="1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HOT_GIRLS_DGN_CW_2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2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755650" y="5160963"/>
            <a:ext cx="327532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 macho, te lo has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cxnSp>
        <p:nvCxnSpPr>
          <p:cNvPr id="6" name="5 Conector recto de flecha"/>
          <p:cNvCxnSpPr/>
          <p:nvPr/>
        </p:nvCxnSpPr>
        <p:spPr>
          <a:xfrm flipV="1">
            <a:off x="3059113" y="3073400"/>
            <a:ext cx="73025" cy="20161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/>
          <p:nvPr/>
        </p:nvSpPr>
        <p:spPr>
          <a:xfrm>
            <a:off x="4932363" y="5068888"/>
            <a:ext cx="282641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Gracias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majete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, volveré</a:t>
            </a:r>
          </a:p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el año que viene también.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5651500" y="3144838"/>
            <a:ext cx="0" cy="18002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wipe dir="r"/>
      </p:transition>
    </mc:Choice>
    <mc:Fallback xmlns="">
      <p:transition spd="slow" advTm="15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2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HOT_GIRLS_DGN_CW_2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HOT_GIRLS_DGN_CW_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468313" y="4657725"/>
            <a:ext cx="3382962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siento </a:t>
            </a:r>
            <a:r>
              <a:rPr lang="es-ES" i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Bartolomiu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ti no hay papel, pero te daremos una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medallica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cxnSp>
        <p:nvCxnSpPr>
          <p:cNvPr id="7" name="6 Conector recto de flecha"/>
          <p:cNvCxnSpPr/>
          <p:nvPr/>
        </p:nvCxnSpPr>
        <p:spPr>
          <a:xfrm flipV="1">
            <a:off x="2411413" y="3073400"/>
            <a:ext cx="0" cy="15128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67" name="8 Conector recto de flecha"/>
          <p:cNvCxnSpPr>
            <a:cxnSpLocks noChangeShapeType="1"/>
          </p:cNvCxnSpPr>
          <p:nvPr/>
        </p:nvCxnSpPr>
        <p:spPr bwMode="auto">
          <a:xfrm flipH="1" flipV="1">
            <a:off x="5292725" y="6577013"/>
            <a:ext cx="215900" cy="61912"/>
          </a:xfrm>
          <a:prstGeom prst="straightConnector1">
            <a:avLst/>
          </a:prstGeom>
          <a:noFill/>
          <a:ln w="9525" algn="ctr">
            <a:solidFill>
              <a:srgbClr val="969696"/>
            </a:solidFill>
            <a:round/>
            <a:headEnd/>
            <a:tailEnd type="arrow" w="med" len="med"/>
          </a:ln>
        </p:spPr>
      </p:cxnSp>
      <p:sp>
        <p:nvSpPr>
          <p:cNvPr id="8" name="7 CuadroTexto"/>
          <p:cNvSpPr txBox="1"/>
          <p:nvPr/>
        </p:nvSpPr>
        <p:spPr>
          <a:xfrm>
            <a:off x="4211638" y="4945063"/>
            <a:ext cx="381635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igual hombre, tu dame lo que quieras que yo me lo como todo.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V="1">
            <a:off x="6156325" y="3073400"/>
            <a:ext cx="0" cy="187166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:wipe dir="r"/>
      </p:transition>
    </mc:Choice>
    <mc:Fallback xmlns="">
      <p:transition spd="slow" advTm="20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10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12 Una de las muchas liebres que pueblan el parqu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12 Una de las muchas liebres que pueblan el par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217488"/>
            <a:ext cx="8429625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2 Una de las muchas liebres que pueblan el par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536575"/>
            <a:ext cx="7858125" cy="462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12 Una de las muchas liebres que pueblan el par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774700"/>
            <a:ext cx="7215188" cy="409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12 Una de las muchas liebres que pueblan el parqu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1012825"/>
            <a:ext cx="6500812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95288" y="4657725"/>
            <a:ext cx="43211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Eeeeh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vualá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aquí tienes un diploma con tu nombre para toda la vida, y gracias por haber venido Julián.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 flipV="1">
            <a:off x="2843213" y="3001963"/>
            <a:ext cx="73025" cy="15843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5258593" y="4873625"/>
            <a:ext cx="153118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chachi,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piruli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cxnSp>
        <p:nvCxnSpPr>
          <p:cNvPr id="12" name="11 Conector recto de flecha"/>
          <p:cNvCxnSpPr/>
          <p:nvPr/>
        </p:nvCxnSpPr>
        <p:spPr>
          <a:xfrm flipH="1" flipV="1">
            <a:off x="5724525" y="2928938"/>
            <a:ext cx="0" cy="18732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00">
        <p:wipe dir="r"/>
      </p:transition>
    </mc:Choice>
    <mc:Fallback xmlns="">
      <p:transition spd="slow" advTm="23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4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Hochzeit-in-Moskau-a23261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bg2">
              <a:lumMod val="75000"/>
              <a:alpha val="82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Hochzeit-in-Moskau-a232610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323528" y="4369668"/>
            <a:ext cx="446405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Hey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Marianico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tal te lo has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pasao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bien no? A ver si le pones un marquito al diploma que queda muy guay.</a:t>
            </a:r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2411414" y="2570164"/>
            <a:ext cx="346" cy="1727496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5364163" y="4802188"/>
            <a:ext cx="35290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lo primero que voy a hacer, gracias Tomás.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6300788" y="2928938"/>
            <a:ext cx="0" cy="18716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6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  <p:bldP spid="1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08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Sol"/>
          <p:cNvSpPr/>
          <p:nvPr/>
        </p:nvSpPr>
        <p:spPr>
          <a:xfrm>
            <a:off x="1619250" y="0"/>
            <a:ext cx="5761061" cy="5715000"/>
          </a:xfrm>
          <a:prstGeom prst="su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95536" y="4369668"/>
            <a:ext cx="7802136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Ahora una </a:t>
            </a:r>
            <a:r>
              <a:rPr lang="es-ES" i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fotico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para la posteridad, para que se mantenga en la retina de </a:t>
            </a:r>
          </a:p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tiempos y no nos olvidemos nunca de este día tan bueno que hemos </a:t>
            </a:r>
          </a:p>
          <a:p>
            <a:pPr>
              <a:defRPr/>
            </a:pPr>
            <a:r>
              <a:rPr lang="es-ES" i="1" dirty="0" err="1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pasao</a:t>
            </a: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que vete tú a saber si para el año que viene volveremos a vernos, </a:t>
            </a:r>
          </a:p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desde luego espero que sí.</a:t>
            </a:r>
            <a:endParaRPr lang="es-ES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1" name="10 Conector recto de flecha"/>
          <p:cNvCxnSpPr/>
          <p:nvPr/>
        </p:nvCxnSpPr>
        <p:spPr>
          <a:xfrm flipH="1" flipV="1">
            <a:off x="2627313" y="2857501"/>
            <a:ext cx="471" cy="136815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0">
        <p:strips dir="ld"/>
      </p:transition>
    </mc:Choice>
    <mc:Fallback xmlns="">
      <p:transition spd="slow" advTm="30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17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700" y="0"/>
            <a:ext cx="91313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9144000" cy="893763"/>
          </a:xfrm>
          <a:prstGeom prst="frame">
            <a:avLst>
              <a:gd name="adj1" fmla="val 36030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952500"/>
            <a:ext cx="9144000" cy="893763"/>
          </a:xfrm>
          <a:prstGeom prst="frame">
            <a:avLst>
              <a:gd name="adj1" fmla="val 36030"/>
            </a:avLst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1905000"/>
            <a:ext cx="9144000" cy="893763"/>
          </a:xfrm>
          <a:prstGeom prst="frame">
            <a:avLst>
              <a:gd name="adj1" fmla="val 36030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2917825"/>
            <a:ext cx="9144000" cy="892175"/>
          </a:xfrm>
          <a:prstGeom prst="frame">
            <a:avLst>
              <a:gd name="adj1" fmla="val 36030"/>
            </a:avLst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3870325"/>
            <a:ext cx="9144000" cy="892175"/>
          </a:xfrm>
          <a:prstGeom prst="frame">
            <a:avLst>
              <a:gd name="adj1" fmla="val 36030"/>
            </a:avLst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4822825"/>
            <a:ext cx="9144000" cy="892175"/>
          </a:xfrm>
          <a:prstGeom prst="frame">
            <a:avLst>
              <a:gd name="adj1" fmla="val 36030"/>
            </a:avLst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50825" y="4370388"/>
            <a:ext cx="50419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Léete bien las instrucciones para que sepas como tienes que abrir el sobre donde va metido el diploma, es que lleva un código de apertura ¿sabes? No lo rompas.</a:t>
            </a:r>
          </a:p>
        </p:txBody>
      </p:sp>
      <p:cxnSp>
        <p:nvCxnSpPr>
          <p:cNvPr id="13" name="12 Conector recto de flecha"/>
          <p:cNvCxnSpPr/>
          <p:nvPr/>
        </p:nvCxnSpPr>
        <p:spPr>
          <a:xfrm flipV="1">
            <a:off x="2339975" y="2713038"/>
            <a:ext cx="0" cy="165735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5435600" y="4513263"/>
            <a:ext cx="3529013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¿Qué me estás contando Tomás?  esto es nuevo ¿no?</a:t>
            </a:r>
          </a:p>
        </p:txBody>
      </p:sp>
      <p:cxnSp>
        <p:nvCxnSpPr>
          <p:cNvPr id="15" name="14 Conector recto de flecha"/>
          <p:cNvCxnSpPr/>
          <p:nvPr/>
        </p:nvCxnSpPr>
        <p:spPr>
          <a:xfrm flipV="1">
            <a:off x="6156325" y="2786063"/>
            <a:ext cx="0" cy="163036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00">
        <p:strips dir="ld"/>
      </p:transition>
    </mc:Choice>
    <mc:Fallback xmlns="">
      <p:transition spd="slow" advTm="29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jj20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700" y="0"/>
            <a:ext cx="91313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785813" cy="5715000"/>
          </a:xfrm>
          <a:prstGeom prst="rect">
            <a:avLst/>
          </a:prstGeom>
          <a:solidFill>
            <a:srgbClr val="339933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57250" y="0"/>
            <a:ext cx="785813" cy="5715000"/>
          </a:xfrm>
          <a:prstGeom prst="rect">
            <a:avLst/>
          </a:prstGeom>
          <a:solidFill>
            <a:srgbClr val="92D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14500" y="0"/>
            <a:ext cx="785813" cy="5715000"/>
          </a:xfrm>
          <a:prstGeom prst="rect">
            <a:avLst/>
          </a:prstGeom>
          <a:solidFill>
            <a:srgbClr val="339933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71750" y="0"/>
            <a:ext cx="785813" cy="5715000"/>
          </a:xfrm>
          <a:prstGeom prst="rect">
            <a:avLst/>
          </a:prstGeom>
          <a:solidFill>
            <a:srgbClr val="92D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3429000" y="0"/>
            <a:ext cx="785813" cy="5715000"/>
          </a:xfrm>
          <a:prstGeom prst="rect">
            <a:avLst/>
          </a:prstGeom>
          <a:solidFill>
            <a:srgbClr val="339933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286250" y="0"/>
            <a:ext cx="785813" cy="5715000"/>
          </a:xfrm>
          <a:prstGeom prst="rect">
            <a:avLst/>
          </a:prstGeom>
          <a:solidFill>
            <a:srgbClr val="92D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143500" y="0"/>
            <a:ext cx="785813" cy="5715000"/>
          </a:xfrm>
          <a:prstGeom prst="rect">
            <a:avLst/>
          </a:prstGeom>
          <a:solidFill>
            <a:srgbClr val="339933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000750" y="0"/>
            <a:ext cx="785813" cy="5715000"/>
          </a:xfrm>
          <a:prstGeom prst="rect">
            <a:avLst/>
          </a:prstGeom>
          <a:solidFill>
            <a:srgbClr val="92D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858000" y="0"/>
            <a:ext cx="785813" cy="5715000"/>
          </a:xfrm>
          <a:prstGeom prst="rect">
            <a:avLst/>
          </a:prstGeom>
          <a:solidFill>
            <a:srgbClr val="339933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7715250" y="0"/>
            <a:ext cx="714375" cy="5715000"/>
          </a:xfrm>
          <a:prstGeom prst="rect">
            <a:avLst/>
          </a:prstGeom>
          <a:solidFill>
            <a:srgbClr val="92D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8501063" y="0"/>
            <a:ext cx="642937" cy="5715000"/>
          </a:xfrm>
          <a:prstGeom prst="rect">
            <a:avLst/>
          </a:prstGeom>
          <a:solidFill>
            <a:srgbClr val="339933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258888" y="5089525"/>
            <a:ext cx="5865773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Terminada la entrega de diplomas, todos tan contentos.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trips dir="ld"/>
      </p:transition>
    </mc:Choice>
    <mc:Fallback xmlns="">
      <p:transition spd="slow" advTm="13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4196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Rectángulo"/>
          <p:cNvSpPr/>
          <p:nvPr/>
        </p:nvSpPr>
        <p:spPr>
          <a:xfrm>
            <a:off x="7938" y="0"/>
            <a:ext cx="9136062" cy="5715000"/>
          </a:xfrm>
          <a:prstGeom prst="rect">
            <a:avLst/>
          </a:prstGeom>
          <a:solidFill>
            <a:schemeClr val="bg2">
              <a:lumMod val="75000"/>
              <a:alpha val="67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8" name="7 Imagen" descr="1241966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755650" y="5068888"/>
            <a:ext cx="7777163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vez que la entrega de diplomas se dio por finalizada, como cada año nos complació hacernos la foto con los participantes.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strips dir="ld"/>
      </p:transition>
    </mc:Choice>
    <mc:Fallback xmlns="">
      <p:transition spd="slow" advTm="19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27231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chemeClr val="accent3">
              <a:lumMod val="50000"/>
              <a:alpha val="71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127231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8" name="7 CuadroTexto"/>
          <p:cNvSpPr txBox="1"/>
          <p:nvPr/>
        </p:nvSpPr>
        <p:spPr>
          <a:xfrm>
            <a:off x="827088" y="4657725"/>
            <a:ext cx="7561262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 smtClean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Después, los 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días 10, 11 y 12 de septiembre, estuvimos con nuestros perros en la feria de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Fercatur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 (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C.Real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), donde hicimos otra exhibición con los perros de madriguera.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00">
        <p:strips/>
      </p:transition>
    </mc:Choice>
    <mc:Fallback>
      <p:transition spd="slow" advTm="23000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HOT_GIRLS_DGN_CW_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331913" y="5160963"/>
            <a:ext cx="5711885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Tomando un descanso, por tomar algo mas que nada.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trips/>
      </p:transition>
    </mc:Choice>
    <mc:Fallback xmlns="">
      <p:transition spd="slow" advTm="12000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HOT_GIRLS_DGN_CW_1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10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900113" y="4873625"/>
            <a:ext cx="72723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El día 11 además hubo una concentración nacional de la AEPDM (Asociación Española de Perros de Madriguera).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wipe/>
      </p:transition>
    </mc:Choice>
    <mc:Fallback xmlns="">
      <p:transition spd="slow" advTm="1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924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009900">
              <a:alpha val="8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99243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9" name="8 CuadroTexto"/>
          <p:cNvSpPr txBox="1"/>
          <p:nvPr/>
        </p:nvSpPr>
        <p:spPr>
          <a:xfrm>
            <a:off x="827088" y="4945063"/>
            <a:ext cx="752475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También se hicieron proyecciones de películas de nuestros perros cazando. Aquí de nuevo con nuestro zorro CHIP.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3 Marcador de contenido" descr="P10404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6386" name="3 Marcador de contenido" descr="P10404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57150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300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600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42900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57200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571500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6858000" y="0"/>
            <a:ext cx="1071563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8072438" y="0"/>
            <a:ext cx="1071562" cy="5715000"/>
          </a:xfrm>
          <a:prstGeom prst="frame">
            <a:avLst>
              <a:gd name="adj1" fmla="val 35612"/>
            </a:avLst>
          </a:prstGeom>
          <a:solidFill>
            <a:srgbClr val="00B05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4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662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6621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traso"/>
          <p:cNvSpPr/>
          <p:nvPr/>
        </p:nvSpPr>
        <p:spPr>
          <a:xfrm>
            <a:off x="0" y="0"/>
            <a:ext cx="4500563" cy="5715000"/>
          </a:xfrm>
          <a:prstGeom prst="flowChartDelay">
            <a:avLst/>
          </a:prstGeom>
          <a:solidFill>
            <a:srgbClr val="00660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6" name="5 Retraso"/>
          <p:cNvSpPr/>
          <p:nvPr/>
        </p:nvSpPr>
        <p:spPr>
          <a:xfrm flipH="1">
            <a:off x="4500563" y="0"/>
            <a:ext cx="4643437" cy="5715000"/>
          </a:xfrm>
          <a:prstGeom prst="flowChartDelay">
            <a:avLst/>
          </a:prstGeom>
          <a:solidFill>
            <a:srgbClr val="0066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7" name="6 Retraso"/>
          <p:cNvSpPr/>
          <p:nvPr/>
        </p:nvSpPr>
        <p:spPr>
          <a:xfrm rot="5400000">
            <a:off x="3143250" y="-3143250"/>
            <a:ext cx="2857500" cy="9144000"/>
          </a:xfrm>
          <a:prstGeom prst="flowChartDelay">
            <a:avLst/>
          </a:prstGeom>
          <a:solidFill>
            <a:srgbClr val="00B05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8" name="7 Retraso"/>
          <p:cNvSpPr/>
          <p:nvPr/>
        </p:nvSpPr>
        <p:spPr>
          <a:xfrm rot="5400000" flipH="1">
            <a:off x="3232944" y="-196056"/>
            <a:ext cx="2678112" cy="9144000"/>
          </a:xfrm>
          <a:prstGeom prst="flowChartDelay">
            <a:avLst/>
          </a:prstGeom>
          <a:solidFill>
            <a:srgbClr val="00B050">
              <a:alpha val="70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27088" y="4957763"/>
            <a:ext cx="741680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La caza en madriguera es de las modalidades de caza más duras que existen, tanto para perros como para cazadores.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8000">
        <p14:vortex dir="r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3978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715000"/>
          </a:xfrm>
          <a:prstGeom prst="rect">
            <a:avLst/>
          </a:prstGeom>
          <a:solidFill>
            <a:srgbClr val="006600">
              <a:alpha val="67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rgbClr val="FFFFFF"/>
              </a:solidFill>
            </a:endParaRPr>
          </a:p>
        </p:txBody>
      </p:sp>
      <p:pic>
        <p:nvPicPr>
          <p:cNvPr id="6" name="5 Imagen" descr="113978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1763713" y="4945063"/>
            <a:ext cx="5761037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Cuando entra uno de nuestros perros en una madriguera, tienes que estar dispuesto para todo.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6000">
        <p:split orient="vert"/>
      </p:transition>
    </mc:Choice>
    <mc:Fallback xmlns="">
      <p:transition spd="slow" advTm="1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6 Laguna Mari Pascuala Agosto 200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6626" name="1 Imagen" descr="26 Laguna Mari Pascuala Agosto 20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1 Imagen" descr="26 Laguna Mari Pascuala Agosto 20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4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HOT_GIRLS_DGN_CW_1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1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1116013" y="5160963"/>
            <a:ext cx="5737533" cy="3693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mucha gente les encanta venir a estas exhibiciones.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HOT_GIRLS_DGN_CW_16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1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323528" y="4858221"/>
            <a:ext cx="70564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Tenéis que permanecer callados, y entrar con el aire de frente, para que así el inquilino de la madriguera no nos detecte.</a:t>
            </a:r>
          </a:p>
        </p:txBody>
      </p:sp>
      <p:cxnSp>
        <p:nvCxnSpPr>
          <p:cNvPr id="6" name="5 Conector recto de flecha"/>
          <p:cNvCxnSpPr/>
          <p:nvPr/>
        </p:nvCxnSpPr>
        <p:spPr>
          <a:xfrm flipH="1" flipV="1">
            <a:off x="684213" y="2713038"/>
            <a:ext cx="142875" cy="216058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7" presetClass="entr" presetSubtype="4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angusta-165-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5 Anillo"/>
          <p:cNvSpPr/>
          <p:nvPr/>
        </p:nvSpPr>
        <p:spPr>
          <a:xfrm>
            <a:off x="684213" y="301625"/>
            <a:ext cx="2846387" cy="2798763"/>
          </a:xfrm>
          <a:prstGeom prst="donu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79613" y="1443038"/>
            <a:ext cx="2881312" cy="2798762"/>
          </a:xfrm>
          <a:prstGeom prst="donu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843213" y="2897188"/>
            <a:ext cx="2881312" cy="2798762"/>
          </a:xfrm>
          <a:prstGeom prst="donu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429125" y="1489075"/>
            <a:ext cx="2879725" cy="2797175"/>
          </a:xfrm>
          <a:prstGeom prst="donu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619750" y="242888"/>
            <a:ext cx="2840038" cy="2797175"/>
          </a:xfrm>
          <a:prstGeom prst="donu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476375" y="4957763"/>
            <a:ext cx="6407150" cy="64611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caza en madriguera es una de las modalidades, mas exigentes y duras para nuestros auxiliares.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split orient="vert"/>
      </p:transition>
    </mc:Choice>
    <mc:Fallback xmlns=""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T_GIRLS_DGN_CW_14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25602" name="1 Imagen" descr="HOT_GIRLS_DGN_CW_14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4" name="3 CuadroTexto"/>
          <p:cNvSpPr txBox="1"/>
          <p:nvPr/>
        </p:nvSpPr>
        <p:spPr>
          <a:xfrm>
            <a:off x="684213" y="4657725"/>
            <a:ext cx="7272337" cy="92392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ocasiones el enfrentamiento con el Zorro en su cubil le causa heridas que debemos curar y desinfectar cuanto antes, para así evitar posibles infecciones de mayor gravedad.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HOT_GIRLS_DGN_CW_17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170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 bwMode="auto">
          <a:xfrm>
            <a:off x="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 descr="HOT_GIRLS_DGN_CW_170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 bwMode="auto">
          <a:xfrm>
            <a:off x="4572000" y="0"/>
            <a:ext cx="457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258888" y="4873625"/>
            <a:ext cx="6192837" cy="64611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eso es conveniente, llevar en una mochila siempre con nosotros, un botiquín de primeros auxilios.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7000">
        <p:split orient="vert" dir="in"/>
      </p:transition>
    </mc:Choice>
    <mc:Fallback xmlns="">
      <p:transition spd="slow" advTm="17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3 Imagen" descr="HOT_GIRLS_DGN_CW_1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2770" name="1 Imagen" descr="HOT_GIRLS_DGN_CW_19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3" name="2 Imagen" descr="HOT_GIRLS_DGN_CW_1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CuadroTexto"/>
          <p:cNvSpPr txBox="1"/>
          <p:nvPr/>
        </p:nvSpPr>
        <p:spPr>
          <a:xfrm>
            <a:off x="1187450" y="5068888"/>
            <a:ext cx="6480175" cy="6461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es conveniente llevar un antiparasitario externo, para rociar al perro antes de entrar en la Madriguera.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8000">
        <p:split orient="vert" dir="in"/>
      </p:transition>
    </mc:Choice>
    <mc:Fallback xmlns="">
      <p:transition spd="slow" advTm="18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yate-stand-craft-122-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4 Marco"/>
          <p:cNvSpPr/>
          <p:nvPr/>
        </p:nvSpPr>
        <p:spPr>
          <a:xfrm>
            <a:off x="0" y="0"/>
            <a:ext cx="1000125" cy="5715000"/>
          </a:xfrm>
          <a:prstGeom prst="frame">
            <a:avLst/>
          </a:prstGeom>
          <a:noFill/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900113" y="0"/>
            <a:ext cx="928687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928813" y="0"/>
            <a:ext cx="928687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500" y="0"/>
            <a:ext cx="857250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714750" y="0"/>
            <a:ext cx="857250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572000" y="0"/>
            <a:ext cx="857250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5429250" y="0"/>
            <a:ext cx="928688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6357938" y="0"/>
            <a:ext cx="1000125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7358063" y="0"/>
            <a:ext cx="928687" cy="5715000"/>
          </a:xfrm>
          <a:prstGeom prst="frame">
            <a:avLst/>
          </a:prstGeom>
          <a:noFill/>
          <a:ln w="381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8286750" y="0"/>
            <a:ext cx="857250" cy="5715000"/>
          </a:xfrm>
          <a:prstGeom prst="frame">
            <a:avLst/>
          </a:prstGeom>
          <a:noFill/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55650" y="4873625"/>
            <a:ext cx="7488238" cy="646113"/>
          </a:xfrm>
          <a:prstGeom prst="rect">
            <a:avLst/>
          </a:prstGeom>
          <a:noFill/>
          <a:ln w="38100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Inmediatamente después de salir, para prevenir un contagio, sobre todo de pulgas, yo utilizo </a:t>
            </a:r>
            <a:r>
              <a:rPr lang="es-ES" i="1" dirty="0" err="1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Stokade</a:t>
            </a:r>
            <a:r>
              <a:rPr lang="es-ES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me da muy buen resultado.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split orient="vert" dir="in"/>
      </p:transition>
    </mc:Choice>
    <mc:Fallback xmlns="">
      <p:transition spd="slow" advTm="20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rquito_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1"/>
            <a:ext cx="6984776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 descr="barquito_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1"/>
            <a:ext cx="6984776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barquito_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1"/>
            <a:ext cx="6984776" cy="5715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7" name="6 CuadroTexto"/>
          <p:cNvSpPr txBox="1"/>
          <p:nvPr/>
        </p:nvSpPr>
        <p:spPr>
          <a:xfrm>
            <a:off x="6732240" y="841276"/>
            <a:ext cx="2411760" cy="415498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Y un último consejo….. a los perros hay que tratarlos con mucho mimo y darles mucho cariño. </a:t>
            </a:r>
          </a:p>
          <a:p>
            <a:pPr>
              <a:defRPr/>
            </a:pPr>
            <a:endParaRPr lang="es-ES" sz="2400" i="1" dirty="0"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1F497D"/>
                </a:outerShdw>
              </a:effectLst>
            </a:endParaRPr>
          </a:p>
          <a:p>
            <a:pPr>
              <a:defRPr/>
            </a:pPr>
            <a:r>
              <a:rPr lang="es-ES" sz="2400" i="1" dirty="0"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1F497D"/>
                  </a:outerShdw>
                </a:effectLst>
              </a:rPr>
              <a:t>Estas son nuestras mascotas.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20000">
        <p:split orient="vert" dir="in"/>
      </p:transition>
    </mc:Choice>
    <mc:Fallback xmlns="">
      <p:transition spd="slow" advTm="2000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WordArt 2"/>
          <p:cNvSpPr>
            <a:spLocks noChangeArrowheads="1" noChangeShapeType="1" noTextEdit="1"/>
          </p:cNvSpPr>
          <p:nvPr/>
        </p:nvSpPr>
        <p:spPr bwMode="auto">
          <a:xfrm>
            <a:off x="1475656" y="265212"/>
            <a:ext cx="6552728" cy="900112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19579"/>
              </a:avLst>
            </a:prstTxWarp>
            <a:scene3d>
              <a:camera prst="perspectiveRelaxedModerately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b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Enlazada:  </a:t>
            </a:r>
          </a:p>
        </p:txBody>
      </p:sp>
      <p:sp>
        <p:nvSpPr>
          <p:cNvPr id="59397" name="WordArt 5"/>
          <p:cNvSpPr>
            <a:spLocks noChangeArrowheads="1" noChangeShapeType="1" noTextEdit="1"/>
          </p:cNvSpPr>
          <p:nvPr/>
        </p:nvSpPr>
        <p:spPr bwMode="auto">
          <a:xfrm>
            <a:off x="1835696" y="2065412"/>
            <a:ext cx="5400675" cy="622722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6991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Títulos:</a:t>
            </a:r>
            <a:r>
              <a:rPr lang="es-ES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</a:p>
        </p:txBody>
      </p:sp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>
            <a:off x="827584" y="3001516"/>
            <a:ext cx="7200800" cy="825053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100000"/>
              </a:avLst>
            </a:prstTxWarp>
            <a:scene3d>
              <a:camera prst="perspectiveRelaxedModerately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 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-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Poppurrí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, 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Forever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 and </a:t>
            </a:r>
            <a:r>
              <a:rPr lang="es-ES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ever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( Banda </a:t>
            </a:r>
            <a:r>
              <a:rPr lang="es-ES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Cover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 ) 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effectLst>
                <a:reflection blurRad="6350" stA="60000" endA="900" endPos="58000" dir="5400000" sy="-100000" algn="bl" rotWithShape="0"/>
              </a:effectLst>
              <a:latin typeface="Impact"/>
            </a:endParaRPr>
          </a:p>
        </p:txBody>
      </p:sp>
      <p:sp>
        <p:nvSpPr>
          <p:cNvPr id="9" name="WordArt 7"/>
          <p:cNvSpPr>
            <a:spLocks noChangeArrowheads="1" noChangeShapeType="1" noTextEdit="1"/>
          </p:cNvSpPr>
          <p:nvPr/>
        </p:nvSpPr>
        <p:spPr bwMode="auto">
          <a:xfrm>
            <a:off x="1331640" y="4297660"/>
            <a:ext cx="6336704" cy="789111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100000"/>
              </a:avLst>
            </a:prstTxWarp>
            <a:scene3d>
              <a:camera prst="perspectiveRelaxedModerately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 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- Atrapados en La Red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(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Tan </a:t>
            </a:r>
            <a:r>
              <a:rPr lang="es-ES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Tan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 </a:t>
            </a:r>
            <a:r>
              <a:rPr lang="es-ES" sz="3600" kern="10" dirty="0" err="1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Go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Impact"/>
              </a:rPr>
              <a:t>)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wipe/>
      </p:transition>
    </mc:Choice>
    <mc:Fallback xmlns="">
      <p:transition spd="slow" advTm="1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7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 animBg="1"/>
      <p:bldP spid="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5539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6554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41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7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65542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30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6554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4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4998</TotalTime>
  <Words>1319</Words>
  <Application>Microsoft Office PowerPoint</Application>
  <PresentationFormat>Presentación en pantalla (16:10)</PresentationFormat>
  <Paragraphs>88</Paragraphs>
  <Slides>62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74" baseType="lpstr">
      <vt:lpstr>Arial</vt:lpstr>
      <vt:lpstr>Arial Black</vt:lpstr>
      <vt:lpstr>Arial Narrow</vt:lpstr>
      <vt:lpstr>Calibri</vt:lpstr>
      <vt:lpstr>High Tower Text</vt:lpstr>
      <vt:lpstr>Impact</vt:lpstr>
      <vt:lpstr>Kristen ITC</vt:lpstr>
      <vt:lpstr>Lucida Calligraphy</vt:lpstr>
      <vt:lpstr>Script MT Bold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Papa</dc:creator>
  <cp:lastModifiedBy>Vicente Garcia</cp:lastModifiedBy>
  <cp:revision>342</cp:revision>
  <dcterms:created xsi:type="dcterms:W3CDTF">2012-06-01T10:23:14Z</dcterms:created>
  <dcterms:modified xsi:type="dcterms:W3CDTF">2024-09-15T09:40:38Z</dcterms:modified>
</cp:coreProperties>
</file>