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84"/>
  </p:notesMasterIdLst>
  <p:sldIdLst>
    <p:sldId id="268" r:id="rId3"/>
    <p:sldId id="448" r:id="rId4"/>
    <p:sldId id="512" r:id="rId5"/>
    <p:sldId id="516" r:id="rId6"/>
    <p:sldId id="449" r:id="rId7"/>
    <p:sldId id="517" r:id="rId8"/>
    <p:sldId id="450" r:id="rId9"/>
    <p:sldId id="513" r:id="rId10"/>
    <p:sldId id="445" r:id="rId11"/>
    <p:sldId id="444" r:id="rId12"/>
    <p:sldId id="453" r:id="rId13"/>
    <p:sldId id="456" r:id="rId14"/>
    <p:sldId id="463" r:id="rId15"/>
    <p:sldId id="452" r:id="rId16"/>
    <p:sldId id="447" r:id="rId17"/>
    <p:sldId id="401" r:id="rId18"/>
    <p:sldId id="465" r:id="rId19"/>
    <p:sldId id="468" r:id="rId20"/>
    <p:sldId id="510" r:id="rId21"/>
    <p:sldId id="459" r:id="rId22"/>
    <p:sldId id="466" r:id="rId23"/>
    <p:sldId id="507" r:id="rId24"/>
    <p:sldId id="454" r:id="rId25"/>
    <p:sldId id="455" r:id="rId26"/>
    <p:sldId id="451" r:id="rId27"/>
    <p:sldId id="464" r:id="rId28"/>
    <p:sldId id="469" r:id="rId29"/>
    <p:sldId id="481" r:id="rId30"/>
    <p:sldId id="482" r:id="rId31"/>
    <p:sldId id="501" r:id="rId32"/>
    <p:sldId id="474" r:id="rId33"/>
    <p:sldId id="475" r:id="rId34"/>
    <p:sldId id="471" r:id="rId35"/>
    <p:sldId id="457" r:id="rId36"/>
    <p:sldId id="476" r:id="rId37"/>
    <p:sldId id="477" r:id="rId38"/>
    <p:sldId id="479" r:id="rId39"/>
    <p:sldId id="458" r:id="rId40"/>
    <p:sldId id="470" r:id="rId41"/>
    <p:sldId id="472" r:id="rId42"/>
    <p:sldId id="489" r:id="rId43"/>
    <p:sldId id="492" r:id="rId44"/>
    <p:sldId id="460" r:id="rId45"/>
    <p:sldId id="461" r:id="rId46"/>
    <p:sldId id="500" r:id="rId47"/>
    <p:sldId id="473" r:id="rId48"/>
    <p:sldId id="484" r:id="rId49"/>
    <p:sldId id="480" r:id="rId50"/>
    <p:sldId id="504" r:id="rId51"/>
    <p:sldId id="487" r:id="rId52"/>
    <p:sldId id="490" r:id="rId53"/>
    <p:sldId id="491" r:id="rId54"/>
    <p:sldId id="497" r:id="rId55"/>
    <p:sldId id="502" r:id="rId56"/>
    <p:sldId id="499" r:id="rId57"/>
    <p:sldId id="503" r:id="rId58"/>
    <p:sldId id="478" r:id="rId59"/>
    <p:sldId id="488" r:id="rId60"/>
    <p:sldId id="415" r:id="rId61"/>
    <p:sldId id="483" r:id="rId62"/>
    <p:sldId id="493" r:id="rId63"/>
    <p:sldId id="505" r:id="rId64"/>
    <p:sldId id="506" r:id="rId65"/>
    <p:sldId id="526" r:id="rId66"/>
    <p:sldId id="528" r:id="rId67"/>
    <p:sldId id="524" r:id="rId68"/>
    <p:sldId id="525" r:id="rId69"/>
    <p:sldId id="521" r:id="rId70"/>
    <p:sldId id="523" r:id="rId71"/>
    <p:sldId id="514" r:id="rId72"/>
    <p:sldId id="522" r:id="rId73"/>
    <p:sldId id="518" r:id="rId74"/>
    <p:sldId id="519" r:id="rId75"/>
    <p:sldId id="520" r:id="rId76"/>
    <p:sldId id="515" r:id="rId77"/>
    <p:sldId id="530" r:id="rId78"/>
    <p:sldId id="531" r:id="rId79"/>
    <p:sldId id="508" r:id="rId80"/>
    <p:sldId id="529" r:id="rId81"/>
    <p:sldId id="511" r:id="rId82"/>
    <p:sldId id="532" r:id="rId83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ERuU+pShKdCxT0sYrcc1mg==" hashData="osDz6LXGzc1vnVT/iapAmSfFa3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66FF66"/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671" autoAdjust="0"/>
  </p:normalViewPr>
  <p:slideViewPr>
    <p:cSldViewPr>
      <p:cViewPr>
        <p:scale>
          <a:sx n="40" d="100"/>
          <a:sy n="40" d="100"/>
        </p:scale>
        <p:origin x="-1866" y="-8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notesMaster" Target="notesMasters/notesMaster1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87" Type="http://schemas.openxmlformats.org/officeDocument/2006/relationships/theme" Target="theme/theme1.xml"/><Relationship Id="rId61" Type="http://schemas.openxmlformats.org/officeDocument/2006/relationships/slide" Target="slides/slide59.xml"/><Relationship Id="rId82" Type="http://schemas.openxmlformats.org/officeDocument/2006/relationships/slide" Target="slides/slide8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18BC6F-3823-4825-9D5D-C2B7113002E6}" type="datetimeFigureOut">
              <a:rPr lang="es-ES" smtClean="0"/>
              <a:pPr/>
              <a:t>23/03/2021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AF9ADB-1C91-43F5-B226-3132EDC5AAA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349064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634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503B980-2BD2-46CB-BF37-9CD596FE5ECD}" type="slidenum">
              <a:rPr lang="tr-TR" smtClean="0"/>
              <a:pPr eaLnBrk="1" hangingPunct="1"/>
              <a:t>18</a:t>
            </a:fld>
            <a:endParaRPr lang="tr-T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9728E3-484B-4EEA-99A5-2557F2C4A18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459BE4-F3CE-44B6-8A0C-0BC55A3FE85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1A3927-134A-4A76-905F-FEA6086AFA6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1FAE19-B05A-4831-B0E5-9A491379C98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83D920-410C-4A64-9AE1-EA4E1DF3C83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3DA1D7-2B55-4A69-9AC7-27D93DD0459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C624EA-576A-4CD6-8BF3-87CAA646717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CB098C-2F70-421E-9ACE-C0C5F71FB57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22154D-6EED-4140-88B9-9C2FC272E4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B4F172-ADE5-4BF3-8F04-B5F9776A7A9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795D11-2BDB-4841-B143-BB0D21D32DD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2326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0A6531AC-1324-4448-ABDB-32F7620509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hyperlink" Target="http://groups.google.com/group/grupcelebi" TargetMode="Externa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hyperlink" Target="http://groups.google.com/group/grupcelebi" TargetMode="Externa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hyperlink" Target="http://groups.google.com/group/grupcelebi" TargetMode="Externa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4.gif"/><Relationship Id="rId2" Type="http://schemas.openxmlformats.org/officeDocument/2006/relationships/image" Target="../media/image8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6.jpeg"/><Relationship Id="rId5" Type="http://schemas.openxmlformats.org/officeDocument/2006/relationships/image" Target="../media/image2.gif"/><Relationship Id="rId4" Type="http://schemas.openxmlformats.org/officeDocument/2006/relationships/image" Target="../media/image85.gif"/></Relationships>
</file>

<file path=ppt/slides/_rels/slide8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8.png"/><Relationship Id="rId10" Type="http://schemas.openxmlformats.org/officeDocument/2006/relationships/image" Target="../media/image9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https://a.cdn-hotels.com/gdcs/production104/d484/2d6fcae0-db83-11e8-8d08-0242ac11000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925" y="36892"/>
            <a:ext cx="9109075" cy="6816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Elipse"/>
          <p:cNvSpPr/>
          <p:nvPr/>
        </p:nvSpPr>
        <p:spPr>
          <a:xfrm>
            <a:off x="1008378" y="5440063"/>
            <a:ext cx="2091227" cy="82899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2" name="Image 2" descr="swirlrainbw3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Image 2" descr="swirlrainbw3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0" y="6783388"/>
            <a:ext cx="9144000" cy="74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7" name="WordArt 5"/>
          <p:cNvSpPr>
            <a:spLocks noChangeArrowheads="1" noChangeShapeType="1" noTextEdit="1"/>
          </p:cNvSpPr>
          <p:nvPr/>
        </p:nvSpPr>
        <p:spPr bwMode="auto">
          <a:xfrm>
            <a:off x="2411760" y="1052736"/>
            <a:ext cx="4392488" cy="3600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s-ES" sz="4000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Ravie" pitchFamily="82" charset="0"/>
              <a:cs typeface="Times New Roman"/>
            </a:endParaRPr>
          </a:p>
        </p:txBody>
      </p:sp>
      <p:pic>
        <p:nvPicPr>
          <p:cNvPr id="11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3724" y="5611366"/>
            <a:ext cx="716841" cy="76698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12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49665" y="5611366"/>
            <a:ext cx="1849939" cy="766987"/>
          </a:xfrm>
          <a:prstGeom prst="rect">
            <a:avLst/>
          </a:prstGeom>
          <a:noFill/>
        </p:spPr>
      </p:pic>
      <p:pic>
        <p:nvPicPr>
          <p:cNvPr id="14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7547" y="764704"/>
            <a:ext cx="1025524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515" y="188643"/>
            <a:ext cx="781050" cy="1066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3166994" y="572488"/>
            <a:ext cx="5254313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72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ESTAMBUL</a:t>
            </a:r>
            <a:endParaRPr lang="es-ES" sz="72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00">
        <p14:honeycomb/>
        <p:sndAc>
          <p:stSnd loop="1">
            <p:snd r:embed="rId2" name="Yanni_Arabic_music-.wav"/>
          </p:stSnd>
        </p:sndAc>
      </p:transition>
    </mc:Choice>
    <mc:Fallback>
      <p:transition spd="slow" advTm="9000">
        <p:fade/>
        <p:sndAc>
          <p:stSnd loop="1">
            <p:snd r:embed="rId2" name="Yanni_Arabic_music-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Picture 2" descr="https://upload.wikimedia.org/wikipedia/commons/thumb/8/85/View_of_Levent_financial_district_from_Istanbul_Sapphire.jpg/800px-View_of_Levent_financial_district_from_Istanbul_Sapphir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12" y="-208226"/>
            <a:ext cx="9153955" cy="7078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5827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tractivos turísticos de Estambul, Turquía - Viajar - Vida - ELTIEMPO.COM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2430" y="-171400"/>
            <a:ext cx="9608459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9653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stambul representa más del 30% de la economía turca - Hispanatol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52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787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2" descr="https://upload.wikimedia.org/wikipedia/commons/thumb/c/cf/Hale_Yalincak_Wordpress_Photos_%28124838281%29.jpeg/1024px-Hale_Yalincak_Wordpress_Photos_%28124838281%29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275" y="0"/>
            <a:ext cx="938726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6139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41" y="0"/>
            <a:ext cx="950109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9601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 descr="https://upload.wikimedia.org/wikipedia/commons/thumb/4/46/P1020390.JPG/800px-P102039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0840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Viajar a Estambul - Lonely Plane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53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508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5004048" y="692696"/>
            <a:ext cx="3582144" cy="5632311"/>
          </a:xfrm>
          <a:prstGeom prst="rect">
            <a:avLst/>
          </a:prstGeom>
          <a:solidFill>
            <a:srgbClr val="FFFF99"/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endParaRPr lang="es-ES" dirty="0" smtClean="0"/>
          </a:p>
          <a:p>
            <a:pPr algn="ctr"/>
            <a:r>
              <a:rPr lang="es-ES" dirty="0" smtClean="0"/>
              <a:t>Estambul es una ciudad importante en Turquía, que se ubica en Europa y Asia a lo largo del estrecho de Bósforo. La Ciudad Antigua refleja las influencias culturales de los distintos imperios que gobernaron la región. En el distrito </a:t>
            </a:r>
            <a:r>
              <a:rPr lang="es-ES" dirty="0" err="1" smtClean="0"/>
              <a:t>Sultanahmet</a:t>
            </a:r>
            <a:r>
              <a:rPr lang="es-ES" dirty="0" smtClean="0"/>
              <a:t>, el Hipódromo al aire libre de la era romana fue por siglos un lugar de carreras de carros, y los obeliscos egipcios también permanecen en el lugar. La icónica basílica bizantina Santa Sofía tiene una elevada cúpula del siglo VI y mosaicos cristianos poco comunes.</a:t>
            </a:r>
          </a:p>
          <a:p>
            <a:pPr algn="ctr"/>
            <a:endParaRPr lang="es-ES" dirty="0"/>
          </a:p>
        </p:txBody>
      </p:sp>
      <p:pic>
        <p:nvPicPr>
          <p:cNvPr id="3" name="Picture 2" descr="Istanbul collage 5j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139952" cy="6910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39952" y="5804619"/>
            <a:ext cx="1368152" cy="104406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35434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>
        <p14:honeycomb/>
      </p:transition>
    </mc:Choice>
    <mc:Fallback xmlns=""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10" name="Picture 6" descr="Istanbul%20Turkey%20123102415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4505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Picture 2" descr="https://upload.wikimedia.org/wikipedia/commons/thumb/d/d7/Dolmabahce_Tor-2008-31-07.jpg/1024px-Dolmabahce_Tor-2008-31-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13745" y="0"/>
            <a:ext cx="9753600" cy="7063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2693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2" descr="https://upload.wikimedia.org/wikipedia/commons/thumb/4/43/Main_entrance_gate_of_Istanbul_University.jpg/1024px-Main_entrance_gate_of_Istanbul_Universit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9714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026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Istanbul%20Turkey%20118512049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2960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Picture 2" descr="https://upload.wikimedia.org/wikipedia/commons/thumb/2/22/Hagia_Sophia_Mars_2013.jpg/1024px-Hagia_Sophia_Mars_20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7538"/>
            <a:ext cx="9753600" cy="6885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3526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454793" y="1023097"/>
            <a:ext cx="3240361" cy="5355312"/>
          </a:xfrm>
          <a:prstGeom prst="rect">
            <a:avLst/>
          </a:prstGeom>
          <a:solidFill>
            <a:srgbClr val="FFFF99"/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endParaRPr lang="es-ES" dirty="0" smtClean="0"/>
          </a:p>
          <a:p>
            <a:pPr algn="ctr"/>
            <a:r>
              <a:rPr lang="es-ES" dirty="0" smtClean="0"/>
              <a:t>Estambul tiene un encanto intemporal que le debe mucho a su interesante historia. Conocida en el pasado como Bizancio y Constantinopla, la ciudad ha sido el centro de varios imperios ancestrales, de los cuales todavía conserva grandes maravillas arquitectónicas, como </a:t>
            </a:r>
            <a:r>
              <a:rPr lang="es-ES" dirty="0" err="1" smtClean="0"/>
              <a:t>Hagia</a:t>
            </a:r>
            <a:r>
              <a:rPr lang="es-ES" dirty="0" smtClean="0"/>
              <a:t> </a:t>
            </a:r>
            <a:r>
              <a:rPr lang="es-ES" dirty="0" err="1" smtClean="0"/>
              <a:t>Sophia</a:t>
            </a:r>
            <a:r>
              <a:rPr lang="es-ES" dirty="0" smtClean="0"/>
              <a:t>, que resiste imperturbable el paso del tiempo y sigue provocando admiración por su impresionante despliegue de mosaicos. </a:t>
            </a:r>
          </a:p>
          <a:p>
            <a:pPr algn="ctr"/>
            <a:endParaRPr lang="es-ES" dirty="0" smtClean="0"/>
          </a:p>
        </p:txBody>
      </p:sp>
      <p:pic>
        <p:nvPicPr>
          <p:cNvPr id="3" name="Picture 4" descr="https://upload.wikimedia.org/wikipedia/commons/thumb/2/2e/Istambul_hipodrom_obeliskRB.JPG/800px-Istambul_hipodrom_obeliskR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-17270"/>
            <a:ext cx="5154842" cy="6875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33779" y="5813935"/>
            <a:ext cx="1368152" cy="104406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60536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000">
        <p14:honeycomb/>
      </p:transition>
    </mc:Choice>
    <mc:Fallback xmlns="">
      <p:transition spd="slow" advTm="3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2" name="Picture 6" descr="Istanbul%20Turkey%201303915937(www_brodyaga_com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8828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1750" name="Picture 6" descr="Istanbul-Dolmabahce%20Palace%20Turkey%20118045326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2174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1" name="Picture 7" descr="Istanbul%20Turkey%201303916168(www_brodyaga_com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1570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a.cdn-hotels.com/gdcs/production104/d484/2d6fcae0-db83-11e8-8d08-0242ac1100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24545" y="-406222"/>
            <a:ext cx="9701203" cy="7259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790556" y="4525068"/>
            <a:ext cx="835344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dirty="0" smtClean="0"/>
          </a:p>
          <a:p>
            <a:pPr algn="ctr"/>
            <a:r>
              <a:rPr lang="es-ES" dirty="0" smtClean="0">
                <a:solidFill>
                  <a:schemeClr val="bg1"/>
                </a:solidFill>
              </a:rPr>
              <a:t>Además de lugares de interés histórico, en el centro y las afueras de Estambul encontrarás rascacielos modernos y centros comerciales donde tomar un descanso. Desde algunos de ellos se pueden contemplar unas vistas imponentes de la ciudad y el estrecho del Bósforo. A continuación recopilamos varias sugerencias para ayudarte a descubrir los rincones más interesantes de este crisol de culturas. </a:t>
            </a:r>
            <a:endParaRPr lang="es-ES" dirty="0">
              <a:solidFill>
                <a:schemeClr val="bg1"/>
              </a:solidFill>
            </a:endParaRPr>
          </a:p>
        </p:txBody>
      </p:sp>
      <p:pic>
        <p:nvPicPr>
          <p:cNvPr id="4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326" y="5877272"/>
            <a:ext cx="1015673" cy="77508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34330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000">
        <p14:honeycomb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0" name="Picture 2" descr="https://a.cdn-hotels.com/gdcs/production184/d761/b7bdfe70-c31d-11e8-87bb-0242ac11000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0362" y="-560586"/>
            <a:ext cx="10422709" cy="779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7396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2774" name="Picture 6" descr="Istanbul-Dolmabahce%20Palace%20Turkey%20118045326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36538"/>
            <a:ext cx="9144000" cy="7094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5044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70" name="Picture 2" descr="https://a.cdn-hotels.com/gdcs/production52/d1357/dd7dca00-db82-11e8-8022-0242ac11000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5419" y="0"/>
            <a:ext cx="9503964" cy="7260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076056" y="404664"/>
            <a:ext cx="409353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dirty="0" smtClean="0"/>
              <a:t>Sube a una montaña rusa en </a:t>
            </a:r>
            <a:r>
              <a:rPr lang="es-ES" dirty="0" err="1" smtClean="0"/>
              <a:t>Isfanbul</a:t>
            </a:r>
            <a:endParaRPr lang="es-ES" dirty="0" smtClean="0"/>
          </a:p>
          <a:p>
            <a:pPr algn="r"/>
            <a:r>
              <a:rPr lang="es-ES" dirty="0" smtClean="0"/>
              <a:t>El fantástico parque de atracciones de Turquía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236295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00">
        <p14:honeycomb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2" descr="https://upload.wikimedia.org/wikipedia/commons/thumb/8/8a/T%C3%BCnel_Istanbul.jpg/1024px-T%C3%BCnel_Istanbu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65646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7967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Picture 2" descr="https://upload.wikimedia.org/wikipedia/commons/5/57/IST_villamo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663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908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8" name="Picture 2" descr="https://a.cdn-hotels.com/gdcs/production134/d1564/d890b430-c31d-11e8-87bb-0242ac11000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-747464"/>
            <a:ext cx="10793466" cy="8055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95536" y="2901736"/>
            <a:ext cx="381642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 smtClean="0"/>
              <a:t>las murallas de Constantinopla</a:t>
            </a:r>
          </a:p>
          <a:p>
            <a:pPr algn="ctr"/>
            <a:r>
              <a:rPr lang="es-ES" dirty="0" smtClean="0"/>
              <a:t>Pasea por las antiguas fortificaciones que rodean Estambul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596557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>
        <p14:honeycomb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9" name="Picture 7" descr="Istanbul%20Turkey%2011832028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9562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9" name="Picture 7" descr="Istanbul-Big%20Island%20Turkey%2011806004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0168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7" name="Picture 7" descr="Istanbul%20Turkey%201303915688(www_brodyaga_com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0909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765177"/>
            <a:ext cx="9144000" cy="792163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tr-TR" dirty="0" smtClean="0"/>
              <a:t/>
            </a:r>
            <a:br>
              <a:rPr lang="tr-TR" dirty="0" smtClean="0"/>
            </a:br>
            <a:r>
              <a:rPr lang="tr-TR" dirty="0" smtClean="0"/>
              <a:t/>
            </a:r>
            <a:br>
              <a:rPr lang="tr-TR" dirty="0" smtClean="0"/>
            </a:br>
            <a:endParaRPr lang="tr-TR" dirty="0" smtClean="0"/>
          </a:p>
        </p:txBody>
      </p:sp>
      <p:pic>
        <p:nvPicPr>
          <p:cNvPr id="3080" name="Picture 8" descr="Istanbul%20Turkey%201231023750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7443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6" name="Picture 2" descr="https://a.cdn-hotels.com/gdcs/production26/d1024/671e5540-db83-11e8-8252-0242ac1100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631102" cy="72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50618" y="332656"/>
            <a:ext cx="59055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/>
              <a:t>Disfruta del paisaje desde la mezquita de </a:t>
            </a:r>
            <a:r>
              <a:rPr lang="es-ES" dirty="0" err="1" smtClean="0"/>
              <a:t>Suleimán</a:t>
            </a:r>
            <a:endParaRPr lang="es-ES" dirty="0" smtClean="0"/>
          </a:p>
          <a:p>
            <a:r>
              <a:rPr lang="es-ES" dirty="0" smtClean="0"/>
              <a:t>Una de las mezquitas más grandes de Estambul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027207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>
        <p14:honeycomb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4" name="Picture 8" descr="Istanbul%20Turkey%2011851205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5172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6" name="Picture 6" descr="Istanbul%20Turkey%20123102375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3977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7" name="Picture 7" descr="istanbul%20Turkey%20114069056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-82550"/>
            <a:ext cx="9828213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3037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2" name="Picture 2" descr="https://a.cdn-hotels.com/gdcs/production164/d871/775a61c0-c31d-11e8-a1a9-0242ac1100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23638" y="0"/>
            <a:ext cx="9408897" cy="7034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699792" y="188641"/>
            <a:ext cx="47525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 smtClean="0"/>
              <a:t>Empieza el día en la plaza de </a:t>
            </a:r>
            <a:r>
              <a:rPr lang="es-ES" dirty="0" err="1" smtClean="0"/>
              <a:t>Sultanahmet</a:t>
            </a:r>
            <a:endParaRPr lang="es-ES" dirty="0" smtClean="0"/>
          </a:p>
          <a:p>
            <a:pPr algn="ctr"/>
            <a:r>
              <a:rPr lang="es-ES" dirty="0" smtClean="0"/>
              <a:t>El corazón de Estambul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033583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>
        <p14:honeycomb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4" name="Picture 6" descr="Istanbul-Bosphorus%20Turkey%201252482850(www_brodyaga_com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3018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80" name="Picture 8" descr="Istanbul-Bosphorus%20Turkey%201252482851(www_brodyaga_com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5865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4" name="Picture 8" descr="Istanbul-Bosphorus%20Turkey%201252482853(www_brodyaga_com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0504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Picture 2" descr="https://a.cdn-hotels.com/gdcs/production176/d535/3e8ae0b0-7acb-4041-887f-5e085ecb1a0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36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51520" y="188640"/>
            <a:ext cx="63367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/>
              <a:t>Santa Sofía</a:t>
            </a:r>
          </a:p>
          <a:p>
            <a:r>
              <a:rPr lang="es-ES" dirty="0" smtClean="0"/>
              <a:t>Una maravilla arquitectónica con mosaicos fascinantes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807297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3" name="Picture 7" descr="Inverness%20castle%20Turkey%20120833478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8198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2" name="Picture 8" descr="Istanbul%20Turkey%2011504822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7410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8919" name="Picture 7" descr="Istanbul-Bosphorus%20Turkey%201252485002(www_brodyaga_com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6588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6" name="Picture 6" descr="Istanbul-Bosphorus%20Turkey%20120843654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69875"/>
            <a:ext cx="9144000" cy="712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3229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4" name="Picture 2" descr="https://a.cdn-hotels.com/gdcs/production19/d1814/7b32e100-c31d-11e8-825c-0242ac1100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5583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39552" y="476672"/>
            <a:ext cx="48965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/>
              <a:t>Torre de la Doncella</a:t>
            </a:r>
          </a:p>
          <a:p>
            <a:r>
              <a:rPr lang="es-ES" dirty="0" smtClean="0"/>
              <a:t>Un precioso faro en el estrecho del Bósforo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811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>
        <p14:honeycomb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618" name="Picture 2" descr="https://a.cdn-hotels.com/gdcs/production145/d759/679a0a60-db82-11e8-8022-0242ac11000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1772"/>
            <a:ext cx="9188350" cy="6869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7604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2" name="Picture 2" descr="https://a.cdn-hotels.com/gdcs/production165/d207/5cb7a199-516a-4be3-ae8c-c59e6339fa7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52536" y="-805255"/>
            <a:ext cx="10194565" cy="7915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076911" y="6363353"/>
            <a:ext cx="4464496" cy="523220"/>
          </a:xfrm>
          <a:prstGeom prst="rect">
            <a:avLst/>
          </a:prstGeom>
          <a:solidFill>
            <a:srgbClr val="FFFF99"/>
          </a:solidFill>
        </p:spPr>
        <p:txBody>
          <a:bodyPr wrap="square">
            <a:spAutoFit/>
          </a:bodyPr>
          <a:lstStyle/>
          <a:p>
            <a:pPr algn="ctr"/>
            <a:r>
              <a:rPr lang="es-ES" sz="1400" b="1" dirty="0" smtClean="0"/>
              <a:t>Date un paseo por el parque de </a:t>
            </a:r>
            <a:r>
              <a:rPr lang="es-ES" sz="1400" b="1" dirty="0" err="1" smtClean="0"/>
              <a:t>Gülhane</a:t>
            </a:r>
            <a:endParaRPr lang="es-ES" sz="1400" b="1" dirty="0" smtClean="0"/>
          </a:p>
          <a:p>
            <a:pPr algn="ctr"/>
            <a:r>
              <a:rPr lang="es-ES" sz="1400" b="1" dirty="0" smtClean="0"/>
              <a:t>Un vergel donde escapar del bullicio de la ciudad</a:t>
            </a:r>
            <a:endParaRPr lang="es-ES" sz="1400" b="1" dirty="0"/>
          </a:p>
        </p:txBody>
      </p:sp>
    </p:spTree>
    <p:extLst>
      <p:ext uri="{BB962C8B-B14F-4D97-AF65-F5344CB8AC3E}">
        <p14:creationId xmlns:p14="http://schemas.microsoft.com/office/powerpoint/2010/main" val="427624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>
        <p14:honeycomb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5" name="Picture 7" descr="Istanbul%20Turkey%201303916340(www_brodyaga_com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5191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5" name="Picture 7" descr="Istanbul%20Turkey%201252574813(www_brodyaga_com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73025" y="-53975"/>
            <a:ext cx="9217025" cy="6911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8476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0726" name="Picture 6" descr="Istanbul-Bosphorus%20Turkey%201252484207(www_brodyaga_com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171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8" name="Picture 2" descr="https://a.cdn-hotels.com/gdcs/production17/d1991/4e5c4a30-db83-11e8-8d08-0242ac1100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520" y="1944"/>
            <a:ext cx="9161649" cy="6856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635896" y="5646926"/>
            <a:ext cx="3600400" cy="1077218"/>
          </a:xfrm>
          <a:prstGeom prst="rect">
            <a:avLst/>
          </a:prstGeom>
          <a:solidFill>
            <a:srgbClr val="FFFF99"/>
          </a:solidFill>
        </p:spPr>
        <p:txBody>
          <a:bodyPr wrap="square">
            <a:spAutoFit/>
          </a:bodyPr>
          <a:lstStyle/>
          <a:p>
            <a:pPr algn="ctr"/>
            <a:r>
              <a:rPr lang="es-ES" sz="1600" dirty="0" smtClean="0"/>
              <a:t>Recorre los bazares y mercados de especias de Estambul</a:t>
            </a:r>
          </a:p>
          <a:p>
            <a:pPr algn="ctr"/>
            <a:r>
              <a:rPr lang="es-ES" sz="1600" dirty="0" smtClean="0"/>
              <a:t>Descubre los secretos de este original oficio centenario</a:t>
            </a:r>
            <a:endParaRPr lang="es-ES" sz="1600" dirty="0"/>
          </a:p>
        </p:txBody>
      </p:sp>
    </p:spTree>
    <p:extLst>
      <p:ext uri="{BB962C8B-B14F-4D97-AF65-F5344CB8AC3E}">
        <p14:creationId xmlns:p14="http://schemas.microsoft.com/office/powerpoint/2010/main" val="3600715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>
        <p14:honeycomb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7894" name="Picture 6" descr="Istanbul-Bosphorus%20Turkey%201252485001(www_brodyaga_com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1196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2" name="Picture 6" descr="Istanbul-Bosphorus%20Turkey%20120843654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1236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8" name="Picture 6" descr="Istanbul-Bosphorus%20Turkey%2012083343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4442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1991" name="Picture 7" descr="Istanbul-Bosphorus%20Turkey%201252485836(www_brodyaga_com)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7909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0" name="Picture 2" descr="https://a.cdn-hotels.com/gdcs/production179/d974/56713aa0-db83-11e8-8022-0242ac11000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827" y="0"/>
            <a:ext cx="916424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39552" y="260648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000" dirty="0" smtClean="0"/>
              <a:t> PUENTE DE GÁLATA</a:t>
            </a:r>
          </a:p>
          <a:p>
            <a:r>
              <a:rPr lang="es-ES" dirty="0" smtClean="0"/>
              <a:t>Una concurrida pero pintoresca pasarela sobre el Cuerno de Oro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123358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>
        <p14:honeycomb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3015" name="Picture 7" descr="Istanbul-Bosphorus%20Turkey%201252482854(www_brodyaga_com)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4683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4" name="Picture 2" descr="https://a.cdn-hotels.com/gdcs/production2/d1429/3d68cbea-30f3-4bcd-9cb0-9e2cad3440d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5608"/>
            <a:ext cx="9422728" cy="7045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923928" y="260648"/>
            <a:ext cx="52200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dirty="0" smtClean="0"/>
              <a:t>Admira los tulipanes en el parque de </a:t>
            </a:r>
            <a:r>
              <a:rPr lang="es-ES" dirty="0" err="1" smtClean="0"/>
              <a:t>Emirgan</a:t>
            </a:r>
            <a:endParaRPr lang="es-ES" dirty="0" smtClean="0"/>
          </a:p>
          <a:p>
            <a:pPr algn="r"/>
            <a:r>
              <a:rPr lang="es-ES" dirty="0" smtClean="0"/>
              <a:t>Hogar del festival anual de tulipanes de Estambul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510965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>
        <p14:honeycomb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5" descr="Istanbul%20Turkey%201303915935(www_brodyaga_com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1824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7" name="Picture 7" descr="Istanbul%20Turkey%201303915941(www_brodyaga_com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1632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7" name="Picture 7" descr="Istanbul%20Turkey%201303915688(www_brodyaga_com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0909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4" name="Picture 6" descr="Istanbul%20Turkey%201303915932(www_brodyaga_com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8789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0" name="Picture 6" descr="Istanbul%20Turkey%201303915695(www_brodyaga_com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8322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2" name="Picture 2" descr="https://a.cdn-hotels.com/gdcs/production83/d802/54ce6010-db83-11e8-8d08-0242ac1100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675456"/>
            <a:ext cx="10707889" cy="8005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67544" y="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dirty="0" smtClean="0"/>
          </a:p>
          <a:p>
            <a:r>
              <a:rPr lang="es-ES" dirty="0" smtClean="0"/>
              <a:t>De crucero por el Bósforo</a:t>
            </a:r>
          </a:p>
          <a:p>
            <a:r>
              <a:rPr lang="es-ES" dirty="0" smtClean="0"/>
              <a:t>Contempla la belleza de Estambul desde su estrecho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986735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>
        <p14:honeycomb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6" name="Picture 2" descr="https://a.cdn-hotels.com/gdcs/production96/d1130/b955a7b0-db82-11e8-8252-0242ac1100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084" y="-29510"/>
            <a:ext cx="9147084" cy="6986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95536" y="188640"/>
            <a:ext cx="57606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/>
              <a:t>Descubre Turquía en unas horas en </a:t>
            </a:r>
            <a:r>
              <a:rPr lang="es-ES" dirty="0" err="1" smtClean="0"/>
              <a:t>Miniaturk</a:t>
            </a:r>
            <a:endParaRPr lang="es-ES" dirty="0" smtClean="0"/>
          </a:p>
          <a:p>
            <a:r>
              <a:rPr lang="es-ES" dirty="0" smtClean="0"/>
              <a:t>Una forma divertida de "visitar" los lugares más emblemáticos del país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79869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00">
        <p14:honeycomb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796136" y="1556792"/>
            <a:ext cx="2952328" cy="4524315"/>
          </a:xfrm>
          <a:prstGeom prst="rect">
            <a:avLst/>
          </a:prstGeom>
          <a:solidFill>
            <a:srgbClr val="FFFF99"/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endParaRPr lang="es-ES" sz="2400" dirty="0" smtClean="0"/>
          </a:p>
          <a:p>
            <a:pPr algn="ctr"/>
            <a:r>
              <a:rPr lang="es-ES" sz="2400" dirty="0" smtClean="0"/>
              <a:t>Sus </a:t>
            </a:r>
            <a:r>
              <a:rPr lang="es-ES" sz="2400" dirty="0"/>
              <a:t>casas pintadas de vivos colores y sus cafeterías de estética retro convierten a Balat y Fanar en dos agradables sorpresas para los que visitan </a:t>
            </a:r>
            <a:r>
              <a:rPr lang="es-ES" sz="2400" dirty="0" smtClean="0"/>
              <a:t>Estambul</a:t>
            </a:r>
          </a:p>
          <a:p>
            <a:pPr algn="ctr"/>
            <a:endParaRPr lang="es-ES" sz="2400" dirty="0"/>
          </a:p>
        </p:txBody>
      </p:sp>
      <p:pic>
        <p:nvPicPr>
          <p:cNvPr id="5" name="Picture 2" descr="Estambul, Turquía - El 28 De Mayo De 2017: Vista De La Calle Del Distrito  De Balat De Fatih, Estambul. Balat Es Uno De Los Barrios Más Antiguos De  Estambul Con Interesan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042221"/>
            <a:ext cx="5280521" cy="7926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47538" y="5559074"/>
            <a:ext cx="1368152" cy="104406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40379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00">
        <p14:honeycomb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00" decel="5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900" decel="5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Otras calles son menos vistosas pero igualmente bonitas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48" y="-28836"/>
            <a:ext cx="9168890" cy="6886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1587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-132347"/>
            <a:ext cx="9320463" cy="69903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14676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Qué ver en la zona europea nueva de Estambul - Munhecaviajer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597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Barrio de Beyoglu Estambul ▷ Qué ver, qué hacer, cómo lleg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5879" y="18880"/>
            <a:ext cx="9174711" cy="6839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96815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Beyoglu Istanbul Restaurants Stockfotos und -bilder Kaufen - Alamy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2178" y="0"/>
            <a:ext cx="939871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8385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ste fotógrafo está obsesionado con los lugares más bonitos de Estambu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271" y="18382"/>
            <a:ext cx="9431387" cy="6839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4369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Barras en Nevizade Sokak, Beyoglu, Istanbul, Turquía Fotografía de stock -  Alamy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1" y="0"/>
            <a:ext cx="945563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8512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Fanar y Balat, dos barrios recomendados que ver en Estambul – 101 Lugares  increíb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65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3148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Luis Benshimol recomienda: Fanar y Balat, dos barrios recomendados que ver  en Estambul – 101 Lugares increíbles | Luis Benshim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373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0392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Bye Bye Tarlabasi. Gentrificación en Estambul | Revista Puebl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-25570"/>
            <a:ext cx="9187267" cy="6883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9267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41332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uriosidades del té turco: casa de té Estambu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6224"/>
            <a:ext cx="9149280" cy="6864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67544" y="332656"/>
            <a:ext cx="24032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/>
              <a:t>La clásica tacita turca</a:t>
            </a:r>
          </a:p>
        </p:txBody>
      </p:sp>
    </p:spTree>
    <p:extLst>
      <p:ext uri="{BB962C8B-B14F-4D97-AF65-F5344CB8AC3E}">
        <p14:creationId xmlns:p14="http://schemas.microsoft.com/office/powerpoint/2010/main" val="813175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uriosidades del té turco: té y azúcar en cub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747464"/>
            <a:ext cx="9221052" cy="7605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874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4" name="Picture 2" descr="https://a.cdn-hotels.com/gdcs/production122/d1720/02ca4810-db83-11e8-8252-0242ac1100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43408"/>
            <a:ext cx="9342168" cy="7251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95536" y="5589240"/>
            <a:ext cx="3672408" cy="1077218"/>
          </a:xfrm>
          <a:prstGeom prst="rect">
            <a:avLst/>
          </a:prstGeom>
          <a:solidFill>
            <a:srgbClr val="FFFF99"/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1600" dirty="0" smtClean="0"/>
              <a:t>Disfruta de un té en pareja en una pintoresca </a:t>
            </a:r>
            <a:r>
              <a:rPr lang="es-ES" sz="1600" dirty="0" err="1" smtClean="0"/>
              <a:t>tetería</a:t>
            </a:r>
            <a:endParaRPr lang="es-ES" sz="1600" dirty="0" smtClean="0"/>
          </a:p>
          <a:p>
            <a:pPr algn="ctr"/>
            <a:r>
              <a:rPr lang="es-ES" sz="1600" dirty="0" smtClean="0"/>
              <a:t>Prueba el </a:t>
            </a:r>
            <a:r>
              <a:rPr lang="es-ES" sz="1600" dirty="0" err="1" smtClean="0"/>
              <a:t>keyif</a:t>
            </a:r>
            <a:r>
              <a:rPr lang="es-ES" sz="1600" dirty="0" smtClean="0"/>
              <a:t> en uno de los lugares más espectaculares de Estambul</a:t>
            </a:r>
            <a:endParaRPr lang="es-ES" sz="1600" dirty="0"/>
          </a:p>
        </p:txBody>
      </p:sp>
    </p:spTree>
    <p:extLst>
      <p:ext uri="{BB962C8B-B14F-4D97-AF65-F5344CB8AC3E}">
        <p14:creationId xmlns:p14="http://schemas.microsoft.com/office/powerpoint/2010/main" val="1453143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>
        <p14:honeycomb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uriosidades del té turco: tazas en el Grand Bazaar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1" y="-33010"/>
            <a:ext cx="9189459" cy="6891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5318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097" y="-15508"/>
            <a:ext cx="91793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s://a.cdn-hotels.com/gdcs/production104/d484/2d6fcae0-db83-11e8-8d08-0242ac11000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21404" y="-219967"/>
            <a:ext cx="9937902" cy="7436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9856" y="69513"/>
            <a:ext cx="91440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4198" y="3394210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5680199" y="3394210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6783316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8478" y="5464910"/>
            <a:ext cx="602552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876949" y="1067209"/>
            <a:ext cx="3570598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</a:t>
            </a:r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día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4833270" y="1067210"/>
            <a:ext cx="3498199" cy="534588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martes, 23 de marzo de 2021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19:39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68085" y="5210969"/>
            <a:ext cx="2008835" cy="9340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17062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14:shred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3" presetClass="exit" presetSubtype="3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STAMBUL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ESTAMBUL</Template>
  <TotalTime>4</TotalTime>
  <Words>482</Words>
  <Application>Microsoft Office PowerPoint</Application>
  <PresentationFormat>Presentación en pantalla (4:3)</PresentationFormat>
  <Paragraphs>48</Paragraphs>
  <Slides>81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81</vt:i4>
      </vt:variant>
    </vt:vector>
  </HeadingPairs>
  <TitlesOfParts>
    <vt:vector size="83" baseType="lpstr">
      <vt:lpstr>ESTAMBUL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 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2021-03-23T18:39:06Z</dcterms:created>
  <dcterms:modified xsi:type="dcterms:W3CDTF">2021-03-23T18:43:28Z</dcterms:modified>
</cp:coreProperties>
</file>