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 id="2147483684" r:id="rId4"/>
    <p:sldMasterId id="2147483696" r:id="rId5"/>
  </p:sldMasterIdLst>
  <p:notesMasterIdLst>
    <p:notesMasterId r:id="rId74"/>
  </p:notesMasterIdLst>
  <p:sldIdLst>
    <p:sldId id="361" r:id="rId6"/>
    <p:sldId id="362" r:id="rId7"/>
    <p:sldId id="363" r:id="rId8"/>
    <p:sldId id="364" r:id="rId9"/>
    <p:sldId id="365" r:id="rId10"/>
    <p:sldId id="366" r:id="rId11"/>
    <p:sldId id="367" r:id="rId12"/>
    <p:sldId id="368" r:id="rId13"/>
    <p:sldId id="369" r:id="rId14"/>
    <p:sldId id="370" r:id="rId15"/>
    <p:sldId id="371" r:id="rId16"/>
    <p:sldId id="372" r:id="rId17"/>
    <p:sldId id="373" r:id="rId18"/>
    <p:sldId id="374" r:id="rId19"/>
    <p:sldId id="375" r:id="rId20"/>
    <p:sldId id="376" r:id="rId21"/>
    <p:sldId id="377" r:id="rId22"/>
    <p:sldId id="378" r:id="rId23"/>
    <p:sldId id="379" r:id="rId24"/>
    <p:sldId id="320" r:id="rId25"/>
    <p:sldId id="259" r:id="rId26"/>
    <p:sldId id="260" r:id="rId27"/>
    <p:sldId id="263" r:id="rId28"/>
    <p:sldId id="271" r:id="rId29"/>
    <p:sldId id="285" r:id="rId30"/>
    <p:sldId id="266" r:id="rId31"/>
    <p:sldId id="278" r:id="rId32"/>
    <p:sldId id="264" r:id="rId33"/>
    <p:sldId id="355" r:id="rId34"/>
    <p:sldId id="270" r:id="rId35"/>
    <p:sldId id="279" r:id="rId36"/>
    <p:sldId id="331" r:id="rId37"/>
    <p:sldId id="328" r:id="rId38"/>
    <p:sldId id="257" r:id="rId39"/>
    <p:sldId id="273" r:id="rId40"/>
    <p:sldId id="354" r:id="rId41"/>
    <p:sldId id="319" r:id="rId42"/>
    <p:sldId id="383" r:id="rId43"/>
    <p:sldId id="385" r:id="rId44"/>
    <p:sldId id="382" r:id="rId45"/>
    <p:sldId id="268" r:id="rId46"/>
    <p:sldId id="321" r:id="rId47"/>
    <p:sldId id="343" r:id="rId48"/>
    <p:sldId id="358" r:id="rId49"/>
    <p:sldId id="344" r:id="rId50"/>
    <p:sldId id="284" r:id="rId51"/>
    <p:sldId id="336" r:id="rId52"/>
    <p:sldId id="327" r:id="rId53"/>
    <p:sldId id="345" r:id="rId54"/>
    <p:sldId id="352" r:id="rId55"/>
    <p:sldId id="326" r:id="rId56"/>
    <p:sldId id="346" r:id="rId57"/>
    <p:sldId id="347" r:id="rId58"/>
    <p:sldId id="356" r:id="rId59"/>
    <p:sldId id="305" r:id="rId60"/>
    <p:sldId id="303" r:id="rId61"/>
    <p:sldId id="359" r:id="rId62"/>
    <p:sldId id="296" r:id="rId63"/>
    <p:sldId id="280" r:id="rId64"/>
    <p:sldId id="322" r:id="rId65"/>
    <p:sldId id="360" r:id="rId66"/>
    <p:sldId id="307" r:id="rId67"/>
    <p:sldId id="351" r:id="rId68"/>
    <p:sldId id="298" r:id="rId69"/>
    <p:sldId id="306" r:id="rId70"/>
    <p:sldId id="353" r:id="rId71"/>
    <p:sldId id="381" r:id="rId72"/>
    <p:sldId id="386" r:id="rId73"/>
  </p:sldIdLst>
  <p:sldSz cx="9144000" cy="6858000" type="screen4x3"/>
  <p:notesSz cx="6858000" cy="9144000"/>
  <p:embeddedFontLst>
    <p:embeddedFont>
      <p:font typeface="Castanet" pitchFamily="2" charset="0"/>
      <p:regular r:id="rId75"/>
    </p:embeddedFont>
    <p:embeddedFont>
      <p:font typeface="Verdana" panose="020B0604030504040204" pitchFamily="34" charset="0"/>
      <p:regular r:id="rId76"/>
      <p:bold r:id="rId77"/>
      <p:italic r:id="rId78"/>
      <p:boldItalic r:id="rId79"/>
    </p:embeddedFont>
    <p:embeddedFont>
      <p:font typeface="Kristen ITC" panose="03050502040202030202" pitchFamily="66" charset="0"/>
      <p:regular r:id="rId80"/>
    </p:embeddedFont>
    <p:embeddedFont>
      <p:font typeface="Nadianne" panose="03020902050305070206" pitchFamily="66" charset="0"/>
      <p:bold r:id="rId81"/>
    </p:embeddedFont>
    <p:embeddedFont>
      <p:font typeface="Arial Black" panose="020B0A04020102020204" pitchFamily="34" charset="0"/>
      <p:bold r:id="rId82"/>
    </p:embeddedFont>
    <p:embeddedFont>
      <p:font typeface="Aharoni" panose="02010803020104030203" pitchFamily="2" charset="-79"/>
      <p:bold r:id="rId83"/>
    </p:embeddedFont>
    <p:embeddedFont>
      <p:font typeface="Cupertino" panose="020B0604020202020204" charset="0"/>
      <p:regular r:id="rId84"/>
      <p:italic r:id="rId85"/>
    </p:embeddedFont>
    <p:embeddedFont>
      <p:font typeface="Artistik CE" panose="040F0704080607010103" pitchFamily="82" charset="0"/>
      <p:regular r:id="rId86"/>
    </p:embeddedFont>
    <p:embeddedFont>
      <p:font typeface="Calibri" panose="020F0502020204030204" pitchFamily="34" charset="0"/>
      <p:regular r:id="rId87"/>
      <p:bold r:id="rId88"/>
      <p:italic r:id="rId89"/>
      <p:boldItalic r:id="rId90"/>
    </p:embeddedFont>
    <p:embeddedFont>
      <p:font typeface="Bertram CE" panose="04020905020D02060204" pitchFamily="82" charset="0"/>
      <p:regular r:id="rId9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Y2TJwlFyEuQ3q34muYRfw==" hashData="nLGxwgO5JHxWnBq/WYD0POoBLxw="/>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62" autoAdjust="0"/>
    <p:restoredTop sz="94660"/>
  </p:normalViewPr>
  <p:slideViewPr>
    <p:cSldViewPr>
      <p:cViewPr varScale="1">
        <p:scale>
          <a:sx n="111" d="100"/>
          <a:sy n="111" d="100"/>
        </p:scale>
        <p:origin x="-822" y="-78"/>
      </p:cViewPr>
      <p:guideLst>
        <p:guide orient="horz" pos="2160"/>
        <p:guide pos="2880"/>
      </p:guideLst>
    </p:cSldViewPr>
  </p:slideViewPr>
  <p:notesTextViewPr>
    <p:cViewPr>
      <p:scale>
        <a:sx n="1" d="1"/>
        <a:sy n="1" d="1"/>
      </p:scale>
      <p:origin x="0" y="0"/>
    </p:cViewPr>
  </p:notesTextViewPr>
  <p:sorterViewPr>
    <p:cViewPr>
      <p:scale>
        <a:sx n="70" d="100"/>
        <a:sy n="70" d="100"/>
      </p:scale>
      <p:origin x="0" y="2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openxmlformats.org/officeDocument/2006/relationships/font" Target="fonts/font2.fntdata"/><Relationship Id="rId84" Type="http://schemas.openxmlformats.org/officeDocument/2006/relationships/font" Target="fonts/font10.fntdata"/><Relationship Id="rId89" Type="http://schemas.openxmlformats.org/officeDocument/2006/relationships/font" Target="fonts/font15.fntdata"/><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notesMaster" Target="notesMasters/notesMaster1.xml"/><Relationship Id="rId79" Type="http://schemas.openxmlformats.org/officeDocument/2006/relationships/font" Target="fonts/font5.fntdata"/><Relationship Id="rId87" Type="http://schemas.openxmlformats.org/officeDocument/2006/relationships/font" Target="fonts/font13.fntdata"/><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font" Target="fonts/font8.fntdata"/><Relationship Id="rId90" Type="http://schemas.openxmlformats.org/officeDocument/2006/relationships/font" Target="fonts/font16.fntdata"/><Relationship Id="rId95"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font" Target="fonts/font3.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font" Target="fonts/font6.fntdata"/><Relationship Id="rId85" Type="http://schemas.openxmlformats.org/officeDocument/2006/relationships/font" Target="fonts/font11.fntdata"/><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font" Target="fonts/font1.fntdata"/><Relationship Id="rId83" Type="http://schemas.openxmlformats.org/officeDocument/2006/relationships/font" Target="fonts/font9.fntdata"/><Relationship Id="rId88" Type="http://schemas.openxmlformats.org/officeDocument/2006/relationships/font" Target="fonts/font14.fntdata"/><Relationship Id="rId91"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font" Target="fonts/font4.fntdata"/><Relationship Id="rId81" Type="http://schemas.openxmlformats.org/officeDocument/2006/relationships/font" Target="fonts/font7.fntdata"/><Relationship Id="rId86" Type="http://schemas.openxmlformats.org/officeDocument/2006/relationships/font" Target="fonts/font12.fntdata"/><Relationship Id="rId9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17. 5. 2016</a:t>
            </a:fld>
            <a:endParaRPr lang="sk-SK"/>
          </a:p>
        </p:txBody>
      </p:sp>
      <p:sp>
        <p:nvSpPr>
          <p:cNvPr id="4" name="Zástupný symbol obrazu snímky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7C50A600-103F-4C81-9B4C-FC9D550A7B13}"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289892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20BA923-F3AA-41AD-ABDA-FEDC45EC7E26}"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648865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0B590DF-F97B-4AFB-A7FA-9B00779331F9}"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3878038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14397E03-2DF6-4373-8D09-E307AFE01DF5}"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540490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934079D1-EC34-43E2-BC26-28FCE5723918}" type="datetime1">
              <a:rPr lang="sk-SK" smtClean="0"/>
              <a:t>17. 5. 2016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688659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FC323B91-C1E0-4185-8220-EACF32DF01B4}" type="datetime1">
              <a:rPr lang="sk-SK" smtClean="0"/>
              <a:t>17. 5. 2016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2154840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F45AAA2C-0EF7-449D-97B1-3E07CACE6519}" type="datetime1">
              <a:rPr lang="sk-SK" smtClean="0"/>
              <a:t>17. 5. 2016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319149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D14908-661A-43A9-88E9-77DA373E4339}"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594442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B975DBEF-22BB-4E4B-8300-0EE688BB88E4}" type="datetime1">
              <a:rPr lang="sk-SK" smtClean="0"/>
              <a:t>17. 5. 2016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413132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8B64EF4-E65C-45E9-8169-5DCE929021CF}"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1481494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5C6F1EB-74F6-413A-BFE4-9424042D919D}" type="datetime1">
              <a:rPr lang="sk-SK" smtClean="0"/>
              <a:t>17. 5. 2016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445F71DB-E87C-43B1-8D62-A87157017900}" type="slidenum">
              <a:rPr lang="sk-SK" smtClean="0"/>
              <a:t>‹#›</a:t>
            </a:fld>
            <a:endParaRPr lang="sk-SK"/>
          </a:p>
        </p:txBody>
      </p:sp>
    </p:spTree>
    <p:extLst>
      <p:ext uri="{BB962C8B-B14F-4D97-AF65-F5344CB8AC3E}">
        <p14:creationId xmlns:p14="http://schemas.microsoft.com/office/powerpoint/2010/main" val="38590291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17. 5. 2016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17. 5. 2016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17. 5. 2016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17. 5. 2016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AD9BFB7E-377E-43EE-976E-7512A547DD7D}" type="datetime1">
              <a:rPr lang="sk-SK" altLang="sk-SK"/>
              <a:pPr>
                <a:defRPr/>
              </a:pPr>
              <a:t>17. 5. 2016</a:t>
            </a:fld>
            <a:endParaRPr lang="es-ES" altLang="sk-SK"/>
          </a:p>
        </p:txBody>
      </p:sp>
    </p:spTree>
    <p:extLst>
      <p:ext uri="{BB962C8B-B14F-4D97-AF65-F5344CB8AC3E}">
        <p14:creationId xmlns:p14="http://schemas.microsoft.com/office/powerpoint/2010/main" val="31687024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B65BF65C-6B72-4F09-B649-79F8B01A0348}" type="datetime1">
              <a:rPr lang="sk-SK" altLang="sk-SK"/>
              <a:pPr>
                <a:defRPr/>
              </a:pPr>
              <a:t>17. 5. 2016</a:t>
            </a:fld>
            <a:endParaRPr lang="es-ES" altLang="sk-SK"/>
          </a:p>
        </p:txBody>
      </p:sp>
    </p:spTree>
    <p:extLst>
      <p:ext uri="{BB962C8B-B14F-4D97-AF65-F5344CB8AC3E}">
        <p14:creationId xmlns:p14="http://schemas.microsoft.com/office/powerpoint/2010/main" val="2293146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B988B065-D5F4-4C7A-9F61-DEA9BA1C57E3}" type="datetime1">
              <a:rPr lang="sk-SK" altLang="sk-SK"/>
              <a:pPr>
                <a:defRPr/>
              </a:pPr>
              <a:t>17. 5. 2016</a:t>
            </a:fld>
            <a:endParaRPr lang="es-ES" altLang="sk-SK"/>
          </a:p>
        </p:txBody>
      </p:sp>
    </p:spTree>
    <p:extLst>
      <p:ext uri="{BB962C8B-B14F-4D97-AF65-F5344CB8AC3E}">
        <p14:creationId xmlns:p14="http://schemas.microsoft.com/office/powerpoint/2010/main" val="38250246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AEECBB22-A6DE-4C2F-A3BD-B11D9A8ADD78}" type="datetime1">
              <a:rPr lang="sk-SK" altLang="sk-SK"/>
              <a:pPr>
                <a:defRPr/>
              </a:pPr>
              <a:t>17. 5. 2016</a:t>
            </a:fld>
            <a:endParaRPr lang="es-ES" altLang="sk-SK"/>
          </a:p>
        </p:txBody>
      </p:sp>
    </p:spTree>
    <p:extLst>
      <p:ext uri="{BB962C8B-B14F-4D97-AF65-F5344CB8AC3E}">
        <p14:creationId xmlns:p14="http://schemas.microsoft.com/office/powerpoint/2010/main" val="11039504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fld id="{1748F223-C4BC-47BE-BDB0-AD3A7EA5D45C}" type="datetime1">
              <a:rPr lang="sk-SK" altLang="sk-SK"/>
              <a:pPr>
                <a:defRPr/>
              </a:pPr>
              <a:t>17. 5. 2016</a:t>
            </a:fld>
            <a:endParaRPr lang="es-ES" altLang="sk-SK"/>
          </a:p>
        </p:txBody>
      </p:sp>
    </p:spTree>
    <p:extLst>
      <p:ext uri="{BB962C8B-B14F-4D97-AF65-F5344CB8AC3E}">
        <p14:creationId xmlns:p14="http://schemas.microsoft.com/office/powerpoint/2010/main" val="25901567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fld id="{AD731B2D-9665-4982-B48F-E8B1D3743E3F}" type="datetime1">
              <a:rPr lang="sk-SK" altLang="sk-SK"/>
              <a:pPr>
                <a:defRPr/>
              </a:pPr>
              <a:t>17. 5. 2016</a:t>
            </a:fld>
            <a:endParaRPr lang="es-ES" altLang="sk-SK"/>
          </a:p>
        </p:txBody>
      </p:sp>
    </p:spTree>
    <p:extLst>
      <p:ext uri="{BB962C8B-B14F-4D97-AF65-F5344CB8AC3E}">
        <p14:creationId xmlns:p14="http://schemas.microsoft.com/office/powerpoint/2010/main" val="24574824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fld id="{94CDD4D6-0230-4D73-A40D-2574014C6DE0}" type="datetime1">
              <a:rPr lang="sk-SK" altLang="sk-SK"/>
              <a:pPr>
                <a:defRPr/>
              </a:pPr>
              <a:t>17. 5. 2016</a:t>
            </a:fld>
            <a:endParaRPr lang="es-ES" altLang="sk-SK"/>
          </a:p>
        </p:txBody>
      </p:sp>
    </p:spTree>
    <p:extLst>
      <p:ext uri="{BB962C8B-B14F-4D97-AF65-F5344CB8AC3E}">
        <p14:creationId xmlns:p14="http://schemas.microsoft.com/office/powerpoint/2010/main" val="23238741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92B307BD-4DA4-455D-92AE-3033F77BF7EF}" type="datetime1">
              <a:rPr lang="sk-SK" altLang="sk-SK"/>
              <a:pPr>
                <a:defRPr/>
              </a:pPr>
              <a:t>17. 5. 2016</a:t>
            </a:fld>
            <a:endParaRPr lang="es-ES" altLang="sk-SK"/>
          </a:p>
        </p:txBody>
      </p:sp>
    </p:spTree>
    <p:extLst>
      <p:ext uri="{BB962C8B-B14F-4D97-AF65-F5344CB8AC3E}">
        <p14:creationId xmlns:p14="http://schemas.microsoft.com/office/powerpoint/2010/main" val="1450076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F9E61803-367C-44E5-9E42-8EAAE1BA08EE}" type="datetime1">
              <a:rPr lang="sk-SK" altLang="sk-SK"/>
              <a:pPr>
                <a:defRPr/>
              </a:pPr>
              <a:t>17. 5. 2016</a:t>
            </a:fld>
            <a:endParaRPr lang="es-ES" altLang="sk-SK"/>
          </a:p>
        </p:txBody>
      </p:sp>
    </p:spTree>
    <p:extLst>
      <p:ext uri="{BB962C8B-B14F-4D97-AF65-F5344CB8AC3E}">
        <p14:creationId xmlns:p14="http://schemas.microsoft.com/office/powerpoint/2010/main" val="24035014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C9D22C55-31AD-4D67-A383-0FE7D5829853}" type="datetime1">
              <a:rPr lang="sk-SK" altLang="sk-SK"/>
              <a:pPr>
                <a:defRPr/>
              </a:pPr>
              <a:t>17. 5. 2016</a:t>
            </a:fld>
            <a:endParaRPr lang="es-ES" altLang="sk-SK"/>
          </a:p>
        </p:txBody>
      </p:sp>
    </p:spTree>
    <p:extLst>
      <p:ext uri="{BB962C8B-B14F-4D97-AF65-F5344CB8AC3E}">
        <p14:creationId xmlns:p14="http://schemas.microsoft.com/office/powerpoint/2010/main" val="2570490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E4CBC5B7-60C1-4C58-84AE-62EA39E64A9F}" type="datetime1">
              <a:rPr lang="sk-SK" altLang="sk-SK"/>
              <a:pPr>
                <a:defRPr/>
              </a:pPr>
              <a:t>17. 5. 2016</a:t>
            </a:fld>
            <a:endParaRPr lang="es-ES" altLang="sk-SK"/>
          </a:p>
        </p:txBody>
      </p:sp>
    </p:spTree>
    <p:extLst>
      <p:ext uri="{BB962C8B-B14F-4D97-AF65-F5344CB8AC3E}">
        <p14:creationId xmlns:p14="http://schemas.microsoft.com/office/powerpoint/2010/main" val="1051965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B8CA48-31E4-40F1-9112-9A1E2C659A4F}" type="datetime1">
              <a:rPr lang="sk-SK" smtClean="0"/>
              <a:t>17. 5. 2016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5F71DB-E87C-43B1-8D62-A87157017900}" type="slidenum">
              <a:rPr lang="sk-SK" smtClean="0"/>
              <a:t>‹#›</a:t>
            </a:fld>
            <a:endParaRPr lang="sk-SK"/>
          </a:p>
        </p:txBody>
      </p:sp>
    </p:spTree>
    <p:extLst>
      <p:ext uri="{BB962C8B-B14F-4D97-AF65-F5344CB8AC3E}">
        <p14:creationId xmlns:p14="http://schemas.microsoft.com/office/powerpoint/2010/main" val="55559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8FC14B-46F6-484B-8E63-6B53F207C37A}"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08EC26-BF1B-431A-8295-6CCA3A93BEAD}"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17. 5. 2016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fld id="{573F5BB7-8C19-41EE-BC06-9FF904DBD700}" type="datetime1">
              <a:rPr lang="sk-SK" altLang="sk-SK"/>
              <a:pPr fontAlgn="base">
                <a:spcBef>
                  <a:spcPct val="0"/>
                </a:spcBef>
                <a:spcAft>
                  <a:spcPct val="0"/>
                </a:spcAft>
                <a:defRPr/>
              </a:pPr>
              <a:t>17. 5. 2016</a:t>
            </a:fld>
            <a:endParaRPr lang="es-ES" altLang="sk-SK"/>
          </a:p>
        </p:txBody>
      </p:sp>
    </p:spTree>
    <p:extLst>
      <p:ext uri="{BB962C8B-B14F-4D97-AF65-F5344CB8AC3E}">
        <p14:creationId xmlns:p14="http://schemas.microsoft.com/office/powerpoint/2010/main" val="8525386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3.jpe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6.png"/><Relationship Id="rId2" Type="http://schemas.openxmlformats.org/officeDocument/2006/relationships/image" Target="../media/image5.gif"/><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5.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slide" Target="slide17.xml"/><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4.gif"/><Relationship Id="rId18" Type="http://schemas.openxmlformats.org/officeDocument/2006/relationships/slide" Target="slide15.xml"/><Relationship Id="rId26" Type="http://schemas.openxmlformats.org/officeDocument/2006/relationships/slide" Target="slide16.xml"/><Relationship Id="rId39" Type="http://schemas.openxmlformats.org/officeDocument/2006/relationships/image" Target="../media/image47.gif"/><Relationship Id="rId3" Type="http://schemas.openxmlformats.org/officeDocument/2006/relationships/image" Target="../media/image26.png"/><Relationship Id="rId21" Type="http://schemas.openxmlformats.org/officeDocument/2006/relationships/image" Target="../media/image38.gif"/><Relationship Id="rId34" Type="http://schemas.openxmlformats.org/officeDocument/2006/relationships/slide" Target="slide14.xml"/><Relationship Id="rId7" Type="http://schemas.openxmlformats.org/officeDocument/2006/relationships/image" Target="../media/image31.png"/><Relationship Id="rId12" Type="http://schemas.openxmlformats.org/officeDocument/2006/relationships/slide" Target="slide6.xml"/><Relationship Id="rId17" Type="http://schemas.openxmlformats.org/officeDocument/2006/relationships/image" Target="../media/image36.gif"/><Relationship Id="rId25" Type="http://schemas.openxmlformats.org/officeDocument/2006/relationships/image" Target="../media/image40.gif"/><Relationship Id="rId33" Type="http://schemas.openxmlformats.org/officeDocument/2006/relationships/image" Target="../media/image44.gif"/><Relationship Id="rId38" Type="http://schemas.openxmlformats.org/officeDocument/2006/relationships/slide" Target="slide19.xml"/><Relationship Id="rId2" Type="http://schemas.openxmlformats.org/officeDocument/2006/relationships/image" Target="../media/image27.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2.gif"/><Relationship Id="rId1" Type="http://schemas.openxmlformats.org/officeDocument/2006/relationships/slideLayout" Target="../slideLayouts/slideLayout24.xml"/><Relationship Id="rId6" Type="http://schemas.openxmlformats.org/officeDocument/2006/relationships/image" Target="../media/image30.gif"/><Relationship Id="rId11" Type="http://schemas.openxmlformats.org/officeDocument/2006/relationships/image" Target="../media/image33.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6.gif"/><Relationship Id="rId5" Type="http://schemas.openxmlformats.org/officeDocument/2006/relationships/image" Target="../media/image29.png"/><Relationship Id="rId15" Type="http://schemas.openxmlformats.org/officeDocument/2006/relationships/image" Target="../media/image35.gif"/><Relationship Id="rId23" Type="http://schemas.openxmlformats.org/officeDocument/2006/relationships/image" Target="../media/image39.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7.gif"/><Relationship Id="rId31" Type="http://schemas.openxmlformats.org/officeDocument/2006/relationships/image" Target="../media/image43.gif"/><Relationship Id="rId4" Type="http://schemas.openxmlformats.org/officeDocument/2006/relationships/image" Target="../media/image28.jpg"/><Relationship Id="rId9" Type="http://schemas.openxmlformats.org/officeDocument/2006/relationships/image" Target="../media/image32.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41.gif"/><Relationship Id="rId30" Type="http://schemas.openxmlformats.org/officeDocument/2006/relationships/slide" Target="slide13.xml"/><Relationship Id="rId35" Type="http://schemas.openxmlformats.org/officeDocument/2006/relationships/image" Target="../media/image45.gif"/></Relationships>
</file>

<file path=ppt/slides/_rels/slide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0.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1.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2.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image" Target="../media/image63.gif"/><Relationship Id="rId5" Type="http://schemas.microsoft.com/office/2007/relationships/hdphoto" Target="../media/hdphoto2.wdp"/><Relationship Id="rId4" Type="http://schemas.openxmlformats.org/officeDocument/2006/relationships/image" Target="../media/image48.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slide" Target="slide3.xml"/><Relationship Id="rId7" Type="http://schemas.openxmlformats.org/officeDocument/2006/relationships/image" Target="../media/image50.png"/><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slide" Target="slide20.xml"/><Relationship Id="rId5" Type="http://schemas.microsoft.com/office/2007/relationships/hdphoto" Target="../media/hdphoto2.wdp"/><Relationship Id="rId10" Type="http://schemas.openxmlformats.org/officeDocument/2006/relationships/image" Target="../media/image46.gif"/><Relationship Id="rId4" Type="http://schemas.openxmlformats.org/officeDocument/2006/relationships/image" Target="../media/image48.png"/><Relationship Id="rId9" Type="http://schemas.openxmlformats.org/officeDocument/2006/relationships/slide" Target="slide18.xml"/></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slide" Target="slide3.xml"/><Relationship Id="rId7" Type="http://schemas.openxmlformats.org/officeDocument/2006/relationships/image" Target="../media/image50.png"/><Relationship Id="rId2" Type="http://schemas.openxmlformats.org/officeDocument/2006/relationships/image" Target="../media/image26.png"/><Relationship Id="rId1" Type="http://schemas.openxmlformats.org/officeDocument/2006/relationships/slideLayout" Target="../slideLayouts/slideLayout34.xml"/><Relationship Id="rId6" Type="http://schemas.openxmlformats.org/officeDocument/2006/relationships/slide" Target="slide20.xml"/><Relationship Id="rId5" Type="http://schemas.microsoft.com/office/2007/relationships/hdphoto" Target="../media/hdphoto2.wdp"/><Relationship Id="rId4" Type="http://schemas.openxmlformats.org/officeDocument/2006/relationships/image" Target="../media/image48.png"/><Relationship Id="rId9" Type="http://schemas.openxmlformats.org/officeDocument/2006/relationships/image" Target="../media/image64.gif"/></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65.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3.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7.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7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g"/><Relationship Id="rId1" Type="http://schemas.openxmlformats.org/officeDocument/2006/relationships/slideLayout" Target="../slideLayouts/slideLayout1.xml"/><Relationship Id="rId4" Type="http://schemas.openxmlformats.org/officeDocument/2006/relationships/image" Target="../media/image78.jpg"/></Relationships>
</file>

<file path=ppt/slides/_rels/slide3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8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85.jpg"/><Relationship Id="rId1" Type="http://schemas.openxmlformats.org/officeDocument/2006/relationships/slideLayout" Target="../slideLayouts/slideLayout1.xml"/><Relationship Id="rId4" Type="http://schemas.openxmlformats.org/officeDocument/2006/relationships/image" Target="../media/image86.jpeg"/></Relationships>
</file>

<file path=ppt/slides/_rels/slide37.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87.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0.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3.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94.jpg"/><Relationship Id="rId1" Type="http://schemas.openxmlformats.org/officeDocument/2006/relationships/slideLayout" Target="../slideLayouts/slideLayout1.xml"/><Relationship Id="rId4" Type="http://schemas.openxmlformats.org/officeDocument/2006/relationships/image" Target="../media/image95.jpg"/></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6.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7.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8.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99.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0.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0.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2.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3.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0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05.jpg"/><Relationship Id="rId1" Type="http://schemas.openxmlformats.org/officeDocument/2006/relationships/slideLayout" Target="../slideLayouts/slideLayout1.xml"/><Relationship Id="rId4" Type="http://schemas.openxmlformats.org/officeDocument/2006/relationships/image" Target="../media/image106.jpg"/></Relationships>
</file>

<file path=ppt/slides/_rels/slide5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7.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08.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image" Target="../media/image109.jpg"/><Relationship Id="rId1" Type="http://schemas.openxmlformats.org/officeDocument/2006/relationships/slideLayout" Target="../slideLayouts/slideLayout1.xml"/><Relationship Id="rId4" Type="http://schemas.openxmlformats.org/officeDocument/2006/relationships/image" Target="../media/image77.png"/></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11.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2.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3.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14.jpg"/><Relationship Id="rId1" Type="http://schemas.openxmlformats.org/officeDocument/2006/relationships/slideLayout" Target="../slideLayouts/slideLayout1.xml"/><Relationship Id="rId4" Type="http://schemas.openxmlformats.org/officeDocument/2006/relationships/image" Target="../media/image115.jpg"/></Relationships>
</file>

<file path=ppt/slides/_rels/slide6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16.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117.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51.gif"/><Relationship Id="rId4" Type="http://schemas.openxmlformats.org/officeDocument/2006/relationships/image" Target="../media/image49.gif"/></Relationships>
</file>

<file path=ppt/slides/_rels/slide6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18.jpg"/><Relationship Id="rId1" Type="http://schemas.openxmlformats.org/officeDocument/2006/relationships/slideLayout" Target="../slideLayouts/slideLayout1.xml"/><Relationship Id="rId4" Type="http://schemas.openxmlformats.org/officeDocument/2006/relationships/image" Target="../media/image119.jpg"/></Relationships>
</file>

<file path=ppt/slides/_rels/slide6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20.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21.jp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27.jpg"/><Relationship Id="rId1" Type="http://schemas.openxmlformats.org/officeDocument/2006/relationships/slideLayout" Target="../slideLayouts/slideLayout24.xml"/><Relationship Id="rId5" Type="http://schemas.openxmlformats.org/officeDocument/2006/relationships/image" Target="../media/image123.png"/><Relationship Id="rId4" Type="http://schemas.openxmlformats.org/officeDocument/2006/relationships/image" Target="../media/image26.png"/></Relationships>
</file>

<file path=ppt/slides/_rels/slide68.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hyperlink" Target="https://vk.com/mispps" TargetMode="External"/><Relationship Id="rId3" Type="http://schemas.openxmlformats.org/officeDocument/2006/relationships/image" Target="../media/image124.png"/><Relationship Id="rId7" Type="http://schemas.openxmlformats.org/officeDocument/2006/relationships/hyperlink" Target="https://www.facebook.com/mispps" TargetMode="External"/><Relationship Id="rId12" Type="http://schemas.openxmlformats.org/officeDocument/2006/relationships/image" Target="../media/image129.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126.png"/><Relationship Id="rId11" Type="http://schemas.openxmlformats.org/officeDocument/2006/relationships/hyperlink" Target="https://plus.google.com/+Mispps/" TargetMode="External"/><Relationship Id="rId5" Type="http://schemas.openxmlformats.org/officeDocument/2006/relationships/image" Target="../media/image125.png"/><Relationship Id="rId10" Type="http://schemas.openxmlformats.org/officeDocument/2006/relationships/image" Target="../media/image1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3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295636" y="44624"/>
            <a:ext cx="6552728" cy="1296144"/>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revúca</a:t>
            </a:r>
            <a:endParaRPr lang="sk-SK" sz="8000" b="1" spc="50" dirty="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924754" y="1412776"/>
            <a:ext cx="3294492"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blipFill>
                <a:blip r:embed="rId4"/>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pic>
        <p:nvPicPr>
          <p:cNvPr id="8" name="Obrázok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8000">
        <p:fade/>
        <p:sndAc>
          <p:stSnd loop="1">
            <p:snd r:embed="rId2" name="Eric Mariental - Understanding.wav"/>
          </p:stSnd>
        </p:sndAc>
      </p:transition>
    </mc:Choice>
    <mc:Fallback xmlns="">
      <p:transition spd="slow" advClick="0" advTm="8000">
        <p:fade/>
        <p:sndAc>
          <p:stSnd loop="1">
            <p:snd r:embed="rId6" name="Eric Mariental - Understanding.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4000"/>
                                  </p:stCondLst>
                                  <p:childTnLst>
                                    <p:animEffect transition="out" filter="fade">
                                      <p:cBhvr>
                                        <p:cTn id="6" dur="3500"/>
                                        <p:tgtEl>
                                          <p:spTgt spid="120"/>
                                        </p:tgtEl>
                                      </p:cBhvr>
                                    </p:animEffect>
                                    <p:set>
                                      <p:cBhvr>
                                        <p:cTn id="7"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Skupina 7"/>
          <p:cNvGrpSpPr/>
          <p:nvPr/>
        </p:nvGrpSpPr>
        <p:grpSpPr>
          <a:xfrm>
            <a:off x="7236296" y="431401"/>
            <a:ext cx="1310532" cy="981375"/>
            <a:chOff x="5563980" y="2658323"/>
            <a:chExt cx="1310532" cy="981375"/>
          </a:xfrm>
        </p:grpSpPr>
        <p:pic>
          <p:nvPicPr>
            <p:cNvPr id="131" name="Obrázok 1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9116" y="2658323"/>
              <a:ext cx="1140260" cy="855195"/>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3980" y="2658323"/>
              <a:ext cx="1310532" cy="981375"/>
            </a:xfrm>
            <a:prstGeom prst="rect">
              <a:avLst/>
            </a:prstGeom>
          </p:spPr>
        </p:pic>
      </p:gr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Ревуца</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956093" y="4016606"/>
                <a:ext cx="1054777"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56" name="BlokTextu 55"/>
              <p:cNvSpPr txBox="1"/>
              <p:nvPr/>
            </p:nvSpPr>
            <p:spPr>
              <a:xfrm>
                <a:off x="2042437" y="4138420"/>
                <a:ext cx="852314"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sk-SK" sz="700" b="1" i="1" u="sng" smtClean="0">
                    <a:solidFill>
                      <a:srgbClr val="082FAA"/>
                    </a:solidFill>
                    <a:latin typeface="Nadianne" panose="03020902050305070206" pitchFamily="66" charset="0"/>
                  </a:rPr>
                  <a:t>Revúca </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sk-SK" sz="800" b="1" i="1" u="sng" smtClean="0">
                    <a:solidFill>
                      <a:srgbClr val="082FAA"/>
                    </a:solidFill>
                    <a:cs typeface="Aharoni" panose="02010803020104030203" pitchFamily="2" charset="-79"/>
                  </a:rPr>
                  <a:t>Revúca</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Revúca</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1">
              <a:lum bright="70000" contrast="-70000"/>
              <a:extLst>
                <a:ext uri="{BEBA8EAE-BF5A-486C-A8C5-ECC9F3942E4B}">
                  <a14:imgProps xmlns:a14="http://schemas.microsoft.com/office/drawing/2010/main">
                    <a14:imgLayer r:embed="rId22">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smtClean="0">
                    <a:solidFill>
                      <a:srgbClr val="082FAA"/>
                    </a:solidFill>
                    <a:latin typeface="Nadianne" panose="03020902050305070206" pitchFamily="66" charset="0"/>
                  </a:rPr>
                  <a:t>Revúca</a:t>
                </a:r>
                <a:endParaRPr lang="sk-SK" sz="600" i="1" u="sng">
                  <a:solidFill>
                    <a:srgbClr val="082FAA"/>
                  </a:solidFill>
                  <a:latin typeface="Nadianne" panose="03020902050305070206" pitchFamily="66" charset="0"/>
                </a:endParaRP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3" action="ppaction://hlinksldjump"/>
            </p:cNvPr>
            <p:cNvPicPr>
              <a:picLocks noChangeAspect="1"/>
            </p:cNvPicPr>
            <p:nvPr/>
          </p:nvPicPr>
          <p:blipFill>
            <a:blip r:embed="rId24">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8" name="Obdĺžnik 127"/>
          <p:cNvSpPr/>
          <p:nvPr/>
        </p:nvSpPr>
        <p:spPr>
          <a:xfrm>
            <a:off x="1295636" y="44624"/>
            <a:ext cx="6552728" cy="1296144"/>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revúca</a:t>
            </a:r>
            <a:endParaRPr lang="sk-SK" sz="8000" b="1" spc="50" dirty="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129" name="Obdĺžnik 128"/>
          <p:cNvSpPr/>
          <p:nvPr/>
        </p:nvSpPr>
        <p:spPr>
          <a:xfrm>
            <a:off x="2924754" y="1412776"/>
            <a:ext cx="3294492"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blipFill>
                <a:blip r:embed="rId26"/>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8"/>
                                        </p:tgtEl>
                                      </p:cBhvr>
                                    </p:animEffect>
                                    <p:set>
                                      <p:cBhvr>
                                        <p:cTn id="15" dur="1" fill="hold">
                                          <p:stCondLst>
                                            <p:cond delay="1499"/>
                                          </p:stCondLst>
                                        </p:cTn>
                                        <p:tgtEl>
                                          <p:spTgt spid="128"/>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9"/>
                                        </p:tgtEl>
                                      </p:cBhvr>
                                    </p:animEffect>
                                    <p:set>
                                      <p:cBhvr>
                                        <p:cTn id="18" dur="1" fill="hold">
                                          <p:stCondLst>
                                            <p:cond delay="1499"/>
                                          </p:stCondLst>
                                        </p:cTn>
                                        <p:tgtEl>
                                          <p:spTgt spid="129"/>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500" fill="hold"/>
                                        <p:tgtEl>
                                          <p:spTgt spid="8"/>
                                        </p:tgtEl>
                                        <p:attrNameLst>
                                          <p:attrName>ppt_w</p:attrName>
                                        </p:attrNameLst>
                                      </p:cBhvr>
                                      <p:tavLst>
                                        <p:tav tm="0">
                                          <p:val>
                                            <p:fltVal val="0"/>
                                          </p:val>
                                        </p:tav>
                                        <p:tav tm="100000">
                                          <p:val>
                                            <p:strVal val="#ppt_w"/>
                                          </p:val>
                                        </p:tav>
                                      </p:tavLst>
                                    </p:anim>
                                    <p:anim calcmode="lin" valueType="num">
                                      <p:cBhvr>
                                        <p:cTn id="33" dur="1500" fill="hold"/>
                                        <p:tgtEl>
                                          <p:spTgt spid="8"/>
                                        </p:tgtEl>
                                        <p:attrNameLst>
                                          <p:attrName>ppt_h</p:attrName>
                                        </p:attrNameLst>
                                      </p:cBhvr>
                                      <p:tavLst>
                                        <p:tav tm="0">
                                          <p:val>
                                            <p:fltVal val="0"/>
                                          </p:val>
                                        </p:tav>
                                        <p:tav tm="100000">
                                          <p:val>
                                            <p:strVal val="#ppt_h"/>
                                          </p:val>
                                        </p:tav>
                                      </p:tavLst>
                                    </p:anim>
                                    <p:animEffect transition="in" filter="fade">
                                      <p:cBhvr>
                                        <p:cTn id="34" dur="1500"/>
                                        <p:tgtEl>
                                          <p:spTgt spid="8"/>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8"/>
                                        </p:tgtEl>
                                      </p:cBhvr>
                                    </p:animEffect>
                                    <p:set>
                                      <p:cBhvr>
                                        <p:cTn id="150" dur="1" fill="hold">
                                          <p:stCondLst>
                                            <p:cond delay="1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2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4860032" y="4961240"/>
            <a:ext cx="1800200"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Revúca</a:t>
            </a:r>
          </a:p>
        </p:txBody>
      </p:sp>
      <p:sp>
        <p:nvSpPr>
          <p:cNvPr id="52" name="Obdĺžnik 51"/>
          <p:cNvSpPr/>
          <p:nvPr/>
        </p:nvSpPr>
        <p:spPr>
          <a:xfrm>
            <a:off x="8388000" y="885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388000" y="3009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388860" y="461046"/>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388000" y="1735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388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388000" y="3859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388000" y="42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388000" y="1310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388000" y="3434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388000" y="2584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388000" y="5558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388000" y="5133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388000" y="4708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388000" y="3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7979" y="2556000"/>
            <a:ext cx="644020" cy="618259"/>
          </a:xfrm>
          <a:prstGeom prst="rect">
            <a:avLst/>
          </a:prstGeom>
        </p:spPr>
      </p:pic>
      <p:sp>
        <p:nvSpPr>
          <p:cNvPr id="68" name="BlokTextu 67"/>
          <p:cNvSpPr txBox="1"/>
          <p:nvPr/>
        </p:nvSpPr>
        <p:spPr>
          <a:xfrm>
            <a:off x="4624938" y="5553488"/>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rPr>
              <a:t>GPS   </a:t>
            </a:r>
            <a:r>
              <a:rPr lang="sk-SK" sz="1200" b="1" i="1" smtClean="0">
                <a:solidFill>
                  <a:srgbClr val="008000"/>
                </a:solidFill>
              </a:rPr>
              <a:t>N 48°40‘59‘‘   </a:t>
            </a:r>
            <a:r>
              <a:rPr lang="sk-SK" sz="1200" b="1" i="1">
                <a:solidFill>
                  <a:srgbClr val="008000"/>
                </a:solidFill>
              </a:rPr>
              <a:t>E </a:t>
            </a:r>
            <a:r>
              <a:rPr lang="sk-SK" sz="1200" b="1" i="1" smtClean="0">
                <a:solidFill>
                  <a:srgbClr val="008000"/>
                </a:solidFill>
              </a:rPr>
              <a:t>20°06‘48‘‘</a:t>
            </a:r>
            <a:endParaRPr lang="sk-SK"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208348" y="5270061"/>
            <a:ext cx="845276" cy="972068"/>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7721697" y="6502244"/>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2440" y="90000"/>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32860" y="515046"/>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32860" y="9396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33103" y="13644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32000" y="17892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32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33103" y="26388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33103" y="30636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32000" y="34884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33103" y="39132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32000" y="4338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33103" y="47628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32000" y="51876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32000" y="56124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388000" y="5983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32000" y="6037200"/>
            <a:ext cx="432000" cy="288000"/>
          </a:xfrm>
          <a:prstGeom prst="rect">
            <a:avLst/>
          </a:prstGeom>
          <a:ln>
            <a:noFill/>
          </a:ln>
          <a:effectLst>
            <a:outerShdw blurRad="292100" dist="139700" dir="2700000" algn="tl" rotWithShape="0">
              <a:srgbClr val="333333">
                <a:alpha val="65000"/>
              </a:srgbClr>
            </a:outerShdw>
          </a:effectLst>
        </p:spPr>
      </p:pic>
      <p:sp>
        <p:nvSpPr>
          <p:cNvPr id="66" name="Obdĺžnik 65"/>
          <p:cNvSpPr/>
          <p:nvPr/>
        </p:nvSpPr>
        <p:spPr>
          <a:xfrm>
            <a:off x="8388000" y="640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8" name="Obrázok 7">
            <a:hlinkClick r:id="rId38" action="ppaction://hlinksldjump"/>
          </p:cNvPr>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8532000" y="6462000"/>
            <a:ext cx="432001"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10" presetClass="entr" presetSubtype="0" fill="hold" grpId="0" nodeType="afterEffect">
                                  <p:stCondLst>
                                    <p:cond delay="250"/>
                                  </p:stCondLst>
                                  <p:childTnLst>
                                    <p:set>
                                      <p:cBhvr>
                                        <p:cTn id="169" dur="1" fill="hold">
                                          <p:stCondLst>
                                            <p:cond delay="0"/>
                                          </p:stCondLst>
                                        </p:cTn>
                                        <p:tgtEl>
                                          <p:spTgt spid="66"/>
                                        </p:tgtEl>
                                        <p:attrNameLst>
                                          <p:attrName>style.visibility</p:attrName>
                                        </p:attrNameLst>
                                      </p:cBhvr>
                                      <p:to>
                                        <p:strVal val="visible"/>
                                      </p:to>
                                    </p:set>
                                    <p:animEffect transition="in" filter="fade">
                                      <p:cBhvr>
                                        <p:cTn id="170" dur="500"/>
                                        <p:tgtEl>
                                          <p:spTgt spid="66"/>
                                        </p:tgtEl>
                                      </p:cBhvr>
                                    </p:animEffect>
                                  </p:childTnLst>
                                </p:cTn>
                              </p:par>
                              <p:par>
                                <p:cTn id="171" presetID="53" presetClass="entr" presetSubtype="16"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p:cTn id="173" dur="750" fill="hold"/>
                                        <p:tgtEl>
                                          <p:spTgt spid="8"/>
                                        </p:tgtEl>
                                        <p:attrNameLst>
                                          <p:attrName>ppt_w</p:attrName>
                                        </p:attrNameLst>
                                      </p:cBhvr>
                                      <p:tavLst>
                                        <p:tav tm="0">
                                          <p:val>
                                            <p:fltVal val="0"/>
                                          </p:val>
                                        </p:tav>
                                        <p:tav tm="100000">
                                          <p:val>
                                            <p:strVal val="#ppt_w"/>
                                          </p:val>
                                        </p:tav>
                                      </p:tavLst>
                                    </p:anim>
                                    <p:anim calcmode="lin" valueType="num">
                                      <p:cBhvr>
                                        <p:cTn id="174" dur="750" fill="hold"/>
                                        <p:tgtEl>
                                          <p:spTgt spid="8"/>
                                        </p:tgtEl>
                                        <p:attrNameLst>
                                          <p:attrName>ppt_h</p:attrName>
                                        </p:attrNameLst>
                                      </p:cBhvr>
                                      <p:tavLst>
                                        <p:tav tm="0">
                                          <p:val>
                                            <p:fltVal val="0"/>
                                          </p:val>
                                        </p:tav>
                                        <p:tav tm="100000">
                                          <p:val>
                                            <p:strVal val="#ppt_h"/>
                                          </p:val>
                                        </p:tav>
                                      </p:tavLst>
                                    </p:anim>
                                    <p:animEffect transition="in" filter="fade">
                                      <p:cBhvr>
                                        <p:cTn id="175" dur="750"/>
                                        <p:tgtEl>
                                          <p:spTgt spid="8"/>
                                        </p:tgtEl>
                                      </p:cBhvr>
                                    </p:animEffect>
                                  </p:childTnLst>
                                </p:cTn>
                              </p:par>
                            </p:childTnLst>
                          </p:cTn>
                        </p:par>
                        <p:par>
                          <p:cTn id="176" fill="hold">
                            <p:stCondLst>
                              <p:cond delay="24250"/>
                            </p:stCondLst>
                            <p:childTnLst>
                              <p:par>
                                <p:cTn id="177" presetID="42" presetClass="entr" presetSubtype="0" fill="hold" grpId="0" nodeType="afterEffect">
                                  <p:stCondLst>
                                    <p:cond delay="0"/>
                                  </p:stCondLst>
                                  <p:childTnLst>
                                    <p:set>
                                      <p:cBhvr>
                                        <p:cTn id="178" dur="1" fill="hold">
                                          <p:stCondLst>
                                            <p:cond delay="0"/>
                                          </p:stCondLst>
                                        </p:cTn>
                                        <p:tgtEl>
                                          <p:spTgt spid="71"/>
                                        </p:tgtEl>
                                        <p:attrNameLst>
                                          <p:attrName>style.visibility</p:attrName>
                                        </p:attrNameLst>
                                      </p:cBhvr>
                                      <p:to>
                                        <p:strVal val="visible"/>
                                      </p:to>
                                    </p:set>
                                    <p:animEffect transition="in" filter="fade">
                                      <p:cBhvr>
                                        <p:cTn id="179" dur="2000"/>
                                        <p:tgtEl>
                                          <p:spTgt spid="71"/>
                                        </p:tgtEl>
                                      </p:cBhvr>
                                    </p:animEffect>
                                    <p:anim calcmode="lin" valueType="num">
                                      <p:cBhvr>
                                        <p:cTn id="180" dur="2000" fill="hold"/>
                                        <p:tgtEl>
                                          <p:spTgt spid="71"/>
                                        </p:tgtEl>
                                        <p:attrNameLst>
                                          <p:attrName>ppt_x</p:attrName>
                                        </p:attrNameLst>
                                      </p:cBhvr>
                                      <p:tavLst>
                                        <p:tav tm="0">
                                          <p:val>
                                            <p:strVal val="#ppt_x"/>
                                          </p:val>
                                        </p:tav>
                                        <p:tav tm="100000">
                                          <p:val>
                                            <p:strVal val="#ppt_x"/>
                                          </p:val>
                                        </p:tav>
                                      </p:tavLst>
                                    </p:anim>
                                    <p:anim calcmode="lin" valueType="num">
                                      <p:cBhvr>
                                        <p:cTn id="181" dur="2000" fill="hold"/>
                                        <p:tgtEl>
                                          <p:spTgt spid="71"/>
                                        </p:tgtEl>
                                        <p:attrNameLst>
                                          <p:attrName>ppt_y</p:attrName>
                                        </p:attrNameLst>
                                      </p:cBhvr>
                                      <p:tavLst>
                                        <p:tav tm="0">
                                          <p:val>
                                            <p:strVal val="#ppt_y+.1"/>
                                          </p:val>
                                        </p:tav>
                                        <p:tav tm="100000">
                                          <p:val>
                                            <p:strVal val="#ppt_y"/>
                                          </p:val>
                                        </p:tav>
                                      </p:tavLst>
                                    </p:anim>
                                  </p:childTnLst>
                                </p:cTn>
                              </p:par>
                            </p:childTnLst>
                          </p:cTn>
                        </p:par>
                        <p:par>
                          <p:cTn id="182" fill="hold">
                            <p:stCondLst>
                              <p:cond delay="26250"/>
                            </p:stCondLst>
                            <p:childTnLst>
                              <p:par>
                                <p:cTn id="183" presetID="10" presetClass="entr" presetSubtype="0" fill="hold" nodeType="afterEffect">
                                  <p:stCondLst>
                                    <p:cond delay="250"/>
                                  </p:stCondLst>
                                  <p:childTnLst>
                                    <p:set>
                                      <p:cBhvr>
                                        <p:cTn id="184" dur="1" fill="hold">
                                          <p:stCondLst>
                                            <p:cond delay="0"/>
                                          </p:stCondLst>
                                        </p:cTn>
                                        <p:tgtEl>
                                          <p:spTgt spid="7"/>
                                        </p:tgtEl>
                                        <p:attrNameLst>
                                          <p:attrName>style.visibility</p:attrName>
                                        </p:attrNameLst>
                                      </p:cBhvr>
                                      <p:to>
                                        <p:strVal val="visible"/>
                                      </p:to>
                                    </p:set>
                                    <p:animEffect transition="in" filter="fade">
                                      <p:cBhvr>
                                        <p:cTn id="185" dur="1500"/>
                                        <p:tgtEl>
                                          <p:spTgt spid="7"/>
                                        </p:tgtEl>
                                      </p:cBhvr>
                                    </p:animEffect>
                                  </p:childTnLst>
                                </p:cTn>
                              </p:par>
                            </p:childTnLst>
                          </p:cTn>
                        </p:par>
                        <p:par>
                          <p:cTn id="186" fill="hold">
                            <p:stCondLst>
                              <p:cond delay="28000"/>
                            </p:stCondLst>
                            <p:childTnLst>
                              <p:par>
                                <p:cTn id="187" presetID="42" presetClass="path" presetSubtype="0" repeatCount="30000" accel="16667" decel="16667" autoRev="1" fill="hold" nodeType="afterEffect">
                                  <p:stCondLst>
                                    <p:cond delay="0"/>
                                  </p:stCondLst>
                                  <p:childTnLst>
                                    <p:animMotion origin="layout" path="M 8.33333E-7 9.32223E-7 L -0.00104 0.9003 " pathEditMode="relative" rAng="0" ptsTypes="AA">
                                      <p:cBhvr>
                                        <p:cTn id="188" dur="15000" fill="hold"/>
                                        <p:tgtEl>
                                          <p:spTgt spid="7"/>
                                        </p:tgtEl>
                                        <p:attrNameLst>
                                          <p:attrName>ppt_x</p:attrName>
                                          <p:attrName>ppt_y</p:attrName>
                                        </p:attrNameLst>
                                      </p:cBhvr>
                                      <p:rCtr x="-52" y="450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69" grpId="0" animBg="1"/>
      <p:bldP spid="6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Slovensko</a:t>
            </a:r>
            <a:endParaRPr lang="sk-SK" sz="2400" i="1" u="sng">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Hudba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769217" y="416483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je okresné mesto s vyše 13 </a:t>
            </a:r>
            <a:r>
              <a:rPr lang="sk-SK" sz="1700" i="1" smtClean="0">
                <a:ln w="9525">
                  <a:noFill/>
                  <a:prstDash val="solid"/>
                </a:ln>
                <a:solidFill>
                  <a:srgbClr val="F79646">
                    <a:lumMod val="50000"/>
                  </a:srgbClr>
                </a:solidFill>
                <a:latin typeface="Nadianne" panose="03020902050305070206" pitchFamily="66" charset="0"/>
                <a:cs typeface="Arial" charset="0"/>
              </a:rPr>
              <a:t>tisíc </a:t>
            </a:r>
            <a:r>
              <a:rPr lang="sk-SK" sz="1700" i="1">
                <a:ln w="9525">
                  <a:noFill/>
                  <a:prstDash val="solid"/>
                </a:ln>
                <a:solidFill>
                  <a:srgbClr val="F79646">
                    <a:lumMod val="50000"/>
                  </a:srgbClr>
                </a:solidFill>
                <a:latin typeface="Nadianne" panose="03020902050305070206" pitchFamily="66" charset="0"/>
                <a:cs typeface="Arial" charset="0"/>
              </a:rPr>
              <a:t>obyvateľmi. Leží na strednom Slovensku v Slovenskom rudohorí v nadmorskej výške 318 metrov.</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Prvá </a:t>
            </a:r>
            <a:r>
              <a:rPr lang="sk-SK" sz="1700" i="1">
                <a:ln w="9525">
                  <a:noFill/>
                  <a:prstDash val="solid"/>
                </a:ln>
                <a:solidFill>
                  <a:srgbClr val="F79646">
                    <a:lumMod val="50000"/>
                  </a:srgbClr>
                </a:solidFill>
                <a:latin typeface="Nadianne" panose="03020902050305070206" pitchFamily="66" charset="0"/>
                <a:cs typeface="Arial" charset="0"/>
              </a:rPr>
              <a:t>písomná zmienka o meste je z roku </a:t>
            </a:r>
            <a:r>
              <a:rPr lang="sk-SK" sz="1700" i="1" smtClean="0">
                <a:ln w="9525">
                  <a:noFill/>
                  <a:prstDash val="solid"/>
                </a:ln>
                <a:solidFill>
                  <a:srgbClr val="F79646">
                    <a:lumMod val="50000"/>
                  </a:srgbClr>
                </a:solidFill>
                <a:latin typeface="Nadianne" panose="03020902050305070206" pitchFamily="66" charset="0"/>
                <a:cs typeface="Arial" charset="0"/>
              </a:rPr>
              <a:t>1427</a:t>
            </a:r>
            <a:r>
              <a:rPr lang="sk-SK" sz="1700" i="1">
                <a:ln w="9525">
                  <a:noFill/>
                  <a:prstDash val="solid"/>
                </a:ln>
                <a:solidFill>
                  <a:srgbClr val="F79646">
                    <a:lumMod val="50000"/>
                  </a:srgbClr>
                </a:solidFill>
                <a:latin typeface="Nadianne" panose="03020902050305070206" pitchFamily="66" charset="0"/>
                <a:cs typeface="Arial" charset="0"/>
              </a:rPr>
              <a:t>. Viac než 500 rokov bolo strediskom železiarskeho priemyslu. V druhej polovici XX. storočia sa stalo centrom priemyslu magnezitového.</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V </a:t>
            </a:r>
            <a:r>
              <a:rPr lang="sk-SK" sz="1700" i="1">
                <a:ln w="9525">
                  <a:noFill/>
                  <a:prstDash val="solid"/>
                </a:ln>
                <a:solidFill>
                  <a:srgbClr val="F79646">
                    <a:lumMod val="50000"/>
                  </a:srgbClr>
                </a:solidFill>
                <a:latin typeface="Nadianne" panose="03020902050305070206" pitchFamily="66" charset="0"/>
                <a:cs typeface="Arial" charset="0"/>
              </a:rPr>
              <a:t>druhej polovici </a:t>
            </a:r>
            <a:r>
              <a:rPr lang="sk-SK" sz="1700" i="1" smtClean="0">
                <a:ln w="9525">
                  <a:noFill/>
                  <a:prstDash val="solid"/>
                </a:ln>
                <a:solidFill>
                  <a:srgbClr val="F79646">
                    <a:lumMod val="50000"/>
                  </a:srgbClr>
                </a:solidFill>
                <a:latin typeface="Nadianne" panose="03020902050305070206" pitchFamily="66" charset="0"/>
                <a:cs typeface="Arial" charset="0"/>
              </a:rPr>
              <a:t>XlX</a:t>
            </a:r>
            <a:r>
              <a:rPr lang="sk-SK" sz="1700" i="1">
                <a:ln w="9525">
                  <a:noFill/>
                  <a:prstDash val="solid"/>
                </a:ln>
                <a:solidFill>
                  <a:srgbClr val="F79646">
                    <a:lumMod val="50000"/>
                  </a:srgbClr>
                </a:solidFill>
                <a:latin typeface="Nadianne" panose="03020902050305070206" pitchFamily="66" charset="0"/>
                <a:cs typeface="Arial" charset="0"/>
              </a:rPr>
              <a:t>. storočia bolo mesto tiež strediskom </a:t>
            </a:r>
            <a:r>
              <a:rPr lang="sk-SK" sz="1700" i="1" smtClean="0">
                <a:ln w="9525">
                  <a:noFill/>
                  <a:prstDash val="solid"/>
                </a:ln>
                <a:solidFill>
                  <a:srgbClr val="F79646">
                    <a:lumMod val="50000"/>
                  </a:srgbClr>
                </a:solidFill>
                <a:latin typeface="Nadianne" panose="03020902050305070206" pitchFamily="66" charset="0"/>
                <a:cs typeface="Arial" charset="0"/>
              </a:rPr>
              <a:t>sloven-ského </a:t>
            </a:r>
            <a:r>
              <a:rPr lang="sk-SK" sz="1700" i="1">
                <a:ln w="9525">
                  <a:noFill/>
                  <a:prstDash val="solid"/>
                </a:ln>
                <a:solidFill>
                  <a:srgbClr val="F79646">
                    <a:lumMod val="50000"/>
                  </a:srgbClr>
                </a:solidFill>
                <a:latin typeface="Nadianne" panose="03020902050305070206" pitchFamily="66" charset="0"/>
                <a:cs typeface="Arial" charset="0"/>
              </a:rPr>
              <a:t>kultúrneho života. Prvé gymnázium, na ktorom sa vyučovalo v slovenskom jazyku bolo založené práve v Revúcej v roku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V </a:t>
            </a:r>
            <a:r>
              <a:rPr lang="sk-SK" sz="1700" i="1">
                <a:ln w="9525">
                  <a:noFill/>
                  <a:prstDash val="solid"/>
                </a:ln>
                <a:solidFill>
                  <a:srgbClr val="F79646">
                    <a:lumMod val="50000"/>
                  </a:srgbClr>
                </a:solidFill>
                <a:latin typeface="Nadianne" panose="03020902050305070206" pitchFamily="66" charset="0"/>
                <a:cs typeface="Arial" charset="0"/>
              </a:rPr>
              <a:t>blízkom okolí sa nachádza Národný park Muránska planina, Ochtinská aragonitová jaskyňa a Muránsky </a:t>
            </a:r>
            <a:r>
              <a:rPr lang="sk-SK" sz="1700" i="1" smtClean="0">
                <a:ln w="9525">
                  <a:noFill/>
                  <a:prstDash val="solid"/>
                </a:ln>
                <a:solidFill>
                  <a:srgbClr val="F79646">
                    <a:lumMod val="50000"/>
                  </a:srgbClr>
                </a:solidFill>
                <a:latin typeface="Nadianne" panose="03020902050305070206" pitchFamily="66" charset="0"/>
                <a:cs typeface="Arial" charset="0"/>
              </a:rPr>
              <a:t>hrad (z Xlll. storočia).</a:t>
            </a:r>
            <a:endParaRPr lang="sk-SK"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Music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6631499" y="4554686"/>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a:ln w="9525">
                  <a:noFill/>
                  <a:prstDash val="solid"/>
                </a:ln>
                <a:solidFill>
                  <a:srgbClr val="F79646">
                    <a:lumMod val="50000"/>
                  </a:srgbClr>
                </a:solidFill>
                <a:latin typeface="Nadianne" panose="03020902050305070206" pitchFamily="66" charset="0"/>
                <a:cs typeface="Arial" charset="0"/>
              </a:rPr>
              <a:t>Revúca is a district town with more than 13,000 inhabitants. The town is located in the Central Slovakia in the Slovak Ore Mountains at the level of 318 m over the sea.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The </a:t>
            </a:r>
            <a:r>
              <a:rPr lang="en-US" sz="1700" i="1">
                <a:ln w="9525">
                  <a:noFill/>
                  <a:prstDash val="solid"/>
                </a:ln>
                <a:solidFill>
                  <a:srgbClr val="F79646">
                    <a:lumMod val="50000"/>
                  </a:srgbClr>
                </a:solidFill>
                <a:latin typeface="Nadianne" panose="03020902050305070206" pitchFamily="66" charset="0"/>
                <a:cs typeface="Arial" charset="0"/>
              </a:rPr>
              <a:t>earliest written record of the town is from </a:t>
            </a:r>
            <a:r>
              <a:rPr lang="en-US"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en-US" sz="1700" i="1" smtClean="0">
                <a:ln w="9525">
                  <a:noFill/>
                  <a:prstDash val="solid"/>
                </a:ln>
                <a:solidFill>
                  <a:srgbClr val="F79646">
                    <a:lumMod val="50000"/>
                  </a:srgbClr>
                </a:solidFill>
                <a:latin typeface="Nadianne" panose="03020902050305070206" pitchFamily="66" charset="0"/>
                <a:cs typeface="Arial" charset="0"/>
              </a:rPr>
              <a:t>7</a:t>
            </a:r>
            <a:r>
              <a:rPr lang="en-US" sz="1700" i="1">
                <a:ln w="9525">
                  <a:noFill/>
                  <a:prstDash val="solid"/>
                </a:ln>
                <a:solidFill>
                  <a:srgbClr val="F79646">
                    <a:lumMod val="50000"/>
                  </a:srgbClr>
                </a:solidFill>
                <a:latin typeface="Nadianne" panose="03020902050305070206" pitchFamily="66" charset="0"/>
                <a:cs typeface="Arial" charset="0"/>
              </a:rPr>
              <a:t>. For more than 500 years was Revúca the center of the iron industry. In the second half of the 20</a:t>
            </a:r>
            <a:r>
              <a:rPr lang="en-US" sz="1700" i="1" baseline="30000">
                <a:ln w="9525">
                  <a:noFill/>
                  <a:prstDash val="solid"/>
                </a:ln>
                <a:solidFill>
                  <a:srgbClr val="F79646">
                    <a:lumMod val="50000"/>
                  </a:srgbClr>
                </a:solidFill>
                <a:latin typeface="Nadianne" panose="03020902050305070206" pitchFamily="66" charset="0"/>
                <a:cs typeface="Arial" charset="0"/>
              </a:rPr>
              <a:t>th</a:t>
            </a:r>
            <a:r>
              <a:rPr lang="en-US" sz="1700" i="1">
                <a:ln w="9525">
                  <a:noFill/>
                  <a:prstDash val="solid"/>
                </a:ln>
                <a:solidFill>
                  <a:srgbClr val="F79646">
                    <a:lumMod val="50000"/>
                  </a:srgbClr>
                </a:solidFill>
                <a:latin typeface="Nadianne" panose="03020902050305070206" pitchFamily="66" charset="0"/>
                <a:cs typeface="Arial" charset="0"/>
              </a:rPr>
              <a:t> century developed in the magnesite industry.</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During </a:t>
            </a:r>
            <a:r>
              <a:rPr lang="en-US" sz="1700" i="1">
                <a:ln w="9525">
                  <a:noFill/>
                  <a:prstDash val="solid"/>
                </a:ln>
                <a:solidFill>
                  <a:srgbClr val="F79646">
                    <a:lumMod val="50000"/>
                  </a:srgbClr>
                </a:solidFill>
                <a:latin typeface="Nadianne" panose="03020902050305070206" pitchFamily="66" charset="0"/>
                <a:cs typeface="Arial" charset="0"/>
              </a:rPr>
              <a:t>the second half of the 19th century Revúca became a center of the Slovak national revival. The first high school teaching in the Slovak language was founded here in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n-US" sz="1700" i="1" smtClean="0">
                <a:ln w="9525">
                  <a:noFill/>
                  <a:prstDash val="solid"/>
                </a:ln>
                <a:solidFill>
                  <a:srgbClr val="F79646">
                    <a:lumMod val="50000"/>
                  </a:srgbClr>
                </a:solidFill>
                <a:latin typeface="Nadianne" panose="03020902050305070206" pitchFamily="66" charset="0"/>
                <a:cs typeface="Arial" charset="0"/>
              </a:rPr>
              <a:t>To </a:t>
            </a:r>
            <a:r>
              <a:rPr lang="en-US" sz="1700" i="1">
                <a:ln w="9525">
                  <a:noFill/>
                  <a:prstDash val="solid"/>
                </a:ln>
                <a:solidFill>
                  <a:srgbClr val="F79646">
                    <a:lumMod val="50000"/>
                  </a:srgbClr>
                </a:solidFill>
                <a:latin typeface="Nadianne" panose="03020902050305070206" pitchFamily="66" charset="0"/>
                <a:cs typeface="Arial" charset="0"/>
              </a:rPr>
              <a:t>the nearest surroundings belong the National Park Muránska planina, the Aragonite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n-US" sz="1700" i="1" smtClean="0">
                <a:ln w="9525">
                  <a:noFill/>
                  <a:prstDash val="solid"/>
                </a:ln>
                <a:solidFill>
                  <a:srgbClr val="F79646">
                    <a:lumMod val="50000"/>
                  </a:srgbClr>
                </a:solidFill>
                <a:latin typeface="Nadianne" panose="03020902050305070206" pitchFamily="66" charset="0"/>
                <a:cs typeface="Arial" charset="0"/>
              </a:rPr>
              <a:t>ave Ochtiná </a:t>
            </a:r>
            <a:r>
              <a:rPr lang="en-US" sz="1700" i="1">
                <a:ln w="9525">
                  <a:noFill/>
                  <a:prstDash val="solid"/>
                </a:ln>
                <a:solidFill>
                  <a:srgbClr val="F79646">
                    <a:lumMod val="50000"/>
                  </a:srgbClr>
                </a:solidFill>
                <a:latin typeface="Nadianne" panose="03020902050305070206" pitchFamily="66" charset="0"/>
                <a:cs typeface="Arial" charset="0"/>
              </a:rPr>
              <a:t>and the Muráň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n-US" sz="1700" i="1" smtClean="0">
                <a:ln w="9525">
                  <a:noFill/>
                  <a:prstDash val="solid"/>
                </a:ln>
                <a:solidFill>
                  <a:srgbClr val="F79646">
                    <a:lumMod val="50000"/>
                  </a:srgbClr>
                </a:solidFill>
                <a:latin typeface="Nadianne" panose="03020902050305070206" pitchFamily="66" charset="0"/>
                <a:cs typeface="Arial" charset="0"/>
              </a:rPr>
              <a:t>astle </a:t>
            </a:r>
            <a:r>
              <a:rPr lang="en-US" sz="1700" i="1">
                <a:ln w="9525">
                  <a:noFill/>
                  <a:prstDash val="solid"/>
                </a:ln>
                <a:solidFill>
                  <a:srgbClr val="F79646">
                    <a:lumMod val="50000"/>
                  </a:srgbClr>
                </a:solidFill>
                <a:latin typeface="Nadianne" panose="03020902050305070206" pitchFamily="66" charset="0"/>
                <a:cs typeface="Arial" charset="0"/>
              </a:rPr>
              <a:t>built in 13</a:t>
            </a:r>
            <a:r>
              <a:rPr lang="en-US" sz="1700" i="1" baseline="30000">
                <a:ln w="9525">
                  <a:noFill/>
                  <a:prstDash val="solid"/>
                </a:ln>
                <a:solidFill>
                  <a:srgbClr val="F79646">
                    <a:lumMod val="50000"/>
                  </a:srgbClr>
                </a:solidFill>
                <a:latin typeface="Nadianne" panose="03020902050305070206" pitchFamily="66" charset="0"/>
                <a:cs typeface="Arial" charset="0"/>
              </a:rPr>
              <a:t>th</a:t>
            </a:r>
            <a:r>
              <a:rPr lang="en-US" sz="1700" i="1">
                <a:ln w="9525">
                  <a:noFill/>
                  <a:prstDash val="solid"/>
                </a:ln>
                <a:solidFill>
                  <a:srgbClr val="F79646">
                    <a:lumMod val="50000"/>
                  </a:srgbClr>
                </a:solidFill>
                <a:latin typeface="Nadianne" panose="03020902050305070206" pitchFamily="66" charset="0"/>
                <a:cs typeface="Arial" charset="0"/>
              </a:rPr>
              <a:t> century</a:t>
            </a:r>
            <a:r>
              <a:rPr lang="en-US" sz="1700" i="1" smtClean="0">
                <a:ln w="9525">
                  <a:noFill/>
                  <a:prstDash val="solid"/>
                </a:ln>
                <a:solidFill>
                  <a:srgbClr val="F79646">
                    <a:lumMod val="50000"/>
                  </a:srgbClr>
                </a:solidFill>
                <a:latin typeface="Nadianne" panose="03020902050305070206" pitchFamily="66" charset="0"/>
                <a:cs typeface="Arial" charset="0"/>
              </a:rPr>
              <a:t>.</a:t>
            </a:r>
            <a:endParaRPr lang="en-US"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Eslovaquia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Año </a:t>
            </a:r>
            <a:r>
              <a:rPr lang="sk-SK" sz="1400" i="1" smtClean="0">
                <a:ln w="9525">
                  <a:noFill/>
                  <a:prstDash val="solid"/>
                </a:ln>
                <a:solidFill>
                  <a:srgbClr val="F79646">
                    <a:lumMod val="50000"/>
                  </a:srgbClr>
                </a:solidFill>
                <a:latin typeface="Nadianne" panose="03020902050305070206" pitchFamily="66" charset="0"/>
                <a:cs typeface="Arial" charset="0"/>
              </a:rPr>
              <a:t>:		2016</a:t>
            </a:r>
          </a:p>
        </p:txBody>
      </p:sp>
      <p:sp>
        <p:nvSpPr>
          <p:cNvPr id="6" name="BlokTextu 5"/>
          <p:cNvSpPr txBox="1"/>
          <p:nvPr/>
        </p:nvSpPr>
        <p:spPr>
          <a:xfrm>
            <a:off x="658822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a:ln w="9525">
                  <a:noFill/>
                  <a:prstDash val="solid"/>
                </a:ln>
                <a:solidFill>
                  <a:srgbClr val="F79646">
                    <a:lumMod val="50000"/>
                  </a:srgbClr>
                </a:solidFill>
                <a:latin typeface="Nadianne" panose="03020902050305070206" pitchFamily="66" charset="0"/>
                <a:cs typeface="Arial" charset="0"/>
              </a:rPr>
              <a:t>Revúca es una ciudad con cerca de 13.000 habitantes. Se encuentra a </a:t>
            </a:r>
            <a:r>
              <a:rPr lang="es-ES" sz="1700" i="1" smtClean="0">
                <a:ln w="9525">
                  <a:noFill/>
                  <a:prstDash val="solid"/>
                </a:ln>
                <a:solidFill>
                  <a:srgbClr val="F79646">
                    <a:lumMod val="50000"/>
                  </a:srgbClr>
                </a:solidFill>
                <a:latin typeface="Nadianne" panose="03020902050305070206" pitchFamily="66" charset="0"/>
                <a:cs typeface="Arial" charset="0"/>
              </a:rPr>
              <a:t>318</a:t>
            </a: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m </a:t>
            </a:r>
            <a:r>
              <a:rPr lang="es-ES" sz="1700" i="1">
                <a:ln w="9525">
                  <a:noFill/>
                  <a:prstDash val="solid"/>
                </a:ln>
                <a:solidFill>
                  <a:srgbClr val="F79646">
                    <a:lumMod val="50000"/>
                  </a:srgbClr>
                </a:solidFill>
                <a:latin typeface="Nadianne" panose="03020902050305070206" pitchFamily="66" charset="0"/>
                <a:cs typeface="Arial" charset="0"/>
              </a:rPr>
              <a:t>sobre el nivel del mar en el centro de Eslovaquia, en la cadena de montañas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es-ES" sz="1700" i="1" smtClean="0">
                <a:ln w="9525">
                  <a:noFill/>
                  <a:prstDash val="solid"/>
                </a:ln>
                <a:solidFill>
                  <a:srgbClr val="F79646">
                    <a:lumMod val="50000"/>
                  </a:srgbClr>
                </a:solidFill>
                <a:latin typeface="Nadianne" panose="03020902050305070206" pitchFamily="66" charset="0"/>
                <a:cs typeface="Arial" charset="0"/>
              </a:rPr>
              <a:t>udhorie</a:t>
            </a:r>
            <a:r>
              <a:rPr lang="es-ES"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La </a:t>
            </a:r>
            <a:r>
              <a:rPr lang="es-ES" sz="1700" i="1">
                <a:ln w="9525">
                  <a:noFill/>
                  <a:prstDash val="solid"/>
                </a:ln>
                <a:solidFill>
                  <a:srgbClr val="F79646">
                    <a:lumMod val="50000"/>
                  </a:srgbClr>
                </a:solidFill>
                <a:latin typeface="Nadianne" panose="03020902050305070206" pitchFamily="66" charset="0"/>
                <a:cs typeface="Arial" charset="0"/>
              </a:rPr>
              <a:t>primera mención escrita de la ciudad data de </a:t>
            </a:r>
            <a:r>
              <a:rPr lang="es-ES"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es-ES"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Fue </a:t>
            </a:r>
            <a:r>
              <a:rPr lang="es-ES" sz="1700" i="1">
                <a:ln w="9525">
                  <a:noFill/>
                  <a:prstDash val="solid"/>
                </a:ln>
                <a:solidFill>
                  <a:srgbClr val="F79646">
                    <a:lumMod val="50000"/>
                  </a:srgbClr>
                </a:solidFill>
                <a:latin typeface="Nadianne" panose="03020902050305070206" pitchFamily="66" charset="0"/>
                <a:cs typeface="Arial" charset="0"/>
              </a:rPr>
              <a:t>el centro de la industria del hierro desde hace 500 años, sin embargo, en la segunda mitad del siglo 20, la ciudad comenzó a centrarse en la industria de magnesita.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En </a:t>
            </a:r>
            <a:r>
              <a:rPr lang="es-ES" sz="1700" i="1">
                <a:ln w="9525">
                  <a:noFill/>
                  <a:prstDash val="solid"/>
                </a:ln>
                <a:solidFill>
                  <a:srgbClr val="F79646">
                    <a:lumMod val="50000"/>
                  </a:srgbClr>
                </a:solidFill>
                <a:latin typeface="Nadianne" panose="03020902050305070206" pitchFamily="66" charset="0"/>
                <a:cs typeface="Arial" charset="0"/>
              </a:rPr>
              <a:t>el siglo 19, la ciudad de Revúca se convirtió en centro cultural y en 1862 fue sede de la primera escuela secundaria na enseñanza de lo eslovaco como su idioma principal.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es-ES" sz="1700" i="1" smtClean="0">
                <a:ln w="9525">
                  <a:noFill/>
                  <a:prstDash val="solid"/>
                </a:ln>
                <a:solidFill>
                  <a:srgbClr val="F79646">
                    <a:lumMod val="50000"/>
                  </a:srgbClr>
                </a:solidFill>
                <a:latin typeface="Nadianne" panose="03020902050305070206" pitchFamily="66" charset="0"/>
                <a:cs typeface="Arial" charset="0"/>
              </a:rPr>
              <a:t>Patrimonios </a:t>
            </a:r>
            <a:r>
              <a:rPr lang="es-ES" sz="1700" i="1">
                <a:ln w="9525">
                  <a:noFill/>
                  <a:prstDash val="solid"/>
                </a:ln>
                <a:solidFill>
                  <a:srgbClr val="F79646">
                    <a:lumMod val="50000"/>
                  </a:srgbClr>
                </a:solidFill>
                <a:latin typeface="Nadianne" panose="03020902050305070206" pitchFamily="66" charset="0"/>
                <a:cs typeface="Arial" charset="0"/>
              </a:rPr>
              <a:t>culturales de gran belleza como el Parque Nacional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es-ES" sz="1700" i="1" smtClean="0">
                <a:ln w="9525">
                  <a:noFill/>
                  <a:prstDash val="solid"/>
                </a:ln>
                <a:solidFill>
                  <a:srgbClr val="F79646">
                    <a:lumMod val="50000"/>
                  </a:srgbClr>
                </a:solidFill>
                <a:latin typeface="Nadianne" panose="03020902050305070206" pitchFamily="66" charset="0"/>
                <a:cs typeface="Arial" charset="0"/>
              </a:rPr>
              <a:t>lanina</a:t>
            </a:r>
            <a:r>
              <a:rPr lang="es-ES" sz="1700" i="1">
                <a:ln w="9525">
                  <a:noFill/>
                  <a:prstDash val="solid"/>
                </a:ln>
                <a:solidFill>
                  <a:srgbClr val="F79646">
                    <a:lumMod val="50000"/>
                  </a:srgbClr>
                </a:solidFill>
                <a:latin typeface="Nadianne" panose="03020902050305070206" pitchFamily="66" charset="0"/>
                <a:cs typeface="Arial" charset="0"/>
              </a:rPr>
              <a:t>, la </a:t>
            </a:r>
            <a:r>
              <a:rPr lang="sk-SK" sz="1700" i="1" smtClean="0">
                <a:ln w="9525">
                  <a:noFill/>
                  <a:prstDash val="solid"/>
                </a:ln>
                <a:solidFill>
                  <a:srgbClr val="F79646">
                    <a:lumMod val="50000"/>
                  </a:srgbClr>
                </a:solidFill>
                <a:latin typeface="Nadianne" panose="03020902050305070206" pitchFamily="66" charset="0"/>
                <a:cs typeface="Arial" charset="0"/>
              </a:rPr>
              <a:t>C</a:t>
            </a:r>
            <a:r>
              <a:rPr lang="es-ES" sz="1700" i="1" smtClean="0">
                <a:ln w="9525">
                  <a:noFill/>
                  <a:prstDash val="solid"/>
                </a:ln>
                <a:solidFill>
                  <a:srgbClr val="F79646">
                    <a:lumMod val="50000"/>
                  </a:srgbClr>
                </a:solidFill>
                <a:latin typeface="Nadianne" panose="03020902050305070206" pitchFamily="66" charset="0"/>
                <a:cs typeface="Arial" charset="0"/>
              </a:rPr>
              <a:t>ueva </a:t>
            </a:r>
            <a:r>
              <a:rPr lang="es-ES" sz="1700" i="1">
                <a:ln w="9525">
                  <a:noFill/>
                  <a:prstDash val="solid"/>
                </a:ln>
                <a:solidFill>
                  <a:srgbClr val="F79646">
                    <a:lumMod val="50000"/>
                  </a:srgbClr>
                </a:solidFill>
                <a:latin typeface="Nadianne" panose="03020902050305070206" pitchFamily="66" charset="0"/>
                <a:cs typeface="Arial" charset="0"/>
              </a:rPr>
              <a:t>de aragonita </a:t>
            </a:r>
            <a:r>
              <a:rPr lang="es-ES" sz="1700" i="1" smtClean="0">
                <a:ln w="9525">
                  <a:noFill/>
                  <a:prstDash val="solid"/>
                </a:ln>
                <a:solidFill>
                  <a:srgbClr val="F79646">
                    <a:lumMod val="50000"/>
                  </a:srgbClr>
                </a:solidFill>
                <a:latin typeface="Nadianne" panose="03020902050305070206" pitchFamily="66" charset="0"/>
                <a:cs typeface="Arial" charset="0"/>
              </a:rPr>
              <a:t>Ochtiná </a:t>
            </a:r>
            <a:r>
              <a:rPr lang="es-ES" sz="1700" i="1">
                <a:ln w="9525">
                  <a:noFill/>
                  <a:prstDash val="solid"/>
                </a:ln>
                <a:solidFill>
                  <a:srgbClr val="F79646">
                    <a:lumMod val="50000"/>
                  </a:srgbClr>
                </a:solidFill>
                <a:latin typeface="Nadianne" panose="03020902050305070206" pitchFamily="66" charset="0"/>
                <a:cs typeface="Arial" charset="0"/>
              </a:rPr>
              <a:t>o el Castillo de </a:t>
            </a:r>
            <a:r>
              <a:rPr lang="es-ES" sz="1700" i="1" smtClean="0">
                <a:ln w="9525">
                  <a:noFill/>
                  <a:prstDash val="solid"/>
                </a:ln>
                <a:solidFill>
                  <a:srgbClr val="F79646">
                    <a:lumMod val="50000"/>
                  </a:srgbClr>
                </a:solidFill>
                <a:latin typeface="Nadianne" panose="03020902050305070206" pitchFamily="66" charset="0"/>
                <a:cs typeface="Arial" charset="0"/>
              </a:rPr>
              <a:t>Mur</a:t>
            </a:r>
            <a:r>
              <a:rPr lang="sk-SK" sz="1700" i="1" smtClean="0">
                <a:ln w="9525">
                  <a:noFill/>
                  <a:prstDash val="solid"/>
                </a:ln>
                <a:solidFill>
                  <a:srgbClr val="F79646">
                    <a:lumMod val="50000"/>
                  </a:srgbClr>
                </a:solidFill>
                <a:latin typeface="Nadianne" panose="03020902050305070206" pitchFamily="66" charset="0"/>
                <a:cs typeface="Arial" charset="0"/>
              </a:rPr>
              <a:t>áň</a:t>
            </a:r>
            <a:r>
              <a:rPr lang="es-ES" sz="1700" i="1" smtClean="0">
                <a:ln w="9525">
                  <a:noFill/>
                  <a:prstDash val="solid"/>
                </a:ln>
                <a:solidFill>
                  <a:srgbClr val="F79646">
                    <a:lumMod val="50000"/>
                  </a:srgbClr>
                </a:solidFill>
                <a:latin typeface="Nadianne" panose="03020902050305070206" pitchFamily="66" charset="0"/>
                <a:cs typeface="Arial" charset="0"/>
              </a:rPr>
              <a:t> </a:t>
            </a:r>
            <a:r>
              <a:rPr lang="es-ES" sz="1700" i="1">
                <a:ln w="9525">
                  <a:noFill/>
                  <a:prstDash val="solid"/>
                </a:ln>
                <a:solidFill>
                  <a:srgbClr val="F79646">
                    <a:lumMod val="50000"/>
                  </a:srgbClr>
                </a:solidFill>
                <a:latin typeface="Nadianne" panose="03020902050305070206" pitchFamily="66" charset="0"/>
                <a:cs typeface="Arial" charset="0"/>
              </a:rPr>
              <a:t>se pueden encontrar en las áreas siguientes</a:t>
            </a:r>
            <a:r>
              <a:rPr lang="es-ES" sz="1700" i="1" smtClean="0">
                <a:ln w="9525">
                  <a:noFill/>
                  <a:prstDash val="solid"/>
                </a:ln>
                <a:solidFill>
                  <a:srgbClr val="F79646">
                    <a:lumMod val="50000"/>
                  </a:srgbClr>
                </a:solidFill>
                <a:latin typeface="Nadianne" panose="03020902050305070206" pitchFamily="66" charset="0"/>
                <a:cs typeface="Arial" charset="0"/>
              </a:rPr>
              <a:t>.</a:t>
            </a:r>
            <a:endParaRPr lang="es-ES"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Slovaquie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a:t>
            </a:r>
            <a:r>
              <a:rPr lang="sk-SK" sz="1400" i="1" smtClean="0">
                <a:ln w="9525">
                  <a:noFill/>
                  <a:prstDash val="solid"/>
                </a:ln>
                <a:solidFill>
                  <a:srgbClr val="F79646">
                    <a:lumMod val="50000"/>
                  </a:srgbClr>
                </a:solidFill>
                <a:latin typeface="Nadianne" panose="03020902050305070206" pitchFamily="66" charset="0"/>
                <a:cs typeface="Arial" charset="0"/>
              </a:rPr>
              <a:t>usique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804248"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a:ln w="9525">
                  <a:noFill/>
                  <a:prstDash val="solid"/>
                </a:ln>
                <a:solidFill>
                  <a:srgbClr val="F79646">
                    <a:lumMod val="50000"/>
                  </a:srgbClr>
                </a:solidFill>
                <a:latin typeface="Nadianne" panose="03020902050305070206" pitchFamily="66" charset="0"/>
                <a:cs typeface="Arial" charset="0"/>
              </a:rPr>
              <a:t>Revúca est un chef-lieu de district avec une population de plus de 13,000 habitants située dans la région historique de Gemer à 318 m d’altitude au-dessus du niveau de la mer.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La </a:t>
            </a:r>
            <a:r>
              <a:rPr lang="fr-FR" sz="1700" i="1">
                <a:ln w="9525">
                  <a:noFill/>
                  <a:prstDash val="solid"/>
                </a:ln>
                <a:solidFill>
                  <a:srgbClr val="F79646">
                    <a:lumMod val="50000"/>
                  </a:srgbClr>
                </a:solidFill>
                <a:latin typeface="Nadianne" panose="03020902050305070206" pitchFamily="66" charset="0"/>
                <a:cs typeface="Arial" charset="0"/>
              </a:rPr>
              <a:t>plus ancienne mention de Revúca remonte à </a:t>
            </a:r>
            <a:r>
              <a:rPr lang="fr-FR"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fr-FR"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Plus </a:t>
            </a:r>
            <a:r>
              <a:rPr lang="fr-FR" sz="1700" i="1">
                <a:ln w="9525">
                  <a:noFill/>
                  <a:prstDash val="solid"/>
                </a:ln>
                <a:solidFill>
                  <a:srgbClr val="F79646">
                    <a:lumMod val="50000"/>
                  </a:srgbClr>
                </a:solidFill>
                <a:latin typeface="Nadianne" panose="03020902050305070206" pitchFamily="66" charset="0"/>
                <a:cs typeface="Arial" charset="0"/>
              </a:rPr>
              <a:t>de 500 ans était la région un centre industriel de la sidérurgie, â partir de la deuxième moitié du 20e siècle un centre de l’industrie magnésite.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La </a:t>
            </a:r>
            <a:r>
              <a:rPr lang="fr-FR" sz="1700" i="1">
                <a:ln w="9525">
                  <a:noFill/>
                  <a:prstDash val="solid"/>
                </a:ln>
                <a:solidFill>
                  <a:srgbClr val="F79646">
                    <a:lumMod val="50000"/>
                  </a:srgbClr>
                </a:solidFill>
                <a:latin typeface="Nadianne" panose="03020902050305070206" pitchFamily="66" charset="0"/>
                <a:cs typeface="Arial" charset="0"/>
              </a:rPr>
              <a:t>deuxième moitié du 19e siècle est connue par son épanouissement de la vie culturelle slovaque. En 1862 était  fondé à Revúca le premier lycée dont la langue d’enseignement était slovaque.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fr-FR" sz="1700" i="1" smtClean="0">
                <a:ln w="9525">
                  <a:noFill/>
                  <a:prstDash val="solid"/>
                </a:ln>
                <a:solidFill>
                  <a:srgbClr val="F79646">
                    <a:lumMod val="50000"/>
                  </a:srgbClr>
                </a:solidFill>
                <a:latin typeface="Nadianne" panose="03020902050305070206" pitchFamily="66" charset="0"/>
                <a:cs typeface="Arial" charset="0"/>
              </a:rPr>
              <a:t>Dans </a:t>
            </a:r>
            <a:r>
              <a:rPr lang="fr-FR" sz="1700" i="1">
                <a:ln w="9525">
                  <a:noFill/>
                  <a:prstDash val="solid"/>
                </a:ln>
                <a:solidFill>
                  <a:srgbClr val="F79646">
                    <a:lumMod val="50000"/>
                  </a:srgbClr>
                </a:solidFill>
                <a:latin typeface="Nadianne" panose="03020902050305070206" pitchFamily="66" charset="0"/>
                <a:cs typeface="Arial" charset="0"/>
              </a:rPr>
              <a:t>la proximité se </a:t>
            </a:r>
            <a:r>
              <a:rPr lang="fr-FR" sz="1700" i="1" smtClean="0">
                <a:ln w="9525">
                  <a:noFill/>
                  <a:prstDash val="solid"/>
                </a:ln>
                <a:solidFill>
                  <a:srgbClr val="F79646">
                    <a:lumMod val="50000"/>
                  </a:srgbClr>
                </a:solidFill>
                <a:latin typeface="Nadianne" panose="03020902050305070206" pitchFamily="66" charset="0"/>
                <a:cs typeface="Arial" charset="0"/>
              </a:rPr>
              <a:t>trouvent: </a:t>
            </a:r>
            <a:r>
              <a:rPr lang="fr-FR" sz="1700" i="1">
                <a:ln w="9525">
                  <a:noFill/>
                  <a:prstDash val="solid"/>
                </a:ln>
                <a:solidFill>
                  <a:srgbClr val="F79646">
                    <a:lumMod val="50000"/>
                  </a:srgbClr>
                </a:solidFill>
                <a:latin typeface="Nadianne" panose="03020902050305070206" pitchFamily="66" charset="0"/>
                <a:cs typeface="Arial" charset="0"/>
              </a:rPr>
              <a:t>Parc national Muránska planina, grotte d’aragonite </a:t>
            </a:r>
            <a:r>
              <a:rPr lang="fr-FR" sz="1700" i="1" smtClean="0">
                <a:ln w="9525">
                  <a:noFill/>
                  <a:prstDash val="solid"/>
                </a:ln>
                <a:solidFill>
                  <a:srgbClr val="F79646">
                    <a:lumMod val="50000"/>
                  </a:srgbClr>
                </a:solidFill>
                <a:latin typeface="Nadianne" panose="03020902050305070206" pitchFamily="66" charset="0"/>
                <a:cs typeface="Arial" charset="0"/>
              </a:rPr>
              <a:t>Ochtiná </a:t>
            </a:r>
            <a:r>
              <a:rPr lang="fr-FR" sz="1700" i="1">
                <a:ln w="9525">
                  <a:noFill/>
                  <a:prstDash val="solid"/>
                </a:ln>
                <a:solidFill>
                  <a:srgbClr val="F79646">
                    <a:lumMod val="50000"/>
                  </a:srgbClr>
                </a:solidFill>
                <a:latin typeface="Nadianne" panose="03020902050305070206" pitchFamily="66" charset="0"/>
                <a:cs typeface="Arial" charset="0"/>
              </a:rPr>
              <a:t>et le château Muránsky hrad</a:t>
            </a:r>
            <a:r>
              <a:rPr lang="fr-FR" sz="1700" i="1" smtClean="0">
                <a:ln w="9525">
                  <a:noFill/>
                  <a:prstDash val="solid"/>
                </a:ln>
                <a:solidFill>
                  <a:srgbClr val="F79646">
                    <a:lumMod val="50000"/>
                  </a:srgbClr>
                </a:solidFill>
                <a:latin typeface="Nadianne" panose="03020902050305070206" pitchFamily="66" charset="0"/>
                <a:cs typeface="Arial" charset="0"/>
              </a:rPr>
              <a:t>.</a:t>
            </a:r>
            <a:endParaRPr lang="fr-FR"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Slowakei</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732240"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de-DE" sz="1700" i="1">
                <a:ln w="9525">
                  <a:noFill/>
                  <a:prstDash val="solid"/>
                </a:ln>
                <a:solidFill>
                  <a:srgbClr val="F79646">
                    <a:lumMod val="50000"/>
                  </a:srgbClr>
                </a:solidFill>
                <a:latin typeface="Nadianne" panose="03020902050305070206" pitchFamily="66" charset="0"/>
                <a:cs typeface="Arial" charset="0"/>
              </a:rPr>
              <a:t>Revúca ist eine Kreisstadt mit mehr als 13,000 Einwohnern</a:t>
            </a:r>
            <a:r>
              <a:rPr lang="de-DE" sz="1700" i="1" smtClean="0">
                <a:ln w="9525">
                  <a:noFill/>
                  <a:prstDash val="solid"/>
                </a:ln>
                <a:solidFill>
                  <a:srgbClr val="F79646">
                    <a:lumMod val="50000"/>
                  </a:srgbClr>
                </a:solidFill>
                <a:latin typeface="Nadianne" panose="03020902050305070206" pitchFamily="66" charset="0"/>
                <a:cs typeface="Arial" charset="0"/>
              </a:rPr>
              <a:t>.</a:t>
            </a: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Sie </a:t>
            </a:r>
            <a:r>
              <a:rPr lang="de-DE" sz="1700" i="1">
                <a:ln w="9525">
                  <a:noFill/>
                  <a:prstDash val="solid"/>
                </a:ln>
                <a:solidFill>
                  <a:srgbClr val="F79646">
                    <a:lumMod val="50000"/>
                  </a:srgbClr>
                </a:solidFill>
                <a:latin typeface="Nadianne" panose="03020902050305070206" pitchFamily="66" charset="0"/>
                <a:cs typeface="Arial" charset="0"/>
              </a:rPr>
              <a:t>liegt in der mittleren Slowakei im Slowakischen Erzgebirge - 318 m hoch über dem Meeresspiegel.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de-DE" sz="1700" i="1" smtClean="0">
                <a:ln w="9525">
                  <a:noFill/>
                  <a:prstDash val="solid"/>
                </a:ln>
                <a:solidFill>
                  <a:srgbClr val="F79646">
                    <a:lumMod val="50000"/>
                  </a:srgbClr>
                </a:solidFill>
                <a:latin typeface="Nadianne" panose="03020902050305070206" pitchFamily="66" charset="0"/>
                <a:cs typeface="Arial" charset="0"/>
              </a:rPr>
              <a:t>7 </a:t>
            </a:r>
            <a:r>
              <a:rPr lang="de-DE" sz="1700" i="1">
                <a:ln w="9525">
                  <a:noFill/>
                  <a:prstDash val="solid"/>
                </a:ln>
                <a:solidFill>
                  <a:srgbClr val="F79646">
                    <a:lumMod val="50000"/>
                  </a:srgbClr>
                </a:solidFill>
                <a:latin typeface="Nadianne" panose="03020902050305070206" pitchFamily="66" charset="0"/>
                <a:cs typeface="Arial" charset="0"/>
              </a:rPr>
              <a:t>wurde sie zum ersten Mal schriftlich erwähnt</a:t>
            </a:r>
            <a:r>
              <a:rPr lang="de-DE" sz="1700" i="1" smtClean="0">
                <a:ln w="9525">
                  <a:noFill/>
                  <a:prstDash val="solid"/>
                </a:ln>
                <a:solidFill>
                  <a:srgbClr val="F79646">
                    <a:lumMod val="50000"/>
                  </a:srgbClr>
                </a:solidFill>
                <a:latin typeface="Nadianne" panose="03020902050305070206" pitchFamily="66" charset="0"/>
                <a:cs typeface="Arial" charset="0"/>
              </a:rPr>
              <a:t>.</a:t>
            </a: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Mehr </a:t>
            </a:r>
            <a:r>
              <a:rPr lang="de-DE" sz="1700" i="1">
                <a:ln w="9525">
                  <a:noFill/>
                  <a:prstDash val="solid"/>
                </a:ln>
                <a:solidFill>
                  <a:srgbClr val="F79646">
                    <a:lumMod val="50000"/>
                  </a:srgbClr>
                </a:solidFill>
                <a:latin typeface="Nadianne" panose="03020902050305070206" pitchFamily="66" charset="0"/>
                <a:cs typeface="Arial" charset="0"/>
              </a:rPr>
              <a:t>als 500 Jahre lang war sie ein Zentrum der Metallindustrie, seit der zweiten Hälfte des 20. Jahrhunderts ist sie als Zentrum des Magnesitabbaugebiets bekannt.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a:t>
            </a:r>
            <a:r>
              <a:rPr lang="de-DE" sz="1700" i="1">
                <a:ln w="9525">
                  <a:noFill/>
                  <a:prstDash val="solid"/>
                </a:ln>
                <a:solidFill>
                  <a:srgbClr val="F79646">
                    <a:lumMod val="50000"/>
                  </a:srgbClr>
                </a:solidFill>
                <a:latin typeface="Nadianne" panose="03020902050305070206" pitchFamily="66" charset="0"/>
                <a:cs typeface="Arial" charset="0"/>
              </a:rPr>
              <a:t>der zweiten Hälfte des 19. Jahrhunderts war die Stadt als Zentrum des slowakischen Kulturlebens. Das erste Gymnasium in slowakischer Sprache wurde 1862 in Revúca gegründet.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de-DE" sz="1700" i="1" smtClean="0">
                <a:ln w="9525">
                  <a:noFill/>
                  <a:prstDash val="solid"/>
                </a:ln>
                <a:solidFill>
                  <a:srgbClr val="F79646">
                    <a:lumMod val="50000"/>
                  </a:srgbClr>
                </a:solidFill>
                <a:latin typeface="Nadianne" panose="03020902050305070206" pitchFamily="66" charset="0"/>
                <a:cs typeface="Arial" charset="0"/>
              </a:rPr>
              <a:t>In </a:t>
            </a:r>
            <a:r>
              <a:rPr lang="de-DE" sz="1700" i="1">
                <a:ln w="9525">
                  <a:noFill/>
                  <a:prstDash val="solid"/>
                </a:ln>
                <a:solidFill>
                  <a:srgbClr val="F79646">
                    <a:lumMod val="50000"/>
                  </a:srgbClr>
                </a:solidFill>
                <a:latin typeface="Nadianne" panose="03020902050305070206" pitchFamily="66" charset="0"/>
                <a:cs typeface="Arial" charset="0"/>
              </a:rPr>
              <a:t>der nächsten Umgebung liegt der Nationalpark Muránska planina, die Ochtinaer Aragonithöhle und die Burgruine Muránsky hrad</a:t>
            </a:r>
            <a:r>
              <a:rPr lang="de-DE" sz="1700" i="1" smtClean="0">
                <a:ln w="9525">
                  <a:noFill/>
                  <a:prstDash val="solid"/>
                </a:ln>
                <a:solidFill>
                  <a:srgbClr val="F79646">
                    <a:lumMod val="50000"/>
                  </a:srgbClr>
                </a:solidFill>
                <a:latin typeface="Nadianne" panose="03020902050305070206" pitchFamily="66" charset="0"/>
                <a:cs typeface="Arial" charset="0"/>
              </a:rPr>
              <a:t>.</a:t>
            </a:r>
            <a:endParaRPr lang="de-DE"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a:t>
            </a:r>
            <a:r>
              <a:rPr lang="pt-BR"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Eslováquia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414533" y="456193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pt-BR" sz="1700" i="1">
                <a:ln w="9525">
                  <a:noFill/>
                  <a:prstDash val="solid"/>
                </a:ln>
                <a:solidFill>
                  <a:srgbClr val="F79646">
                    <a:lumMod val="50000"/>
                  </a:srgbClr>
                </a:solidFill>
                <a:latin typeface="Nadianne" panose="03020902050305070206" pitchFamily="66" charset="0"/>
                <a:cs typeface="Arial" charset="0"/>
              </a:rPr>
              <a:t>Revúca é uma cidade com cerca de 13.000 habitantes. Está localizada a </a:t>
            </a:r>
            <a:r>
              <a:rPr lang="pt-BR" sz="1700" i="1" smtClean="0">
                <a:ln w="9525">
                  <a:noFill/>
                  <a:prstDash val="solid"/>
                </a:ln>
                <a:solidFill>
                  <a:srgbClr val="F79646">
                    <a:lumMod val="50000"/>
                  </a:srgbClr>
                </a:solidFill>
                <a:latin typeface="Nadianne" panose="03020902050305070206" pitchFamily="66" charset="0"/>
                <a:cs typeface="Arial" charset="0"/>
              </a:rPr>
              <a:t>318</a:t>
            </a: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m </a:t>
            </a:r>
            <a:r>
              <a:rPr lang="pt-BR" sz="1700" i="1">
                <a:ln w="9525">
                  <a:noFill/>
                  <a:prstDash val="solid"/>
                </a:ln>
                <a:solidFill>
                  <a:srgbClr val="F79646">
                    <a:lumMod val="50000"/>
                  </a:srgbClr>
                </a:solidFill>
                <a:latin typeface="Nadianne" panose="03020902050305070206" pitchFamily="66" charset="0"/>
                <a:cs typeface="Arial" charset="0"/>
              </a:rPr>
              <a:t>acima do nível do mar, na região central da Eslováquia, na cadeia de montanhas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pt-BR" sz="1700" i="1" smtClean="0">
                <a:ln w="9525">
                  <a:noFill/>
                  <a:prstDash val="solid"/>
                </a:ln>
                <a:solidFill>
                  <a:srgbClr val="F79646">
                    <a:lumMod val="50000"/>
                  </a:srgbClr>
                </a:solidFill>
                <a:latin typeface="Nadianne" panose="03020902050305070206" pitchFamily="66" charset="0"/>
                <a:cs typeface="Arial" charset="0"/>
              </a:rPr>
              <a:t>ud</a:t>
            </a:r>
            <a:r>
              <a:rPr lang="sk-SK" sz="1700" i="1" smtClean="0">
                <a:ln w="9525">
                  <a:noFill/>
                  <a:prstDash val="solid"/>
                </a:ln>
                <a:solidFill>
                  <a:srgbClr val="F79646">
                    <a:lumMod val="50000"/>
                  </a:srgbClr>
                </a:solidFill>
                <a:latin typeface="Nadianne" panose="03020902050305070206" pitchFamily="66" charset="0"/>
                <a:cs typeface="Arial" charset="0"/>
              </a:rPr>
              <a:t>o</a:t>
            </a:r>
            <a:r>
              <a:rPr lang="pt-BR" sz="1700" i="1" smtClean="0">
                <a:ln w="9525">
                  <a:noFill/>
                  <a:prstDash val="solid"/>
                </a:ln>
                <a:solidFill>
                  <a:srgbClr val="F79646">
                    <a:lumMod val="50000"/>
                  </a:srgbClr>
                </a:solidFill>
                <a:latin typeface="Nadianne" panose="03020902050305070206" pitchFamily="66" charset="0"/>
                <a:cs typeface="Arial" charset="0"/>
              </a:rPr>
              <a:t>horie</a:t>
            </a:r>
            <a:r>
              <a:rPr lang="pt-BR"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A </a:t>
            </a:r>
            <a:r>
              <a:rPr lang="pt-BR" sz="1700" i="1">
                <a:ln w="9525">
                  <a:noFill/>
                  <a:prstDash val="solid"/>
                </a:ln>
                <a:solidFill>
                  <a:srgbClr val="F79646">
                    <a:lumMod val="50000"/>
                  </a:srgbClr>
                </a:solidFill>
                <a:latin typeface="Nadianne" panose="03020902050305070206" pitchFamily="66" charset="0"/>
                <a:cs typeface="Arial" charset="0"/>
              </a:rPr>
              <a:t>primeira menção escrita sobre a cidade data de </a:t>
            </a:r>
            <a:r>
              <a:rPr lang="pt-BR"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pt-BR" sz="1700" i="1" smtClean="0">
                <a:ln w="9525">
                  <a:noFill/>
                  <a:prstDash val="solid"/>
                </a:ln>
                <a:solidFill>
                  <a:srgbClr val="F79646">
                    <a:lumMod val="50000"/>
                  </a:srgbClr>
                </a:solidFill>
                <a:latin typeface="Nadianne" panose="03020902050305070206" pitchFamily="66" charset="0"/>
                <a:cs typeface="Arial" charset="0"/>
              </a:rPr>
              <a:t>7</a:t>
            </a:r>
            <a:r>
              <a:rPr lang="pt-BR" sz="1700" i="1">
                <a:ln w="9525">
                  <a:noFill/>
                  <a:prstDash val="solid"/>
                </a:ln>
                <a:solidFill>
                  <a:srgbClr val="F79646">
                    <a:lumMod val="50000"/>
                  </a:srgbClr>
                </a:solidFill>
                <a:latin typeface="Nadianne" panose="03020902050305070206" pitchFamily="66" charset="0"/>
                <a:cs typeface="Arial" charset="0"/>
              </a:rPr>
              <a:t>. Ela foi centro da indústria de ferro por 500 anos, contudo, na segunda metade do século 20, a cidade começou a focar na indústria da magnesita.</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No </a:t>
            </a:r>
            <a:r>
              <a:rPr lang="pt-BR" sz="1700" i="1">
                <a:ln w="9525">
                  <a:noFill/>
                  <a:prstDash val="solid"/>
                </a:ln>
                <a:solidFill>
                  <a:srgbClr val="F79646">
                    <a:lumMod val="50000"/>
                  </a:srgbClr>
                </a:solidFill>
                <a:latin typeface="Nadianne" panose="03020902050305070206" pitchFamily="66" charset="0"/>
                <a:cs typeface="Arial" charset="0"/>
              </a:rPr>
              <a:t>século 19, a cidade de Revúca tornou-se centro cultural e em 1862 foi a sede da primeira escola secundária a ensinar o Eslovaco como língua principal.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Belíssimos </a:t>
            </a:r>
            <a:r>
              <a:rPr lang="pt-BR" sz="1700" i="1">
                <a:ln w="9525">
                  <a:noFill/>
                  <a:prstDash val="solid"/>
                </a:ln>
                <a:solidFill>
                  <a:srgbClr val="F79646">
                    <a:lumMod val="50000"/>
                  </a:srgbClr>
                </a:solidFill>
                <a:latin typeface="Nadianne" panose="03020902050305070206" pitchFamily="66" charset="0"/>
                <a:cs typeface="Arial" charset="0"/>
              </a:rPr>
              <a:t>patrimônios culturais como o 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pt-BR" sz="1700" i="1" smtClean="0">
                <a:ln w="9525">
                  <a:noFill/>
                  <a:prstDash val="solid"/>
                </a:ln>
                <a:solidFill>
                  <a:srgbClr val="F79646">
                    <a:lumMod val="50000"/>
                  </a:srgbClr>
                </a:solidFill>
                <a:latin typeface="Nadianne" panose="03020902050305070206" pitchFamily="66" charset="0"/>
                <a:cs typeface="Arial" charset="0"/>
              </a:rPr>
              <a:t>lanina</a:t>
            </a:r>
            <a:r>
              <a:rPr lang="pt-BR" sz="1700" i="1">
                <a:ln w="9525">
                  <a:noFill/>
                  <a:prstDash val="solid"/>
                </a:ln>
                <a:solidFill>
                  <a:srgbClr val="F79646">
                    <a:lumMod val="50000"/>
                  </a:srgbClr>
                </a:solidFill>
                <a:latin typeface="Nadianne" panose="03020902050305070206" pitchFamily="66" charset="0"/>
                <a:cs typeface="Arial" charset="0"/>
              </a:rPr>
              <a:t>, a caverna de aragonite </a:t>
            </a:r>
            <a:r>
              <a:rPr lang="pt-BR" sz="1700" i="1" smtClean="0">
                <a:ln w="9525">
                  <a:noFill/>
                  <a:prstDash val="solid"/>
                </a:ln>
                <a:solidFill>
                  <a:srgbClr val="F79646">
                    <a:lumMod val="50000"/>
                  </a:srgbClr>
                </a:solidFill>
                <a:latin typeface="Nadianne" panose="03020902050305070206" pitchFamily="66" charset="0"/>
                <a:cs typeface="Arial" charset="0"/>
              </a:rPr>
              <a:t>Ochtiná </a:t>
            </a:r>
            <a:r>
              <a:rPr lang="pt-BR" sz="1700" i="1">
                <a:ln w="9525">
                  <a:noFill/>
                  <a:prstDash val="solid"/>
                </a:ln>
                <a:solidFill>
                  <a:srgbClr val="F79646">
                    <a:lumMod val="50000"/>
                  </a:srgbClr>
                </a:solidFill>
                <a:latin typeface="Nadianne" panose="03020902050305070206" pitchFamily="66" charset="0"/>
                <a:cs typeface="Arial" charset="0"/>
              </a:rPr>
              <a:t>ou o Castelo </a:t>
            </a:r>
            <a:r>
              <a:rPr lang="pt-BR" sz="1700" i="1" smtClean="0">
                <a:ln w="9525">
                  <a:noFill/>
                  <a:prstDash val="solid"/>
                </a:ln>
                <a:solidFill>
                  <a:srgbClr val="F79646">
                    <a:lumMod val="50000"/>
                  </a:srgbClr>
                </a:solidFill>
                <a:latin typeface="Nadianne" panose="03020902050305070206" pitchFamily="66" charset="0"/>
                <a:cs typeface="Arial" charset="0"/>
              </a:rPr>
              <a:t>Murá</a:t>
            </a:r>
            <a:r>
              <a:rPr lang="sk-SK" sz="1700" i="1" smtClean="0">
                <a:ln w="9525">
                  <a:noFill/>
                  <a:prstDash val="solid"/>
                </a:ln>
                <a:solidFill>
                  <a:srgbClr val="F79646">
                    <a:lumMod val="50000"/>
                  </a:srgbClr>
                </a:solidFill>
                <a:latin typeface="Nadianne" panose="03020902050305070206" pitchFamily="66" charset="0"/>
                <a:cs typeface="Arial" charset="0"/>
              </a:rPr>
              <a:t>ň</a:t>
            </a:r>
            <a:r>
              <a:rPr lang="pt-BR" sz="1700" i="1" smtClean="0">
                <a:ln w="9525">
                  <a:noFill/>
                  <a:prstDash val="solid"/>
                </a:ln>
                <a:solidFill>
                  <a:srgbClr val="F79646">
                    <a:lumMod val="50000"/>
                  </a:srgbClr>
                </a:solidFill>
                <a:latin typeface="Nadianne" panose="03020902050305070206" pitchFamily="66" charset="0"/>
                <a:cs typeface="Arial" charset="0"/>
              </a:rPr>
              <a:t> </a:t>
            </a:r>
            <a:r>
              <a:rPr lang="pt-BR" sz="1700" i="1">
                <a:ln w="9525">
                  <a:noFill/>
                  <a:prstDash val="solid"/>
                </a:ln>
                <a:solidFill>
                  <a:srgbClr val="F79646">
                    <a:lumMod val="50000"/>
                  </a:srgbClr>
                </a:solidFill>
                <a:latin typeface="Nadianne" panose="03020902050305070206" pitchFamily="66" charset="0"/>
                <a:cs typeface="Arial" charset="0"/>
              </a:rPr>
              <a:t>podem ser encontrados em </a:t>
            </a:r>
            <a:r>
              <a:rPr lang="pt-BR" sz="1700" i="1" smtClean="0">
                <a:ln w="9525">
                  <a:noFill/>
                  <a:prstDash val="solid"/>
                </a:ln>
                <a:solidFill>
                  <a:srgbClr val="F79646">
                    <a:lumMod val="50000"/>
                  </a:srgbClr>
                </a:solidFill>
                <a:latin typeface="Nadianne" panose="03020902050305070206" pitchFamily="66" charset="0"/>
                <a:cs typeface="Arial" charset="0"/>
              </a:rPr>
              <a:t>áreas</a:t>
            </a:r>
            <a:r>
              <a:rPr lang="sk-SK" sz="1700" i="1" smtClean="0">
                <a:ln w="9525">
                  <a:noFill/>
                  <a:prstDash val="solid"/>
                </a:ln>
                <a:solidFill>
                  <a:srgbClr val="F79646">
                    <a:lumMod val="50000"/>
                  </a:srgbClr>
                </a:solidFill>
                <a:latin typeface="Nadianne" panose="03020902050305070206" pitchFamily="66" charset="0"/>
                <a:cs typeface="Arial" charset="0"/>
              </a:rPr>
              <a:t> </a:t>
            </a:r>
            <a:r>
              <a:rPr lang="pt-BR" sz="1700" i="1" smtClean="0">
                <a:ln w="9525">
                  <a:noFill/>
                  <a:prstDash val="solid"/>
                </a:ln>
                <a:solidFill>
                  <a:srgbClr val="F79646">
                    <a:lumMod val="50000"/>
                  </a:srgbClr>
                </a:solidFill>
                <a:latin typeface="Nadianne" panose="03020902050305070206" pitchFamily="66" charset="0"/>
                <a:cs typeface="Arial" charset="0"/>
              </a:rPr>
              <a:t>próximas.</a:t>
            </a:r>
            <a:endParaRPr lang="pt-BR"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Slovacchia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588224" y="513699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Revúca è una città con più di 13.000 abitanti. Si trova nella Slovacchia centrale nei catena montuosa Slovenské rudohorie al livello di 318 m sopra il mare.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La </a:t>
            </a:r>
            <a:r>
              <a:rPr lang="it-IT" sz="1700" i="1">
                <a:ln w="9525">
                  <a:noFill/>
                  <a:prstDash val="solid"/>
                </a:ln>
                <a:solidFill>
                  <a:srgbClr val="F79646">
                    <a:lumMod val="50000"/>
                  </a:srgbClr>
                </a:solidFill>
                <a:latin typeface="Nadianne" panose="03020902050305070206" pitchFamily="66" charset="0"/>
                <a:cs typeface="Arial" charset="0"/>
              </a:rPr>
              <a:t>prima menzione scritta della città è da </a:t>
            </a:r>
            <a:r>
              <a:rPr lang="it-IT"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it-IT" sz="1700" i="1" smtClean="0">
                <a:ln w="9525">
                  <a:noFill/>
                  <a:prstDash val="solid"/>
                </a:ln>
                <a:solidFill>
                  <a:srgbClr val="F79646">
                    <a:lumMod val="50000"/>
                  </a:srgbClr>
                </a:solidFill>
                <a:latin typeface="Nadianne" panose="03020902050305070206" pitchFamily="66" charset="0"/>
                <a:cs typeface="Arial" charset="0"/>
              </a:rPr>
              <a:t>7</a:t>
            </a:r>
            <a:r>
              <a:rPr lang="it-IT" sz="1700" i="1">
                <a:ln w="9525">
                  <a:noFill/>
                  <a:prstDash val="solid"/>
                </a:ln>
                <a:solidFill>
                  <a:srgbClr val="F79646">
                    <a:lumMod val="50000"/>
                  </a:srgbClr>
                </a:solidFill>
                <a:latin typeface="Nadianne" panose="03020902050305070206" pitchFamily="66" charset="0"/>
                <a:cs typeface="Arial" charset="0"/>
              </a:rPr>
              <a:t>. Più di 500 anni fu Revúca il centro dell'industria del ferro. Nella seconda metà del XX secolo, la città ha cominciato a concentrarsi sull'industria di magnesite.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Durante </a:t>
            </a:r>
            <a:r>
              <a:rPr lang="it-IT" sz="1700" i="1">
                <a:ln w="9525">
                  <a:noFill/>
                  <a:prstDash val="solid"/>
                </a:ln>
                <a:solidFill>
                  <a:srgbClr val="F79646">
                    <a:lumMod val="50000"/>
                  </a:srgbClr>
                </a:solidFill>
                <a:latin typeface="Nadianne" panose="03020902050305070206" pitchFamily="66" charset="0"/>
                <a:cs typeface="Arial" charset="0"/>
              </a:rPr>
              <a:t>la seconda metà del </a:t>
            </a:r>
            <a:r>
              <a:rPr lang="it-IT" sz="1700" i="1" smtClean="0">
                <a:ln w="9525">
                  <a:noFill/>
                  <a:prstDash val="solid"/>
                </a:ln>
                <a:solidFill>
                  <a:srgbClr val="F79646">
                    <a:lumMod val="50000"/>
                  </a:srgbClr>
                </a:solidFill>
                <a:latin typeface="Nadianne" panose="03020902050305070206" pitchFamily="66" charset="0"/>
                <a:cs typeface="Arial" charset="0"/>
              </a:rPr>
              <a:t>X</a:t>
            </a:r>
            <a:r>
              <a:rPr lang="sk-SK" sz="1700" i="1" smtClean="0">
                <a:ln w="9525">
                  <a:noFill/>
                  <a:prstDash val="solid"/>
                </a:ln>
                <a:solidFill>
                  <a:srgbClr val="F79646">
                    <a:lumMod val="50000"/>
                  </a:srgbClr>
                </a:solidFill>
                <a:latin typeface="Nadianne" panose="03020902050305070206" pitchFamily="66" charset="0"/>
                <a:cs typeface="Arial" charset="0"/>
              </a:rPr>
              <a:t>l</a:t>
            </a:r>
            <a:r>
              <a:rPr lang="it-IT" sz="1700" i="1" smtClean="0">
                <a:ln w="9525">
                  <a:noFill/>
                  <a:prstDash val="solid"/>
                </a:ln>
                <a:solidFill>
                  <a:srgbClr val="F79646">
                    <a:lumMod val="50000"/>
                  </a:srgbClr>
                </a:solidFill>
                <a:latin typeface="Nadianne" panose="03020902050305070206" pitchFamily="66" charset="0"/>
                <a:cs typeface="Arial" charset="0"/>
              </a:rPr>
              <a:t>X </a:t>
            </a:r>
            <a:r>
              <a:rPr lang="it-IT" sz="1700" i="1">
                <a:ln w="9525">
                  <a:noFill/>
                  <a:prstDash val="solid"/>
                </a:ln>
                <a:solidFill>
                  <a:srgbClr val="F79646">
                    <a:lumMod val="50000"/>
                  </a:srgbClr>
                </a:solidFill>
                <a:latin typeface="Nadianne" panose="03020902050305070206" pitchFamily="66" charset="0"/>
                <a:cs typeface="Arial" charset="0"/>
              </a:rPr>
              <a:t>secolo Revúca divenne un centro di rinascita nazionale slovacca. Primo liceo insegnamento della slovacca come lingua principale è stata fondata qui nel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it-IT" sz="1700" i="1" smtClean="0">
                <a:ln w="9525">
                  <a:noFill/>
                  <a:prstDash val="solid"/>
                </a:ln>
                <a:solidFill>
                  <a:srgbClr val="F79646">
                    <a:lumMod val="50000"/>
                  </a:srgbClr>
                </a:solidFill>
                <a:latin typeface="Nadianne" panose="03020902050305070206" pitchFamily="66" charset="0"/>
                <a:cs typeface="Arial" charset="0"/>
              </a:rPr>
              <a:t>Patrimonio </a:t>
            </a:r>
            <a:r>
              <a:rPr lang="it-IT" sz="1700" i="1">
                <a:ln w="9525">
                  <a:noFill/>
                  <a:prstDash val="solid"/>
                </a:ln>
                <a:solidFill>
                  <a:srgbClr val="F79646">
                    <a:lumMod val="50000"/>
                  </a:srgbClr>
                </a:solidFill>
                <a:latin typeface="Nadianne" panose="03020902050305070206" pitchFamily="66" charset="0"/>
                <a:cs typeface="Arial" charset="0"/>
              </a:rPr>
              <a:t>culturale di grande bellezza, come il Parco Nazionale Muránska planina, grotta di aragonite Ochtiná o Castello </a:t>
            </a:r>
            <a:r>
              <a:rPr lang="it-IT" sz="1700" i="1" smtClean="0">
                <a:ln w="9525">
                  <a:noFill/>
                  <a:prstDash val="solid"/>
                </a:ln>
                <a:solidFill>
                  <a:srgbClr val="F79646">
                    <a:lumMod val="50000"/>
                  </a:srgbClr>
                </a:solidFill>
                <a:latin typeface="Nadianne" panose="03020902050305070206" pitchFamily="66" charset="0"/>
                <a:cs typeface="Arial" charset="0"/>
              </a:rPr>
              <a:t>Mur</a:t>
            </a:r>
            <a:r>
              <a:rPr lang="sk-SK" sz="1700" i="1" smtClean="0">
                <a:ln w="9525">
                  <a:noFill/>
                  <a:prstDash val="solid"/>
                </a:ln>
                <a:solidFill>
                  <a:srgbClr val="F79646">
                    <a:lumMod val="50000"/>
                  </a:srgbClr>
                </a:solidFill>
                <a:latin typeface="Nadianne" panose="03020902050305070206" pitchFamily="66" charset="0"/>
                <a:cs typeface="Arial" charset="0"/>
              </a:rPr>
              <a:t>áň</a:t>
            </a:r>
            <a:r>
              <a:rPr lang="it-IT" sz="1700"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(costruito nel </a:t>
            </a:r>
            <a:r>
              <a:rPr lang="it-IT" sz="1700" i="1" smtClean="0">
                <a:ln w="9525">
                  <a:noFill/>
                  <a:prstDash val="solid"/>
                </a:ln>
                <a:solidFill>
                  <a:srgbClr val="F79646">
                    <a:lumMod val="50000"/>
                  </a:srgbClr>
                </a:solidFill>
                <a:latin typeface="Nadianne" panose="03020902050305070206" pitchFamily="66" charset="0"/>
                <a:cs typeface="Arial" charset="0"/>
              </a:rPr>
              <a:t>X</a:t>
            </a:r>
            <a:r>
              <a:rPr lang="sk-SK" sz="1700" i="1" smtClean="0">
                <a:ln w="9525">
                  <a:noFill/>
                  <a:prstDash val="solid"/>
                </a:ln>
                <a:solidFill>
                  <a:srgbClr val="F79646">
                    <a:lumMod val="50000"/>
                  </a:srgbClr>
                </a:solidFill>
                <a:latin typeface="Nadianne" panose="03020902050305070206" pitchFamily="66" charset="0"/>
                <a:cs typeface="Arial" charset="0"/>
              </a:rPr>
              <a:t>lll</a:t>
            </a:r>
            <a:r>
              <a:rPr lang="it-IT" sz="1700" i="1" smtClean="0">
                <a:ln w="9525">
                  <a:noFill/>
                  <a:prstDash val="solid"/>
                </a:ln>
                <a:solidFill>
                  <a:srgbClr val="F79646">
                    <a:lumMod val="50000"/>
                  </a:srgbClr>
                </a:solidFill>
                <a:latin typeface="Nadianne" panose="03020902050305070206" pitchFamily="66" charset="0"/>
                <a:cs typeface="Arial" charset="0"/>
              </a:rPr>
              <a:t> </a:t>
            </a:r>
            <a:r>
              <a:rPr lang="it-IT" sz="1700" i="1">
                <a:ln w="9525">
                  <a:noFill/>
                  <a:prstDash val="solid"/>
                </a:ln>
                <a:solidFill>
                  <a:srgbClr val="F79646">
                    <a:lumMod val="50000"/>
                  </a:srgbClr>
                </a:solidFill>
                <a:latin typeface="Nadianne" panose="03020902050305070206" pitchFamily="66" charset="0"/>
                <a:cs typeface="Arial" charset="0"/>
              </a:rPr>
              <a:t>secolo) si trova nei pressi di.</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Szlovákia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Zene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496266" y="447905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49326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t>
            </a:r>
            <a:r>
              <a:rPr lang="hu-HU" sz="1700" i="1">
                <a:ln w="9525">
                  <a:noFill/>
                  <a:prstDash val="solid"/>
                </a:ln>
                <a:solidFill>
                  <a:srgbClr val="F79646">
                    <a:lumMod val="50000"/>
                  </a:srgbClr>
                </a:solidFill>
                <a:latin typeface="Nadianne" panose="03020902050305070206" pitchFamily="66" charset="0"/>
                <a:cs typeface="Arial" charset="0"/>
              </a:rPr>
              <a:t>Revúca (Nagyrőce) járási székhely, több mint 13.000 lakossal. A város Közép-Szlovákiában a Szlovák érchegységben fekszik, 318 méterrel a tengerszint felett.</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Az </a:t>
            </a:r>
            <a:r>
              <a:rPr lang="hu-HU" sz="1700" i="1">
                <a:ln w="9525">
                  <a:noFill/>
                  <a:prstDash val="solid"/>
                </a:ln>
                <a:solidFill>
                  <a:srgbClr val="F79646">
                    <a:lumMod val="50000"/>
                  </a:srgbClr>
                </a:solidFill>
                <a:latin typeface="Nadianne" panose="03020902050305070206" pitchFamily="66" charset="0"/>
                <a:cs typeface="Arial" charset="0"/>
              </a:rPr>
              <a:t>első írásos említés a városról </a:t>
            </a:r>
            <a:r>
              <a:rPr lang="hu-HU" sz="1700" i="1" smtClean="0">
                <a:ln w="9525">
                  <a:noFill/>
                  <a:prstDash val="solid"/>
                </a:ln>
                <a:solidFill>
                  <a:srgbClr val="F79646">
                    <a:lumMod val="50000"/>
                  </a:srgbClr>
                </a:solidFill>
                <a:latin typeface="Nadianne" panose="03020902050305070206" pitchFamily="66" charset="0"/>
                <a:cs typeface="Arial" charset="0"/>
              </a:rPr>
              <a:t>1427-ből </a:t>
            </a:r>
            <a:r>
              <a:rPr lang="hu-HU" sz="1700" i="1">
                <a:ln w="9525">
                  <a:noFill/>
                  <a:prstDash val="solid"/>
                </a:ln>
                <a:solidFill>
                  <a:srgbClr val="F79646">
                    <a:lumMod val="50000"/>
                  </a:srgbClr>
                </a:solidFill>
                <a:latin typeface="Nadianne" panose="03020902050305070206" pitchFamily="66" charset="0"/>
                <a:cs typeface="Arial" charset="0"/>
              </a:rPr>
              <a:t>származik. Több mint 500 évig Nagyrőce a vasipar központja volt. A XX. század második felében a környéken feltárt magnezit bányák a magnezit ipar fellendülését eredményezték.</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 XlX</a:t>
            </a:r>
            <a:r>
              <a:rPr lang="hu-HU" sz="1700" i="1">
                <a:ln w="9525">
                  <a:noFill/>
                  <a:prstDash val="solid"/>
                </a:ln>
                <a:solidFill>
                  <a:srgbClr val="F79646">
                    <a:lumMod val="50000"/>
                  </a:srgbClr>
                </a:solidFill>
                <a:latin typeface="Nadianne" panose="03020902050305070206" pitchFamily="66" charset="0"/>
                <a:cs typeface="Arial" charset="0"/>
              </a:rPr>
              <a:t>. század második felében Nagyrőce a szlovák kulturális élet központjává alakult. Itt volt megalapítva 1862-ben az első Gimnázium, amelyen az oktatás kizárólag szlovák nyelven folyt.</a:t>
            </a:r>
          </a:p>
          <a:p>
            <a:pPr algn="just" fontAlgn="base">
              <a:spcBef>
                <a:spcPct val="0"/>
              </a:spcBef>
              <a:spcAft>
                <a:spcPct val="0"/>
              </a:spcAft>
              <a:defRPr/>
            </a:pPr>
            <a:r>
              <a:rPr lang="hu-HU" sz="1700" i="1" smtClean="0">
                <a:ln w="9525">
                  <a:noFill/>
                  <a:prstDash val="solid"/>
                </a:ln>
                <a:solidFill>
                  <a:srgbClr val="F79646">
                    <a:lumMod val="50000"/>
                  </a:srgbClr>
                </a:solidFill>
                <a:latin typeface="Nadianne" panose="03020902050305070206" pitchFamily="66" charset="0"/>
                <a:cs typeface="Arial" charset="0"/>
              </a:rPr>
              <a:t>     A </a:t>
            </a:r>
            <a:r>
              <a:rPr lang="hu-HU" sz="1700" i="1">
                <a:ln w="9525">
                  <a:noFill/>
                  <a:prstDash val="solid"/>
                </a:ln>
                <a:solidFill>
                  <a:srgbClr val="F79646">
                    <a:lumMod val="50000"/>
                  </a:srgbClr>
                </a:solidFill>
                <a:latin typeface="Nadianne" panose="03020902050305070206" pitchFamily="66" charset="0"/>
                <a:cs typeface="Arial" charset="0"/>
              </a:rPr>
              <a:t>város közvetlen környékén található a Murányi Nemzeti park, az Ochtinai aragonit </a:t>
            </a:r>
            <a:r>
              <a:rPr lang="hu-HU" sz="1700" i="1" smtClean="0">
                <a:ln w="9525">
                  <a:noFill/>
                  <a:prstDash val="solid"/>
                </a:ln>
                <a:solidFill>
                  <a:srgbClr val="F79646">
                    <a:lumMod val="50000"/>
                  </a:srgbClr>
                </a:solidFill>
                <a:latin typeface="Nadianne" panose="03020902050305070206" pitchFamily="66" charset="0"/>
                <a:cs typeface="Arial" charset="0"/>
              </a:rPr>
              <a:t>barlang, </a:t>
            </a:r>
            <a:r>
              <a:rPr lang="hu-HU" sz="1700" i="1">
                <a:ln w="9525">
                  <a:noFill/>
                  <a:prstDash val="solid"/>
                </a:ln>
                <a:solidFill>
                  <a:srgbClr val="F79646">
                    <a:lumMod val="50000"/>
                  </a:srgbClr>
                </a:solidFill>
                <a:latin typeface="Nadianne" panose="03020902050305070206" pitchFamily="66" charset="0"/>
                <a:cs typeface="Arial" charset="0"/>
              </a:rPr>
              <a:t>illetve Murány vára, amely a </a:t>
            </a:r>
            <a:r>
              <a:rPr lang="hu-HU" sz="1700" i="1" smtClean="0">
                <a:ln w="9525">
                  <a:noFill/>
                  <a:prstDash val="solid"/>
                </a:ln>
                <a:solidFill>
                  <a:srgbClr val="F79646">
                    <a:lumMod val="50000"/>
                  </a:srgbClr>
                </a:solidFill>
                <a:latin typeface="Nadianne" panose="03020902050305070206" pitchFamily="66" charset="0"/>
                <a:cs typeface="Arial" charset="0"/>
              </a:rPr>
              <a:t>Xlll. </a:t>
            </a:r>
            <a:r>
              <a:rPr lang="hu-HU" sz="1700" i="1">
                <a:ln w="9525">
                  <a:noFill/>
                  <a:prstDash val="solid"/>
                </a:ln>
                <a:solidFill>
                  <a:srgbClr val="F79646">
                    <a:lumMod val="50000"/>
                  </a:srgbClr>
                </a:solidFill>
                <a:latin typeface="Nadianne" panose="03020902050305070206" pitchFamily="66" charset="0"/>
                <a:cs typeface="Arial" charset="0"/>
              </a:rPr>
              <a:t>században épült.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a:t>
            </a:r>
            <a:r>
              <a:rPr lang="vi-VN"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Muzica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772367" y="478114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7702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Revúca este un </a:t>
            </a:r>
            <a:r>
              <a:rPr lang="vi-VN" sz="1700" i="1" smtClean="0">
                <a:ln w="9525">
                  <a:noFill/>
                  <a:prstDash val="solid"/>
                </a:ln>
                <a:solidFill>
                  <a:srgbClr val="F79646">
                    <a:lumMod val="50000"/>
                  </a:srgbClr>
                </a:solidFill>
                <a:latin typeface="Nadianne" panose="03020902050305070206" pitchFamily="66" charset="0"/>
                <a:cs typeface="Arial" charset="0"/>
              </a:rPr>
              <a:t>orăş</a:t>
            </a:r>
            <a:r>
              <a:rPr lang="sk-SK" sz="1700" i="1" smtClean="0">
                <a:ln w="9525">
                  <a:noFill/>
                  <a:prstDash val="solid"/>
                </a:ln>
                <a:solidFill>
                  <a:srgbClr val="F79646">
                    <a:lumMod val="50000"/>
                  </a:srgbClr>
                </a:solidFill>
                <a:latin typeface="Nadianne" panose="03020902050305070206" pitchFamily="66" charset="0"/>
                <a:cs typeface="Arial" charset="0"/>
              </a:rPr>
              <a:t>u</a:t>
            </a:r>
            <a:r>
              <a:rPr lang="vi-VN" sz="1700" i="1" smtClean="0">
                <a:ln w="9525">
                  <a:noFill/>
                  <a:prstDash val="solid"/>
                </a:ln>
                <a:solidFill>
                  <a:srgbClr val="F79646">
                    <a:lumMod val="50000"/>
                  </a:srgbClr>
                </a:solidFill>
                <a:latin typeface="Nadianne" panose="03020902050305070206" pitchFamily="66" charset="0"/>
                <a:cs typeface="Arial" charset="0"/>
              </a:rPr>
              <a:t>l </a:t>
            </a:r>
            <a:r>
              <a:rPr lang="vi-VN" sz="1700" i="1">
                <a:ln w="9525">
                  <a:noFill/>
                  <a:prstDash val="solid"/>
                </a:ln>
                <a:solidFill>
                  <a:srgbClr val="F79646">
                    <a:lumMod val="50000"/>
                  </a:srgbClr>
                </a:solidFill>
                <a:latin typeface="Nadianne" panose="03020902050305070206" pitchFamily="66" charset="0"/>
                <a:cs typeface="Arial" charset="0"/>
              </a:rPr>
              <a:t>cu peste 13.000 de locuitori  situat în regiunea </a:t>
            </a:r>
            <a:r>
              <a:rPr lang="vi-VN" sz="1700" i="1" smtClean="0">
                <a:ln w="9525">
                  <a:noFill/>
                  <a:prstDash val="solid"/>
                </a:ln>
                <a:solidFill>
                  <a:srgbClr val="F79646">
                    <a:lumMod val="50000"/>
                  </a:srgbClr>
                </a:solidFill>
                <a:latin typeface="Nadianne" panose="03020902050305070206" pitchFamily="66" charset="0"/>
                <a:cs typeface="Arial" charset="0"/>
              </a:rPr>
              <a:t>Banská</a:t>
            </a:r>
            <a:r>
              <a:rPr lang="sk-SK" sz="1700" i="1" smtClean="0">
                <a:ln w="9525">
                  <a:noFill/>
                  <a:prstDash val="solid"/>
                </a:ln>
                <a:solidFill>
                  <a:srgbClr val="F79646">
                    <a:lumMod val="50000"/>
                  </a:srgbClr>
                </a:solidFill>
                <a:latin typeface="Nadianne" panose="03020902050305070206" pitchFamily="66" charset="0"/>
                <a:cs typeface="Arial" charset="0"/>
              </a:rPr>
              <a:t> Bystrica</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Este situat la altitudinea de 318 m în mijlocul </a:t>
            </a:r>
            <a:r>
              <a:rPr lang="vi-VN" sz="1700" i="1" smtClean="0">
                <a:ln w="9525">
                  <a:noFill/>
                  <a:prstDash val="solid"/>
                </a:ln>
                <a:solidFill>
                  <a:srgbClr val="F79646">
                    <a:lumMod val="50000"/>
                  </a:srgbClr>
                </a:solidFill>
                <a:latin typeface="Nadianne" panose="03020902050305070206" pitchFamily="66" charset="0"/>
                <a:cs typeface="Arial" charset="0"/>
              </a:rPr>
              <a:t>S</a:t>
            </a:r>
            <a:r>
              <a:rPr lang="sk-SK" sz="1700" i="1" smtClean="0">
                <a:ln w="9525">
                  <a:noFill/>
                  <a:prstDash val="solid"/>
                </a:ln>
                <a:solidFill>
                  <a:srgbClr val="F79646">
                    <a:lumMod val="50000"/>
                  </a:srgbClr>
                </a:solidFill>
                <a:latin typeface="Nadianne" panose="03020902050305070206" pitchFamily="66" charset="0"/>
                <a:cs typeface="Arial" charset="0"/>
              </a:rPr>
              <a:t>lovaciei</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în preajma munţilor metaliferi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vi-VN" sz="1700" i="1" smtClean="0">
                <a:ln w="9525">
                  <a:noFill/>
                  <a:prstDash val="solid"/>
                </a:ln>
                <a:solidFill>
                  <a:srgbClr val="F79646">
                    <a:lumMod val="50000"/>
                  </a:srgbClr>
                </a:solidFill>
                <a:latin typeface="Nadianne" panose="03020902050305070206" pitchFamily="66" charset="0"/>
                <a:cs typeface="Arial" charset="0"/>
              </a:rPr>
              <a:t>udohorie</a:t>
            </a:r>
            <a:r>
              <a:rPr lang="vi-VN"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Prima menţiune scrisă a oraşului datează din anul </a:t>
            </a:r>
            <a:r>
              <a:rPr lang="vi-VN"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vi-VN" sz="1700" i="1" smtClean="0">
                <a:ln w="9525">
                  <a:noFill/>
                  <a:prstDash val="solid"/>
                </a:ln>
                <a:solidFill>
                  <a:srgbClr val="F79646">
                    <a:lumMod val="50000"/>
                  </a:srgbClr>
                </a:solidFill>
                <a:latin typeface="Nadianne" panose="03020902050305070206" pitchFamily="66" charset="0"/>
                <a:cs typeface="Arial" charset="0"/>
              </a:rPr>
              <a:t>7.</a:t>
            </a: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Acesta </a:t>
            </a:r>
            <a:r>
              <a:rPr lang="vi-VN" sz="1700" i="1">
                <a:ln w="9525">
                  <a:noFill/>
                  <a:prstDash val="solid"/>
                </a:ln>
                <a:solidFill>
                  <a:srgbClr val="F79646">
                    <a:lumMod val="50000"/>
                  </a:srgbClr>
                </a:solidFill>
                <a:latin typeface="Nadianne" panose="03020902050305070206" pitchFamily="66" charset="0"/>
                <a:cs typeface="Arial" charset="0"/>
              </a:rPr>
              <a:t>a fost centrul industriei extracţiei şi </a:t>
            </a:r>
            <a:r>
              <a:rPr lang="vi-VN" sz="1700" i="1" smtClean="0">
                <a:ln w="9525">
                  <a:noFill/>
                  <a:prstDash val="solid"/>
                </a:ln>
                <a:solidFill>
                  <a:srgbClr val="F79646">
                    <a:lumMod val="50000"/>
                  </a:srgbClr>
                </a:solidFill>
                <a:latin typeface="Nadianne" panose="03020902050305070206" pitchFamily="66" charset="0"/>
                <a:cs typeface="Arial" charset="0"/>
              </a:rPr>
              <a:t>prelucrării </a:t>
            </a:r>
            <a:r>
              <a:rPr lang="vi-VN" sz="1700" i="1">
                <a:ln w="9525">
                  <a:noFill/>
                  <a:prstDash val="solid"/>
                </a:ln>
                <a:solidFill>
                  <a:srgbClr val="F79646">
                    <a:lumMod val="50000"/>
                  </a:srgbClr>
                </a:solidFill>
                <a:latin typeface="Nadianne" panose="03020902050305070206" pitchFamily="66" charset="0"/>
                <a:cs typeface="Arial" charset="0"/>
              </a:rPr>
              <a:t>fierului timp de peste 500 de ani. La jumătate a secolului 20, oraşul a început să se concentreze asupra industriei </a:t>
            </a:r>
            <a:r>
              <a:rPr lang="vi-VN" sz="1700" i="1" smtClean="0">
                <a:ln w="9525">
                  <a:noFill/>
                  <a:prstDash val="solid"/>
                </a:ln>
                <a:solidFill>
                  <a:srgbClr val="F79646">
                    <a:lumMod val="50000"/>
                  </a:srgbClr>
                </a:solidFill>
                <a:latin typeface="Nadianne" panose="03020902050305070206" pitchFamily="66" charset="0"/>
                <a:cs typeface="Arial" charset="0"/>
              </a:rPr>
              <a:t>magnezi</a:t>
            </a:r>
            <a:r>
              <a:rPr lang="sk-SK" sz="1700" i="1" smtClean="0">
                <a:ln w="9525">
                  <a:noFill/>
                  <a:prstDash val="solid"/>
                </a:ln>
                <a:solidFill>
                  <a:srgbClr val="F79646">
                    <a:lumMod val="50000"/>
                  </a:srgbClr>
                </a:solidFill>
                <a:latin typeface="Nadianne" panose="03020902050305070206" pitchFamily="66" charset="0"/>
                <a:cs typeface="Arial" charset="0"/>
              </a:rPr>
              <a:t>t</a:t>
            </a:r>
            <a:r>
              <a:rPr lang="vi-VN" sz="1700" i="1" smtClean="0">
                <a:ln w="9525">
                  <a:noFill/>
                  <a:prstDash val="solid"/>
                </a:ln>
                <a:solidFill>
                  <a:srgbClr val="F79646">
                    <a:lumMod val="50000"/>
                  </a:srgbClr>
                </a:solidFill>
                <a:latin typeface="Nadianne" panose="03020902050305070206" pitchFamily="66" charset="0"/>
                <a:cs typeface="Arial" charset="0"/>
              </a:rPr>
              <a:t>ului</a:t>
            </a:r>
            <a:r>
              <a:rPr lang="vi-VN"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In </a:t>
            </a:r>
            <a:r>
              <a:rPr lang="vi-VN" sz="1700" i="1">
                <a:ln w="9525">
                  <a:noFill/>
                  <a:prstDash val="solid"/>
                </a:ln>
                <a:solidFill>
                  <a:srgbClr val="F79646">
                    <a:lumMod val="50000"/>
                  </a:srgbClr>
                </a:solidFill>
                <a:latin typeface="Nadianne" panose="03020902050305070206" pitchFamily="66" charset="0"/>
                <a:cs typeface="Arial" charset="0"/>
              </a:rPr>
              <a:t>secolul al 19-lea, oraşul </a:t>
            </a:r>
            <a:r>
              <a:rPr lang="vi-VN" sz="1700" i="1" smtClean="0">
                <a:ln w="9525">
                  <a:noFill/>
                  <a:prstDash val="solid"/>
                </a:ln>
                <a:solidFill>
                  <a:srgbClr val="F79646">
                    <a:lumMod val="50000"/>
                  </a:srgbClr>
                </a:solidFill>
                <a:latin typeface="Nadianne" panose="03020902050305070206" pitchFamily="66" charset="0"/>
                <a:cs typeface="Arial" charset="0"/>
              </a:rPr>
              <a:t>R</a:t>
            </a:r>
            <a:r>
              <a:rPr lang="sk-SK" sz="1700" i="1" smtClean="0">
                <a:ln w="9525">
                  <a:noFill/>
                  <a:prstDash val="solid"/>
                </a:ln>
                <a:solidFill>
                  <a:srgbClr val="F79646">
                    <a:lumMod val="50000"/>
                  </a:srgbClr>
                </a:solidFill>
                <a:latin typeface="Nadianne" panose="03020902050305070206" pitchFamily="66" charset="0"/>
                <a:cs typeface="Arial" charset="0"/>
              </a:rPr>
              <a:t>evúca</a:t>
            </a:r>
            <a:r>
              <a:rPr lang="vi-VN" sz="1700" i="1" smtClean="0">
                <a:ln w="9525">
                  <a:noFill/>
                  <a:prstDash val="solid"/>
                </a:ln>
                <a:solidFill>
                  <a:srgbClr val="F79646">
                    <a:lumMod val="50000"/>
                  </a:srgbClr>
                </a:solidFill>
                <a:latin typeface="Nadianne" panose="03020902050305070206" pitchFamily="66" charset="0"/>
                <a:cs typeface="Arial" charset="0"/>
              </a:rPr>
              <a:t> </a:t>
            </a:r>
            <a:r>
              <a:rPr lang="vi-VN" sz="1700" i="1">
                <a:ln w="9525">
                  <a:noFill/>
                  <a:prstDash val="solid"/>
                </a:ln>
                <a:solidFill>
                  <a:srgbClr val="F79646">
                    <a:lumMod val="50000"/>
                  </a:srgbClr>
                </a:solidFill>
                <a:latin typeface="Nadianne" panose="03020902050305070206" pitchFamily="66" charset="0"/>
                <a:cs typeface="Arial" charset="0"/>
              </a:rPr>
              <a:t>a devenit centrul vieţii culturale şi în anul 1862 şi a inaugurat prima şcoală secundară cu slovacă ca principală limbă de predare.</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vi-VN" sz="1700" i="1" smtClean="0">
                <a:ln w="9525">
                  <a:noFill/>
                  <a:prstDash val="solid"/>
                </a:ln>
                <a:solidFill>
                  <a:srgbClr val="F79646">
                    <a:lumMod val="50000"/>
                  </a:srgbClr>
                </a:solidFill>
                <a:latin typeface="Nadianne" panose="03020902050305070206" pitchFamily="66" charset="0"/>
                <a:cs typeface="Arial" charset="0"/>
              </a:rPr>
              <a:t>Obiective </a:t>
            </a:r>
            <a:r>
              <a:rPr lang="vi-VN" sz="1700" i="1">
                <a:ln w="9525">
                  <a:noFill/>
                  <a:prstDash val="solid"/>
                </a:ln>
                <a:solidFill>
                  <a:srgbClr val="F79646">
                    <a:lumMod val="50000"/>
                  </a:srgbClr>
                </a:solidFill>
                <a:latin typeface="Nadianne" panose="03020902050305070206" pitchFamily="66" charset="0"/>
                <a:cs typeface="Arial" charset="0"/>
              </a:rPr>
              <a:t>de importanţă naţională, precum Parcul National Heritage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vi-VN" sz="1700" i="1" smtClean="0">
                <a:ln w="9525">
                  <a:noFill/>
                  <a:prstDash val="solid"/>
                </a:ln>
                <a:solidFill>
                  <a:srgbClr val="F79646">
                    <a:lumMod val="50000"/>
                  </a:srgbClr>
                </a:solidFill>
                <a:latin typeface="Nadianne" panose="03020902050305070206" pitchFamily="66" charset="0"/>
                <a:cs typeface="Arial" charset="0"/>
              </a:rPr>
              <a:t>lanina</a:t>
            </a:r>
            <a:r>
              <a:rPr lang="vi-VN" sz="1700" i="1">
                <a:ln w="9525">
                  <a:noFill/>
                  <a:prstDash val="solid"/>
                </a:ln>
                <a:solidFill>
                  <a:srgbClr val="F79646">
                    <a:lumMod val="50000"/>
                  </a:srgbClr>
                </a:solidFill>
                <a:latin typeface="Nadianne" panose="03020902050305070206" pitchFamily="66" charset="0"/>
                <a:cs typeface="Arial" charset="0"/>
              </a:rPr>
              <a:t>, pestera de aragonit </a:t>
            </a:r>
            <a:r>
              <a:rPr lang="vi-VN" sz="1700" i="1" smtClean="0">
                <a:ln w="9525">
                  <a:noFill/>
                  <a:prstDash val="solid"/>
                </a:ln>
                <a:solidFill>
                  <a:srgbClr val="F79646">
                    <a:lumMod val="50000"/>
                  </a:srgbClr>
                </a:solidFill>
                <a:latin typeface="Nadianne" panose="03020902050305070206" pitchFamily="66" charset="0"/>
                <a:cs typeface="Arial" charset="0"/>
              </a:rPr>
              <a:t>Ochtiná </a:t>
            </a:r>
            <a:r>
              <a:rPr lang="vi-VN" sz="1700" i="1">
                <a:ln w="9525">
                  <a:noFill/>
                  <a:prstDash val="solid"/>
                </a:ln>
                <a:solidFill>
                  <a:srgbClr val="F79646">
                    <a:lumMod val="50000"/>
                  </a:srgbClr>
                </a:solidFill>
                <a:latin typeface="Nadianne" panose="03020902050305070206" pitchFamily="66" charset="0"/>
                <a:cs typeface="Arial" charset="0"/>
              </a:rPr>
              <a:t>sau Castelul Muráň pot fi vizitate în zonă</a:t>
            </a:r>
            <a:r>
              <a:rPr lang="vi-VN" sz="1700" i="1" smtClean="0">
                <a:ln w="9525">
                  <a:noFill/>
                  <a:prstDash val="solid"/>
                </a:ln>
                <a:solidFill>
                  <a:srgbClr val="F79646">
                    <a:lumMod val="50000"/>
                  </a:srgbClr>
                </a:solidFill>
                <a:latin typeface="Nadianne" panose="03020902050305070206" pitchFamily="66" charset="0"/>
                <a:cs typeface="Arial" charset="0"/>
              </a:rPr>
              <a:t>.</a:t>
            </a:r>
            <a:endParaRPr lang="vi-VN" sz="1700" i="1">
              <a:ln w="9525">
                <a:noFill/>
                <a:prstDash val="solid"/>
              </a:ln>
              <a:solidFill>
                <a:srgbClr val="F79646">
                  <a:lumMod val="50000"/>
                </a:srgbClr>
              </a:solidFill>
              <a:latin typeface="Nadianne" panose="03020902050305070206" pitchFamily="66" charset="0"/>
              <a:cs typeface="Arial" charset="0"/>
            </a:endParaRP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Slowakije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Muziek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741085"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nl-NL" sz="1700" i="1">
                <a:ln w="9525">
                  <a:noFill/>
                  <a:prstDash val="solid"/>
                </a:ln>
                <a:solidFill>
                  <a:srgbClr val="F79646">
                    <a:lumMod val="50000"/>
                  </a:srgbClr>
                </a:solidFill>
                <a:latin typeface="Nadianne" panose="03020902050305070206" pitchFamily="66" charset="0"/>
                <a:cs typeface="Arial" charset="0"/>
              </a:rPr>
              <a:t>Revúca is een district stad met meer dan 13.000 inwoners. Het is gelegen op 318 meter boven de zeespiegel in het midden van Slowakije in het Slowaaks bergketen van Slovenské </a:t>
            </a:r>
            <a:r>
              <a:rPr lang="sk-SK" sz="1700" i="1" smtClean="0">
                <a:ln w="9525">
                  <a:noFill/>
                  <a:prstDash val="solid"/>
                </a:ln>
                <a:solidFill>
                  <a:srgbClr val="F79646">
                    <a:lumMod val="50000"/>
                  </a:srgbClr>
                </a:solidFill>
                <a:latin typeface="Nadianne" panose="03020902050305070206" pitchFamily="66" charset="0"/>
                <a:cs typeface="Arial" charset="0"/>
              </a:rPr>
              <a:t>r</a:t>
            </a:r>
            <a:r>
              <a:rPr lang="nl-NL" sz="1700" i="1" smtClean="0">
                <a:ln w="9525">
                  <a:noFill/>
                  <a:prstDash val="solid"/>
                </a:ln>
                <a:solidFill>
                  <a:srgbClr val="F79646">
                    <a:lumMod val="50000"/>
                  </a:srgbClr>
                </a:solidFill>
                <a:latin typeface="Nadianne" panose="03020902050305070206" pitchFamily="66" charset="0"/>
                <a:cs typeface="Arial" charset="0"/>
              </a:rPr>
              <a:t>udohorie</a:t>
            </a:r>
            <a:r>
              <a:rPr lang="nl-NL" sz="17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De </a:t>
            </a:r>
            <a:r>
              <a:rPr lang="nl-NL" sz="1700" i="1">
                <a:ln w="9525">
                  <a:noFill/>
                  <a:prstDash val="solid"/>
                </a:ln>
                <a:solidFill>
                  <a:srgbClr val="F79646">
                    <a:lumMod val="50000"/>
                  </a:srgbClr>
                </a:solidFill>
                <a:latin typeface="Nadianne" panose="03020902050305070206" pitchFamily="66" charset="0"/>
                <a:cs typeface="Arial" charset="0"/>
              </a:rPr>
              <a:t>eerste schriftelijke vermelding van de stad dateert uit het jaar </a:t>
            </a:r>
            <a:r>
              <a:rPr lang="nl-NL"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nl-NL" sz="1700" i="1" smtClean="0">
                <a:ln w="9525">
                  <a:noFill/>
                  <a:prstDash val="solid"/>
                </a:ln>
                <a:solidFill>
                  <a:srgbClr val="F79646">
                    <a:lumMod val="50000"/>
                  </a:srgbClr>
                </a:solidFill>
                <a:latin typeface="Nadianne" panose="03020902050305070206" pitchFamily="66" charset="0"/>
                <a:cs typeface="Arial" charset="0"/>
              </a:rPr>
              <a:t>7</a:t>
            </a:r>
            <a:r>
              <a:rPr lang="nl-NL" sz="1700" i="1">
                <a:ln w="9525">
                  <a:noFill/>
                  <a:prstDash val="solid"/>
                </a:ln>
                <a:solidFill>
                  <a:srgbClr val="F79646">
                    <a:lumMod val="50000"/>
                  </a:srgbClr>
                </a:solidFill>
                <a:latin typeface="Nadianne" panose="03020902050305070206" pitchFamily="66" charset="0"/>
                <a:cs typeface="Arial" charset="0"/>
              </a:rPr>
              <a:t>. Het was het centrum van de ijzerindustrie meer dan 500 jaar, maar in de tweede helft van de 20e eeuw, de stad begon zich te concentreren op het magnesiet.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In </a:t>
            </a:r>
            <a:r>
              <a:rPr lang="nl-NL" sz="1700" i="1">
                <a:ln w="9525">
                  <a:noFill/>
                  <a:prstDash val="solid"/>
                </a:ln>
                <a:solidFill>
                  <a:srgbClr val="F79646">
                    <a:lumMod val="50000"/>
                  </a:srgbClr>
                </a:solidFill>
                <a:latin typeface="Nadianne" panose="03020902050305070206" pitchFamily="66" charset="0"/>
                <a:cs typeface="Arial" charset="0"/>
              </a:rPr>
              <a:t>de 19e eeuw werd de stad Revúca het centrum van het culturele leven en in het jaar 1862 werd het een huis aan de eerste middelbare school met Slowakije als belangrijkste onderwijstaal.</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nl-NL" sz="1700" i="1" smtClean="0">
                <a:ln w="9525">
                  <a:noFill/>
                  <a:prstDash val="solid"/>
                </a:ln>
                <a:solidFill>
                  <a:srgbClr val="F79646">
                    <a:lumMod val="50000"/>
                  </a:srgbClr>
                </a:solidFill>
                <a:latin typeface="Nadianne" panose="03020902050305070206" pitchFamily="66" charset="0"/>
                <a:cs typeface="Arial" charset="0"/>
              </a:rPr>
              <a:t>Mooie </a:t>
            </a:r>
            <a:r>
              <a:rPr lang="nl-NL" sz="1700" i="1">
                <a:ln w="9525">
                  <a:noFill/>
                  <a:prstDash val="solid"/>
                </a:ln>
                <a:solidFill>
                  <a:srgbClr val="F79646">
                    <a:lumMod val="50000"/>
                  </a:srgbClr>
                </a:solidFill>
                <a:latin typeface="Nadianne" panose="03020902050305070206" pitchFamily="66" charset="0"/>
                <a:cs typeface="Arial" charset="0"/>
              </a:rPr>
              <a:t>nationale erfgoed, zoals 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a:t>
            </a:r>
            <a:r>
              <a:rPr lang="nl-NL" sz="1700" i="1" smtClean="0">
                <a:ln w="9525">
                  <a:noFill/>
                  <a:prstDash val="solid"/>
                </a:ln>
                <a:solidFill>
                  <a:srgbClr val="F79646">
                    <a:lumMod val="50000"/>
                  </a:srgbClr>
                </a:solidFill>
                <a:latin typeface="Nadianne" panose="03020902050305070206" pitchFamily="66" charset="0"/>
                <a:cs typeface="Arial" charset="0"/>
              </a:rPr>
              <a:t>lanina</a:t>
            </a:r>
            <a:r>
              <a:rPr lang="nl-NL" sz="1700" i="1">
                <a:ln w="9525">
                  <a:noFill/>
                  <a:prstDash val="solid"/>
                </a:ln>
                <a:solidFill>
                  <a:srgbClr val="F79646">
                    <a:lumMod val="50000"/>
                  </a:srgbClr>
                </a:solidFill>
                <a:latin typeface="Nadianne" panose="03020902050305070206" pitchFamily="66" charset="0"/>
                <a:cs typeface="Arial" charset="0"/>
              </a:rPr>
              <a:t>, Aragonite grot </a:t>
            </a:r>
            <a:r>
              <a:rPr lang="nl-NL" sz="1700" i="1" smtClean="0">
                <a:ln w="9525">
                  <a:noFill/>
                  <a:prstDash val="solid"/>
                </a:ln>
                <a:solidFill>
                  <a:srgbClr val="F79646">
                    <a:lumMod val="50000"/>
                  </a:srgbClr>
                </a:solidFill>
                <a:latin typeface="Nadianne" panose="03020902050305070206" pitchFamily="66" charset="0"/>
                <a:cs typeface="Arial" charset="0"/>
              </a:rPr>
              <a:t>Ochtiná </a:t>
            </a:r>
            <a:r>
              <a:rPr lang="nl-NL" sz="1700" i="1">
                <a:ln w="9525">
                  <a:noFill/>
                  <a:prstDash val="solid"/>
                </a:ln>
                <a:solidFill>
                  <a:srgbClr val="F79646">
                    <a:lumMod val="50000"/>
                  </a:srgbClr>
                </a:solidFill>
                <a:latin typeface="Nadianne" panose="03020902050305070206" pitchFamily="66" charset="0"/>
                <a:cs typeface="Arial" charset="0"/>
              </a:rPr>
              <a:t>of het Kasteel Muráň kan worden gevonden in de omgeving.</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Slovakya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Müzik :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Fotoğraflar :	özel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732240" y="448938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a:t>
            </a:r>
            <a:r>
              <a:rPr lang="sk-SK" sz="1700" i="1" smtClean="0">
                <a:ln w="9525">
                  <a:noFill/>
                  <a:prstDash val="solid"/>
                </a:ln>
                <a:solidFill>
                  <a:srgbClr val="F79646">
                    <a:lumMod val="50000"/>
                  </a:srgbClr>
                </a:solidFill>
                <a:latin typeface="Nadianne" panose="03020902050305070206" pitchFamily="66" charset="0"/>
                <a:cs typeface="Arial" charset="0"/>
              </a:rPr>
              <a:t>13,000’den </a:t>
            </a:r>
            <a:r>
              <a:rPr lang="sk-SK" sz="1700" i="1">
                <a:ln w="9525">
                  <a:noFill/>
                  <a:prstDash val="solid"/>
                </a:ln>
                <a:solidFill>
                  <a:srgbClr val="F79646">
                    <a:lumMod val="50000"/>
                  </a:srgbClr>
                </a:solidFill>
                <a:latin typeface="Nadianne" panose="03020902050305070206" pitchFamily="66" charset="0"/>
                <a:cs typeface="Arial" charset="0"/>
              </a:rPr>
              <a:t>fazla nüfusu ile bir bölge şehridir. Slovakya’nın ortasındaki Slovenské </a:t>
            </a:r>
            <a:r>
              <a:rPr lang="sk-SK" sz="1700" i="1" smtClean="0">
                <a:ln w="9525">
                  <a:noFill/>
                  <a:prstDash val="solid"/>
                </a:ln>
                <a:solidFill>
                  <a:srgbClr val="F79646">
                    <a:lumMod val="50000"/>
                  </a:srgbClr>
                </a:solidFill>
                <a:latin typeface="Nadianne" panose="03020902050305070206" pitchFamily="66" charset="0"/>
                <a:cs typeface="Arial" charset="0"/>
              </a:rPr>
              <a:t>rudohorie </a:t>
            </a:r>
            <a:r>
              <a:rPr lang="sk-SK" sz="1700" i="1">
                <a:ln w="9525">
                  <a:noFill/>
                  <a:prstDash val="solid"/>
                </a:ln>
                <a:solidFill>
                  <a:srgbClr val="F79646">
                    <a:lumMod val="50000"/>
                  </a:srgbClr>
                </a:solidFill>
                <a:latin typeface="Nadianne" panose="03020902050305070206" pitchFamily="66" charset="0"/>
                <a:cs typeface="Arial" charset="0"/>
              </a:rPr>
              <a:t>dağ silsilesinde deniz seviyesinden 318 metre yükseklikte konumlanmıştır. </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Şehrin </a:t>
            </a:r>
            <a:r>
              <a:rPr lang="sk-SK" sz="1700" i="1">
                <a:ln w="9525">
                  <a:noFill/>
                  <a:prstDash val="solid"/>
                </a:ln>
                <a:solidFill>
                  <a:srgbClr val="F79646">
                    <a:lumMod val="50000"/>
                  </a:srgbClr>
                </a:solidFill>
                <a:latin typeface="Nadianne" panose="03020902050305070206" pitchFamily="66" charset="0"/>
                <a:cs typeface="Arial" charset="0"/>
              </a:rPr>
              <a:t>yazılı olarak ilk defa zikredilmesi </a:t>
            </a:r>
            <a:r>
              <a:rPr lang="sk-SK" sz="1700" i="1" smtClean="0">
                <a:ln w="9525">
                  <a:noFill/>
                  <a:prstDash val="solid"/>
                </a:ln>
                <a:solidFill>
                  <a:srgbClr val="F79646">
                    <a:lumMod val="50000"/>
                  </a:srgbClr>
                </a:solidFill>
                <a:latin typeface="Nadianne" panose="03020902050305070206" pitchFamily="66" charset="0"/>
                <a:cs typeface="Arial" charset="0"/>
              </a:rPr>
              <a:t>1427 </a:t>
            </a:r>
            <a:r>
              <a:rPr lang="sk-SK" sz="1700" i="1">
                <a:ln w="9525">
                  <a:noFill/>
                  <a:prstDash val="solid"/>
                </a:ln>
                <a:solidFill>
                  <a:srgbClr val="F79646">
                    <a:lumMod val="50000"/>
                  </a:srgbClr>
                </a:solidFill>
                <a:latin typeface="Nadianne" panose="03020902050305070206" pitchFamily="66" charset="0"/>
                <a:cs typeface="Arial" charset="0"/>
              </a:rPr>
              <a:t>yılına dayanmaktadır</a:t>
            </a:r>
            <a:r>
              <a:rPr lang="sk-SK" sz="1700" i="1" smtClean="0">
                <a:ln w="9525">
                  <a:noFill/>
                  <a:prstDash val="solid"/>
                </a:ln>
                <a:solidFill>
                  <a:srgbClr val="F79646">
                    <a:lumMod val="50000"/>
                  </a:srgbClr>
                </a:solidFill>
                <a:latin typeface="Nadianne" panose="03020902050305070206" pitchFamily="66" charset="0"/>
                <a:cs typeface="Arial" charset="0"/>
              </a:rPr>
              <a:t>. 500 </a:t>
            </a:r>
            <a:r>
              <a:rPr lang="sk-SK" sz="1700" i="1">
                <a:ln w="9525">
                  <a:noFill/>
                  <a:prstDash val="solid"/>
                </a:ln>
                <a:solidFill>
                  <a:srgbClr val="F79646">
                    <a:lumMod val="50000"/>
                  </a:srgbClr>
                </a:solidFill>
                <a:latin typeface="Nadianne" panose="03020902050305070206" pitchFamily="66" charset="0"/>
                <a:cs typeface="Arial" charset="0"/>
              </a:rPr>
              <a:t>yılı aşkın demir endüstrisinin merkezi idi, ancak 20. Yüzyılın 2. yarısında şehir manyezit endüstrisine odaklanmaya başlamıştır.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19</a:t>
            </a:r>
            <a:r>
              <a:rPr lang="sk-SK" sz="1700" i="1">
                <a:ln w="9525">
                  <a:noFill/>
                  <a:prstDash val="solid"/>
                </a:ln>
                <a:solidFill>
                  <a:srgbClr val="F79646">
                    <a:lumMod val="50000"/>
                  </a:srgbClr>
                </a:solidFill>
                <a:latin typeface="Nadianne" panose="03020902050305070206" pitchFamily="66" charset="0"/>
                <a:cs typeface="Arial" charset="0"/>
              </a:rPr>
              <a:t>. yüzyılda, Revúca şehri kültürel hayatın merkezi olmuş ve 1862 yılında slovakçanın ana öğretim dili olduğu ilk orta dereceli okul açılmıştır.</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Çevresinde </a:t>
            </a:r>
            <a:r>
              <a:rPr lang="sk-SK" sz="1700" i="1">
                <a:ln w="9525">
                  <a:noFill/>
                  <a:prstDash val="solid"/>
                </a:ln>
                <a:solidFill>
                  <a:srgbClr val="F79646">
                    <a:lumMod val="50000"/>
                  </a:srgbClr>
                </a:solidFill>
                <a:latin typeface="Nadianne" panose="03020902050305070206" pitchFamily="66" charset="0"/>
                <a:cs typeface="Arial" charset="0"/>
              </a:rPr>
              <a:t>National Park Muránska </a:t>
            </a:r>
            <a:r>
              <a:rPr lang="sk-SK" sz="1700" i="1" smtClean="0">
                <a:ln w="9525">
                  <a:noFill/>
                  <a:prstDash val="solid"/>
                </a:ln>
                <a:solidFill>
                  <a:srgbClr val="F79646">
                    <a:lumMod val="50000"/>
                  </a:srgbClr>
                </a:solidFill>
                <a:latin typeface="Nadianne" panose="03020902050305070206" pitchFamily="66" charset="0"/>
                <a:cs typeface="Arial" charset="0"/>
              </a:rPr>
              <a:t>planina</a:t>
            </a:r>
            <a:r>
              <a:rPr lang="sk-SK" sz="1700" i="1">
                <a:ln w="9525">
                  <a:noFill/>
                  <a:prstDash val="solid"/>
                </a:ln>
                <a:solidFill>
                  <a:srgbClr val="F79646">
                    <a:lumMod val="50000"/>
                  </a:srgbClr>
                </a:solidFill>
                <a:latin typeface="Nadianne" panose="03020902050305070206" pitchFamily="66" charset="0"/>
                <a:cs typeface="Arial" charset="0"/>
              </a:rPr>
              <a:t>, Aragonite mağarası </a:t>
            </a:r>
            <a:r>
              <a:rPr lang="sk-SK" sz="1700" i="1" smtClean="0">
                <a:ln w="9525">
                  <a:noFill/>
                  <a:prstDash val="solid"/>
                </a:ln>
                <a:solidFill>
                  <a:srgbClr val="F79646">
                    <a:lumMod val="50000"/>
                  </a:srgbClr>
                </a:solidFill>
                <a:latin typeface="Nadianne" panose="03020902050305070206" pitchFamily="66" charset="0"/>
                <a:cs typeface="Arial" charset="0"/>
              </a:rPr>
              <a:t>Ochtiná </a:t>
            </a:r>
            <a:r>
              <a:rPr lang="sk-SK" sz="1700" i="1">
                <a:ln w="9525">
                  <a:noFill/>
                  <a:prstDash val="solid"/>
                </a:ln>
                <a:solidFill>
                  <a:srgbClr val="F79646">
                    <a:lumMod val="50000"/>
                  </a:srgbClr>
                </a:solidFill>
                <a:latin typeface="Nadianne" panose="03020902050305070206" pitchFamily="66" charset="0"/>
                <a:cs typeface="Arial" charset="0"/>
              </a:rPr>
              <a:t>ve the Castle Muráň gibi güzel ulusal miraslar </a:t>
            </a:r>
            <a:r>
              <a:rPr lang="sk-SK" sz="1700" i="1" smtClean="0">
                <a:ln w="9525">
                  <a:noFill/>
                  <a:prstDash val="solid"/>
                </a:ln>
                <a:solidFill>
                  <a:srgbClr val="F79646">
                    <a:lumMod val="50000"/>
                  </a:srgbClr>
                </a:solidFill>
                <a:latin typeface="Nadianne" panose="03020902050305070206" pitchFamily="66" charset="0"/>
                <a:cs typeface="Arial" charset="0"/>
              </a:rPr>
              <a:t>bulunmaktadır.</a:t>
            </a:r>
            <a:endParaRPr lang="sk-SK" sz="1700" i="1">
              <a:ln w="9525">
                <a:no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Ревуца</a:t>
            </a:r>
            <a:r>
              <a:rPr lang="az-Cyrl-AZ"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2016</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04248" y="4327314"/>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1003327"/>
            <a:ext cx="7848600" cy="341632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Город Ревуца, районный центр с выше </a:t>
            </a:r>
            <a:r>
              <a:rPr lang="ru-RU" i="1">
                <a:ln w="9525">
                  <a:noFill/>
                  <a:prstDash val="solid"/>
                </a:ln>
                <a:solidFill>
                  <a:srgbClr val="F79646">
                    <a:lumMod val="50000"/>
                  </a:srgbClr>
                </a:solidFill>
                <a:latin typeface="Nadianne" panose="03020902050305070206" pitchFamily="66" charset="0"/>
                <a:cs typeface="Arial" charset="0"/>
              </a:rPr>
              <a:t>13</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тыс. жителей, находится в центральной Словакии в горном массиве Словацкого Рудогорья на высоте </a:t>
            </a:r>
            <a:r>
              <a:rPr lang="ru-RU" i="1">
                <a:ln w="9525">
                  <a:noFill/>
                  <a:prstDash val="solid"/>
                </a:ln>
                <a:solidFill>
                  <a:srgbClr val="F79646">
                    <a:lumMod val="50000"/>
                  </a:srgbClr>
                </a:solidFill>
                <a:latin typeface="Nadianne" panose="03020902050305070206" pitchFamily="66" charset="0"/>
                <a:cs typeface="Arial" charset="0"/>
              </a:rPr>
              <a:t>318</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метров над уровнем моря.</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Первое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письменное упоминание о городе датируется </a:t>
            </a:r>
            <a:r>
              <a:rPr lang="ru-RU" i="1" smtClean="0">
                <a:ln w="9525">
                  <a:noFill/>
                  <a:prstDash val="solid"/>
                </a:ln>
                <a:solidFill>
                  <a:srgbClr val="F79646">
                    <a:lumMod val="50000"/>
                  </a:srgbClr>
                </a:solidFill>
                <a:latin typeface="Nadianne" panose="03020902050305070206" pitchFamily="66" charset="0"/>
                <a:cs typeface="Arial" charset="0"/>
              </a:rPr>
              <a:t>1</a:t>
            </a:r>
            <a:r>
              <a:rPr lang="sk-SK" i="1" smtClean="0">
                <a:ln w="9525">
                  <a:noFill/>
                  <a:prstDash val="solid"/>
                </a:ln>
                <a:solidFill>
                  <a:srgbClr val="F79646">
                    <a:lumMod val="50000"/>
                  </a:srgbClr>
                </a:solidFill>
                <a:latin typeface="Nadianne" panose="03020902050305070206" pitchFamily="66" charset="0"/>
                <a:cs typeface="Arial" charset="0"/>
              </a:rPr>
              <a:t>42</a:t>
            </a:r>
            <a:r>
              <a:rPr lang="ru-RU" i="1" smtClean="0">
                <a:ln w="9525">
                  <a:noFill/>
                  <a:prstDash val="solid"/>
                </a:ln>
                <a:solidFill>
                  <a:srgbClr val="F79646">
                    <a:lumMod val="50000"/>
                  </a:srgbClr>
                </a:solidFill>
                <a:latin typeface="Nadianne" panose="03020902050305070206" pitchFamily="66" charset="0"/>
                <a:cs typeface="Arial" charset="0"/>
              </a:rPr>
              <a:t>7</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годом</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Более </a:t>
            </a:r>
            <a:r>
              <a:rPr lang="ru-RU" i="1">
                <a:ln w="9525">
                  <a:noFill/>
                  <a:prstDash val="solid"/>
                </a:ln>
                <a:solidFill>
                  <a:srgbClr val="F79646">
                    <a:lumMod val="50000"/>
                  </a:srgbClr>
                </a:solidFill>
                <a:latin typeface="Nadianne" panose="03020902050305070206" pitchFamily="66" charset="0"/>
                <a:cs typeface="Arial" charset="0"/>
              </a:rPr>
              <a:t>500</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лет он был центром металургической промышленности. Во второй половине ХХ века к ней прибавились добыча и обработка магнезита.  </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Во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второй половине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Х</a:t>
            </a:r>
            <a:r>
              <a:rPr lang="sk-SK" i="1">
                <a:ln w="9525">
                  <a:noFill/>
                  <a:prstDash val="solid"/>
                </a:ln>
                <a:solidFill>
                  <a:srgbClr val="F79646">
                    <a:lumMod val="50000"/>
                  </a:srgbClr>
                </a:solidFill>
                <a:latin typeface="Nadianne" panose="03020902050305070206" pitchFamily="66" charset="0"/>
                <a:cs typeface="Arial" charset="0"/>
              </a:rPr>
              <a:t>l</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Х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века город был также центром словацкой культурной жизни. Первая гимназия в стране, обучение в которой проходило на словацком языке, была основана как раз здесь в </a:t>
            </a:r>
            <a:r>
              <a:rPr lang="ru-RU" i="1">
                <a:ln w="9525">
                  <a:noFill/>
                  <a:prstDash val="solid"/>
                </a:ln>
                <a:solidFill>
                  <a:srgbClr val="F79646">
                    <a:lumMod val="50000"/>
                  </a:srgbClr>
                </a:solidFill>
                <a:latin typeface="Nadianne" panose="03020902050305070206" pitchFamily="66" charset="0"/>
                <a:cs typeface="Arial" charset="0"/>
              </a:rPr>
              <a:t>1862</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a:t>
            </a:r>
          </a:p>
          <a:p>
            <a:pPr algn="just" fontAlgn="base">
              <a:spcBef>
                <a:spcPct val="0"/>
              </a:spcBef>
              <a:spcAft>
                <a:spcPct val="0"/>
              </a:spcAft>
              <a:defRPr/>
            </a:pPr>
            <a:r>
              <a:rPr lang="sk-SK"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В </a:t>
            </a:r>
            <a:r>
              <a:rPr lang="ru-RU"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окрестностях города находятся заповедник Муранская равнина, Охтинская арагонитная пещера и Муранская крепость.</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2800" b="1" i="1" u="sng" smtClean="0">
                <a:ln w="9525">
                  <a:noFill/>
                  <a:prstDash val="solid"/>
                </a:ln>
                <a:solidFill>
                  <a:srgbClr val="F79646">
                    <a:lumMod val="50000"/>
                  </a:srgbClr>
                </a:solidFill>
                <a:latin typeface="Nadianne" panose="03020902050305070206" pitchFamily="66" charset="0"/>
                <a:cs typeface="Arial" charset="0"/>
              </a:rPr>
              <a:t>  Revúca</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cs typeface="Arial" charset="0"/>
              </a:rPr>
              <a:t> </a:t>
            </a:r>
            <a:r>
              <a:rPr lang="he-IL" sz="2800" b="1" i="1" u="sng" dirty="0" smtClean="0">
                <a:ln w="9525">
                  <a:noFill/>
                  <a:prstDash val="solid"/>
                </a:ln>
                <a:solidFill>
                  <a:srgbClr val="F79646">
                    <a:lumMod val="50000"/>
                  </a:srgbClr>
                </a:solidFill>
                <a:latin typeface="Nadianne" panose="03020902050305070206" pitchFamily="66" charset="0"/>
              </a:rPr>
              <a:t>סלובקיה</a:t>
            </a:r>
            <a:endParaRPr lang="sk-SK" sz="28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2771800" y="4861673"/>
            <a:ext cx="4572080" cy="1215717"/>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Eric Mariental</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rgbClr val="F79646">
                      <a:lumMod val="50000"/>
                    </a:srgbClr>
                  </a:solidFill>
                  <a:prstDash val="solid"/>
                </a:ln>
                <a:solidFill>
                  <a:srgbClr val="F79646">
                    <a:lumMod val="50000"/>
                  </a:srgbClr>
                </a:solidFill>
                <a:latin typeface="Nadianne" panose="03020902050305070206" pitchFamily="66" charset="0"/>
              </a:rPr>
              <a:t>סודר על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ידי</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259632" y="3624501"/>
            <a:ext cx="991105" cy="307777"/>
          </a:xfrm>
          <a:prstGeom prst="rect">
            <a:avLst/>
          </a:prstGeom>
          <a:noFill/>
        </p:spPr>
        <p:txBody>
          <a:bodyPr wrap="square" rtlCol="0">
            <a:spAutoFit/>
          </a:bodyPr>
          <a:lstStyle/>
          <a:p>
            <a:pPr algn="ctr"/>
            <a:r>
              <a:rPr lang="sk-SK" sz="1400" dirty="0" err="1" smtClean="0">
                <a:solidFill>
                  <a:prstClr val="black"/>
                </a:solidFill>
              </a:rPr>
              <a:t>Wikipedia</a:t>
            </a:r>
            <a:endParaRPr lang="sk-SK" sz="1400" dirty="0">
              <a:solidFill>
                <a:prstClr val="black"/>
              </a:solidFill>
            </a:endParaRPr>
          </a:p>
        </p:txBody>
      </p:sp>
      <p:sp>
        <p:nvSpPr>
          <p:cNvPr id="9" name="BlokTextu 8"/>
          <p:cNvSpPr txBox="1"/>
          <p:nvPr/>
        </p:nvSpPr>
        <p:spPr>
          <a:xfrm>
            <a:off x="665224" y="1028403"/>
            <a:ext cx="7848600" cy="244682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700" i="1">
                <a:ln w="9525">
                  <a:noFill/>
                  <a:prstDash val="solid"/>
                </a:ln>
                <a:solidFill>
                  <a:srgbClr val="F79646">
                    <a:lumMod val="50000"/>
                  </a:srgbClr>
                </a:solidFill>
                <a:latin typeface="Nadianne" panose="03020902050305070206" pitchFamily="66" charset="0"/>
                <a:cs typeface="Arial" charset="0"/>
              </a:rPr>
              <a:t>Revúca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היא עיר מחוז בעלת אוכלוסיה של כ- 13,000 תושבים. היא ממוקמת בגובה של 318 מטרים מעל פני הים במרכז סלובקיה על הרכס של </a:t>
            </a:r>
            <a:r>
              <a:rPr lang="sk-SK" sz="1700" i="1">
                <a:ln w="9525">
                  <a:noFill/>
                  <a:prstDash val="solid"/>
                </a:ln>
                <a:solidFill>
                  <a:srgbClr val="F79646">
                    <a:lumMod val="50000"/>
                  </a:srgbClr>
                </a:solidFill>
                <a:latin typeface="Nadianne" panose="03020902050305070206" pitchFamily="66" charset="0"/>
                <a:cs typeface="Arial" charset="0"/>
              </a:rPr>
              <a:t>Slovenske Rudohorie</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האזכור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הכתוב הראשון על קיום העיר הוא </a:t>
            </a:r>
            <a:r>
              <a:rPr lang="he-IL" sz="1700" i="1">
                <a:ln w="9525">
                  <a:solidFill>
                    <a:srgbClr val="F79646">
                      <a:lumMod val="50000"/>
                    </a:srgbClr>
                  </a:solidFill>
                  <a:prstDash val="solid"/>
                </a:ln>
                <a:solidFill>
                  <a:srgbClr val="F79646">
                    <a:lumMod val="50000"/>
                  </a:srgbClr>
                </a:solidFill>
                <a:latin typeface="Arial" panose="020B0604020202020204" pitchFamily="34" charset="0"/>
                <a:cs typeface="Arial" panose="020B0604020202020204" pitchFamily="34" charset="0"/>
              </a:rPr>
              <a:t>משנת </a:t>
            </a:r>
            <a:r>
              <a:rPr lang="sk-SK" sz="1700" i="1" smtClean="0">
                <a:ln w="9525">
                  <a:solidFill>
                    <a:srgbClr val="F79646">
                      <a:lumMod val="50000"/>
                    </a:srgbClr>
                  </a:solidFill>
                  <a:prstDash val="solid"/>
                </a:ln>
                <a:solidFill>
                  <a:srgbClr val="F79646">
                    <a:lumMod val="50000"/>
                  </a:srgbClr>
                </a:solidFill>
                <a:latin typeface="Arial" panose="020B0604020202020204" pitchFamily="34" charset="0"/>
                <a:cs typeface="Arial" panose="020B0604020202020204" pitchFamily="34" charset="0"/>
              </a:rPr>
              <a:t>1427</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היה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מרכז של תעשיית הברזל במשך למעלה מ -500 שנים, עם זאת, במחצית השנייה של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המאה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 -20, העיר התמקדה בתעשיית המגנזיט.</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במאה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 -19, העיר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Revúca</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הפכה למרכז תרבותי ובשנת 1862 נוסד בה בית ספר התיכון הראשון עם סלובקית כשפת ההוראה העיקרית.</a:t>
            </a:r>
          </a:p>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אתרי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מורשת לאומית יפים כגון הפארק הלאומי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Muránska Planina</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מערת </a:t>
            </a:r>
            <a:r>
              <a:rPr lang="sk-SK" sz="1700" i="1" smtClean="0">
                <a:ln w="9525">
                  <a:noFill/>
                  <a:prstDash val="solid"/>
                </a:ln>
                <a:solidFill>
                  <a:srgbClr val="F79646">
                    <a:lumMod val="50000"/>
                  </a:srgbClr>
                </a:solidFill>
                <a:latin typeface="Nadianne" panose="03020902050305070206" pitchFamily="66" charset="0"/>
                <a:cs typeface="Arial" charset="0"/>
              </a:rPr>
              <a:t>Aragonite Ochtiná</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או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טירת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smtClean="0">
                <a:ln w="9525">
                  <a:noFill/>
                  <a:prstDash val="solid"/>
                </a:ln>
                <a:solidFill>
                  <a:srgbClr val="F79646">
                    <a:lumMod val="50000"/>
                  </a:srgbClr>
                </a:solidFill>
                <a:latin typeface="Nadianne" panose="03020902050305070206" pitchFamily="66" charset="0"/>
                <a:cs typeface="Arial" charset="0"/>
              </a:rPr>
              <a:t>Muráň</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נמצאים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בסביבת העיר.</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7001189" y="3915735"/>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72382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i="1" smtClean="0">
                <a:ln w="9525">
                  <a:noFill/>
                  <a:prstDash val="solid"/>
                </a:ln>
                <a:solidFill>
                  <a:srgbClr val="F79646">
                    <a:lumMod val="50000"/>
                  </a:srgbClr>
                </a:solidFill>
                <a:latin typeface="Nadianne" panose="03020902050305070206" pitchFamily="66" charset="0"/>
                <a:cs typeface="Arial" charset="0"/>
              </a:rPr>
              <a:t>     </a:t>
            </a:r>
            <a:r>
              <a:rPr lang="pl-PL" sz="1700" i="1">
                <a:ln w="9525">
                  <a:noFill/>
                  <a:prstDash val="solid"/>
                </a:ln>
                <a:solidFill>
                  <a:srgbClr val="F79646">
                    <a:lumMod val="50000"/>
                  </a:srgbClr>
                </a:solidFill>
                <a:latin typeface="Nadianne" panose="03020902050305070206" pitchFamily="66" charset="0"/>
                <a:cs typeface="Arial" charset="0"/>
              </a:rPr>
              <a:t>Miasto w południowej Słowacji. Położone jest w dolinie rzeki Muráň na wysokości 318 m n.p.m. Ludności 13,5 tys.</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Pierwsze </a:t>
            </a:r>
            <a:r>
              <a:rPr lang="pl-PL" sz="1700" i="1">
                <a:ln w="9525">
                  <a:noFill/>
                  <a:prstDash val="solid"/>
                </a:ln>
                <a:solidFill>
                  <a:srgbClr val="F79646">
                    <a:lumMod val="50000"/>
                  </a:srgbClr>
                </a:solidFill>
                <a:latin typeface="Nadianne" panose="03020902050305070206" pitchFamily="66" charset="0"/>
                <a:cs typeface="Arial" charset="0"/>
              </a:rPr>
              <a:t>wzmianki o Revúcy pochodzą z </a:t>
            </a:r>
            <a:r>
              <a:rPr lang="pl-PL" sz="1700" i="1" smtClean="0">
                <a:ln w="9525">
                  <a:noFill/>
                  <a:prstDash val="solid"/>
                </a:ln>
                <a:solidFill>
                  <a:srgbClr val="F79646">
                    <a:lumMod val="50000"/>
                  </a:srgbClr>
                </a:solidFill>
                <a:latin typeface="Nadianne" panose="03020902050305070206" pitchFamily="66" charset="0"/>
                <a:cs typeface="Arial" charset="0"/>
              </a:rPr>
              <a:t>1427</a:t>
            </a:r>
            <a:r>
              <a:rPr lang="pl-PL" sz="1700" i="1">
                <a:ln w="9525">
                  <a:noFill/>
                  <a:prstDash val="solid"/>
                </a:ln>
                <a:solidFill>
                  <a:srgbClr val="F79646">
                    <a:lumMod val="50000"/>
                  </a:srgbClr>
                </a:solidFill>
                <a:latin typeface="Nadianne" panose="03020902050305070206" pitchFamily="66" charset="0"/>
                <a:cs typeface="Arial" charset="0"/>
              </a:rPr>
              <a:t>. Przez kilka wieków była niewielkim ośrodkiem hutnictwa i rzemiosła.</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W XlX </a:t>
            </a:r>
            <a:r>
              <a:rPr lang="pl-PL" sz="1700" i="1">
                <a:ln w="9525">
                  <a:noFill/>
                  <a:prstDash val="solid"/>
                </a:ln>
                <a:solidFill>
                  <a:srgbClr val="F79646">
                    <a:lumMod val="50000"/>
                  </a:srgbClr>
                </a:solidFill>
                <a:latin typeface="Nadianne" panose="03020902050305070206" pitchFamily="66" charset="0"/>
                <a:cs typeface="Arial" charset="0"/>
              </a:rPr>
              <a:t>wieku miasto odegrało ważną rolę jako ośrodek słowackiego ruchu narodowego - w 1862 otwarto tutaj Słowackie Gimnazjum Ewangelickie, które do 1918 było jedyną szkołą średnią, w której wszystkie przedmioty wykładano w języku słowackim.</a:t>
            </a:r>
          </a:p>
          <a:p>
            <a:pPr algn="just" fontAlgn="base">
              <a:spcBef>
                <a:spcPct val="0"/>
              </a:spcBef>
              <a:spcAft>
                <a:spcPct val="0"/>
              </a:spcAft>
              <a:defRPr/>
            </a:pPr>
            <a:r>
              <a:rPr lang="pl-PL" sz="1700" i="1" smtClean="0">
                <a:ln w="9525">
                  <a:noFill/>
                  <a:prstDash val="solid"/>
                </a:ln>
                <a:solidFill>
                  <a:srgbClr val="F79646">
                    <a:lumMod val="50000"/>
                  </a:srgbClr>
                </a:solidFill>
                <a:latin typeface="Nadianne" panose="03020902050305070206" pitchFamily="66" charset="0"/>
                <a:cs typeface="Arial" charset="0"/>
              </a:rPr>
              <a:t>     W </a:t>
            </a:r>
            <a:r>
              <a:rPr lang="pl-PL" sz="1700" i="1">
                <a:ln w="9525">
                  <a:noFill/>
                  <a:prstDash val="solid"/>
                </a:ln>
                <a:solidFill>
                  <a:srgbClr val="F79646">
                    <a:lumMod val="50000"/>
                  </a:srgbClr>
                </a:solidFill>
                <a:latin typeface="Nadianne" panose="03020902050305070206" pitchFamily="66" charset="0"/>
                <a:cs typeface="Arial" charset="0"/>
              </a:rPr>
              <a:t>sąsiedztwie miasta znajduje </a:t>
            </a:r>
            <a:r>
              <a:rPr lang="pl-PL" sz="1700" i="1" smtClean="0">
                <a:ln w="9525">
                  <a:noFill/>
                  <a:prstDash val="solid"/>
                </a:ln>
                <a:solidFill>
                  <a:srgbClr val="F79646">
                    <a:lumMod val="50000"/>
                  </a:srgbClr>
                </a:solidFill>
                <a:latin typeface="Nadianne" panose="03020902050305070206" pitchFamily="66" charset="0"/>
                <a:cs typeface="Arial" charset="0"/>
              </a:rPr>
              <a:t>się: </a:t>
            </a:r>
            <a:r>
              <a:rPr lang="pl-PL" sz="1700" i="1">
                <a:ln w="9525">
                  <a:noFill/>
                  <a:prstDash val="solid"/>
                </a:ln>
                <a:solidFill>
                  <a:srgbClr val="F79646">
                    <a:lumMod val="50000"/>
                  </a:srgbClr>
                </a:solidFill>
                <a:latin typeface="Nadianne" panose="03020902050305070206" pitchFamily="66" charset="0"/>
                <a:cs typeface="Arial" charset="0"/>
              </a:rPr>
              <a:t>Park Narodowy Murańska p</a:t>
            </a:r>
            <a:r>
              <a:rPr lang="pl-PL" sz="1700" i="1" smtClean="0">
                <a:ln w="9525">
                  <a:noFill/>
                  <a:prstDash val="solid"/>
                </a:ln>
                <a:solidFill>
                  <a:srgbClr val="F79646">
                    <a:lumMod val="50000"/>
                  </a:srgbClr>
                </a:solidFill>
                <a:latin typeface="Nadianne" panose="03020902050305070206" pitchFamily="66" charset="0"/>
                <a:cs typeface="Arial" charset="0"/>
              </a:rPr>
              <a:t>lanina, </a:t>
            </a:r>
            <a:r>
              <a:rPr lang="pl-PL" sz="1700" i="1">
                <a:ln w="9525">
                  <a:noFill/>
                  <a:prstDash val="solid"/>
                </a:ln>
                <a:solidFill>
                  <a:srgbClr val="F79646">
                    <a:lumMod val="50000"/>
                  </a:srgbClr>
                </a:solidFill>
                <a:latin typeface="Nadianne" panose="03020902050305070206" pitchFamily="66" charset="0"/>
                <a:cs typeface="Arial" charset="0"/>
              </a:rPr>
              <a:t>Jaskinia </a:t>
            </a:r>
            <a:r>
              <a:rPr lang="pl-PL" sz="1700" i="1" smtClean="0">
                <a:ln w="9525">
                  <a:noFill/>
                  <a:prstDash val="solid"/>
                </a:ln>
                <a:solidFill>
                  <a:srgbClr val="F79646">
                    <a:lumMod val="50000"/>
                  </a:srgbClr>
                </a:solidFill>
                <a:latin typeface="Nadianne" panose="03020902050305070206" pitchFamily="66" charset="0"/>
                <a:cs typeface="Arial" charset="0"/>
              </a:rPr>
              <a:t>Aragonitowa Ochtiná </a:t>
            </a:r>
            <a:r>
              <a:rPr lang="pl-PL" sz="1700" i="1">
                <a:ln w="9525">
                  <a:noFill/>
                  <a:prstDash val="solid"/>
                </a:ln>
                <a:solidFill>
                  <a:srgbClr val="F79646">
                    <a:lumMod val="50000"/>
                  </a:srgbClr>
                </a:solidFill>
                <a:latin typeface="Nadianne" panose="03020902050305070206" pitchFamily="66" charset="0"/>
                <a:cs typeface="Arial" charset="0"/>
              </a:rPr>
              <a:t>i pozostałości </a:t>
            </a:r>
            <a:r>
              <a:rPr lang="pl-PL" sz="1700" i="1" smtClean="0">
                <a:ln w="9525">
                  <a:noFill/>
                  <a:prstDash val="solid"/>
                </a:ln>
                <a:solidFill>
                  <a:srgbClr val="F79646">
                    <a:lumMod val="50000"/>
                  </a:srgbClr>
                </a:solidFill>
                <a:latin typeface="Nadianne" panose="03020902050305070206" pitchFamily="66" charset="0"/>
                <a:cs typeface="Arial" charset="0"/>
              </a:rPr>
              <a:t>zamku Muráň</a:t>
            </a:r>
            <a:r>
              <a:rPr lang="pl-PL" sz="1700" i="1">
                <a:ln w="9525">
                  <a:noFill/>
                  <a:prstDash val="solid"/>
                </a:ln>
                <a:solidFill>
                  <a:srgbClr val="F79646">
                    <a:lumMod val="50000"/>
                  </a:srgbClr>
                </a:solidFill>
                <a:latin typeface="Nadianne" panose="03020902050305070206" pitchFamily="66" charset="0"/>
                <a:cs typeface="Arial" charset="0"/>
              </a:rPr>
              <a: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Revúca  /  Slovakien</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Musik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a:t>
            </a:r>
            <a:r>
              <a:rPr lang="sk-SK" sz="1400" i="1">
                <a:ln w="9525">
                  <a:noFill/>
                  <a:prstDash val="solid"/>
                </a:ln>
                <a:solidFill>
                  <a:srgbClr val="F79646">
                    <a:lumMod val="50000"/>
                  </a:srgbClr>
                </a:solidFill>
                <a:latin typeface="Nadianne" panose="03020902050305070206" pitchFamily="66" charset="0"/>
                <a:cs typeface="Arial" charset="0"/>
              </a:rPr>
              <a:t>:		privatbilder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År :		2015</a:t>
            </a:r>
            <a:endParaRPr lang="sk-SK" sz="14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660232" y="476368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37702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rgbClr val="F79646">
                    <a:lumMod val="50000"/>
                  </a:srgbClr>
                </a:solidFill>
                <a:latin typeface="Nadianne" panose="03020902050305070206" pitchFamily="66" charset="0"/>
                <a:cs typeface="Arial" charset="0"/>
              </a:rPr>
              <a:t>     </a:t>
            </a:r>
            <a:r>
              <a:rPr lang="sv-SE" sz="1700" i="1">
                <a:ln w="9525">
                  <a:noFill/>
                  <a:prstDash val="solid"/>
                </a:ln>
                <a:solidFill>
                  <a:srgbClr val="F79646">
                    <a:lumMod val="50000"/>
                  </a:srgbClr>
                </a:solidFill>
                <a:latin typeface="Nadianne" panose="03020902050305070206" pitchFamily="66" charset="0"/>
                <a:cs typeface="Arial" charset="0"/>
              </a:rPr>
              <a:t>Revúca är ett distrikt stad med mer än 13.000 invånare. Staden ligger i centrala Slovakien i de berg Slovenské rudohorie i höjd med 318 m över havet.</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Den </a:t>
            </a:r>
            <a:r>
              <a:rPr lang="sv-SE" sz="1700" i="1">
                <a:ln w="9525">
                  <a:noFill/>
                  <a:prstDash val="solid"/>
                </a:ln>
                <a:solidFill>
                  <a:srgbClr val="F79646">
                    <a:lumMod val="50000"/>
                  </a:srgbClr>
                </a:solidFill>
                <a:latin typeface="Nadianne" panose="03020902050305070206" pitchFamily="66" charset="0"/>
                <a:cs typeface="Arial" charset="0"/>
              </a:rPr>
              <a:t>tidigaste skriftliga anteckningar av staden är från </a:t>
            </a:r>
            <a:r>
              <a:rPr lang="sv-SE" sz="1700" i="1" smtClean="0">
                <a:ln w="9525">
                  <a:noFill/>
                  <a:prstDash val="solid"/>
                </a:ln>
                <a:solidFill>
                  <a:srgbClr val="F79646">
                    <a:lumMod val="50000"/>
                  </a:srgbClr>
                </a:solidFill>
                <a:latin typeface="Nadianne" panose="03020902050305070206" pitchFamily="66" charset="0"/>
                <a:cs typeface="Arial" charset="0"/>
              </a:rPr>
              <a:t>1</a:t>
            </a:r>
            <a:r>
              <a:rPr lang="sk-SK" sz="1700" i="1" smtClean="0">
                <a:ln w="9525">
                  <a:noFill/>
                  <a:prstDash val="solid"/>
                </a:ln>
                <a:solidFill>
                  <a:srgbClr val="F79646">
                    <a:lumMod val="50000"/>
                  </a:srgbClr>
                </a:solidFill>
                <a:latin typeface="Nadianne" panose="03020902050305070206" pitchFamily="66" charset="0"/>
                <a:cs typeface="Arial" charset="0"/>
              </a:rPr>
              <a:t>42</a:t>
            </a:r>
            <a:r>
              <a:rPr lang="sv-SE" sz="1700" i="1" smtClean="0">
                <a:ln w="9525">
                  <a:noFill/>
                  <a:prstDash val="solid"/>
                </a:ln>
                <a:solidFill>
                  <a:srgbClr val="F79646">
                    <a:lumMod val="50000"/>
                  </a:srgbClr>
                </a:solidFill>
                <a:latin typeface="Nadianne" panose="03020902050305070206" pitchFamily="66" charset="0"/>
                <a:cs typeface="Arial" charset="0"/>
              </a:rPr>
              <a:t>7</a:t>
            </a:r>
            <a:r>
              <a:rPr lang="sv-SE" sz="1700" i="1">
                <a:ln w="9525">
                  <a:noFill/>
                  <a:prstDash val="solid"/>
                </a:ln>
                <a:solidFill>
                  <a:srgbClr val="F79646">
                    <a:lumMod val="50000"/>
                  </a:srgbClr>
                </a:solidFill>
                <a:latin typeface="Nadianne" panose="03020902050305070206" pitchFamily="66" charset="0"/>
                <a:cs typeface="Arial" charset="0"/>
              </a:rPr>
              <a:t>. För mer än 500 år var Revúca mitten av järnindustrin. Under andra hälften av 20-talet, hon känt som ett centrum för magnesit industrin.</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Under </a:t>
            </a:r>
            <a:r>
              <a:rPr lang="sv-SE" sz="1700" i="1">
                <a:ln w="9525">
                  <a:noFill/>
                  <a:prstDash val="solid"/>
                </a:ln>
                <a:solidFill>
                  <a:srgbClr val="F79646">
                    <a:lumMod val="50000"/>
                  </a:srgbClr>
                </a:solidFill>
                <a:latin typeface="Nadianne" panose="03020902050305070206" pitchFamily="66" charset="0"/>
                <a:cs typeface="Arial" charset="0"/>
              </a:rPr>
              <a:t>andra hälften av 19-talet blev Revúca ett centrum för den slovakiska nationella väckelsen. Den första gymnasiet i Slovakien med slovakiska undervisningsspråk grundades här år 1862.</a:t>
            </a:r>
          </a:p>
          <a:p>
            <a:pPr algn="just" fontAlgn="base">
              <a:spcBef>
                <a:spcPct val="0"/>
              </a:spcBef>
              <a:spcAft>
                <a:spcPct val="0"/>
              </a:spcAft>
              <a:defRPr/>
            </a:pPr>
            <a:r>
              <a:rPr lang="sk-SK" sz="1700" i="1" smtClean="0">
                <a:ln w="9525">
                  <a:noFill/>
                  <a:prstDash val="solid"/>
                </a:ln>
                <a:solidFill>
                  <a:srgbClr val="F79646">
                    <a:lumMod val="50000"/>
                  </a:srgbClr>
                </a:solidFill>
                <a:latin typeface="Nadianne" panose="03020902050305070206" pitchFamily="66" charset="0"/>
                <a:cs typeface="Arial" charset="0"/>
              </a:rPr>
              <a:t>     </a:t>
            </a:r>
            <a:r>
              <a:rPr lang="sv-SE" sz="1700" i="1" smtClean="0">
                <a:ln w="9525">
                  <a:noFill/>
                  <a:prstDash val="solid"/>
                </a:ln>
                <a:solidFill>
                  <a:srgbClr val="F79646">
                    <a:lumMod val="50000"/>
                  </a:srgbClr>
                </a:solidFill>
                <a:latin typeface="Nadianne" panose="03020902050305070206" pitchFamily="66" charset="0"/>
                <a:cs typeface="Arial" charset="0"/>
              </a:rPr>
              <a:t>I </a:t>
            </a:r>
            <a:r>
              <a:rPr lang="sv-SE" sz="1700" i="1">
                <a:ln w="9525">
                  <a:noFill/>
                  <a:prstDash val="solid"/>
                </a:ln>
                <a:solidFill>
                  <a:srgbClr val="F79646">
                    <a:lumMod val="50000"/>
                  </a:srgbClr>
                </a:solidFill>
                <a:latin typeface="Nadianne" panose="03020902050305070206" pitchFamily="66" charset="0"/>
                <a:cs typeface="Arial" charset="0"/>
              </a:rPr>
              <a:t>omedelbar närhet är National Park Muránska planina, aragonite grottan Ochtiná och slottet fördärvar av Muránsky hrad (byggdes i 13-talet).</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48886"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a:ln w="9525">
                  <a:noFill/>
                  <a:prstDash val="solid"/>
                </a:ln>
                <a:solidFill>
                  <a:srgbClr val="F79646">
                    <a:lumMod val="50000"/>
                  </a:srgbClr>
                </a:solidFill>
                <a:latin typeface="Nadianne" panose="03020902050305070206" pitchFamily="66" charset="0"/>
                <a:cs typeface="Arial" charset="0"/>
              </a:rPr>
              <a:t> Revúca</a:t>
            </a:r>
            <a:r>
              <a:rPr lang="sk-SK" sz="2400" i="1" smtClean="0">
                <a:ln w="9525">
                  <a:solidFill>
                    <a:prstClr val="white"/>
                  </a:solidFill>
                  <a:prstDash val="solid"/>
                </a:ln>
                <a:solidFill>
                  <a:srgbClr val="F79646">
                    <a:lumMod val="50000"/>
                  </a:srgbClr>
                </a:solidFill>
                <a:latin typeface="Nadianne" panose="03020902050305070206" pitchFamily="66" charset="0"/>
                <a:cs typeface="Arial" charset="0"/>
              </a:rPr>
              <a:t> /  </a:t>
            </a:r>
            <a:r>
              <a:rPr lang="el-GR" sz="2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46495"/>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400" i="1">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Eric Mariental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400" i="1" smtClean="0">
                <a:ln w="9525">
                  <a:noFill/>
                  <a:prstDash val="solid"/>
                </a:ln>
                <a:solidFill>
                  <a:srgbClr val="F79646">
                    <a:lumMod val="50000"/>
                  </a:srgbClr>
                </a:solidFill>
                <a:latin typeface="Nadianne" panose="03020902050305070206" pitchFamily="66" charset="0"/>
                <a:cs typeface="Arial" charset="0"/>
              </a:rPr>
              <a:t> </a:t>
            </a:r>
            <a:r>
              <a:rPr lang="el-GR" sz="1400" i="1">
                <a:ln w="9525">
                  <a:no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ιδιωτικές</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400" i="1">
                <a:ln w="9525">
                  <a:noFill/>
                  <a:prstDash val="solid"/>
                </a:ln>
                <a:solidFill>
                  <a:srgbClr val="F79646">
                    <a:lumMod val="50000"/>
                  </a:srgbClr>
                </a:solidFill>
                <a:latin typeface="Nadianne" panose="03020902050305070206" pitchFamily="66" charset="0"/>
                <a:cs typeface="Arial" charset="0"/>
              </a:rPr>
              <a:t>:	</a:t>
            </a:r>
            <a:r>
              <a:rPr lang="el-GR" sz="1400" i="1" smtClean="0">
                <a:ln w="9525">
                  <a:noFill/>
                  <a:prstDash val="solid"/>
                </a:ln>
                <a:solidFill>
                  <a:srgbClr val="F79646">
                    <a:lumMod val="50000"/>
                  </a:srgbClr>
                </a:solidFill>
                <a:latin typeface="Nadianne" panose="03020902050305070206" pitchFamily="66" charset="0"/>
                <a:cs typeface="Arial" charset="0"/>
              </a:rPr>
              <a:t>pista2011@gmail.com        </a:t>
            </a:r>
            <a:endParaRPr lang="el-GR"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4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400" i="1">
                <a:ln w="9525">
                  <a:noFill/>
                  <a:prstDash val="solid"/>
                </a:ln>
                <a:solidFill>
                  <a:srgbClr val="F79646">
                    <a:lumMod val="50000"/>
                  </a:srgbClr>
                </a:solidFill>
                <a:latin typeface="Nadianne" panose="03020902050305070206" pitchFamily="66" charset="0"/>
                <a:cs typeface="Arial" charset="0"/>
              </a:rPr>
              <a:t> :			2015</a:t>
            </a:r>
          </a:p>
        </p:txBody>
      </p:sp>
      <p:sp>
        <p:nvSpPr>
          <p:cNvPr id="6" name="BlokTextu 5"/>
          <p:cNvSpPr txBox="1"/>
          <p:nvPr/>
        </p:nvSpPr>
        <p:spPr>
          <a:xfrm>
            <a:off x="6732240" y="454099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74366" y="980728"/>
            <a:ext cx="7848600" cy="36471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i="1">
                <a:ln w="9525">
                  <a:noFill/>
                  <a:prstDash val="solid"/>
                </a:ln>
                <a:solidFill>
                  <a:srgbClr val="F79646">
                    <a:lumMod val="50000"/>
                  </a:srgbClr>
                </a:solidFill>
                <a:latin typeface="Nadianne" panose="03020902050305070206" pitchFamily="66" charset="0"/>
                <a:cs typeface="Arial" charset="0"/>
              </a:rPr>
              <a:t>Revúca</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είναι μία πόλη με πάνω από </a:t>
            </a:r>
            <a:r>
              <a:rPr lang="el-GR" i="1">
                <a:ln w="9525">
                  <a:noFill/>
                  <a:prstDash val="solid"/>
                </a:ln>
                <a:solidFill>
                  <a:srgbClr val="F79646">
                    <a:lumMod val="50000"/>
                  </a:srgbClr>
                </a:solidFill>
                <a:latin typeface="Nadianne" panose="03020902050305070206" pitchFamily="66" charset="0"/>
                <a:cs typeface="Arial" charset="0"/>
              </a:rPr>
              <a:t>13000</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κατοίκους.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Βρίσκεται στη μέση της Σλοβακίας επί της οροσειράς </a:t>
            </a:r>
            <a:r>
              <a:rPr lang="el-GR" i="1" smtClean="0">
                <a:ln w="9525">
                  <a:noFill/>
                  <a:prstDash val="solid"/>
                </a:ln>
                <a:solidFill>
                  <a:srgbClr val="F79646">
                    <a:lumMod val="50000"/>
                  </a:srgbClr>
                </a:solidFill>
                <a:latin typeface="Nadianne" panose="03020902050305070206" pitchFamily="66" charset="0"/>
                <a:cs typeface="Arial" charset="0"/>
              </a:rPr>
              <a:t>Slovenske </a:t>
            </a:r>
            <a:r>
              <a:rPr lang="sk-SK" i="1">
                <a:ln w="9525">
                  <a:noFill/>
                  <a:prstDash val="solid"/>
                </a:ln>
                <a:solidFill>
                  <a:srgbClr val="F79646">
                    <a:lumMod val="50000"/>
                  </a:srgbClr>
                </a:solidFill>
                <a:latin typeface="Nadianne" panose="03020902050305070206" pitchFamily="66" charset="0"/>
                <a:cs typeface="Arial" charset="0"/>
              </a:rPr>
              <a:t>r</a:t>
            </a:r>
            <a:r>
              <a:rPr lang="el-GR" i="1" smtClean="0">
                <a:ln w="9525">
                  <a:noFill/>
                  <a:prstDash val="solid"/>
                </a:ln>
                <a:solidFill>
                  <a:srgbClr val="F79646">
                    <a:lumMod val="50000"/>
                  </a:srgbClr>
                </a:solidFill>
                <a:latin typeface="Nadianne" panose="03020902050305070206" pitchFamily="66" charset="0"/>
                <a:cs typeface="Arial" charset="0"/>
              </a:rPr>
              <a:t>udohorie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και σε υψόμετρο </a:t>
            </a:r>
            <a:r>
              <a:rPr lang="el-GR" i="1">
                <a:ln w="9525">
                  <a:noFill/>
                  <a:prstDash val="solid"/>
                </a:ln>
                <a:solidFill>
                  <a:srgbClr val="F79646">
                    <a:lumMod val="50000"/>
                  </a:srgbClr>
                </a:solidFill>
                <a:latin typeface="Nadianne" panose="03020902050305070206" pitchFamily="66" charset="0"/>
                <a:cs typeface="Arial" charset="0"/>
              </a:rPr>
              <a:t>318 </a:t>
            </a:r>
            <a:r>
              <a:rPr lang="el-GR" i="1" smtClean="0">
                <a:ln w="9525">
                  <a:noFill/>
                  <a:prstDash val="solid"/>
                </a:ln>
                <a:solidFill>
                  <a:srgbClr val="F79646">
                    <a:lumMod val="50000"/>
                  </a:srgbClr>
                </a:solidFill>
                <a:latin typeface="Nadianne" panose="03020902050305070206" pitchFamily="66" charset="0"/>
                <a:cs typeface="Arial" charset="0"/>
              </a:rPr>
              <a:t>m</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Η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πρώτη γραπτή αναφορά της πόλης χρονολογείται από το έτος </a:t>
            </a:r>
            <a:r>
              <a:rPr lang="el-GR" i="1" smtClean="0">
                <a:ln w="9525">
                  <a:noFill/>
                  <a:prstDash val="solid"/>
                </a:ln>
                <a:solidFill>
                  <a:srgbClr val="F79646">
                    <a:lumMod val="50000"/>
                  </a:srgbClr>
                </a:solidFill>
                <a:latin typeface="Nadianne" panose="03020902050305070206" pitchFamily="66" charset="0"/>
                <a:cs typeface="Arial" charset="0"/>
              </a:rPr>
              <a:t>1</a:t>
            </a:r>
            <a:r>
              <a:rPr lang="sk-SK" i="1" smtClean="0">
                <a:ln w="9525">
                  <a:noFill/>
                  <a:prstDash val="solid"/>
                </a:ln>
                <a:solidFill>
                  <a:srgbClr val="F79646">
                    <a:lumMod val="50000"/>
                  </a:srgbClr>
                </a:solidFill>
                <a:latin typeface="Nadianne" panose="03020902050305070206" pitchFamily="66" charset="0"/>
                <a:cs typeface="Arial" charset="0"/>
              </a:rPr>
              <a:t>42</a:t>
            </a:r>
            <a:r>
              <a:rPr lang="el-GR" i="1" smtClean="0">
                <a:ln w="9525">
                  <a:noFill/>
                  <a:prstDash val="solid"/>
                </a:ln>
                <a:solidFill>
                  <a:srgbClr val="F79646">
                    <a:lumMod val="50000"/>
                  </a:srgbClr>
                </a:solidFill>
                <a:latin typeface="Nadianne" panose="03020902050305070206" pitchFamily="66" charset="0"/>
                <a:cs typeface="Arial" charset="0"/>
              </a:rPr>
              <a:t>7</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Ήταν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 κέντρο βιομηχανίας σιδήρου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για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πάνω από </a:t>
            </a:r>
            <a:r>
              <a:rPr lang="el-GR" i="1">
                <a:ln w="9525">
                  <a:noFill/>
                  <a:prstDash val="solid"/>
                </a:ln>
                <a:solidFill>
                  <a:srgbClr val="F79646">
                    <a:lumMod val="50000"/>
                  </a:srgbClr>
                </a:solidFill>
                <a:latin typeface="Nadianne" panose="03020902050305070206" pitchFamily="66" charset="0"/>
                <a:cs typeface="Arial" charset="0"/>
              </a:rPr>
              <a:t>500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χρόνια, ωστόσο,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στο δεύτερο μισό του </a:t>
            </a:r>
            <a:r>
              <a:rPr lang="el-GR" i="1">
                <a:ln w="9525">
                  <a:noFill/>
                  <a:prstDash val="solid"/>
                </a:ln>
                <a:solidFill>
                  <a:srgbClr val="F79646">
                    <a:lumMod val="50000"/>
                  </a:srgbClr>
                </a:solidFill>
                <a:latin typeface="Nadianne" panose="03020902050305070206" pitchFamily="66" charset="0"/>
                <a:cs typeface="Arial" charset="0"/>
              </a:rPr>
              <a:t>20</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ου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αιώνα,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πόλη άρχισε να επικεντρώνεται στη βιομηχανία μαγνησίτη.</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Κατά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τον </a:t>
            </a:r>
            <a:r>
              <a:rPr lang="el-GR" i="1">
                <a:ln w="9525">
                  <a:noFill/>
                  <a:prstDash val="solid"/>
                </a:ln>
                <a:solidFill>
                  <a:srgbClr val="F79646">
                    <a:lumMod val="50000"/>
                  </a:srgbClr>
                </a:solidFill>
                <a:latin typeface="Nadianne" panose="03020902050305070206" pitchFamily="66" charset="0"/>
                <a:cs typeface="Arial" charset="0"/>
              </a:rPr>
              <a:t>19</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 αιώνα η πόλη έγινε το κέντρο της πολιτιστικής ζωής και κατά το έτος </a:t>
            </a:r>
            <a:r>
              <a:rPr lang="el-GR" i="1">
                <a:ln w="9525">
                  <a:noFill/>
                  <a:prstDash val="solid"/>
                </a:ln>
                <a:solidFill>
                  <a:srgbClr val="F79646">
                    <a:lumMod val="50000"/>
                  </a:srgbClr>
                </a:solidFill>
                <a:latin typeface="Nadianne" panose="03020902050305070206" pitchFamily="66" charset="0"/>
                <a:cs typeface="Arial" charset="0"/>
              </a:rPr>
              <a:t>1862</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ιδρύθηκε το πρώτο σχολείο δευτεροβάθμιας εκπαίδευσης Σλοβακίας με κύρια γλώσσα τη Σλοβακική.</a:t>
            </a:r>
          </a:p>
          <a:p>
            <a:pPr algn="just" fontAlgn="base">
              <a:spcBef>
                <a:spcPct val="0"/>
              </a:spcBef>
              <a:spcAft>
                <a:spcPct val="0"/>
              </a:spcAft>
              <a:defRPr/>
            </a:pPr>
            <a:r>
              <a:rPr lang="sk-SK"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Περιοχές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όμορφης εθνικής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κληρονομιάς,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όπως το Εθνικό πάρκο </a:t>
            </a:r>
            <a:r>
              <a:rPr lang="el-GR" i="1">
                <a:ln w="9525">
                  <a:noFill/>
                  <a:prstDash val="solid"/>
                </a:ln>
                <a:solidFill>
                  <a:srgbClr val="F79646">
                    <a:lumMod val="50000"/>
                  </a:srgbClr>
                </a:solidFill>
                <a:latin typeface="Nadianne" panose="03020902050305070206" pitchFamily="66" charset="0"/>
                <a:cs typeface="Arial" charset="0"/>
              </a:rPr>
              <a:t>Muranska</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i="1">
                <a:ln w="9525">
                  <a:noFill/>
                  <a:prstDash val="solid"/>
                </a:ln>
                <a:solidFill>
                  <a:srgbClr val="F79646">
                    <a:lumMod val="50000"/>
                  </a:srgbClr>
                </a:solidFill>
                <a:latin typeface="Nadianne" panose="03020902050305070206" pitchFamily="66" charset="0"/>
                <a:cs typeface="Arial" charset="0"/>
              </a:rPr>
              <a:t>p</a:t>
            </a:r>
            <a:r>
              <a:rPr lang="el-GR" i="1" smtClean="0">
                <a:ln w="9525">
                  <a:noFill/>
                  <a:prstDash val="solid"/>
                </a:ln>
                <a:solidFill>
                  <a:srgbClr val="F79646">
                    <a:lumMod val="50000"/>
                  </a:srgbClr>
                </a:solidFill>
                <a:latin typeface="Nadianne" panose="03020902050305070206" pitchFamily="66" charset="0"/>
                <a:cs typeface="Arial" charset="0"/>
              </a:rPr>
              <a:t>lanina</a:t>
            </a:r>
            <a:r>
              <a:rPr lang="el-GR" i="1">
                <a:ln w="9525">
                  <a:noFill/>
                  <a:prstDash val="solid"/>
                </a:ln>
                <a:solidFill>
                  <a:srgbClr val="F79646">
                    <a:lumMod val="50000"/>
                  </a:srgbClr>
                </a:solidFill>
                <a:latin typeface="Nadianne" panose="03020902050305070206" pitchFamily="66" charset="0"/>
                <a:cs typeface="Arial" charset="0"/>
              </a:rPr>
              <a:t>,</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το σπήλαιο </a:t>
            </a:r>
            <a:r>
              <a:rPr lang="el-GR" i="1" smtClean="0">
                <a:ln w="9525">
                  <a:noFill/>
                  <a:prstDash val="solid"/>
                </a:ln>
                <a:solidFill>
                  <a:srgbClr val="F79646">
                    <a:lumMod val="50000"/>
                  </a:srgbClr>
                </a:solidFill>
                <a:latin typeface="Nadianne" panose="03020902050305070206" pitchFamily="66" charset="0"/>
                <a:cs typeface="Arial" charset="0"/>
              </a:rPr>
              <a:t>Ochtin</a:t>
            </a:r>
            <a:r>
              <a:rPr lang="sk-SK" i="1" smtClean="0">
                <a:ln w="9525">
                  <a:noFill/>
                  <a:prstDash val="solid"/>
                </a:ln>
                <a:solidFill>
                  <a:srgbClr val="F79646">
                    <a:lumMod val="50000"/>
                  </a:srgbClr>
                </a:solidFill>
                <a:latin typeface="Nadianne" panose="03020902050305070206" pitchFamily="66" charset="0"/>
                <a:cs typeface="Arial" charset="0"/>
              </a:rPr>
              <a:t>á</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ή </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το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Κάστρο </a:t>
            </a:r>
            <a:r>
              <a:rPr lang="el-GR" i="1" smtClean="0">
                <a:ln w="9525">
                  <a:noFill/>
                  <a:prstDash val="solid"/>
                </a:ln>
                <a:solidFill>
                  <a:srgbClr val="F79646">
                    <a:lumMod val="50000"/>
                  </a:srgbClr>
                </a:solidFill>
                <a:latin typeface="Nadianne" panose="03020902050305070206" pitchFamily="66" charset="0"/>
                <a:cs typeface="Arial" charset="0"/>
              </a:rPr>
              <a:t>Mur</a:t>
            </a:r>
            <a:r>
              <a:rPr lang="sk-SK" i="1" smtClean="0">
                <a:ln w="9525">
                  <a:noFill/>
                  <a:prstDash val="solid"/>
                </a:ln>
                <a:solidFill>
                  <a:srgbClr val="F79646">
                    <a:lumMod val="50000"/>
                  </a:srgbClr>
                </a:solidFill>
                <a:latin typeface="Nadianne" panose="03020902050305070206" pitchFamily="66" charset="0"/>
                <a:cs typeface="Arial" charset="0"/>
              </a:rPr>
              <a:t>áň</a:t>
            </a:r>
            <a:r>
              <a:rPr lang="el-GR" sz="1700" b="1" i="1" smtClean="0">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7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ευρίσκονται στη γύρω περιοχή.</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48886" y="129886"/>
            <a:ext cx="418064"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5"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Reduta – bývalý hostinec Kohút</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6" name="Obrázok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pic>
        <p:nvPicPr>
          <p:cNvPr id="8" name="Obrázok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0"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Reduta – former inn Kohút</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14" name="Obrázok 13">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
        <p:nvSpPr>
          <p:cNvPr id="15"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199196495"/>
      </p:ext>
    </p:extLst>
  </p:cSld>
  <p:clrMapOvr>
    <a:masterClrMapping/>
  </p:clrMapOvr>
  <mc:AlternateContent xmlns:mc="http://schemas.openxmlformats.org/markup-compatibility/2006" xmlns:p14="http://schemas.microsoft.com/office/powerpoint/2010/main">
    <mc:Choice Requires="p14">
      <p:transition spd="slow" p14:dur="3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childTnLst>
                          </p:cTn>
                        </p:par>
                        <p:par>
                          <p:cTn id="8" fill="hold">
                            <p:stCondLst>
                              <p:cond delay="1500"/>
                            </p:stCondLst>
                            <p:childTnLst>
                              <p:par>
                                <p:cTn id="9" presetID="6" presetClass="emph" presetSubtype="0" repeatCount="50000" accel="50000" decel="50000" autoRev="1" fill="hold" nodeType="afterEffect">
                                  <p:stCondLst>
                                    <p:cond delay="0"/>
                                  </p:stCondLst>
                                  <p:childTnLst>
                                    <p:animScale>
                                      <p:cBhvr>
                                        <p:cTn id="10" dur="1000" fill="hold"/>
                                        <p:tgtEl>
                                          <p:spTgt spid="1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childTnLst>
                                </p:cTn>
                              </p:par>
                              <p:par>
                                <p:cTn id="17" presetID="10" presetClass="exit" presetSubtype="0" fill="hold" grpId="1" nodeType="withEffect">
                                  <p:stCondLst>
                                    <p:cond delay="3000"/>
                                  </p:stCondLst>
                                  <p:childTnLst>
                                    <p:animEffect transition="out" filter="fade">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childTnLst>
                                </p:cTn>
                              </p:par>
                              <p:par>
                                <p:cTn id="26" presetID="10" presetClass="exit" presetSubtype="0" fill="hold" grpId="1" nodeType="withEffect">
                                  <p:stCondLst>
                                    <p:cond delay="3000"/>
                                  </p:stCondLst>
                                  <p:childTnLst>
                                    <p:animEffect transition="out" filter="fade">
                                      <p:cBhvr>
                                        <p:cTn id="27" dur="2000"/>
                                        <p:tgtEl>
                                          <p:spTgt spid="10"/>
                                        </p:tgtEl>
                                      </p:cBhvr>
                                    </p:animEffect>
                                    <p:set>
                                      <p:cBhvr>
                                        <p:cTn id="28"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animBg="1"/>
      <p:bldP spid="5" grpId="1" animBg="1"/>
      <p:bldP spid="10" grpId="0" animBg="1"/>
      <p:bldP spid="10" grpId="1"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825905704"/>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34862756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11157432"/>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Evanjelický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Evangelic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818848937"/>
      </p:ext>
    </p:extLst>
  </p:cSld>
  <p:clrMapOvr>
    <a:masterClrMapping/>
  </p:clrMapOvr>
  <mc:AlternateContent xmlns:mc="http://schemas.openxmlformats.org/markup-compatibility/2006" xmlns:p14="http://schemas.microsoft.com/office/powerpoint/2010/main">
    <mc:Choice Requires="p14">
      <p:transition spd="slow" p14:dur="3000" advClick="0" advTm="6000">
        <p14:prism isInverted="1"/>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416999"/>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Meštiacky dom - Kráľov Dom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Townsfolk's house - Kráľov Dom</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532169386"/>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Radnica - Mestský dom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Town Hall - Mestský dom</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3824185724"/>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591355599"/>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537161955"/>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4443338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479829220"/>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PREDNÁ  HORA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pt-BR"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Poľovnícky zámok bývalého bulharského cára Ferdinanda Coburga</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Manor house </a:t>
            </a:r>
            <a:r>
              <a:rPr lang="en-US"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of </a:t>
            </a: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former Bulgarian Tsar Ferdinand Coburg</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853012093"/>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PREDNÁ  HORA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975679950"/>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799469313"/>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151304631"/>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004048" y="316194"/>
            <a:ext cx="3816424" cy="613714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LUBENÍK</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929011953"/>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Budova Prvého slovenského gymnázia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building of the First Slovak Grammar School</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059582933"/>
      </p:ext>
    </p:extLst>
  </p:cSld>
  <p:clrMapOvr>
    <a:masterClrMapping/>
  </p:clrMapOvr>
  <mc:AlternateContent xmlns:mc="http://schemas.openxmlformats.org/markup-compatibility/2006" xmlns:p14="http://schemas.microsoft.com/office/powerpoint/2010/main">
    <mc:Choice Requires="p14">
      <p:transition spd="slow" p14:dur="3000" advClick="0" advTm="6000">
        <p14:doors dir="vert"/>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264792285"/>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335832382"/>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Novšia budova </a:t>
            </a: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Prvého slovenského gymnázia</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n</a:t>
            </a:r>
            <a:r>
              <a:rPr lang="en-US"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ewer</a:t>
            </a:r>
            <a:r>
              <a:rPr lang="sk-SK" b="1"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 bulding of the</a:t>
            </a: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 First Slovak Grammar School</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25578294"/>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00493897"/>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380936719"/>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Mestské múzeum</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Town Museum</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420037260"/>
      </p:ext>
    </p:extLst>
  </p:cSld>
  <p:clrMapOvr>
    <a:masterClrMapping/>
  </p:clrMapOvr>
  <mc:AlternateContent xmlns:mc="http://schemas.openxmlformats.org/markup-compatibility/2006" xmlns:p14="http://schemas.microsoft.com/office/powerpoint/2010/main">
    <mc:Choice Requires="p14">
      <p:transition spd="slow" p14:dur="30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638436168"/>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JELŠAVA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5209308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67057352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HUTA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01116477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MURÁŇ  CASTLE</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Vstupná brána</a:t>
            </a:r>
          </a:p>
        </p:txBody>
      </p:sp>
      <p:sp>
        <p:nvSpPr>
          <p:cNvPr id="8"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Gateway</a:t>
            </a:r>
          </a:p>
        </p:txBody>
      </p:sp>
      <p:pic>
        <p:nvPicPr>
          <p:cNvPr id="9" name="Obrázo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10"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1" name="Obrázo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2"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3" name="Obrázok 12">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603509081"/>
      </p:ext>
    </p:extLst>
  </p:cSld>
  <p:clrMapOvr>
    <a:masterClrMapping/>
  </p:clrMapOvr>
  <mc:AlternateContent xmlns:mc="http://schemas.openxmlformats.org/markup-compatibility/2006" xmlns:p14="http://schemas.microsoft.com/office/powerpoint/2010/main">
    <mc:Choice Requires="p14">
      <p:transition spd="slow" p14:dur="3000" advClick="0" advTm="6000">
        <p14:prism/>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0"/>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0"/>
                                        <p:tgtEl>
                                          <p:spTgt spid="8"/>
                                        </p:tgtEl>
                                      </p:cBhvr>
                                    </p:animEffect>
                                  </p:childTnLst>
                                </p:cTn>
                              </p:par>
                              <p:par>
                                <p:cTn id="26" presetID="10" presetClass="exit" presetSubtype="0" fill="hold" grpId="1" nodeType="withEffect">
                                  <p:stCondLst>
                                    <p:cond delay="3000"/>
                                  </p:stCondLst>
                                  <p:childTnLst>
                                    <p:animEffect transition="out" filter="fade">
                                      <p:cBhvr>
                                        <p:cTn id="27" dur="2000"/>
                                        <p:tgtEl>
                                          <p:spTgt spid="8"/>
                                        </p:tgtEl>
                                      </p:cBhvr>
                                    </p:animEffect>
                                    <p:set>
                                      <p:cBhvr>
                                        <p:cTn id="28"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6" grpId="0" animBg="1"/>
      <p:bldP spid="6" grpId="1" animBg="1"/>
      <p:bldP spid="8" grpId="0" animBg="1"/>
      <p:bldP spid="8" grpId="1"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ARAGONIT  CAVE  OCHTINÁ</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Vstupný areál jaskyne</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en-US"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Entrance area of the cave</a:t>
            </a:r>
            <a:endPar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endParaRP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285093396"/>
      </p:ext>
    </p:extLst>
  </p:cSld>
  <p:clrMapOvr>
    <a:masterClrMapping/>
  </p:clrMapOvr>
  <mc:AlternateContent xmlns:mc="http://schemas.openxmlformats.org/markup-compatibility/2006" xmlns:p14="http://schemas.microsoft.com/office/powerpoint/2010/main">
    <mc:Choice Requires="p14">
      <p:transition spd="slow" p14:dur="3000" advClick="0" advTm="6000">
        <p14:prism/>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ARAGONIT  CAVE  OCHTINÁ</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Aragonitová výzdoba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Aragonite decoration</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751928533"/>
      </p:ext>
    </p:extLst>
  </p:cSld>
  <p:clrMapOvr>
    <a:masterClrMapping/>
  </p:clrMapOvr>
  <mc:AlternateContent xmlns:mc="http://schemas.openxmlformats.org/markup-compatibility/2006" xmlns:p14="http://schemas.microsoft.com/office/powerpoint/2010/main">
    <mc:Choice Requires="p14">
      <p:transition spd="slow" p14:dur="3000" advClick="0" advTm="6000">
        <p:cover/>
      </p:transition>
    </mc:Choice>
    <mc:Fallback xmlns="">
      <p:transition spd="slow" advClick="0" advTm="6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BODNÁRKA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056773761"/>
      </p:ext>
    </p:extLst>
  </p:cSld>
  <p:clrMapOvr>
    <a:masterClrMapping/>
  </p:clrMapOvr>
  <mc:AlternateContent xmlns:mc="http://schemas.openxmlformats.org/markup-compatibility/2006" xmlns:p14="http://schemas.microsoft.com/office/powerpoint/2010/main">
    <mc:Choice Requires="p14">
      <p:transition spd="slow" p14:dur="3000" advClick="0" advTm="4000">
        <p:cover/>
      </p:transition>
    </mc:Choice>
    <mc:Fallback xmlns="">
      <p:transition spd="slow" advClick="0" advTm="4000">
        <p:cov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PLANINA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855276773"/>
      </p:ext>
    </p:extLst>
  </p:cSld>
  <p:clrMapOvr>
    <a:masterClrMapping/>
  </p:clrMapOvr>
  <mc:AlternateContent xmlns:mc="http://schemas.openxmlformats.org/markup-compatibility/2006" xmlns:p14="http://schemas.microsoft.com/office/powerpoint/2010/main">
    <mc:Choice Requires="p14">
      <p:transition spd="slow" p14:dur="3000" advClick="0" advTm="4000">
        <p:cover/>
      </p:transition>
    </mc:Choice>
    <mc:Fallback xmlns="">
      <p:transition spd="slow" advClick="0" advTm="4000">
        <p:cov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REVÚCKA  LEHOTA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Hostinec Psota</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The public house Psota</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2930278828"/>
      </p:ext>
    </p:extLst>
  </p:cSld>
  <p:clrMapOvr>
    <a:masterClrMapping/>
  </p:clrMapOvr>
  <mc:AlternateContent xmlns:mc="http://schemas.openxmlformats.org/markup-compatibility/2006" xmlns:p14="http://schemas.microsoft.com/office/powerpoint/2010/main">
    <mc:Choice Requires="p14">
      <p:transition spd="slow" p14:dur="3000" advClick="0" advTm="6000">
        <p:cover/>
      </p:transition>
    </mc:Choice>
    <mc:Fallback xmlns="">
      <p:transition spd="slow" advClick="0" advTm="6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893696811"/>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VIEW  FROM  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14833239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539285711"/>
      </p:ext>
    </p:extLst>
  </p:cSld>
  <p:clrMapOvr>
    <a:masterClrMapping/>
  </p:clrMapOvr>
  <mc:AlternateContent xmlns:mc="http://schemas.openxmlformats.org/markup-compatibility/2006" xmlns:p14="http://schemas.microsoft.com/office/powerpoint/2010/main">
    <mc:Choice Requires="p14">
      <p:transition spd="slow" p14:dur="30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04664"/>
            <a:ext cx="3816424" cy="6111336"/>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929271174"/>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Rímsko-katolícky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Roman Catholic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4199757337"/>
      </p:ext>
    </p:extLst>
  </p:cSld>
  <p:clrMapOvr>
    <a:masterClrMapping/>
  </p:clrMapOvr>
  <mc:AlternateContent xmlns:mc="http://schemas.openxmlformats.org/markup-compatibility/2006" xmlns:p14="http://schemas.microsoft.com/office/powerpoint/2010/main">
    <mc:Choice Requires="p14">
      <p:transition spd="slow" p14:dur="3000" advClick="0" advTm="6000">
        <p14:doors dir="vert"/>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88230928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293782629"/>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1908714194"/>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65849633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5"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6" name="Text SVK"/>
          <p:cNvSpPr/>
          <p:nvPr/>
        </p:nvSpPr>
        <p:spPr>
          <a:xfrm>
            <a:off x="720000" y="5805264"/>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Rímsko-katolícky kostol</a:t>
            </a:r>
          </a:p>
        </p:txBody>
      </p:sp>
      <p:sp>
        <p:nvSpPr>
          <p:cNvPr id="7" name="Text ANG"/>
          <p:cNvSpPr/>
          <p:nvPr/>
        </p:nvSpPr>
        <p:spPr>
          <a:xfrm>
            <a:off x="720000" y="5806800"/>
            <a:ext cx="7632848" cy="369332"/>
          </a:xfrm>
          <a:prstGeom prst="rect">
            <a:avLst/>
          </a:prstGeom>
          <a:solidFill>
            <a:schemeClr val="bg1">
              <a:lumMod val="65000"/>
            </a:schemeClr>
          </a:solidFill>
          <a:ln w="9525">
            <a:solidFill>
              <a:schemeClr val="tx1"/>
            </a:solidFill>
          </a:ln>
          <a:effectLst>
            <a:outerShdw blurRad="76200" dist="12700" dir="2700000" sy="-23000" kx="-800400" algn="bl" rotWithShape="0">
              <a:prstClr val="black">
                <a:alpha val="20000"/>
              </a:prstClr>
            </a:outerShdw>
            <a:softEdge rad="63500"/>
          </a:effectLst>
          <a:scene3d>
            <a:camera prst="orthographicFront">
              <a:rot lat="0" lon="0" rev="0"/>
            </a:camera>
            <a:lightRig rig="balanced" dir="t">
              <a:rot lat="0" lon="0" rev="8700000"/>
            </a:lightRig>
          </a:scene3d>
          <a:sp3d>
            <a:bevelT w="190500" h="38100" prst="coolSlant"/>
          </a:sp3d>
        </p:spPr>
        <p:txBody>
          <a:bodyPr wrap="square" lIns="91440" tIns="45720" rIns="91440" bIns="45720">
            <a:spAutoFit/>
          </a:bodyPr>
          <a:lstStyle/>
          <a:p>
            <a:pPr algn="ctr"/>
            <a:r>
              <a:rPr lang="sk-SK" b="1">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Castanet" pitchFamily="2" charset="0"/>
              </a:rPr>
              <a:t>Roman Catholic church</a:t>
            </a:r>
          </a:p>
        </p:txBody>
      </p:sp>
      <p:pic>
        <p:nvPicPr>
          <p:cNvPr id="8" name="Obrázo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000" y="684000"/>
            <a:ext cx="432000" cy="288000"/>
          </a:xfrm>
          <a:prstGeom prst="rect">
            <a:avLst/>
          </a:prstGeom>
          <a:ln>
            <a:noFill/>
          </a:ln>
          <a:effectLst>
            <a:outerShdw blurRad="292100" dist="139700" dir="2700000" algn="tl" rotWithShape="0">
              <a:srgbClr val="333333">
                <a:alpha val="65000"/>
              </a:srgbClr>
            </a:outerShdw>
          </a:effectLst>
        </p:spPr>
      </p:pic>
      <p:sp>
        <p:nvSpPr>
          <p:cNvPr id="9" name="Výber SVK">
            <a:hlinkClick r:id="" action="ppaction://noaction" highlightClick="1"/>
          </p:cNvPr>
          <p:cNvSpPr/>
          <p:nvPr/>
        </p:nvSpPr>
        <p:spPr>
          <a:xfrm>
            <a:off x="647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Obrázok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2000" y="684000"/>
            <a:ext cx="432000" cy="288000"/>
          </a:xfrm>
          <a:prstGeom prst="rect">
            <a:avLst/>
          </a:prstGeom>
          <a:ln>
            <a:noFill/>
          </a:ln>
          <a:effectLst>
            <a:outerShdw blurRad="292100" dist="139700" dir="2700000" algn="tl" rotWithShape="0">
              <a:srgbClr val="333333">
                <a:alpha val="65000"/>
              </a:srgbClr>
            </a:outerShdw>
          </a:effectLst>
        </p:spPr>
      </p:pic>
      <p:sp>
        <p:nvSpPr>
          <p:cNvPr id="11" name="Výber ANG">
            <a:hlinkClick r:id="" action="ppaction://noaction" highlightClick="1"/>
          </p:cNvPr>
          <p:cNvSpPr/>
          <p:nvPr/>
        </p:nvSpPr>
        <p:spPr>
          <a:xfrm>
            <a:off x="7919968" y="647980"/>
            <a:ext cx="576064" cy="36004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Obrázok 11">
            <a:hlinkClick r:id="" action="ppaction://hlinkshowjump?jump=nextslide"/>
          </p:cNvPr>
          <p:cNvPicPr>
            <a:picLocks/>
          </p:cNvPicPr>
          <p:nvPr/>
        </p:nvPicPr>
        <p:blipFill>
          <a:blip r:embed="rId6">
            <a:grayscl/>
            <a:extLst>
              <a:ext uri="{BEBA8EAE-BF5A-486C-A8C5-ECC9F3942E4B}">
                <a14:imgProps xmlns:a14="http://schemas.microsoft.com/office/drawing/2010/main">
                  <a14:imgLayer r:embed="rId7">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784957" y="6513581"/>
            <a:ext cx="278554" cy="264509"/>
          </a:xfrm>
          <a:prstGeom prst="rect">
            <a:avLst/>
          </a:prstGeom>
        </p:spPr>
      </p:pic>
    </p:spTree>
    <p:extLst>
      <p:ext uri="{BB962C8B-B14F-4D97-AF65-F5344CB8AC3E}">
        <p14:creationId xmlns:p14="http://schemas.microsoft.com/office/powerpoint/2010/main" val="1128284522"/>
      </p:ext>
    </p:extLst>
  </p:cSld>
  <p:clrMapOvr>
    <a:masterClrMapping/>
  </p:clrMapOvr>
  <mc:AlternateContent xmlns:mc="http://schemas.openxmlformats.org/markup-compatibility/2006" xmlns:p14="http://schemas.microsoft.com/office/powerpoint/2010/main">
    <mc:Choice Requires="p14">
      <p:transition spd="slow" p14:dur="3000" advClick="0" advTm="6000">
        <p:split orient="vert"/>
      </p:transition>
    </mc:Choice>
    <mc:Fallback xmlns="">
      <p:transition spd="slow" advClick="0" advTm="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childTnLst>
                                </p:cTn>
                              </p:par>
                            </p:childTnLst>
                          </p:cTn>
                        </p:par>
                        <p:par>
                          <p:cTn id="8" fill="hold">
                            <p:stCondLst>
                              <p:cond delay="5000"/>
                            </p:stCondLst>
                            <p:childTnLst>
                              <p:par>
                                <p:cTn id="9" presetID="6" presetClass="emph" presetSubtype="0" repeatCount="50000" accel="50000" decel="50000" autoRev="1" fill="hold" nodeType="afterEffect">
                                  <p:stCondLst>
                                    <p:cond delay="0"/>
                                  </p:stCondLst>
                                  <p:childTnLst>
                                    <p:animScale>
                                      <p:cBhvr>
                                        <p:cTn id="10" dur="1000" fill="hold"/>
                                        <p:tgtEl>
                                          <p:spTgt spid="12"/>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9"/>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par>
                                <p:cTn id="17" presetID="10" presetClass="exit" presetSubtype="0" fill="hold" grpId="1" nodeType="withEffect">
                                  <p:stCondLst>
                                    <p:cond delay="3000"/>
                                  </p:stCondLst>
                                  <p:childTnLst>
                                    <p:animEffect transition="out" filter="fade">
                                      <p:cBhvr>
                                        <p:cTn id="18" dur="2000"/>
                                        <p:tgtEl>
                                          <p:spTgt spid="6"/>
                                        </p:tgtEl>
                                      </p:cBhvr>
                                    </p:animEffect>
                                    <p:set>
                                      <p:cBhvr>
                                        <p:cTn id="19" dur="1" fill="hold">
                                          <p:stCondLst>
                                            <p:cond delay="1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xit" presetSubtype="0" fill="hold" grpId="1" nodeType="withEffect">
                                  <p:stCondLst>
                                    <p:cond delay="3000"/>
                                  </p:stCondLst>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7" grpId="0" animBg="1"/>
      <p:bldP spid="7" grpId="1" animBg="1"/>
    </p:bld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04664"/>
            <a:ext cx="3816424" cy="604867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37"/>
            <a:ext cx="4512564" cy="68580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404664"/>
            <a:ext cx="3816424" cy="604867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6" y="3837"/>
            <a:ext cx="4512564" cy="6858000"/>
          </a:xfrm>
          <a:prstGeom prst="rect">
            <a:avLst/>
          </a:prstGeom>
        </p:spPr>
      </p:pic>
      <p:sp>
        <p:nvSpPr>
          <p:cNvPr id="3" name="Obdĺžnik 2"/>
          <p:cNvSpPr/>
          <p:nvPr/>
        </p:nvSpPr>
        <p:spPr>
          <a:xfrm>
            <a:off x="395536"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
        <p:nvSpPr>
          <p:cNvPr id="7" name="Obdĺžnik 6"/>
          <p:cNvSpPr/>
          <p:nvPr/>
        </p:nvSpPr>
        <p:spPr>
          <a:xfrm>
            <a:off x="5051514" y="6516000"/>
            <a:ext cx="3672408" cy="369332"/>
          </a:xfrm>
          <a:prstGeom prst="rect">
            <a:avLst/>
          </a:prstGeom>
          <a:noFill/>
        </p:spPr>
        <p:txBody>
          <a:bodyPr wrap="square" lIns="91440" tIns="45720" rIns="91440" bIns="45720">
            <a:spAutoFit/>
          </a:bodyPr>
          <a:lstStyle/>
          <a:p>
            <a:pPr algn="r"/>
            <a:r>
              <a:rPr lang="sk-SK"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MURÁNSKA  ZDYCHAVA</a:t>
            </a:r>
            <a:endParaRPr lang="sk-SK"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609570211"/>
      </p:ext>
    </p:extLst>
  </p:cSld>
  <p:clrMapOvr>
    <a:masterClrMapping/>
  </p:clrMapOvr>
  <mc:AlternateContent xmlns:mc="http://schemas.openxmlformats.org/markup-compatibility/2006" xmlns:p14="http://schemas.microsoft.com/office/powerpoint/2010/main">
    <mc:Choice Requires="p14">
      <p:transition spd="slow" p14:dur="3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48680"/>
            <a:ext cx="8064896" cy="576064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REVÚCA</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28153817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558" y="542720"/>
            <a:ext cx="16257005" cy="5766599"/>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Obdĺžnik 2"/>
          <p:cNvSpPr/>
          <p:nvPr/>
        </p:nvSpPr>
        <p:spPr>
          <a:xfrm>
            <a:off x="2880000" y="6480000"/>
            <a:ext cx="5318834" cy="400110"/>
          </a:xfrm>
          <a:prstGeom prst="rect">
            <a:avLst/>
          </a:prstGeom>
          <a:noFill/>
        </p:spPr>
        <p:txBody>
          <a:bodyPr wrap="square" lIns="91440" tIns="45720" rIns="91440" bIns="45720">
            <a:spAutoFit/>
          </a:bodyPr>
          <a:lstStyle/>
          <a:p>
            <a:pPr algn="r"/>
            <a:r>
              <a:rPr lang="sk-SK" sz="2000" b="1"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rPr>
              <a:t>MURÁŇ</a:t>
            </a:r>
            <a:endParaRPr lang="sk-SK" sz="2000" b="1">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tistik CE" panose="040F0704080607010103" pitchFamily="82" charset="0"/>
            </a:endParaRPr>
          </a:p>
        </p:txBody>
      </p:sp>
    </p:spTree>
    <p:extLst>
      <p:ext uri="{BB962C8B-B14F-4D97-AF65-F5344CB8AC3E}">
        <p14:creationId xmlns:p14="http://schemas.microsoft.com/office/powerpoint/2010/main" val="3781373576"/>
      </p:ext>
    </p:extLst>
  </p:cSld>
  <p:clrMapOvr>
    <a:masterClrMapping/>
  </p:clrMapOvr>
  <mc:AlternateContent xmlns:mc="http://schemas.openxmlformats.org/markup-compatibility/2006" xmlns:p14="http://schemas.microsoft.com/office/powerpoint/2010/main">
    <mc:Choice Requires="p14">
      <p:transition spd="slow" p14:dur="3000" advClick="0" advTm="32000">
        <p:split orient="vert"/>
      </p:transition>
    </mc:Choice>
    <mc:Fallback xmlns="">
      <p:transition spd="slow" advClick="0"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6667" decel="16667" fill="hold" nodeType="withEffect">
                                  <p:stCondLst>
                                    <p:cond delay="2000"/>
                                  </p:stCondLst>
                                  <p:childTnLst>
                                    <p:animMotion origin="layout" path="M 2.77778E-7 -4.93062E-6 L 0.88125 0.00047 " pathEditMode="relative" rAng="0" ptsTypes="AA">
                                      <p:cBhvr>
                                        <p:cTn id="6" dur="30000" fill="hold"/>
                                        <p:tgtEl>
                                          <p:spTgt spid="4"/>
                                        </p:tgtEl>
                                        <p:attrNameLst>
                                          <p:attrName>ppt_x</p:attrName>
                                          <p:attrName>ppt_y</p:attrName>
                                        </p:attrNameLst>
                                      </p:cBhvr>
                                      <p:rCtr x="4406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3"/>
            <a:ext cx="720694" cy="792083"/>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mc:Choice xmlns:p14="http://schemas.microsoft.com/office/powerpoint/2010/main" Requires="p14">
      <p:transition spd="slow" p14:dur="3000" advClick="0" advTm="17000">
        <p14:doors dir="vert"/>
      </p:transition>
    </mc:Choice>
    <mc:Fallback>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bdĺžnik 16"/>
          <p:cNvSpPr/>
          <p:nvPr/>
        </p:nvSpPr>
        <p:spPr>
          <a:xfrm>
            <a:off x="7918865" y="6294645"/>
            <a:ext cx="881421" cy="338554"/>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sk-SK" sz="1600" b="1" spc="50">
                <a:ln w="11430"/>
                <a:solidFill>
                  <a:srgbClr val="0066FF"/>
                </a:solidFill>
                <a:effectLst>
                  <a:outerShdw blurRad="76200" dist="50800" dir="5400000" algn="tl" rotWithShape="0">
                    <a:srgbClr val="000000">
                      <a:alpha val="65000"/>
                    </a:srgbClr>
                  </a:outerShdw>
                </a:effectLst>
                <a:latin typeface="Cooper Std Black" pitchFamily="18" charset="0"/>
              </a:rPr>
              <a:t>EXIT</a:t>
            </a:r>
          </a:p>
        </p:txBody>
      </p:sp>
      <p:sp>
        <p:nvSpPr>
          <p:cNvPr id="18" name="Tlačidlo akcie: Vlastné 17">
            <a:hlinkClick r:id="" action="ppaction://hlinkshowjump?jump=endshow" highlightClick="1"/>
          </p:cNvPr>
          <p:cNvSpPr/>
          <p:nvPr/>
        </p:nvSpPr>
        <p:spPr>
          <a:xfrm>
            <a:off x="7853363" y="6165850"/>
            <a:ext cx="1012825" cy="433388"/>
          </a:xfrm>
          <a:prstGeom prst="actionButtonBlank">
            <a:avLst/>
          </a:prstGeom>
          <a:noFill/>
          <a:ln w="25400" cap="flat" cmpd="sng" algn="ctr">
            <a:noFill/>
            <a:prstDash val="solid"/>
          </a:ln>
          <a:effectLst/>
        </p:spPr>
        <p:txBody>
          <a:bodyPr anchor="ctr"/>
          <a:lstStyle/>
          <a:p>
            <a:pPr algn="ctr">
              <a:defRPr/>
            </a:pPr>
            <a:endParaRPr lang="sk-SK" kern="0">
              <a:solidFill>
                <a:prstClr val="white"/>
              </a:solidFill>
              <a:latin typeface="Calibri"/>
            </a:endParaRPr>
          </a:p>
        </p:txBody>
      </p:sp>
    </p:spTree>
    <p:extLst>
      <p:ext uri="{BB962C8B-B14F-4D97-AF65-F5344CB8AC3E}">
        <p14:creationId xmlns:p14="http://schemas.microsoft.com/office/powerpoint/2010/main" val="1262689076"/>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iterate type="lt">
                                    <p:tmPct val="0"/>
                                  </p:iterate>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anim calcmode="lin" valueType="num">
                                      <p:cBhvr>
                                        <p:cTn id="8" dur="1500" fill="hold"/>
                                        <p:tgtEl>
                                          <p:spTgt spid="17"/>
                                        </p:tgtEl>
                                        <p:attrNameLst>
                                          <p:attrName>ppt_x</p:attrName>
                                        </p:attrNameLst>
                                      </p:cBhvr>
                                      <p:tavLst>
                                        <p:tav tm="0">
                                          <p:val>
                                            <p:strVal val="#ppt_x"/>
                                          </p:val>
                                        </p:tav>
                                        <p:tav tm="100000">
                                          <p:val>
                                            <p:strVal val="#ppt_x"/>
                                          </p:val>
                                        </p:tav>
                                      </p:tavLst>
                                    </p:anim>
                                    <p:anim calcmode="lin" valueType="num">
                                      <p:cBhvr>
                                        <p:cTn id="9" dur="1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 dur="1000" accel="50000" decel="50000" autoRev="1" fill="hold">
                                          <p:stCondLst>
                                            <p:cond delay="0"/>
                                          </p:stCondLst>
                                        </p:cTn>
                                        <p:tgtEl>
                                          <p:spTgt spid="17"/>
                                        </p:tgtEl>
                                        <p:attrNameLst>
                                          <p:attrName>ppt_x</p:attrName>
                                          <p:attrName>ppt_y</p:attrName>
                                        </p:attrNameLst>
                                      </p:cBhvr>
                                      <p:rCtr x="-226" y="-1134"/>
                                    </p:animMotion>
                                    <p:animRot by="1500000">
                                      <p:cBhvr>
                                        <p:cTn id="13" dur="500" fill="hold">
                                          <p:stCondLst>
                                            <p:cond delay="0"/>
                                          </p:stCondLst>
                                        </p:cTn>
                                        <p:tgtEl>
                                          <p:spTgt spid="17"/>
                                        </p:tgtEl>
                                        <p:attrNameLst>
                                          <p:attrName>r</p:attrName>
                                        </p:attrNameLst>
                                      </p:cBhvr>
                                    </p:animRot>
                                    <p:animRot by="-1500000">
                                      <p:cBhvr>
                                        <p:cTn id="14" dur="500" fill="hold">
                                          <p:stCondLst>
                                            <p:cond delay="500"/>
                                          </p:stCondLst>
                                        </p:cTn>
                                        <p:tgtEl>
                                          <p:spTgt spid="17"/>
                                        </p:tgtEl>
                                        <p:attrNameLst>
                                          <p:attrName>r</p:attrName>
                                        </p:attrNameLst>
                                      </p:cBhvr>
                                    </p:animRot>
                                    <p:animRot by="-1500000">
                                      <p:cBhvr>
                                        <p:cTn id="15" dur="500" fill="hold">
                                          <p:stCondLst>
                                            <p:cond delay="1000"/>
                                          </p:stCondLst>
                                        </p:cTn>
                                        <p:tgtEl>
                                          <p:spTgt spid="17"/>
                                        </p:tgtEl>
                                        <p:attrNameLst>
                                          <p:attrName>r</p:attrName>
                                        </p:attrNameLst>
                                      </p:cBhvr>
                                    </p:animRot>
                                    <p:animRot by="1500000">
                                      <p:cBhvr>
                                        <p:cTn id="16" dur="500" fill="hold">
                                          <p:stCondLst>
                                            <p:cond delay="15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2407</Words>
  <Application>Microsoft Office PowerPoint</Application>
  <PresentationFormat>Prezentácia na obrazovke (4:3)</PresentationFormat>
  <Paragraphs>320</Paragraphs>
  <Slides>68</Slides>
  <Notes>0</Notes>
  <HiddenSlides>0</HiddenSlides>
  <MMClips>0</MMClips>
  <ScaleCrop>false</ScaleCrop>
  <HeadingPairs>
    <vt:vector size="6" baseType="variant">
      <vt:variant>
        <vt:lpstr>Použité písma</vt:lpstr>
      </vt:variant>
      <vt:variant>
        <vt:i4>12</vt:i4>
      </vt:variant>
      <vt:variant>
        <vt:lpstr>Motív</vt:lpstr>
      </vt:variant>
      <vt:variant>
        <vt:i4>5</vt:i4>
      </vt:variant>
      <vt:variant>
        <vt:lpstr>Nadpisy snímok</vt:lpstr>
      </vt:variant>
      <vt:variant>
        <vt:i4>68</vt:i4>
      </vt:variant>
    </vt:vector>
  </HeadingPairs>
  <TitlesOfParts>
    <vt:vector size="85" baseType="lpstr">
      <vt:lpstr>Arial</vt:lpstr>
      <vt:lpstr>Castanet</vt:lpstr>
      <vt:lpstr>Verdana</vt:lpstr>
      <vt:lpstr>Kristen ITC</vt:lpstr>
      <vt:lpstr>Nadianne</vt:lpstr>
      <vt:lpstr>Arial Black</vt:lpstr>
      <vt:lpstr>Aharoni</vt:lpstr>
      <vt:lpstr>Cupertino</vt:lpstr>
      <vt:lpstr>Artistik CE</vt:lpstr>
      <vt:lpstr>Calibri</vt:lpstr>
      <vt:lpstr>Bertram CE</vt:lpstr>
      <vt:lpstr>Cooper Std Black</vt:lpstr>
      <vt:lpstr>Motív Office</vt:lpstr>
      <vt:lpstr>4_Motív Office</vt:lpstr>
      <vt:lpstr>3_Motív Office</vt:lpstr>
      <vt:lpstr>2_Motív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2016-05-17T17:15:59Z</dcterms:modified>
</cp:coreProperties>
</file>