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72" r:id="rId2"/>
    <p:sldMasterId id="2147483684" r:id="rId3"/>
    <p:sldMasterId id="2147483708" r:id="rId4"/>
    <p:sldMasterId id="2147483720" r:id="rId5"/>
  </p:sldMasterIdLst>
  <p:sldIdLst>
    <p:sldId id="267" r:id="rId6"/>
    <p:sldId id="523" r:id="rId7"/>
    <p:sldId id="524" r:id="rId8"/>
    <p:sldId id="289" r:id="rId9"/>
    <p:sldId id="290" r:id="rId10"/>
    <p:sldId id="291" r:id="rId11"/>
    <p:sldId id="292" r:id="rId12"/>
    <p:sldId id="293" r:id="rId13"/>
    <p:sldId id="294" r:id="rId14"/>
    <p:sldId id="435" r:id="rId15"/>
    <p:sldId id="295" r:id="rId16"/>
    <p:sldId id="437" r:id="rId17"/>
    <p:sldId id="438" r:id="rId18"/>
    <p:sldId id="439" r:id="rId19"/>
    <p:sldId id="443" r:id="rId20"/>
    <p:sldId id="442" r:id="rId21"/>
    <p:sldId id="444" r:id="rId22"/>
    <p:sldId id="706" r:id="rId23"/>
    <p:sldId id="621" r:id="rId24"/>
    <p:sldId id="717" r:id="rId25"/>
    <p:sldId id="700" r:id="rId26"/>
    <p:sldId id="705" r:id="rId27"/>
    <p:sldId id="624" r:id="rId28"/>
    <p:sldId id="702" r:id="rId29"/>
    <p:sldId id="672" r:id="rId30"/>
    <p:sldId id="673" r:id="rId31"/>
    <p:sldId id="654" r:id="rId32"/>
    <p:sldId id="641" r:id="rId33"/>
    <p:sldId id="642" r:id="rId34"/>
    <p:sldId id="704" r:id="rId35"/>
    <p:sldId id="645" r:id="rId36"/>
    <p:sldId id="630" r:id="rId37"/>
    <p:sldId id="651" r:id="rId38"/>
    <p:sldId id="669" r:id="rId39"/>
    <p:sldId id="683" r:id="rId40"/>
    <p:sldId id="655" r:id="rId41"/>
    <p:sldId id="618" r:id="rId42"/>
    <p:sldId id="662" r:id="rId43"/>
    <p:sldId id="674" r:id="rId44"/>
    <p:sldId id="716" r:id="rId45"/>
    <p:sldId id="688" r:id="rId46"/>
    <p:sldId id="685" r:id="rId47"/>
    <p:sldId id="633" r:id="rId48"/>
    <p:sldId id="686" r:id="rId49"/>
    <p:sldId id="690" r:id="rId50"/>
    <p:sldId id="671" r:id="rId51"/>
    <p:sldId id="664" r:id="rId52"/>
    <p:sldId id="665" r:id="rId53"/>
    <p:sldId id="668" r:id="rId54"/>
    <p:sldId id="677" r:id="rId55"/>
    <p:sldId id="711" r:id="rId56"/>
    <p:sldId id="701" r:id="rId57"/>
    <p:sldId id="703" r:id="rId58"/>
    <p:sldId id="712" r:id="rId59"/>
    <p:sldId id="697" r:id="rId60"/>
    <p:sldId id="526" r:id="rId61"/>
    <p:sldId id="718" r:id="rId62"/>
  </p:sldIdLst>
  <p:sldSz cx="9144000" cy="6858000" type="screen4x3"/>
  <p:notesSz cx="6858000" cy="9144000"/>
  <p:embeddedFontLst>
    <p:embeddedFont>
      <p:font typeface="Arial Black" panose="020B0A04020102020204" pitchFamily="34" charset="0"/>
      <p:bold r:id="rId63"/>
    </p:embeddedFont>
    <p:embeddedFont>
      <p:font typeface="Calibri" panose="020F0502020204030204" pitchFamily="34" charset="0"/>
      <p:regular r:id="rId64"/>
      <p:bold r:id="rId65"/>
      <p:italic r:id="rId66"/>
      <p:boldItalic r:id="rId67"/>
    </p:embeddedFont>
    <p:embeddedFont>
      <p:font typeface="Kristen ITC" panose="03050502040202030202" pitchFamily="66" charset="0"/>
      <p:regular r:id="rId68"/>
    </p:embeddedFont>
    <p:embeddedFont>
      <p:font typeface="Aharoni" panose="02010803020104030203" pitchFamily="2" charset="-79"/>
      <p:bold r:id="rId69"/>
    </p:embeddedFont>
    <p:embeddedFont>
      <p:font typeface="Verdana" panose="020B0604030504040204" pitchFamily="34" charset="0"/>
      <p:regular r:id="rId70"/>
      <p:bold r:id="rId71"/>
      <p:italic r:id="rId72"/>
      <p:boldItalic r:id="rId73"/>
    </p:embeddedFont>
    <p:embeddedFont>
      <p:font typeface="Cupertino" panose="020B0604020202020204"/>
      <p:regular r:id="rId74"/>
      <p:italic r:id="rId75"/>
    </p:embeddedFont>
    <p:embeddedFont>
      <p:font typeface="Nadianne" panose="03020902050305070206" pitchFamily="66" charset="0"/>
      <p:bold r:id="rId76"/>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8RuH+R0EvKynZCp+qtqFgQ==" hashData="VSxPyzHprdUctLgUUm7+BKTRL8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008000"/>
    <a:srgbClr val="336600"/>
    <a:srgbClr val="C0C0C0"/>
    <a:srgbClr val="66FF33"/>
    <a:srgbClr val="33CC33"/>
    <a:srgbClr val="006600"/>
    <a:srgbClr val="082FAA"/>
    <a:srgbClr val="F4750C"/>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556" autoAdjust="0"/>
    <p:restoredTop sz="94660"/>
  </p:normalViewPr>
  <p:slideViewPr>
    <p:cSldViewPr>
      <p:cViewPr varScale="1">
        <p:scale>
          <a:sx n="110" d="100"/>
          <a:sy n="110" d="100"/>
        </p:scale>
        <p:origin x="-252" y="-96"/>
      </p:cViewPr>
      <p:guideLst>
        <p:guide orient="horz" pos="2160"/>
        <p:guide pos="2880"/>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font" Target="fonts/font1.fntdata"/><Relationship Id="rId68" Type="http://schemas.openxmlformats.org/officeDocument/2006/relationships/font" Target="fonts/font6.fntdata"/><Relationship Id="rId76" Type="http://schemas.openxmlformats.org/officeDocument/2006/relationships/font" Target="fonts/font14.fntdata"/><Relationship Id="rId7" Type="http://schemas.openxmlformats.org/officeDocument/2006/relationships/slide" Target="slides/slide2.xml"/><Relationship Id="rId71" Type="http://schemas.openxmlformats.org/officeDocument/2006/relationships/font" Target="fonts/font9.fntdata"/><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font" Target="fonts/font4.fntdata"/><Relationship Id="rId74" Type="http://schemas.openxmlformats.org/officeDocument/2006/relationships/font" Target="fonts/font12.fntdata"/><Relationship Id="rId79"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font" Target="fonts/font3.fntdata"/><Relationship Id="rId73" Type="http://schemas.openxmlformats.org/officeDocument/2006/relationships/font" Target="fonts/font11.fntdata"/><Relationship Id="rId78"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font" Target="fonts/font2.fntdata"/><Relationship Id="rId69" Type="http://schemas.openxmlformats.org/officeDocument/2006/relationships/font" Target="fonts/font7.fntdata"/><Relationship Id="rId77"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font" Target="fonts/font10.fntdata"/><Relationship Id="rId80"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font" Target="fonts/font5.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font" Target="fonts/font8.fntdata"/><Relationship Id="rId75"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30. 7. 2015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209293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30. 7. 2015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340558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t>30. 7. 2015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689513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C2E20CB-D028-4F7C-9226-4D60828C6E0E}" type="datetimeFigureOut">
              <a:rPr lang="sk-SK" smtClean="0"/>
              <a:t>30. 7. 2015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117766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EC2E20CB-D028-4F7C-9226-4D60828C6E0E}" type="datetimeFigureOut">
              <a:rPr lang="sk-SK" smtClean="0"/>
              <a:t>30. 7. 2015</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674345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EC2E20CB-D028-4F7C-9226-4D60828C6E0E}" type="datetimeFigureOut">
              <a:rPr lang="sk-SK" smtClean="0"/>
              <a:t>30. 7. 2015</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994978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t>30. 7. 2015</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297526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30. 7. 2015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808731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30. 7. 2015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27490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30. 7. 2015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420116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30. 7. 2015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4451469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30. 7. 2015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727832359"/>
      </p:ext>
    </p:extLst>
  </p:cSld>
  <p:clrMapOvr>
    <a:masterClrMapping/>
  </p:clrMapOvr>
  <p:transition spd="med" advClick="0" advTm="500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30. 7. 2015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42166725"/>
      </p:ext>
    </p:extLst>
  </p:cSld>
  <p:clrMapOvr>
    <a:masterClrMapping/>
  </p:clrMapOvr>
  <p:transition spd="med" advClick="0" advTm="5000">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30. 7. 2015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07967487"/>
      </p:ext>
    </p:extLst>
  </p:cSld>
  <p:clrMapOvr>
    <a:masterClrMapping/>
  </p:clrMapOvr>
  <p:transition spd="med" advClick="0" advTm="5000">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30. 7. 2015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668781484"/>
      </p:ext>
    </p:extLst>
  </p:cSld>
  <p:clrMapOvr>
    <a:masterClrMapping/>
  </p:clrMapOvr>
  <p:transition spd="med" advClick="0" advTm="5000">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30. 7. 2015</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49198552"/>
      </p:ext>
    </p:extLst>
  </p:cSld>
  <p:clrMapOvr>
    <a:masterClrMapping/>
  </p:clrMapOvr>
  <p:transition spd="med" advClick="0" advTm="5000">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30. 7. 2015</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253659432"/>
      </p:ext>
    </p:extLst>
  </p:cSld>
  <p:clrMapOvr>
    <a:masterClrMapping/>
  </p:clrMapOvr>
  <p:transition spd="med" advClick="0" advTm="5000">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30. 7. 2015</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851063438"/>
      </p:ext>
    </p:extLst>
  </p:cSld>
  <p:clrMapOvr>
    <a:masterClrMapping/>
  </p:clrMapOvr>
  <p:transition spd="med" advClick="0" advTm="5000">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30. 7. 2015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68633366"/>
      </p:ext>
    </p:extLst>
  </p:cSld>
  <p:clrMapOvr>
    <a:masterClrMapping/>
  </p:clrMapOvr>
  <p:transition spd="med" advClick="0" advTm="5000">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30. 7. 2015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46592930"/>
      </p:ext>
    </p:extLst>
  </p:cSld>
  <p:clrMapOvr>
    <a:masterClrMapping/>
  </p:clrMapOvr>
  <p:transition spd="med" advClick="0" advTm="5000">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30. 7. 2015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99261849"/>
      </p:ext>
    </p:extLst>
  </p:cSld>
  <p:clrMapOvr>
    <a:masterClrMapping/>
  </p:clrMapOvr>
  <p:transition spd="med" advClick="0" advTm="5000">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30. 7. 2015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89420597"/>
      </p:ext>
    </p:extLst>
  </p:cSld>
  <p:clrMapOvr>
    <a:masterClrMapping/>
  </p:clrMapOvr>
  <p:transition spd="med" advClick="0" advTm="5000">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9819974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878191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113181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48677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935952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579469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219680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148539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8150181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545200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547865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7887196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9325753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81023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2751641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397699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84722295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6064174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503858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4939747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192220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18650604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a:prstGeom prst="rect">
            <a:avLst/>
          </a:prstGeo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32241199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idx="1"/>
          </p:nvPr>
        </p:nvSpPr>
        <p:spPr>
          <a:xfrm>
            <a:off x="457200" y="1600200"/>
            <a:ext cx="8229600" cy="4525963"/>
          </a:xfrm>
          <a:prstGeom prst="rect">
            <a:avLst/>
          </a:prstGeom>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408407759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01334318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2979913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402157564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18730857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26155906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8567301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05142669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1600200"/>
            <a:ext cx="8229600" cy="4525963"/>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9836866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a:prstGeom prst="rect">
            <a:avLst/>
          </a:prstGeo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606401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t>30. 7. 2015</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t>‹#›</a:t>
            </a:fld>
            <a:endParaRPr lang="sk-SK"/>
          </a:p>
        </p:txBody>
      </p:sp>
    </p:spTree>
    <p:extLst>
      <p:ext uri="{BB962C8B-B14F-4D97-AF65-F5344CB8AC3E}">
        <p14:creationId xmlns:p14="http://schemas.microsoft.com/office/powerpoint/2010/main" val="1675515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30. 7. 2015</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8539255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Click="0" advTm="5000">
    <p:fade/>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06325184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solidFill>
                  <a:prstClr val="black">
                    <a:tint val="75000"/>
                  </a:prstClr>
                </a:solidFill>
              </a:rPr>
              <a:pPr/>
              <a:t>30. 7. 2015</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22485913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cs typeface="Arial" charset="0"/>
              </a:defRPr>
            </a:lvl1pPr>
          </a:lstStyle>
          <a:p>
            <a:pPr fontAlgn="base">
              <a:spcBef>
                <a:spcPct val="0"/>
              </a:spcBef>
              <a:spcAft>
                <a:spcPct val="0"/>
              </a:spcAft>
              <a:defRPr/>
            </a:pPr>
            <a:endParaRPr lang="es-ES" altLang="sk-SK"/>
          </a:p>
        </p:txBody>
      </p:sp>
    </p:spTree>
    <p:extLst>
      <p:ext uri="{BB962C8B-B14F-4D97-AF65-F5344CB8AC3E}">
        <p14:creationId xmlns:p14="http://schemas.microsoft.com/office/powerpoint/2010/main" val="362687989"/>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9.gif"/><Relationship Id="rId13" Type="http://schemas.openxmlformats.org/officeDocument/2006/relationships/image" Target="../media/image14.png"/><Relationship Id="rId18" Type="http://schemas.openxmlformats.org/officeDocument/2006/relationships/image" Target="../media/image19.png"/><Relationship Id="rId26" Type="http://schemas.openxmlformats.org/officeDocument/2006/relationships/slide" Target="slide17.xml"/><Relationship Id="rId3" Type="http://schemas.openxmlformats.org/officeDocument/2006/relationships/image" Target="../media/image2.jpg"/><Relationship Id="rId21" Type="http://schemas.openxmlformats.org/officeDocument/2006/relationships/image" Target="../media/image22.png"/><Relationship Id="rId7" Type="http://schemas.openxmlformats.org/officeDocument/2006/relationships/image" Target="../media/image8.png"/><Relationship Id="rId12" Type="http://schemas.openxmlformats.org/officeDocument/2006/relationships/image" Target="../media/image13.png"/><Relationship Id="rId17" Type="http://schemas.openxmlformats.org/officeDocument/2006/relationships/image" Target="../media/image18.png"/><Relationship Id="rId25" Type="http://schemas.microsoft.com/office/2007/relationships/hdphoto" Target="../media/hdphoto1.wdp"/><Relationship Id="rId2" Type="http://schemas.openxmlformats.org/officeDocument/2006/relationships/audio" Target="../media/audio1.wav"/><Relationship Id="rId16" Type="http://schemas.openxmlformats.org/officeDocument/2006/relationships/image" Target="../media/image17.png"/><Relationship Id="rId20" Type="http://schemas.openxmlformats.org/officeDocument/2006/relationships/image" Target="../media/image21.png"/><Relationship Id="rId29"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24" Type="http://schemas.openxmlformats.org/officeDocument/2006/relationships/image" Target="../media/image25.png"/><Relationship Id="rId5" Type="http://schemas.openxmlformats.org/officeDocument/2006/relationships/image" Target="../media/image6.png"/><Relationship Id="rId15" Type="http://schemas.openxmlformats.org/officeDocument/2006/relationships/image" Target="../media/image16.png"/><Relationship Id="rId23" Type="http://schemas.openxmlformats.org/officeDocument/2006/relationships/image" Target="../media/image24.png"/><Relationship Id="rId28" Type="http://schemas.openxmlformats.org/officeDocument/2006/relationships/image" Target="../media/image4.png"/><Relationship Id="rId10" Type="http://schemas.openxmlformats.org/officeDocument/2006/relationships/image" Target="../media/image11.png"/><Relationship Id="rId19" Type="http://schemas.openxmlformats.org/officeDocument/2006/relationships/image" Target="../media/image20.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png"/><Relationship Id="rId22" Type="http://schemas.openxmlformats.org/officeDocument/2006/relationships/image" Target="../media/image23.png"/><Relationship Id="rId27" Type="http://schemas.openxmlformats.org/officeDocument/2006/relationships/image" Target="../media/image26.png"/></Relationships>
</file>

<file path=ppt/slides/_rels/slide3.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34.gif"/><Relationship Id="rId18" Type="http://schemas.openxmlformats.org/officeDocument/2006/relationships/slide" Target="slide15.xml"/><Relationship Id="rId26" Type="http://schemas.openxmlformats.org/officeDocument/2006/relationships/slide" Target="slide16.xml"/><Relationship Id="rId3" Type="http://schemas.openxmlformats.org/officeDocument/2006/relationships/image" Target="../media/image28.jpg"/><Relationship Id="rId21" Type="http://schemas.openxmlformats.org/officeDocument/2006/relationships/image" Target="../media/image38.gif"/><Relationship Id="rId34" Type="http://schemas.openxmlformats.org/officeDocument/2006/relationships/slide" Target="slide14.xml"/><Relationship Id="rId7" Type="http://schemas.openxmlformats.org/officeDocument/2006/relationships/image" Target="../media/image4.png"/><Relationship Id="rId12" Type="http://schemas.openxmlformats.org/officeDocument/2006/relationships/slide" Target="slide6.xml"/><Relationship Id="rId17" Type="http://schemas.openxmlformats.org/officeDocument/2006/relationships/image" Target="../media/image36.gif"/><Relationship Id="rId25" Type="http://schemas.openxmlformats.org/officeDocument/2006/relationships/image" Target="../media/image40.gif"/><Relationship Id="rId33" Type="http://schemas.openxmlformats.org/officeDocument/2006/relationships/image" Target="../media/image44.gif"/><Relationship Id="rId2" Type="http://schemas.openxmlformats.org/officeDocument/2006/relationships/image" Target="../media/image27.jpg"/><Relationship Id="rId16" Type="http://schemas.openxmlformats.org/officeDocument/2006/relationships/slide" Target="slide8.xml"/><Relationship Id="rId20" Type="http://schemas.openxmlformats.org/officeDocument/2006/relationships/slide" Target="slide17.xml"/><Relationship Id="rId29" Type="http://schemas.openxmlformats.org/officeDocument/2006/relationships/image" Target="../media/image42.gif"/><Relationship Id="rId1" Type="http://schemas.openxmlformats.org/officeDocument/2006/relationships/slideLayout" Target="../slideLayouts/slideLayout24.xml"/><Relationship Id="rId6" Type="http://schemas.openxmlformats.org/officeDocument/2006/relationships/image" Target="../media/image31.png"/><Relationship Id="rId11" Type="http://schemas.openxmlformats.org/officeDocument/2006/relationships/image" Target="../media/image33.gif"/><Relationship Id="rId24" Type="http://schemas.openxmlformats.org/officeDocument/2006/relationships/slide" Target="slide11.xml"/><Relationship Id="rId32" Type="http://schemas.openxmlformats.org/officeDocument/2006/relationships/slide" Target="slide9.xml"/><Relationship Id="rId5" Type="http://schemas.openxmlformats.org/officeDocument/2006/relationships/image" Target="../media/image30.png"/><Relationship Id="rId15" Type="http://schemas.openxmlformats.org/officeDocument/2006/relationships/image" Target="../media/image35.gif"/><Relationship Id="rId23" Type="http://schemas.openxmlformats.org/officeDocument/2006/relationships/image" Target="../media/image39.gif"/><Relationship Id="rId28" Type="http://schemas.openxmlformats.org/officeDocument/2006/relationships/slide" Target="slide12.xml"/><Relationship Id="rId10" Type="http://schemas.openxmlformats.org/officeDocument/2006/relationships/slide" Target="slide4.xml"/><Relationship Id="rId19" Type="http://schemas.openxmlformats.org/officeDocument/2006/relationships/image" Target="../media/image37.gif"/><Relationship Id="rId31" Type="http://schemas.openxmlformats.org/officeDocument/2006/relationships/image" Target="../media/image43.gif"/><Relationship Id="rId4" Type="http://schemas.openxmlformats.org/officeDocument/2006/relationships/image" Target="../media/image29.png"/><Relationship Id="rId9" Type="http://schemas.openxmlformats.org/officeDocument/2006/relationships/image" Target="../media/image32.gif"/><Relationship Id="rId14" Type="http://schemas.openxmlformats.org/officeDocument/2006/relationships/slide" Target="slide7.xml"/><Relationship Id="rId22" Type="http://schemas.openxmlformats.org/officeDocument/2006/relationships/slide" Target="slide10.xml"/><Relationship Id="rId27" Type="http://schemas.openxmlformats.org/officeDocument/2006/relationships/image" Target="../media/image41.gif"/><Relationship Id="rId30" Type="http://schemas.openxmlformats.org/officeDocument/2006/relationships/slide" Target="slide13.xml"/><Relationship Id="rId35" Type="http://schemas.openxmlformats.org/officeDocument/2006/relationships/image" Target="../media/image45.gif"/></Relationships>
</file>

<file path=ppt/slides/_rels/slide4.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hyperlink" Target="mailto:pista2011@gmail.com" TargetMode="External"/><Relationship Id="rId7" Type="http://schemas.openxmlformats.org/officeDocument/2006/relationships/image" Target="../media/image47.png"/><Relationship Id="rId2"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 Target="slide3.xml"/><Relationship Id="rId5" Type="http://schemas.openxmlformats.org/officeDocument/2006/relationships/image" Target="../media/image46.png"/><Relationship Id="rId4" Type="http://schemas.openxmlformats.org/officeDocument/2006/relationships/slide" Target="slide18.xml"/><Relationship Id="rId9" Type="http://schemas.openxmlformats.org/officeDocument/2006/relationships/image" Target="../media/image48.gif"/></Relationships>
</file>

<file path=ppt/slides/_rels/slide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mailto:pista2011@gmail.com" TargetMode="External"/><Relationship Id="rId7" Type="http://schemas.openxmlformats.org/officeDocument/2006/relationships/slide" Target="slide18.xml"/><Relationship Id="rId2" Type="http://schemas.openxmlformats.org/officeDocument/2006/relationships/image" Target="../media/image4.png"/><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47.png"/><Relationship Id="rId4" Type="http://schemas.openxmlformats.org/officeDocument/2006/relationships/slide" Target="slide3.xml"/><Relationship Id="rId9" Type="http://schemas.openxmlformats.org/officeDocument/2006/relationships/image" Target="../media/image49.gif"/></Relationships>
</file>

<file path=ppt/slides/_rels/slide6.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mailto:pista2011@gmail.com" TargetMode="External"/><Relationship Id="rId7" Type="http://schemas.openxmlformats.org/officeDocument/2006/relationships/slide" Target="slide18.xml"/><Relationship Id="rId2" Type="http://schemas.openxmlformats.org/officeDocument/2006/relationships/image" Target="../media/image4.png"/><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47.png"/><Relationship Id="rId4" Type="http://schemas.openxmlformats.org/officeDocument/2006/relationships/slide" Target="slide3.xml"/><Relationship Id="rId9" Type="http://schemas.openxmlformats.org/officeDocument/2006/relationships/image" Target="../media/image50.gif"/></Relationships>
</file>

<file path=ppt/slides/_rels/slide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mailto:pista2011@gmail.com" TargetMode="External"/><Relationship Id="rId7" Type="http://schemas.openxmlformats.org/officeDocument/2006/relationships/slide" Target="slide18.xml"/><Relationship Id="rId2" Type="http://schemas.openxmlformats.org/officeDocument/2006/relationships/image" Target="../media/image4.png"/><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47.png"/><Relationship Id="rId4" Type="http://schemas.openxmlformats.org/officeDocument/2006/relationships/slide" Target="slide3.xml"/><Relationship Id="rId9" Type="http://schemas.openxmlformats.org/officeDocument/2006/relationships/image" Target="../media/image51.gif"/></Relationships>
</file>

<file path=ppt/slides/_rels/slide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mailto:pista2011@gmail.com" TargetMode="External"/><Relationship Id="rId7" Type="http://schemas.openxmlformats.org/officeDocument/2006/relationships/slide" Target="slide18.xml"/><Relationship Id="rId2" Type="http://schemas.openxmlformats.org/officeDocument/2006/relationships/image" Target="../media/image4.png"/><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47.png"/><Relationship Id="rId4" Type="http://schemas.openxmlformats.org/officeDocument/2006/relationships/slide" Target="slide3.xml"/><Relationship Id="rId9" Type="http://schemas.openxmlformats.org/officeDocument/2006/relationships/image" Target="../media/image52.gif"/></Relationships>
</file>

<file path=ppt/slides/_rels/slide9.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mailto:pista2011@gmail.com" TargetMode="External"/><Relationship Id="rId7" Type="http://schemas.openxmlformats.org/officeDocument/2006/relationships/slide" Target="slide18.xml"/><Relationship Id="rId2" Type="http://schemas.openxmlformats.org/officeDocument/2006/relationships/image" Target="../media/image4.png"/><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47.png"/><Relationship Id="rId4" Type="http://schemas.openxmlformats.org/officeDocument/2006/relationships/slide" Target="slide3.xml"/><Relationship Id="rId9" Type="http://schemas.openxmlformats.org/officeDocument/2006/relationships/image" Target="../media/image53.gif"/></Relationships>
</file>

<file path=ppt/slides/_rels/slide10.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mailto:pista2011@gmail.com" TargetMode="External"/><Relationship Id="rId7" Type="http://schemas.openxmlformats.org/officeDocument/2006/relationships/slide" Target="slide18.xml"/><Relationship Id="rId2" Type="http://schemas.openxmlformats.org/officeDocument/2006/relationships/image" Target="../media/image4.png"/><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47.png"/><Relationship Id="rId4" Type="http://schemas.openxmlformats.org/officeDocument/2006/relationships/slide" Target="slide3.xml"/><Relationship Id="rId9" Type="http://schemas.openxmlformats.org/officeDocument/2006/relationships/image" Target="../media/image54.gif"/></Relationships>
</file>

<file path=ppt/slides/_rels/slide11.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mailto:pista2011@gmail.com" TargetMode="External"/><Relationship Id="rId7" Type="http://schemas.openxmlformats.org/officeDocument/2006/relationships/slide" Target="slide18.xml"/><Relationship Id="rId2" Type="http://schemas.openxmlformats.org/officeDocument/2006/relationships/image" Target="../media/image4.png"/><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47.png"/><Relationship Id="rId4" Type="http://schemas.openxmlformats.org/officeDocument/2006/relationships/slide" Target="slide3.xml"/><Relationship Id="rId9" Type="http://schemas.openxmlformats.org/officeDocument/2006/relationships/image" Target="../media/image55.gif"/></Relationships>
</file>

<file path=ppt/slides/_rels/slide12.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mailto:pista2011@gmail.com" TargetMode="External"/><Relationship Id="rId7" Type="http://schemas.openxmlformats.org/officeDocument/2006/relationships/slide" Target="slide18.xml"/><Relationship Id="rId2" Type="http://schemas.openxmlformats.org/officeDocument/2006/relationships/image" Target="../media/image4.png"/><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47.png"/><Relationship Id="rId4" Type="http://schemas.openxmlformats.org/officeDocument/2006/relationships/slide" Target="slide3.xml"/><Relationship Id="rId9" Type="http://schemas.openxmlformats.org/officeDocument/2006/relationships/image" Target="../media/image56.gif"/></Relationships>
</file>

<file path=ppt/slides/_rels/slide13.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mailto:pista2011@gmail.com" TargetMode="External"/><Relationship Id="rId7" Type="http://schemas.openxmlformats.org/officeDocument/2006/relationships/slide" Target="slide18.xml"/><Relationship Id="rId2" Type="http://schemas.openxmlformats.org/officeDocument/2006/relationships/image" Target="../media/image4.png"/><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47.png"/><Relationship Id="rId4" Type="http://schemas.openxmlformats.org/officeDocument/2006/relationships/slide" Target="slide3.xml"/><Relationship Id="rId9" Type="http://schemas.openxmlformats.org/officeDocument/2006/relationships/image" Target="../media/image57.gif"/></Relationships>
</file>

<file path=ppt/slides/_rels/slide1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mailto:pista2011@gmail.com" TargetMode="External"/><Relationship Id="rId7" Type="http://schemas.openxmlformats.org/officeDocument/2006/relationships/slide" Target="slide18.xml"/><Relationship Id="rId2" Type="http://schemas.openxmlformats.org/officeDocument/2006/relationships/image" Target="../media/image4.png"/><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47.png"/><Relationship Id="rId4" Type="http://schemas.openxmlformats.org/officeDocument/2006/relationships/slide" Target="slide3.xml"/><Relationship Id="rId9" Type="http://schemas.openxmlformats.org/officeDocument/2006/relationships/image" Target="../media/image58.gif"/></Relationships>
</file>

<file path=ppt/slides/_rels/slide1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mailto:pista2011@gmail.com" TargetMode="External"/><Relationship Id="rId7" Type="http://schemas.openxmlformats.org/officeDocument/2006/relationships/slide" Target="slide18.xml"/><Relationship Id="rId2" Type="http://schemas.openxmlformats.org/officeDocument/2006/relationships/image" Target="../media/image4.png"/><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47.png"/><Relationship Id="rId4" Type="http://schemas.openxmlformats.org/officeDocument/2006/relationships/slide" Target="slide3.xml"/><Relationship Id="rId9" Type="http://schemas.openxmlformats.org/officeDocument/2006/relationships/image" Target="../media/image59.gif"/></Relationships>
</file>

<file path=ppt/slides/_rels/slide16.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mailto:pista2011@gmail.com" TargetMode="External"/><Relationship Id="rId7" Type="http://schemas.openxmlformats.org/officeDocument/2006/relationships/slide" Target="slide18.xml"/><Relationship Id="rId2" Type="http://schemas.openxmlformats.org/officeDocument/2006/relationships/image" Target="../media/image4.png"/><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47.png"/><Relationship Id="rId4" Type="http://schemas.openxmlformats.org/officeDocument/2006/relationships/slide" Target="slide3.xml"/><Relationship Id="rId9" Type="http://schemas.openxmlformats.org/officeDocument/2006/relationships/image" Target="../media/image60.gif"/></Relationships>
</file>

<file path=ppt/slides/_rels/slide1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mailto:pista2011@gmail.com" TargetMode="External"/><Relationship Id="rId7" Type="http://schemas.openxmlformats.org/officeDocument/2006/relationships/slide" Target="slide18.xml"/><Relationship Id="rId2" Type="http://schemas.openxmlformats.org/officeDocument/2006/relationships/image" Target="../media/image4.png"/><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47.png"/><Relationship Id="rId4" Type="http://schemas.openxmlformats.org/officeDocument/2006/relationships/slide" Target="slide3.xml"/><Relationship Id="rId9" Type="http://schemas.openxmlformats.org/officeDocument/2006/relationships/image" Target="../media/image61.gi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2.JP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3.JP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12.xml"/><Relationship Id="rId4" Type="http://schemas.openxmlformats.org/officeDocument/2006/relationships/image" Target="../media/image66.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7.JP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8.JP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9.JP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0.JP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1.JP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2.JP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3.JP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4.JP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5.JP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6.JP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7.JP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8.JP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9.JP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0.JP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1.JP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2.JP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84.JPG"/><Relationship Id="rId2" Type="http://schemas.openxmlformats.org/officeDocument/2006/relationships/image" Target="../media/image83.JPG"/><Relationship Id="rId1" Type="http://schemas.openxmlformats.org/officeDocument/2006/relationships/slideLayout" Target="../slideLayouts/slideLayout12.xml"/><Relationship Id="rId4" Type="http://schemas.openxmlformats.org/officeDocument/2006/relationships/image" Target="../media/image66.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5.JP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6.JP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image" Target="../media/image87.JPG"/><Relationship Id="rId1" Type="http://schemas.openxmlformats.org/officeDocument/2006/relationships/slideLayout" Target="../slideLayouts/slideLayout12.xml"/><Relationship Id="rId4" Type="http://schemas.openxmlformats.org/officeDocument/2006/relationships/image" Target="../media/image66.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9.JP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0.JP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1.jp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2.JP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3.JP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4.JP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5.JP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6.JP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7.JP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8.JP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9.JP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0.JP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1.JP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2.JP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27.jpg"/><Relationship Id="rId1" Type="http://schemas.openxmlformats.org/officeDocument/2006/relationships/slideLayout" Target="../slideLayouts/slideLayout35.xml"/><Relationship Id="rId6" Type="http://schemas.openxmlformats.org/officeDocument/2006/relationships/hyperlink" Target="http://www.treklens.com/members/Cho/photos" TargetMode="External"/><Relationship Id="rId5" Type="http://schemas.openxmlformats.org/officeDocument/2006/relationships/image" Target="../media/image104.png"/><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8" Type="http://schemas.openxmlformats.org/officeDocument/2006/relationships/image" Target="../media/image108.png"/><Relationship Id="rId13" Type="http://schemas.openxmlformats.org/officeDocument/2006/relationships/hyperlink" Target="https://vk.com/mispps" TargetMode="External"/><Relationship Id="rId3" Type="http://schemas.openxmlformats.org/officeDocument/2006/relationships/image" Target="../media/image105.png"/><Relationship Id="rId7" Type="http://schemas.openxmlformats.org/officeDocument/2006/relationships/hyperlink" Target="https://www.facebook.com/mispps" TargetMode="External"/><Relationship Id="rId12" Type="http://schemas.openxmlformats.org/officeDocument/2006/relationships/image" Target="../media/image110.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107.png"/><Relationship Id="rId11" Type="http://schemas.openxmlformats.org/officeDocument/2006/relationships/hyperlink" Target="https://plus.google.com/+Mispps/" TargetMode="External"/><Relationship Id="rId5" Type="http://schemas.openxmlformats.org/officeDocument/2006/relationships/image" Target="../media/image106.png"/><Relationship Id="rId15" Type="http://schemas.openxmlformats.org/officeDocument/2006/relationships/image" Target="../media/image112.png"/><Relationship Id="rId10" Type="http://schemas.openxmlformats.org/officeDocument/2006/relationships/image" Target="../media/image10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1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pic>
        <p:nvPicPr>
          <p:cNvPr id="120" name="Obrázok 1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Obdĺžnik 3"/>
          <p:cNvSpPr/>
          <p:nvPr/>
        </p:nvSpPr>
        <p:spPr>
          <a:xfrm>
            <a:off x="1331642" y="332656"/>
            <a:ext cx="6552728" cy="790947"/>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ochtiná</a:t>
            </a:r>
            <a:endParaRPr lang="sk-SK" sz="80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6" name="Obdĺžnik 15"/>
          <p:cNvSpPr/>
          <p:nvPr/>
        </p:nvSpPr>
        <p:spPr>
          <a:xfrm>
            <a:off x="1999764" y="1268760"/>
            <a:ext cx="5216493"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Aragonit  cave</a:t>
            </a:r>
            <a:endParaRPr lang="sk-SK" sz="48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28" name="Obdĺžnik 127"/>
          <p:cNvSpPr/>
          <p:nvPr/>
        </p:nvSpPr>
        <p:spPr>
          <a:xfrm>
            <a:off x="395536" y="6221343"/>
            <a:ext cx="1478290" cy="400110"/>
          </a:xfrm>
          <a:prstGeom prst="rect">
            <a:avLst/>
          </a:prstGeom>
          <a:solidFill>
            <a:schemeClr val="accent6">
              <a:lumMod val="20000"/>
              <a:lumOff val="80000"/>
              <a:alpha val="50000"/>
            </a:schemeClr>
          </a:solidFill>
          <a:scene3d>
            <a:camera prst="orthographicFront"/>
            <a:lightRig rig="soft" dir="tl">
              <a:rot lat="0" lon="0" rev="0"/>
            </a:lightRig>
          </a:scene3d>
          <a:sp3d>
            <a:bevelT/>
          </a:sp3d>
        </p:spPr>
        <p:txBody>
          <a:bodyPr wrap="none" lIns="91440" tIns="45720" rIns="91440" bIns="45720">
            <a:spAutoFit/>
            <a:sp3d contourW="25400" prstMaterial="matte">
              <a:bevelT w="25400" h="55880" prst="artDeco"/>
              <a:contourClr>
                <a:schemeClr val="accent2">
                  <a:tint val="20000"/>
                </a:schemeClr>
              </a:contourClr>
            </a:sp3d>
          </a:bodyPr>
          <a:lstStyle/>
          <a:p>
            <a:pPr algn="ctr"/>
            <a:r>
              <a:rPr lang="sk-SK" sz="2000" b="1" i="1" spc="50" smtClean="0">
                <a:ln w="3175">
                  <a:solidFill>
                    <a:schemeClr val="tx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SLOVakia</a:t>
            </a:r>
            <a:endParaRPr lang="sk-SK" sz="2000" b="1" i="1" cap="none" spc="50" dirty="0">
              <a:ln w="3175">
                <a:solidFill>
                  <a:schemeClr val="tx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29331826"/>
      </p:ext>
    </p:extLst>
  </p:cSld>
  <p:clrMapOvr>
    <a:masterClrMapping/>
  </p:clrMapOvr>
  <mc:AlternateContent xmlns:mc="http://schemas.openxmlformats.org/markup-compatibility/2006" xmlns:p14="http://schemas.microsoft.com/office/powerpoint/2010/main">
    <mc:Choice Requires="p14">
      <p:transition p14:dur="10" advClick="0" advTm="8000"/>
    </mc:Choice>
    <mc:Fallback xmlns="">
      <p:transition advClick="0"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withEffect">
                                  <p:stCondLst>
                                    <p:cond delay="1500"/>
                                  </p:stCondLst>
                                  <p:childTnLst>
                                    <p:set>
                                      <p:cBhvr>
                                        <p:cTn id="6" dur="1" fill="hold">
                                          <p:stCondLst>
                                            <p:cond delay="0"/>
                                          </p:stCondLst>
                                        </p:cTn>
                                        <p:tgtEl>
                                          <p:spTgt spid="128"/>
                                        </p:tgtEl>
                                        <p:attrNameLst>
                                          <p:attrName>style.visibility</p:attrName>
                                        </p:attrNameLst>
                                      </p:cBhvr>
                                      <p:to>
                                        <p:strVal val="visible"/>
                                      </p:to>
                                    </p:set>
                                    <p:animEffect transition="in" filter="fade">
                                      <p:cBhvr>
                                        <p:cTn id="7" dur="1500"/>
                                        <p:tgtEl>
                                          <p:spTgt spid="128"/>
                                        </p:tgtEl>
                                      </p:cBhvr>
                                    </p:animEffect>
                                  </p:childTnLst>
                                </p:cTn>
                              </p:par>
                              <p:par>
                                <p:cTn id="8" presetID="10" presetClass="exit" presetSubtype="0" fill="hold" nodeType="withEffect">
                                  <p:stCondLst>
                                    <p:cond delay="3500"/>
                                  </p:stCondLst>
                                  <p:childTnLst>
                                    <p:animEffect transition="out" filter="fade">
                                      <p:cBhvr>
                                        <p:cTn id="9" dur="3500"/>
                                        <p:tgtEl>
                                          <p:spTgt spid="120"/>
                                        </p:tgtEl>
                                      </p:cBhvr>
                                    </p:animEffect>
                                    <p:set>
                                      <p:cBhvr>
                                        <p:cTn id="10" dur="1" fill="hold">
                                          <p:stCondLst>
                                            <p:cond delay="3499"/>
                                          </p:stCondLst>
                                        </p:cTn>
                                        <p:tgtEl>
                                          <p:spTgt spid="120"/>
                                        </p:tgtEl>
                                        <p:attrNameLst>
                                          <p:attrName>style.visibility</p:attrName>
                                        </p:attrNameLst>
                                      </p:cBhvr>
                                      <p:to>
                                        <p:strVal val="hidden"/>
                                      </p:to>
                                    </p:set>
                                  </p:childTnLst>
                                </p:cTn>
                              </p:par>
                              <p:par>
                                <p:cTn id="11" presetID="10" presetClass="exit" presetSubtype="0" fill="hold" grpId="0" nodeType="withEffect">
                                  <p:stCondLst>
                                    <p:cond delay="3500"/>
                                  </p:stCondLst>
                                  <p:childTnLst>
                                    <p:animEffect transition="out" filter="fade">
                                      <p:cBhvr>
                                        <p:cTn id="12" dur="3500"/>
                                        <p:tgtEl>
                                          <p:spTgt spid="128"/>
                                        </p:tgtEl>
                                      </p:cBhvr>
                                    </p:animEffect>
                                    <p:set>
                                      <p:cBhvr>
                                        <p:cTn id="13" dur="1" fill="hold">
                                          <p:stCondLst>
                                            <p:cond delay="3499"/>
                                          </p:stCondLst>
                                        </p:cTn>
                                        <p:tgtEl>
                                          <p:spTgt spid="1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uiExpand="1" animBg="1"/>
      <p:bldP spid="128"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lum/>
          </a:blip>
          <a:srcRect/>
          <a:stretch>
            <a:fillRect/>
          </a:stretch>
        </a:blipFill>
        <a:effectLst/>
      </p:bgPr>
    </p:bg>
    <p:spTree>
      <p:nvGrpSpPr>
        <p:cNvPr id="1" name=""/>
        <p:cNvGrpSpPr/>
        <p:nvPr/>
      </p:nvGrpSpPr>
      <p:grpSpPr>
        <a:xfrm>
          <a:off x="0" y="0"/>
          <a:ext cx="0" cy="0"/>
          <a:chOff x="0" y="0"/>
          <a:chExt cx="0" cy="0"/>
        </a:xfrm>
      </p:grpSpPr>
      <p:pic>
        <p:nvPicPr>
          <p:cNvPr id="4" name="Obrázo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60432" y="6242672"/>
            <a:ext cx="505926" cy="335252"/>
          </a:xfrm>
          <a:prstGeom prst="rect">
            <a:avLst/>
          </a:prstGeom>
        </p:spPr>
      </p:pic>
      <p:pic>
        <p:nvPicPr>
          <p:cNvPr id="128" name="Obrázok 12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06592" y="6135417"/>
            <a:ext cx="549762" cy="549762"/>
          </a:xfrm>
          <a:prstGeom prst="rect">
            <a:avLst/>
          </a:prstGeom>
        </p:spPr>
      </p:pic>
      <p:pic>
        <p:nvPicPr>
          <p:cNvPr id="3" name="Obrázok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3020" y="5105815"/>
            <a:ext cx="1656184" cy="1589935"/>
          </a:xfrm>
          <a:prstGeom prst="rect">
            <a:avLst/>
          </a:prstGeom>
        </p:spPr>
      </p:pic>
      <p:pic>
        <p:nvPicPr>
          <p:cNvPr id="12" name="Obrázok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612560" y="-2069911"/>
            <a:ext cx="3809524" cy="2539683"/>
          </a:xfrm>
          <a:prstGeom prst="rect">
            <a:avLst/>
          </a:prstGeom>
          <a:effectLst>
            <a:innerShdw blurRad="152400" dist="50800" dir="9480000">
              <a:prstClr val="black">
                <a:alpha val="74000"/>
              </a:prstClr>
            </a:innerShdw>
          </a:effectLst>
        </p:spPr>
      </p:pic>
      <p:grpSp>
        <p:nvGrpSpPr>
          <p:cNvPr id="119" name="Skupina 118"/>
          <p:cNvGrpSpPr/>
          <p:nvPr/>
        </p:nvGrpSpPr>
        <p:grpSpPr>
          <a:xfrm>
            <a:off x="7092280" y="364337"/>
            <a:ext cx="1140260" cy="855196"/>
            <a:chOff x="7164288" y="641349"/>
            <a:chExt cx="1140260" cy="855196"/>
          </a:xfrm>
        </p:grpSpPr>
        <p:pic>
          <p:nvPicPr>
            <p:cNvPr id="15" name="Obrázok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64288" y="641350"/>
              <a:ext cx="1140260" cy="855195"/>
            </a:xfrm>
            <a:prstGeom prst="rect">
              <a:avLst/>
            </a:prstGeom>
          </p:spPr>
        </p:pic>
        <p:sp>
          <p:nvSpPr>
            <p:cNvPr id="14" name="Obdĺžnik 13"/>
            <p:cNvSpPr/>
            <p:nvPr/>
          </p:nvSpPr>
          <p:spPr>
            <a:xfrm>
              <a:off x="7164288" y="641349"/>
              <a:ext cx="1140260" cy="855195"/>
            </a:xfrm>
            <a:prstGeom prst="rect">
              <a:avLst/>
            </a:prstGeom>
            <a:solidFill>
              <a:schemeClr val="tx2">
                <a:lumMod val="20000"/>
                <a:lumOff val="8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grpSp>
      <p:grpSp>
        <p:nvGrpSpPr>
          <p:cNvPr id="114" name="Skupina 113"/>
          <p:cNvGrpSpPr/>
          <p:nvPr/>
        </p:nvGrpSpPr>
        <p:grpSpPr>
          <a:xfrm rot="409385">
            <a:off x="1883953" y="5583779"/>
            <a:ext cx="1348316" cy="900000"/>
            <a:chOff x="4447192" y="4366510"/>
            <a:chExt cx="1348316" cy="900000"/>
          </a:xfrm>
        </p:grpSpPr>
        <p:grpSp>
          <p:nvGrpSpPr>
            <p:cNvPr id="32" name="Skupina 31"/>
            <p:cNvGrpSpPr/>
            <p:nvPr/>
          </p:nvGrpSpPr>
          <p:grpSpPr>
            <a:xfrm>
              <a:off x="4447192" y="4366510"/>
              <a:ext cx="1348316" cy="900000"/>
              <a:chOff x="1674335" y="3501008"/>
              <a:chExt cx="1348316" cy="900000"/>
            </a:xfrm>
          </p:grpSpPr>
          <p:pic>
            <p:nvPicPr>
              <p:cNvPr id="17" name="Obrázok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8" name="BlokTextu 17"/>
              <p:cNvSpPr txBox="1"/>
              <p:nvPr/>
            </p:nvSpPr>
            <p:spPr>
              <a:xfrm>
                <a:off x="1853762" y="4024300"/>
                <a:ext cx="1157109" cy="184666"/>
              </a:xfrm>
              <a:prstGeom prst="rect">
                <a:avLst/>
              </a:prstGeom>
              <a:noFill/>
            </p:spPr>
            <p:txBody>
              <a:bodyPr wrap="square" rtlCol="0">
                <a:spAutoFit/>
              </a:bodyPr>
              <a:lstStyle/>
              <a:p>
                <a:pPr algn="ctr"/>
                <a:r>
                  <a:rPr lang="az-Cyrl-AZ" sz="600" i="1" u="sng">
                    <a:solidFill>
                      <a:srgbClr val="082FAA"/>
                    </a:solidFill>
                    <a:latin typeface="Arial Black" panose="020B0A04020102020204" pitchFamily="34" charset="0"/>
                  </a:rPr>
                  <a:t>Пещера </a:t>
                </a:r>
                <a:r>
                  <a:rPr lang="az-Cyrl-AZ" sz="600" i="1" u="sng" smtClean="0">
                    <a:solidFill>
                      <a:srgbClr val="082FAA"/>
                    </a:solidFill>
                    <a:latin typeface="Arial Black" panose="020B0A04020102020204" pitchFamily="34" charset="0"/>
                  </a:rPr>
                  <a:t>Охтинская</a:t>
                </a:r>
                <a:endParaRPr lang="sk-SK" sz="600" i="1" u="sng">
                  <a:solidFill>
                    <a:srgbClr val="082FAA"/>
                  </a:solidFill>
                  <a:latin typeface="Cooper Std Black" pitchFamily="18" charset="0"/>
                </a:endParaRPr>
              </a:p>
            </p:txBody>
          </p:sp>
          <p:sp>
            <p:nvSpPr>
              <p:cNvPr id="19" name="BlokTextu 18"/>
              <p:cNvSpPr txBox="1"/>
              <p:nvPr/>
            </p:nvSpPr>
            <p:spPr>
              <a:xfrm>
                <a:off x="2037859" y="4126633"/>
                <a:ext cx="791663" cy="169277"/>
              </a:xfrm>
              <a:prstGeom prst="rect">
                <a:avLst/>
              </a:prstGeom>
              <a:noFill/>
            </p:spPr>
            <p:txBody>
              <a:bodyPr wrap="square" rtlCol="0">
                <a:spAutoFit/>
              </a:bodyPr>
              <a:lstStyle/>
              <a:p>
                <a:pPr algn="ctr"/>
                <a:r>
                  <a:rPr lang="az-Cyrl-AZ" sz="500" i="1">
                    <a:solidFill>
                      <a:srgbClr val="082FAA"/>
                    </a:solidFill>
                    <a:latin typeface="Arial Black" panose="020B0A04020102020204" pitchFamily="34" charset="0"/>
                  </a:rPr>
                  <a:t>Словакия</a:t>
                </a:r>
                <a:endParaRPr lang="sk-SK" sz="500" i="1">
                  <a:solidFill>
                    <a:srgbClr val="082FAA"/>
                  </a:solidFill>
                  <a:latin typeface="Arial Black" panose="020B0A04020102020204" pitchFamily="34" charset="0"/>
                </a:endParaRPr>
              </a:p>
            </p:txBody>
          </p:sp>
        </p:grpSp>
        <p:pic>
          <p:nvPicPr>
            <p:cNvPr id="99" name="Obrázok 98"/>
            <p:cNvPicPr>
              <a:picLocks noChangeAspect="1"/>
            </p:cNvPicPr>
            <p:nvPr/>
          </p:nvPicPr>
          <p:blipFill>
            <a:blip r:embed="rId10">
              <a:lum bright="70000" contrast="-70000"/>
              <a:extLst>
                <a:ext uri="{28A0092B-C50C-407E-A947-70E740481C1C}">
                  <a14:useLocalDpi xmlns:a14="http://schemas.microsoft.com/office/drawing/2010/main" val="0"/>
                </a:ext>
              </a:extLst>
            </a:blip>
            <a:stretch>
              <a:fillRect/>
            </a:stretch>
          </p:blipFill>
          <p:spPr>
            <a:xfrm>
              <a:off x="4464885" y="4437112"/>
              <a:ext cx="540000" cy="249233"/>
            </a:xfrm>
            <a:prstGeom prst="rect">
              <a:avLst/>
            </a:prstGeom>
          </p:spPr>
        </p:pic>
      </p:grpSp>
      <p:grpSp>
        <p:nvGrpSpPr>
          <p:cNvPr id="105" name="Skupina 104"/>
          <p:cNvGrpSpPr/>
          <p:nvPr/>
        </p:nvGrpSpPr>
        <p:grpSpPr>
          <a:xfrm rot="21098128">
            <a:off x="842094" y="5438304"/>
            <a:ext cx="1348316" cy="900000"/>
            <a:chOff x="4442170" y="287088"/>
            <a:chExt cx="1348316" cy="900000"/>
          </a:xfrm>
        </p:grpSpPr>
        <p:grpSp>
          <p:nvGrpSpPr>
            <p:cNvPr id="77" name="Skupina 76"/>
            <p:cNvGrpSpPr/>
            <p:nvPr/>
          </p:nvGrpSpPr>
          <p:grpSpPr>
            <a:xfrm>
              <a:off x="4442170" y="287088"/>
              <a:ext cx="1348316" cy="900000"/>
              <a:chOff x="1674335" y="3501008"/>
              <a:chExt cx="1348316" cy="900000"/>
            </a:xfrm>
          </p:grpSpPr>
          <p:pic>
            <p:nvPicPr>
              <p:cNvPr id="78" name="Obrázok 7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9" name="BlokTextu 78"/>
              <p:cNvSpPr txBox="1"/>
              <p:nvPr/>
            </p:nvSpPr>
            <p:spPr>
              <a:xfrm>
                <a:off x="1895005" y="4016606"/>
                <a:ext cx="1115863"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Ochtinská Jaskyňa</a:t>
                </a:r>
                <a:endParaRPr lang="sk-SK" sz="700" i="1" u="sng">
                  <a:solidFill>
                    <a:srgbClr val="082FAA"/>
                  </a:solidFill>
                  <a:latin typeface="Nadianne" panose="03020902050305070206" pitchFamily="66" charset="0"/>
                </a:endParaRPr>
              </a:p>
            </p:txBody>
          </p:sp>
          <p:sp>
            <p:nvSpPr>
              <p:cNvPr id="80" name="BlokTextu 79"/>
              <p:cNvSpPr txBox="1"/>
              <p:nvPr/>
            </p:nvSpPr>
            <p:spPr>
              <a:xfrm>
                <a:off x="2058189" y="4119403"/>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Slovensko</a:t>
                </a:r>
                <a:endParaRPr lang="sk-SK" sz="600" i="1">
                  <a:solidFill>
                    <a:srgbClr val="082FAA"/>
                  </a:solidFill>
                  <a:latin typeface="Nadianne" panose="03020902050305070206" pitchFamily="66" charset="0"/>
                </a:endParaRPr>
              </a:p>
            </p:txBody>
          </p:sp>
        </p:grpSp>
        <p:pic>
          <p:nvPicPr>
            <p:cNvPr id="89" name="Obrázok 88"/>
            <p:cNvPicPr>
              <a:picLocks noChangeAspect="1"/>
            </p:cNvPicPr>
            <p:nvPr/>
          </p:nvPicPr>
          <p:blipFill>
            <a:blip r:embed="rId11">
              <a:lum bright="70000" contrast="-70000"/>
              <a:extLst>
                <a:ext uri="{28A0092B-C50C-407E-A947-70E740481C1C}">
                  <a14:useLocalDpi xmlns:a14="http://schemas.microsoft.com/office/drawing/2010/main" val="0"/>
                </a:ext>
              </a:extLst>
            </a:blip>
            <a:stretch>
              <a:fillRect/>
            </a:stretch>
          </p:blipFill>
          <p:spPr>
            <a:xfrm>
              <a:off x="4442170" y="332656"/>
              <a:ext cx="540000" cy="249233"/>
            </a:xfrm>
            <a:prstGeom prst="rect">
              <a:avLst/>
            </a:prstGeom>
          </p:spPr>
        </p:pic>
      </p:grpSp>
      <p:grpSp>
        <p:nvGrpSpPr>
          <p:cNvPr id="107" name="Skupina 106"/>
          <p:cNvGrpSpPr/>
          <p:nvPr/>
        </p:nvGrpSpPr>
        <p:grpSpPr>
          <a:xfrm>
            <a:off x="1361953" y="4980729"/>
            <a:ext cx="1348316" cy="900000"/>
            <a:chOff x="4442170" y="1305083"/>
            <a:chExt cx="1348316" cy="900000"/>
          </a:xfrm>
        </p:grpSpPr>
        <p:grpSp>
          <p:nvGrpSpPr>
            <p:cNvPr id="65" name="Skupina 64"/>
            <p:cNvGrpSpPr/>
            <p:nvPr/>
          </p:nvGrpSpPr>
          <p:grpSpPr>
            <a:xfrm>
              <a:off x="4442170" y="1305083"/>
              <a:ext cx="1348316" cy="900000"/>
              <a:chOff x="1674335" y="3501008"/>
              <a:chExt cx="1348316" cy="900000"/>
            </a:xfrm>
          </p:grpSpPr>
          <p:pic>
            <p:nvPicPr>
              <p:cNvPr id="66" name="Obrázok 6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7" name="BlokTextu 66"/>
              <p:cNvSpPr txBox="1"/>
              <p:nvPr/>
            </p:nvSpPr>
            <p:spPr>
              <a:xfrm>
                <a:off x="1944335" y="4016606"/>
                <a:ext cx="1066534"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Caverna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68" name="BlokTextu 67"/>
              <p:cNvSpPr txBox="1"/>
              <p:nvPr/>
            </p:nvSpPr>
            <p:spPr>
              <a:xfrm>
                <a:off x="2078449" y="4132709"/>
                <a:ext cx="791663" cy="184666"/>
              </a:xfrm>
              <a:prstGeom prst="rect">
                <a:avLst/>
              </a:prstGeom>
              <a:noFill/>
            </p:spPr>
            <p:txBody>
              <a:bodyPr wrap="square" rtlCol="0">
                <a:spAutoFit/>
              </a:bodyPr>
              <a:lstStyle/>
              <a:p>
                <a:pPr algn="ctr"/>
                <a:r>
                  <a:rPr lang="sk-SK" sz="600" b="1" i="1" smtClean="0">
                    <a:solidFill>
                      <a:srgbClr val="082FAA"/>
                    </a:solidFill>
                    <a:latin typeface="Nadianne" panose="03020902050305070206" pitchFamily="66" charset="0"/>
                  </a:rPr>
                  <a:t>Eslovaquia</a:t>
                </a:r>
                <a:endParaRPr lang="sk-SK" sz="600" b="1" i="1">
                  <a:solidFill>
                    <a:srgbClr val="082FAA"/>
                  </a:solidFill>
                  <a:latin typeface="Nadianne" panose="03020902050305070206" pitchFamily="66" charset="0"/>
                </a:endParaRPr>
              </a:p>
            </p:txBody>
          </p:sp>
        </p:grpSp>
        <p:pic>
          <p:nvPicPr>
            <p:cNvPr id="91" name="Obrázok 90"/>
            <p:cNvPicPr>
              <a:picLocks/>
            </p:cNvPicPr>
            <p:nvPr/>
          </p:nvPicPr>
          <p:blipFill>
            <a:blip r:embed="rId12">
              <a:lum bright="70000" contrast="-70000"/>
              <a:extLst>
                <a:ext uri="{28A0092B-C50C-407E-A947-70E740481C1C}">
                  <a14:useLocalDpi xmlns:a14="http://schemas.microsoft.com/office/drawing/2010/main" val="0"/>
                </a:ext>
              </a:extLst>
            </a:blip>
            <a:stretch>
              <a:fillRect/>
            </a:stretch>
          </p:blipFill>
          <p:spPr>
            <a:xfrm>
              <a:off x="4460170" y="1340768"/>
              <a:ext cx="504000" cy="249233"/>
            </a:xfrm>
            <a:prstGeom prst="rect">
              <a:avLst/>
            </a:prstGeom>
          </p:spPr>
        </p:pic>
      </p:grpSp>
      <p:grpSp>
        <p:nvGrpSpPr>
          <p:cNvPr id="108" name="Skupina 107"/>
          <p:cNvGrpSpPr/>
          <p:nvPr/>
        </p:nvGrpSpPr>
        <p:grpSpPr>
          <a:xfrm rot="21002913">
            <a:off x="2223256" y="5318795"/>
            <a:ext cx="1348316" cy="900000"/>
            <a:chOff x="5940152" y="1305083"/>
            <a:chExt cx="1348316" cy="900000"/>
          </a:xfrm>
        </p:grpSpPr>
        <p:grpSp>
          <p:nvGrpSpPr>
            <p:cNvPr id="69" name="Skupina 68"/>
            <p:cNvGrpSpPr/>
            <p:nvPr/>
          </p:nvGrpSpPr>
          <p:grpSpPr>
            <a:xfrm>
              <a:off x="5940152" y="1305083"/>
              <a:ext cx="1348316" cy="900000"/>
              <a:chOff x="1674335" y="3501008"/>
              <a:chExt cx="1348316" cy="900000"/>
            </a:xfrm>
          </p:grpSpPr>
          <p:pic>
            <p:nvPicPr>
              <p:cNvPr id="70" name="Obrázok 6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1" name="BlokTextu 70"/>
              <p:cNvSpPr txBox="1"/>
              <p:nvPr/>
            </p:nvSpPr>
            <p:spPr>
              <a:xfrm>
                <a:off x="1808419" y="4016607"/>
                <a:ext cx="1202451"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La grotta di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72" name="BlokTextu 71"/>
              <p:cNvSpPr txBox="1"/>
              <p:nvPr/>
            </p:nvSpPr>
            <p:spPr>
              <a:xfrm>
                <a:off x="2001287" y="4125447"/>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Slovacchia</a:t>
                </a:r>
                <a:endParaRPr lang="sk-SK" sz="600" i="1">
                  <a:solidFill>
                    <a:srgbClr val="082FAA"/>
                  </a:solidFill>
                  <a:latin typeface="Nadianne" panose="03020902050305070206" pitchFamily="66" charset="0"/>
                </a:endParaRPr>
              </a:p>
            </p:txBody>
          </p:sp>
        </p:grpSp>
        <p:pic>
          <p:nvPicPr>
            <p:cNvPr id="93" name="Obrázok 92"/>
            <p:cNvPicPr>
              <a:picLocks noChangeAspect="1"/>
            </p:cNvPicPr>
            <p:nvPr/>
          </p:nvPicPr>
          <p:blipFill>
            <a:blip r:embed="rId13">
              <a:lum bright="70000" contrast="-70000"/>
              <a:extLst>
                <a:ext uri="{28A0092B-C50C-407E-A947-70E740481C1C}">
                  <a14:useLocalDpi xmlns:a14="http://schemas.microsoft.com/office/drawing/2010/main" val="0"/>
                </a:ext>
              </a:extLst>
            </a:blip>
            <a:stretch>
              <a:fillRect/>
            </a:stretch>
          </p:blipFill>
          <p:spPr>
            <a:xfrm>
              <a:off x="5958184" y="1341300"/>
              <a:ext cx="540000" cy="249233"/>
            </a:xfrm>
            <a:prstGeom prst="rect">
              <a:avLst/>
            </a:prstGeom>
          </p:spPr>
        </p:pic>
      </p:grpSp>
      <p:grpSp>
        <p:nvGrpSpPr>
          <p:cNvPr id="113" name="Skupina 112"/>
          <p:cNvGrpSpPr/>
          <p:nvPr/>
        </p:nvGrpSpPr>
        <p:grpSpPr>
          <a:xfrm rot="21103564">
            <a:off x="1574543" y="5653878"/>
            <a:ext cx="1348316" cy="900000"/>
            <a:chOff x="5941578" y="3356992"/>
            <a:chExt cx="1348316" cy="900000"/>
          </a:xfrm>
        </p:grpSpPr>
        <p:grpSp>
          <p:nvGrpSpPr>
            <p:cNvPr id="45" name="Skupina 44"/>
            <p:cNvGrpSpPr/>
            <p:nvPr/>
          </p:nvGrpSpPr>
          <p:grpSpPr>
            <a:xfrm>
              <a:off x="5941578" y="3356992"/>
              <a:ext cx="1348316" cy="900000"/>
              <a:chOff x="1674335" y="3501008"/>
              <a:chExt cx="1348316" cy="900000"/>
            </a:xfrm>
          </p:grpSpPr>
          <p:pic>
            <p:nvPicPr>
              <p:cNvPr id="46" name="Obrázok 4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7" name="BlokTextu 46"/>
              <p:cNvSpPr txBox="1"/>
              <p:nvPr/>
            </p:nvSpPr>
            <p:spPr>
              <a:xfrm>
                <a:off x="1869867" y="4016606"/>
                <a:ext cx="1141001"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De grot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48" name="BlokTextu 47"/>
              <p:cNvSpPr txBox="1"/>
              <p:nvPr/>
            </p:nvSpPr>
            <p:spPr>
              <a:xfrm>
                <a:off x="2043170" y="4139740"/>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Slowakije</a:t>
                </a:r>
              </a:p>
            </p:txBody>
          </p:sp>
        </p:grpSp>
        <p:pic>
          <p:nvPicPr>
            <p:cNvPr id="102" name="Obrázok 101"/>
            <p:cNvPicPr>
              <a:picLocks/>
            </p:cNvPicPr>
            <p:nvPr/>
          </p:nvPicPr>
          <p:blipFill>
            <a:blip r:embed="rId14">
              <a:lum bright="70000" contrast="-70000"/>
              <a:extLst>
                <a:ext uri="{28A0092B-C50C-407E-A947-70E740481C1C}">
                  <a14:useLocalDpi xmlns:a14="http://schemas.microsoft.com/office/drawing/2010/main" val="0"/>
                </a:ext>
              </a:extLst>
            </a:blip>
            <a:stretch>
              <a:fillRect/>
            </a:stretch>
          </p:blipFill>
          <p:spPr>
            <a:xfrm>
              <a:off x="5945361" y="3429000"/>
              <a:ext cx="540000" cy="252000"/>
            </a:xfrm>
            <a:prstGeom prst="rect">
              <a:avLst/>
            </a:prstGeom>
          </p:spPr>
        </p:pic>
      </p:grpSp>
      <p:grpSp>
        <p:nvGrpSpPr>
          <p:cNvPr id="109" name="Skupina 108"/>
          <p:cNvGrpSpPr/>
          <p:nvPr/>
        </p:nvGrpSpPr>
        <p:grpSpPr>
          <a:xfrm rot="462281">
            <a:off x="2680876" y="4749222"/>
            <a:ext cx="1348316" cy="900000"/>
            <a:chOff x="4447192" y="2335642"/>
            <a:chExt cx="1348316" cy="900000"/>
          </a:xfrm>
        </p:grpSpPr>
        <p:grpSp>
          <p:nvGrpSpPr>
            <p:cNvPr id="53" name="Skupina 52"/>
            <p:cNvGrpSpPr/>
            <p:nvPr/>
          </p:nvGrpSpPr>
          <p:grpSpPr>
            <a:xfrm>
              <a:off x="4447192" y="2335642"/>
              <a:ext cx="1348316" cy="900000"/>
              <a:chOff x="1674335" y="3501008"/>
              <a:chExt cx="1348316" cy="900000"/>
            </a:xfrm>
          </p:grpSpPr>
          <p:pic>
            <p:nvPicPr>
              <p:cNvPr id="54" name="Obrázok 5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5" name="BlokTextu 54"/>
              <p:cNvSpPr txBox="1"/>
              <p:nvPr/>
            </p:nvSpPr>
            <p:spPr>
              <a:xfrm>
                <a:off x="1837897" y="4016607"/>
                <a:ext cx="1172974" cy="200055"/>
              </a:xfrm>
              <a:prstGeom prst="rect">
                <a:avLst/>
              </a:prstGeom>
              <a:noFill/>
            </p:spPr>
            <p:txBody>
              <a:bodyPr wrap="square" rtlCol="0">
                <a:spAutoFit/>
              </a:bodyPr>
              <a:lstStyle/>
              <a:p>
                <a:pPr algn="ctr"/>
                <a:r>
                  <a:rPr lang="sk-SK" sz="700" i="1" smtClean="0">
                    <a:solidFill>
                      <a:srgbClr val="082FAA"/>
                    </a:solidFill>
                    <a:latin typeface="Nadianne" panose="03020902050305070206" pitchFamily="66" charset="0"/>
                  </a:rPr>
                  <a:t>Az Ochtinai-barlang</a:t>
                </a:r>
                <a:endParaRPr lang="sk-SK" sz="700" i="1">
                  <a:solidFill>
                    <a:srgbClr val="082FAA"/>
                  </a:solidFill>
                  <a:latin typeface="Nadianne" panose="03020902050305070206" pitchFamily="66" charset="0"/>
                </a:endParaRPr>
              </a:p>
            </p:txBody>
          </p:sp>
          <p:sp>
            <p:nvSpPr>
              <p:cNvPr id="56" name="BlokTextu 55"/>
              <p:cNvSpPr txBox="1"/>
              <p:nvPr/>
            </p:nvSpPr>
            <p:spPr>
              <a:xfrm>
                <a:off x="2043966" y="4142545"/>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Szlovákia</a:t>
                </a:r>
                <a:endParaRPr lang="sk-SK" sz="600" i="1">
                  <a:solidFill>
                    <a:srgbClr val="082FAA"/>
                  </a:solidFill>
                  <a:latin typeface="Nadianne" panose="03020902050305070206" pitchFamily="66" charset="0"/>
                </a:endParaRPr>
              </a:p>
            </p:txBody>
          </p:sp>
        </p:grpSp>
        <p:pic>
          <p:nvPicPr>
            <p:cNvPr id="95" name="Obrázok 94"/>
            <p:cNvPicPr>
              <a:picLocks noChangeAspect="1"/>
            </p:cNvPicPr>
            <p:nvPr/>
          </p:nvPicPr>
          <p:blipFill>
            <a:blip r:embed="rId15">
              <a:lum bright="70000" contrast="-70000"/>
              <a:extLst>
                <a:ext uri="{28A0092B-C50C-407E-A947-70E740481C1C}">
                  <a14:useLocalDpi xmlns:a14="http://schemas.microsoft.com/office/drawing/2010/main" val="0"/>
                </a:ext>
              </a:extLst>
            </a:blip>
            <a:stretch>
              <a:fillRect/>
            </a:stretch>
          </p:blipFill>
          <p:spPr>
            <a:xfrm>
              <a:off x="4460170" y="2420888"/>
              <a:ext cx="540000" cy="249233"/>
            </a:xfrm>
            <a:prstGeom prst="rect">
              <a:avLst/>
            </a:prstGeom>
          </p:spPr>
        </p:pic>
      </p:grpSp>
      <p:grpSp>
        <p:nvGrpSpPr>
          <p:cNvPr id="117" name="Skupina 116"/>
          <p:cNvGrpSpPr/>
          <p:nvPr/>
        </p:nvGrpSpPr>
        <p:grpSpPr>
          <a:xfrm rot="21190484">
            <a:off x="2303882" y="4558567"/>
            <a:ext cx="1348316" cy="900000"/>
            <a:chOff x="5941578" y="4365104"/>
            <a:chExt cx="1348316" cy="900000"/>
          </a:xfrm>
        </p:grpSpPr>
        <p:grpSp>
          <p:nvGrpSpPr>
            <p:cNvPr id="33" name="Skupina 32"/>
            <p:cNvGrpSpPr/>
            <p:nvPr/>
          </p:nvGrpSpPr>
          <p:grpSpPr>
            <a:xfrm>
              <a:off x="5941578" y="4365104"/>
              <a:ext cx="1348316" cy="900000"/>
              <a:chOff x="1674335" y="3501008"/>
              <a:chExt cx="1348316" cy="900000"/>
            </a:xfrm>
          </p:grpSpPr>
          <p:pic>
            <p:nvPicPr>
              <p:cNvPr id="34" name="Obrázok 3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5" name="BlokTextu 34"/>
              <p:cNvSpPr txBox="1"/>
              <p:nvPr/>
            </p:nvSpPr>
            <p:spPr>
              <a:xfrm>
                <a:off x="2021421" y="4016606"/>
                <a:ext cx="989448"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Ochtiná </a:t>
                </a:r>
                <a:r>
                  <a:rPr lang="sk-SK" sz="700" i="1" u="sng">
                    <a:solidFill>
                      <a:srgbClr val="082FAA"/>
                    </a:solidFill>
                    <a:latin typeface="Nadianne" panose="03020902050305070206" pitchFamily="66" charset="0"/>
                  </a:rPr>
                  <a:t>grottan</a:t>
                </a:r>
              </a:p>
            </p:txBody>
          </p:sp>
          <p:sp>
            <p:nvSpPr>
              <p:cNvPr id="36" name="BlokTextu 35"/>
              <p:cNvSpPr txBox="1"/>
              <p:nvPr/>
            </p:nvSpPr>
            <p:spPr>
              <a:xfrm>
                <a:off x="2120313" y="4137414"/>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Slovakien</a:t>
                </a:r>
              </a:p>
            </p:txBody>
          </p:sp>
        </p:grpSp>
        <p:pic>
          <p:nvPicPr>
            <p:cNvPr id="98" name="Obrázok 97"/>
            <p:cNvPicPr>
              <a:picLocks noChangeAspect="1"/>
            </p:cNvPicPr>
            <p:nvPr/>
          </p:nvPicPr>
          <p:blipFill>
            <a:blip r:embed="rId16">
              <a:lum bright="70000" contrast="-70000"/>
              <a:extLst>
                <a:ext uri="{28A0092B-C50C-407E-A947-70E740481C1C}">
                  <a14:useLocalDpi xmlns:a14="http://schemas.microsoft.com/office/drawing/2010/main" val="0"/>
                </a:ext>
              </a:extLst>
            </a:blip>
            <a:stretch>
              <a:fillRect/>
            </a:stretch>
          </p:blipFill>
          <p:spPr>
            <a:xfrm>
              <a:off x="5964500" y="4437111"/>
              <a:ext cx="540000" cy="249233"/>
            </a:xfrm>
            <a:prstGeom prst="rect">
              <a:avLst/>
            </a:prstGeom>
          </p:spPr>
        </p:pic>
      </p:grpSp>
      <p:grpSp>
        <p:nvGrpSpPr>
          <p:cNvPr id="116" name="Skupina 115"/>
          <p:cNvGrpSpPr/>
          <p:nvPr/>
        </p:nvGrpSpPr>
        <p:grpSpPr>
          <a:xfrm rot="459796">
            <a:off x="1123552" y="4637140"/>
            <a:ext cx="1348316" cy="900000"/>
            <a:chOff x="7452320" y="3356992"/>
            <a:chExt cx="1348316" cy="900000"/>
          </a:xfrm>
        </p:grpSpPr>
        <p:grpSp>
          <p:nvGrpSpPr>
            <p:cNvPr id="49" name="Skupina 48"/>
            <p:cNvGrpSpPr/>
            <p:nvPr/>
          </p:nvGrpSpPr>
          <p:grpSpPr>
            <a:xfrm>
              <a:off x="7452320" y="3356992"/>
              <a:ext cx="1348316" cy="900000"/>
              <a:chOff x="1674335" y="3501008"/>
              <a:chExt cx="1348316" cy="900000"/>
            </a:xfrm>
          </p:grpSpPr>
          <p:pic>
            <p:nvPicPr>
              <p:cNvPr id="50" name="Obrázok 4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1" name="BlokTextu 50"/>
              <p:cNvSpPr txBox="1"/>
              <p:nvPr/>
            </p:nvSpPr>
            <p:spPr>
              <a:xfrm>
                <a:off x="1950726" y="4016606"/>
                <a:ext cx="1060143"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Ochtiná Ma</a:t>
                </a:r>
                <a:r>
                  <a:rPr lang="sk-SK" sz="700" i="1" u="sng">
                    <a:solidFill>
                      <a:srgbClr val="082FAA"/>
                    </a:solidFill>
                    <a:latin typeface="Nadianne" panose="03020902050305070206" pitchFamily="66" charset="0"/>
                  </a:rPr>
                  <a:t>ğ</a:t>
                </a:r>
                <a:r>
                  <a:rPr lang="sk-SK" sz="700" i="1" u="sng" smtClean="0">
                    <a:solidFill>
                      <a:srgbClr val="082FAA"/>
                    </a:solidFill>
                    <a:latin typeface="Nadianne" panose="03020902050305070206" pitchFamily="66" charset="0"/>
                  </a:rPr>
                  <a:t>arasi</a:t>
                </a:r>
                <a:endParaRPr lang="sk-SK" sz="700" i="1" u="sng">
                  <a:solidFill>
                    <a:srgbClr val="082FAA"/>
                  </a:solidFill>
                  <a:latin typeface="Nadianne" panose="03020902050305070206" pitchFamily="66" charset="0"/>
                </a:endParaRPr>
              </a:p>
            </p:txBody>
          </p:sp>
          <p:sp>
            <p:nvSpPr>
              <p:cNvPr id="52" name="BlokTextu 51"/>
              <p:cNvSpPr txBox="1"/>
              <p:nvPr/>
            </p:nvSpPr>
            <p:spPr>
              <a:xfrm>
                <a:off x="2077236" y="4137788"/>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Slovakya</a:t>
                </a:r>
              </a:p>
            </p:txBody>
          </p:sp>
        </p:grpSp>
        <p:pic>
          <p:nvPicPr>
            <p:cNvPr id="97" name="Obrázok 96"/>
            <p:cNvPicPr>
              <a:picLocks noChangeAspect="1"/>
            </p:cNvPicPr>
            <p:nvPr/>
          </p:nvPicPr>
          <p:blipFill>
            <a:blip r:embed="rId17">
              <a:lum bright="70000" contrast="-70000"/>
              <a:extLst>
                <a:ext uri="{28A0092B-C50C-407E-A947-70E740481C1C}">
                  <a14:useLocalDpi xmlns:a14="http://schemas.microsoft.com/office/drawing/2010/main" val="0"/>
                </a:ext>
              </a:extLst>
            </a:blip>
            <a:stretch>
              <a:fillRect/>
            </a:stretch>
          </p:blipFill>
          <p:spPr>
            <a:xfrm>
              <a:off x="7466889" y="3421680"/>
              <a:ext cx="540000" cy="249233"/>
            </a:xfrm>
            <a:prstGeom prst="rect">
              <a:avLst/>
            </a:prstGeom>
          </p:spPr>
        </p:pic>
      </p:grpSp>
      <p:grpSp>
        <p:nvGrpSpPr>
          <p:cNvPr id="115" name="Skupina 114"/>
          <p:cNvGrpSpPr/>
          <p:nvPr/>
        </p:nvGrpSpPr>
        <p:grpSpPr>
          <a:xfrm rot="20769491">
            <a:off x="2725763" y="5617135"/>
            <a:ext cx="1348316" cy="900000"/>
            <a:chOff x="7429462" y="4365104"/>
            <a:chExt cx="1348316" cy="900000"/>
          </a:xfrm>
        </p:grpSpPr>
        <p:grpSp>
          <p:nvGrpSpPr>
            <p:cNvPr id="37" name="Skupina 36"/>
            <p:cNvGrpSpPr/>
            <p:nvPr/>
          </p:nvGrpSpPr>
          <p:grpSpPr>
            <a:xfrm>
              <a:off x="7429462" y="4365104"/>
              <a:ext cx="1348316" cy="900000"/>
              <a:chOff x="1674335" y="3501008"/>
              <a:chExt cx="1348316" cy="900000"/>
            </a:xfrm>
          </p:grpSpPr>
          <p:pic>
            <p:nvPicPr>
              <p:cNvPr id="38" name="Obrázok 3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9" name="BlokTextu 38"/>
              <p:cNvSpPr txBox="1"/>
              <p:nvPr/>
            </p:nvSpPr>
            <p:spPr>
              <a:xfrm>
                <a:off x="2021421" y="4016606"/>
                <a:ext cx="989448" cy="200055"/>
              </a:xfrm>
              <a:prstGeom prst="rect">
                <a:avLst/>
              </a:prstGeom>
              <a:noFill/>
            </p:spPr>
            <p:txBody>
              <a:bodyPr wrap="square" rtlCol="0">
                <a:spAutoFit/>
              </a:bodyPr>
              <a:lstStyle/>
              <a:p>
                <a:pPr algn="ctr" rtl="1"/>
                <a:r>
                  <a:rPr lang="he-IL" sz="700" b="1" i="1" u="sng">
                    <a:solidFill>
                      <a:srgbClr val="082FAA"/>
                    </a:solidFill>
                    <a:latin typeface="Nadianne" panose="03020902050305070206" pitchFamily="66" charset="0"/>
                  </a:rPr>
                  <a:t>מערת   </a:t>
                </a:r>
                <a:r>
                  <a:rPr lang="sk-SK" sz="700" b="1" i="1" u="sng" smtClean="0">
                    <a:solidFill>
                      <a:srgbClr val="082FAA"/>
                    </a:solidFill>
                    <a:latin typeface="Nadianne" panose="03020902050305070206" pitchFamily="66" charset="0"/>
                  </a:rPr>
                  <a:t>Ochtiná</a:t>
                </a:r>
                <a:endParaRPr lang="sk-SK" sz="700" b="1" i="1" u="sng">
                  <a:solidFill>
                    <a:srgbClr val="082FAA"/>
                  </a:solidFill>
                  <a:latin typeface="Nadianne" panose="03020902050305070206" pitchFamily="66" charset="0"/>
                </a:endParaRPr>
              </a:p>
            </p:txBody>
          </p:sp>
          <p:sp>
            <p:nvSpPr>
              <p:cNvPr id="40" name="BlokTextu 39"/>
              <p:cNvSpPr txBox="1"/>
              <p:nvPr/>
            </p:nvSpPr>
            <p:spPr>
              <a:xfrm>
                <a:off x="2120313" y="4137414"/>
                <a:ext cx="791663" cy="184666"/>
              </a:xfrm>
              <a:prstGeom prst="rect">
                <a:avLst/>
              </a:prstGeom>
              <a:noFill/>
            </p:spPr>
            <p:txBody>
              <a:bodyPr wrap="square" rtlCol="0">
                <a:spAutoFit/>
              </a:bodyPr>
              <a:lstStyle/>
              <a:p>
                <a:pPr algn="ctr"/>
                <a:r>
                  <a:rPr lang="he-IL" sz="600" b="1" i="1">
                    <a:solidFill>
                      <a:srgbClr val="082FAA"/>
                    </a:solidFill>
                    <a:latin typeface="Cupertino" pitchFamily="2" charset="0"/>
                  </a:rPr>
                  <a:t>סלובקיה</a:t>
                </a:r>
                <a:endParaRPr lang="sk-SK" sz="600" b="1" i="1">
                  <a:solidFill>
                    <a:srgbClr val="082FAA"/>
                  </a:solidFill>
                  <a:latin typeface="Cupertino" pitchFamily="2" charset="0"/>
                </a:endParaRPr>
              </a:p>
            </p:txBody>
          </p:sp>
        </p:grpSp>
        <p:pic>
          <p:nvPicPr>
            <p:cNvPr id="103" name="Obrázok 102"/>
            <p:cNvPicPr>
              <a:picLocks noChangeAspect="1"/>
            </p:cNvPicPr>
            <p:nvPr/>
          </p:nvPicPr>
          <p:blipFill>
            <a:blip r:embed="rId18">
              <a:lum bright="70000" contrast="-70000"/>
              <a:extLst>
                <a:ext uri="{28A0092B-C50C-407E-A947-70E740481C1C}">
                  <a14:useLocalDpi xmlns:a14="http://schemas.microsoft.com/office/drawing/2010/main" val="0"/>
                </a:ext>
              </a:extLst>
            </a:blip>
            <a:stretch>
              <a:fillRect/>
            </a:stretch>
          </p:blipFill>
          <p:spPr>
            <a:xfrm>
              <a:off x="7452320" y="4437110"/>
              <a:ext cx="540000" cy="249233"/>
            </a:xfrm>
            <a:prstGeom prst="rect">
              <a:avLst/>
            </a:prstGeom>
          </p:spPr>
        </p:pic>
      </p:grpSp>
      <p:grpSp>
        <p:nvGrpSpPr>
          <p:cNvPr id="110" name="Skupina 109"/>
          <p:cNvGrpSpPr/>
          <p:nvPr/>
        </p:nvGrpSpPr>
        <p:grpSpPr>
          <a:xfrm rot="651171">
            <a:off x="1232717" y="5146355"/>
            <a:ext cx="1348316" cy="900000"/>
            <a:chOff x="5945361" y="2335642"/>
            <a:chExt cx="1348316" cy="900000"/>
          </a:xfrm>
        </p:grpSpPr>
        <p:grpSp>
          <p:nvGrpSpPr>
            <p:cNvPr id="57" name="Skupina 56"/>
            <p:cNvGrpSpPr/>
            <p:nvPr/>
          </p:nvGrpSpPr>
          <p:grpSpPr>
            <a:xfrm>
              <a:off x="5945361" y="2335642"/>
              <a:ext cx="1348316" cy="900000"/>
              <a:chOff x="1674335" y="3501008"/>
              <a:chExt cx="1348316" cy="900000"/>
            </a:xfrm>
          </p:grpSpPr>
          <p:pic>
            <p:nvPicPr>
              <p:cNvPr id="58" name="Obrázok 5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9" name="BlokTextu 58"/>
              <p:cNvSpPr txBox="1"/>
              <p:nvPr/>
            </p:nvSpPr>
            <p:spPr>
              <a:xfrm>
                <a:off x="1792233" y="4016605"/>
                <a:ext cx="1218636"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Grotte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60" name="BlokTextu 59"/>
              <p:cNvSpPr txBox="1"/>
              <p:nvPr/>
            </p:nvSpPr>
            <p:spPr>
              <a:xfrm>
                <a:off x="2005082" y="4129049"/>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Slovaquie</a:t>
                </a:r>
                <a:endParaRPr lang="sk-SK" sz="600" i="1">
                  <a:solidFill>
                    <a:srgbClr val="082FAA"/>
                  </a:solidFill>
                  <a:latin typeface="Nadianne" panose="03020902050305070206" pitchFamily="66" charset="0"/>
                </a:endParaRPr>
              </a:p>
            </p:txBody>
          </p:sp>
        </p:grpSp>
        <p:pic>
          <p:nvPicPr>
            <p:cNvPr id="90" name="Obrázok 89"/>
            <p:cNvPicPr>
              <a:picLocks noChangeAspect="1"/>
            </p:cNvPicPr>
            <p:nvPr/>
          </p:nvPicPr>
          <p:blipFill>
            <a:blip r:embed="rId19">
              <a:lum bright="70000" contrast="-70000"/>
              <a:extLst>
                <a:ext uri="{28A0092B-C50C-407E-A947-70E740481C1C}">
                  <a14:useLocalDpi xmlns:a14="http://schemas.microsoft.com/office/drawing/2010/main" val="0"/>
                </a:ext>
              </a:extLst>
            </a:blip>
            <a:stretch>
              <a:fillRect/>
            </a:stretch>
          </p:blipFill>
          <p:spPr>
            <a:xfrm>
              <a:off x="5945361" y="2415416"/>
              <a:ext cx="540000" cy="249233"/>
            </a:xfrm>
            <a:prstGeom prst="rect">
              <a:avLst/>
            </a:prstGeom>
          </p:spPr>
        </p:pic>
      </p:grpSp>
      <p:grpSp>
        <p:nvGrpSpPr>
          <p:cNvPr id="111" name="Skupina 110"/>
          <p:cNvGrpSpPr/>
          <p:nvPr/>
        </p:nvGrpSpPr>
        <p:grpSpPr>
          <a:xfrm>
            <a:off x="2047179" y="5348203"/>
            <a:ext cx="1348316" cy="900000"/>
            <a:chOff x="7445747" y="2335642"/>
            <a:chExt cx="1348316" cy="900000"/>
          </a:xfrm>
        </p:grpSpPr>
        <p:grpSp>
          <p:nvGrpSpPr>
            <p:cNvPr id="61" name="Skupina 60"/>
            <p:cNvGrpSpPr/>
            <p:nvPr/>
          </p:nvGrpSpPr>
          <p:grpSpPr>
            <a:xfrm>
              <a:off x="7445747" y="2335642"/>
              <a:ext cx="1348316" cy="900000"/>
              <a:chOff x="1674335" y="3501008"/>
              <a:chExt cx="1348316" cy="900000"/>
            </a:xfrm>
          </p:grpSpPr>
          <p:pic>
            <p:nvPicPr>
              <p:cNvPr id="62" name="Obrázok 6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3" name="BlokTextu 62"/>
              <p:cNvSpPr txBox="1"/>
              <p:nvPr/>
            </p:nvSpPr>
            <p:spPr>
              <a:xfrm>
                <a:off x="1751263" y="3985632"/>
                <a:ext cx="1259607" cy="215444"/>
              </a:xfrm>
              <a:prstGeom prst="rect">
                <a:avLst/>
              </a:prstGeom>
              <a:noFill/>
            </p:spPr>
            <p:txBody>
              <a:bodyPr wrap="square" rtlCol="0">
                <a:spAutoFit/>
              </a:bodyPr>
              <a:lstStyle/>
              <a:p>
                <a:pPr algn="ctr"/>
                <a:r>
                  <a:rPr lang="el-GR" sz="800" b="1" i="1" u="sng">
                    <a:solidFill>
                      <a:srgbClr val="082FAA"/>
                    </a:solidFill>
                    <a:cs typeface="Aharoni" panose="02010803020104030203" pitchFamily="2" charset="-79"/>
                  </a:rPr>
                  <a:t>Σπήλαιο</a:t>
                </a:r>
                <a:r>
                  <a:rPr lang="el-GR" sz="700" i="1" u="sng">
                    <a:solidFill>
                      <a:srgbClr val="082FAA"/>
                    </a:solidFill>
                    <a:latin typeface="Arial Black" panose="020B0A04020102020204" pitchFamily="34" charset="0"/>
                  </a:rPr>
                  <a:t>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64" name="BlokTextu 63"/>
              <p:cNvSpPr txBox="1"/>
              <p:nvPr/>
            </p:nvSpPr>
            <p:spPr>
              <a:xfrm>
                <a:off x="1983834" y="4139038"/>
                <a:ext cx="791663" cy="200055"/>
              </a:xfrm>
              <a:prstGeom prst="rect">
                <a:avLst/>
              </a:prstGeom>
              <a:noFill/>
            </p:spPr>
            <p:txBody>
              <a:bodyPr wrap="square" rtlCol="0">
                <a:spAutoFit/>
              </a:bodyPr>
              <a:lstStyle/>
              <a:p>
                <a:pPr algn="ctr"/>
                <a:r>
                  <a:rPr lang="el-GR" sz="700" b="1" i="1">
                    <a:solidFill>
                      <a:srgbClr val="082FAA"/>
                    </a:solidFill>
                  </a:rPr>
                  <a:t>Σλοβακία</a:t>
                </a:r>
                <a:endParaRPr lang="sk-SK" sz="700" b="1" i="1">
                  <a:solidFill>
                    <a:srgbClr val="082FAA"/>
                  </a:solidFill>
                </a:endParaRPr>
              </a:p>
            </p:txBody>
          </p:sp>
        </p:grpSp>
        <p:pic>
          <p:nvPicPr>
            <p:cNvPr id="101" name="Obrázok 100"/>
            <p:cNvPicPr>
              <a:picLocks noChangeAspect="1"/>
            </p:cNvPicPr>
            <p:nvPr/>
          </p:nvPicPr>
          <p:blipFill>
            <a:blip r:embed="rId20">
              <a:lum bright="70000" contrast="-70000"/>
              <a:extLst>
                <a:ext uri="{28A0092B-C50C-407E-A947-70E740481C1C}">
                  <a14:useLocalDpi xmlns:a14="http://schemas.microsoft.com/office/drawing/2010/main" val="0"/>
                </a:ext>
              </a:extLst>
            </a:blip>
            <a:stretch>
              <a:fillRect/>
            </a:stretch>
          </p:blipFill>
          <p:spPr>
            <a:xfrm>
              <a:off x="7470352" y="2407481"/>
              <a:ext cx="540000" cy="249233"/>
            </a:xfrm>
            <a:prstGeom prst="rect">
              <a:avLst/>
            </a:prstGeom>
          </p:spPr>
        </p:pic>
      </p:grpSp>
      <p:grpSp>
        <p:nvGrpSpPr>
          <p:cNvPr id="118" name="Skupina 117"/>
          <p:cNvGrpSpPr/>
          <p:nvPr/>
        </p:nvGrpSpPr>
        <p:grpSpPr>
          <a:xfrm rot="20487316">
            <a:off x="667675" y="5023623"/>
            <a:ext cx="1348316" cy="900000"/>
            <a:chOff x="7452320" y="1305083"/>
            <a:chExt cx="1348316" cy="900000"/>
          </a:xfrm>
        </p:grpSpPr>
        <p:grpSp>
          <p:nvGrpSpPr>
            <p:cNvPr id="73" name="Skupina 72"/>
            <p:cNvGrpSpPr/>
            <p:nvPr/>
          </p:nvGrpSpPr>
          <p:grpSpPr>
            <a:xfrm>
              <a:off x="7452320" y="1305083"/>
              <a:ext cx="1348316" cy="900000"/>
              <a:chOff x="1674335" y="3501008"/>
              <a:chExt cx="1348316" cy="900000"/>
            </a:xfrm>
          </p:grpSpPr>
          <p:pic>
            <p:nvPicPr>
              <p:cNvPr id="74" name="Obrázok 7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5" name="BlokTextu 74"/>
              <p:cNvSpPr txBox="1"/>
              <p:nvPr/>
            </p:nvSpPr>
            <p:spPr>
              <a:xfrm>
                <a:off x="1962367" y="4016606"/>
                <a:ext cx="1048502"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Ochtiná-Höhle</a:t>
                </a:r>
                <a:endParaRPr lang="sk-SK" sz="700" i="1" u="sng">
                  <a:solidFill>
                    <a:srgbClr val="082FAA"/>
                  </a:solidFill>
                  <a:latin typeface="Nadianne" panose="03020902050305070206" pitchFamily="66" charset="0"/>
                </a:endParaRPr>
              </a:p>
            </p:txBody>
          </p:sp>
          <p:sp>
            <p:nvSpPr>
              <p:cNvPr id="76" name="BlokTextu 75"/>
              <p:cNvSpPr txBox="1"/>
              <p:nvPr/>
            </p:nvSpPr>
            <p:spPr>
              <a:xfrm>
                <a:off x="2090786" y="4137414"/>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Slowakei</a:t>
                </a:r>
                <a:endParaRPr lang="sk-SK" sz="600" i="1">
                  <a:solidFill>
                    <a:srgbClr val="082FAA"/>
                  </a:solidFill>
                  <a:latin typeface="Nadianne" panose="03020902050305070206" pitchFamily="66" charset="0"/>
                </a:endParaRPr>
              </a:p>
            </p:txBody>
          </p:sp>
        </p:grpSp>
        <p:pic>
          <p:nvPicPr>
            <p:cNvPr id="94" name="Obrázok 93"/>
            <p:cNvPicPr>
              <a:picLocks noChangeAspect="1"/>
            </p:cNvPicPr>
            <p:nvPr/>
          </p:nvPicPr>
          <p:blipFill>
            <a:blip r:embed="rId21">
              <a:lum bright="70000" contrast="-70000"/>
              <a:extLst>
                <a:ext uri="{28A0092B-C50C-407E-A947-70E740481C1C}">
                  <a14:useLocalDpi xmlns:a14="http://schemas.microsoft.com/office/drawing/2010/main" val="0"/>
                </a:ext>
              </a:extLst>
            </a:blip>
            <a:stretch>
              <a:fillRect/>
            </a:stretch>
          </p:blipFill>
          <p:spPr>
            <a:xfrm>
              <a:off x="7470352" y="1341300"/>
              <a:ext cx="540000" cy="249233"/>
            </a:xfrm>
            <a:prstGeom prst="rect">
              <a:avLst/>
            </a:prstGeom>
          </p:spPr>
        </p:pic>
      </p:grpSp>
      <p:grpSp>
        <p:nvGrpSpPr>
          <p:cNvPr id="112" name="Skupina 111"/>
          <p:cNvGrpSpPr/>
          <p:nvPr/>
        </p:nvGrpSpPr>
        <p:grpSpPr>
          <a:xfrm rot="313077">
            <a:off x="2534259" y="5038857"/>
            <a:ext cx="1353338" cy="900000"/>
            <a:chOff x="4442170" y="3356992"/>
            <a:chExt cx="1353338" cy="900000"/>
          </a:xfrm>
        </p:grpSpPr>
        <p:grpSp>
          <p:nvGrpSpPr>
            <p:cNvPr id="41" name="Skupina 40"/>
            <p:cNvGrpSpPr/>
            <p:nvPr/>
          </p:nvGrpSpPr>
          <p:grpSpPr>
            <a:xfrm>
              <a:off x="4447192" y="3356992"/>
              <a:ext cx="1348316" cy="900000"/>
              <a:chOff x="1674335" y="3501008"/>
              <a:chExt cx="1348316" cy="900000"/>
            </a:xfrm>
          </p:grpSpPr>
          <p:pic>
            <p:nvPicPr>
              <p:cNvPr id="42" name="Obrázok 4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3" name="BlokTextu 42"/>
              <p:cNvSpPr txBox="1"/>
              <p:nvPr/>
            </p:nvSpPr>
            <p:spPr>
              <a:xfrm>
                <a:off x="1901665" y="4016608"/>
                <a:ext cx="1109206"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Peştera Ochtiná</a:t>
                </a:r>
              </a:p>
            </p:txBody>
          </p:sp>
          <p:sp>
            <p:nvSpPr>
              <p:cNvPr id="44" name="BlokTextu 43"/>
              <p:cNvSpPr txBox="1"/>
              <p:nvPr/>
            </p:nvSpPr>
            <p:spPr>
              <a:xfrm>
                <a:off x="2063484" y="4138851"/>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Slovacia</a:t>
                </a:r>
              </a:p>
            </p:txBody>
          </p:sp>
        </p:grpSp>
        <p:pic>
          <p:nvPicPr>
            <p:cNvPr id="100" name="Obrázok 99"/>
            <p:cNvPicPr>
              <a:picLocks noChangeAspect="1"/>
            </p:cNvPicPr>
            <p:nvPr/>
          </p:nvPicPr>
          <p:blipFill>
            <a:blip r:embed="rId22">
              <a:lum bright="70000" contrast="-70000"/>
              <a:extLst>
                <a:ext uri="{28A0092B-C50C-407E-A947-70E740481C1C}">
                  <a14:useLocalDpi xmlns:a14="http://schemas.microsoft.com/office/drawing/2010/main" val="0"/>
                </a:ext>
              </a:extLst>
            </a:blip>
            <a:stretch>
              <a:fillRect/>
            </a:stretch>
          </p:blipFill>
          <p:spPr>
            <a:xfrm>
              <a:off x="4442170" y="3429000"/>
              <a:ext cx="540000" cy="249233"/>
            </a:xfrm>
            <a:prstGeom prst="rect">
              <a:avLst/>
            </a:prstGeom>
          </p:spPr>
        </p:pic>
      </p:grpSp>
      <p:grpSp>
        <p:nvGrpSpPr>
          <p:cNvPr id="104" name="Skupina 103"/>
          <p:cNvGrpSpPr/>
          <p:nvPr/>
        </p:nvGrpSpPr>
        <p:grpSpPr>
          <a:xfrm rot="21002011">
            <a:off x="1497929" y="5223052"/>
            <a:ext cx="1348316" cy="900000"/>
            <a:chOff x="7452320" y="285487"/>
            <a:chExt cx="1348316" cy="900000"/>
          </a:xfrm>
        </p:grpSpPr>
        <p:grpSp>
          <p:nvGrpSpPr>
            <p:cNvPr id="85" name="Skupina 84"/>
            <p:cNvGrpSpPr/>
            <p:nvPr/>
          </p:nvGrpSpPr>
          <p:grpSpPr>
            <a:xfrm>
              <a:off x="7452320" y="285487"/>
              <a:ext cx="1348316" cy="900000"/>
              <a:chOff x="1674335" y="3501008"/>
              <a:chExt cx="1348316" cy="900000"/>
            </a:xfrm>
          </p:grpSpPr>
          <p:pic>
            <p:nvPicPr>
              <p:cNvPr id="86" name="Obrázok 8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7" name="BlokTextu 86"/>
              <p:cNvSpPr txBox="1"/>
              <p:nvPr/>
            </p:nvSpPr>
            <p:spPr>
              <a:xfrm>
                <a:off x="1976415" y="4016606"/>
                <a:ext cx="1034454"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The Ochtiná </a:t>
                </a:r>
                <a:r>
                  <a:rPr lang="sk-SK" sz="700" i="1" u="sng">
                    <a:solidFill>
                      <a:srgbClr val="082FAA"/>
                    </a:solidFill>
                    <a:latin typeface="Nadianne" panose="03020902050305070206" pitchFamily="66" charset="0"/>
                  </a:rPr>
                  <a:t>Cave</a:t>
                </a:r>
              </a:p>
            </p:txBody>
          </p:sp>
          <p:sp>
            <p:nvSpPr>
              <p:cNvPr id="88" name="BlokTextu 87"/>
              <p:cNvSpPr txBox="1"/>
              <p:nvPr/>
            </p:nvSpPr>
            <p:spPr>
              <a:xfrm>
                <a:off x="2101746" y="4134151"/>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Slovakia</a:t>
                </a:r>
                <a:endParaRPr lang="sk-SK" sz="600" i="1">
                  <a:solidFill>
                    <a:srgbClr val="082FAA"/>
                  </a:solidFill>
                  <a:latin typeface="Nadianne" panose="03020902050305070206" pitchFamily="66" charset="0"/>
                </a:endParaRPr>
              </a:p>
            </p:txBody>
          </p:sp>
        </p:grpSp>
        <p:pic>
          <p:nvPicPr>
            <p:cNvPr id="92" name="Obrázok 91"/>
            <p:cNvPicPr>
              <a:picLocks noChangeAspect="1"/>
            </p:cNvPicPr>
            <p:nvPr/>
          </p:nvPicPr>
          <p:blipFill>
            <a:blip r:embed="rId23">
              <a:lum bright="70000" contrast="-70000"/>
              <a:extLst>
                <a:ext uri="{28A0092B-C50C-407E-A947-70E740481C1C}">
                  <a14:useLocalDpi xmlns:a14="http://schemas.microsoft.com/office/drawing/2010/main" val="0"/>
                </a:ext>
              </a:extLst>
            </a:blip>
            <a:stretch>
              <a:fillRect/>
            </a:stretch>
          </p:blipFill>
          <p:spPr>
            <a:xfrm>
              <a:off x="7452320" y="335423"/>
              <a:ext cx="540000" cy="249233"/>
            </a:xfrm>
            <a:prstGeom prst="rect">
              <a:avLst/>
            </a:prstGeom>
          </p:spPr>
        </p:pic>
      </p:grpSp>
      <p:grpSp>
        <p:nvGrpSpPr>
          <p:cNvPr id="106" name="Skupina 105"/>
          <p:cNvGrpSpPr/>
          <p:nvPr/>
        </p:nvGrpSpPr>
        <p:grpSpPr>
          <a:xfrm rot="374923">
            <a:off x="2239630" y="5530728"/>
            <a:ext cx="1348316" cy="900000"/>
            <a:chOff x="5940152" y="285487"/>
            <a:chExt cx="1348316" cy="900000"/>
          </a:xfrm>
        </p:grpSpPr>
        <p:grpSp>
          <p:nvGrpSpPr>
            <p:cNvPr id="81" name="Skupina 80"/>
            <p:cNvGrpSpPr/>
            <p:nvPr/>
          </p:nvGrpSpPr>
          <p:grpSpPr>
            <a:xfrm>
              <a:off x="5940152" y="285487"/>
              <a:ext cx="1348316" cy="900000"/>
              <a:chOff x="1674335" y="3501008"/>
              <a:chExt cx="1348316" cy="900000"/>
            </a:xfrm>
          </p:grpSpPr>
          <p:pic>
            <p:nvPicPr>
              <p:cNvPr id="82" name="Obrázok 8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3" name="BlokTextu 82"/>
              <p:cNvSpPr txBox="1"/>
              <p:nvPr/>
            </p:nvSpPr>
            <p:spPr>
              <a:xfrm>
                <a:off x="1814185" y="4016607"/>
                <a:ext cx="1196685"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Caverna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84" name="BlokTextu 83"/>
              <p:cNvSpPr txBox="1"/>
              <p:nvPr/>
            </p:nvSpPr>
            <p:spPr>
              <a:xfrm>
                <a:off x="2084246" y="4126056"/>
                <a:ext cx="661577" cy="186267"/>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Eslováquia</a:t>
                </a:r>
              </a:p>
            </p:txBody>
          </p:sp>
        </p:grpSp>
        <p:pic>
          <p:nvPicPr>
            <p:cNvPr id="96" name="Obrázok 95"/>
            <p:cNvPicPr>
              <a:picLocks/>
            </p:cNvPicPr>
            <p:nvPr/>
          </p:nvPicPr>
          <p:blipFill>
            <a:blip r:embed="rId24">
              <a:lum bright="70000" contrast="-70000"/>
              <a:extLst>
                <a:ext uri="{BEBA8EAE-BF5A-486C-A8C5-ECC9F3942E4B}">
                  <a14:imgProps xmlns:a14="http://schemas.microsoft.com/office/drawing/2010/main">
                    <a14:imgLayer r:embed="rId25">
                      <a14:imgEffect>
                        <a14:colorTemperature colorTemp="7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5994184" y="332656"/>
              <a:ext cx="468000" cy="252000"/>
            </a:xfrm>
            <a:prstGeom prst="rect">
              <a:avLst/>
            </a:prstGeom>
          </p:spPr>
        </p:pic>
      </p:grpSp>
      <p:grpSp>
        <p:nvGrpSpPr>
          <p:cNvPr id="5" name="Skupina 4"/>
          <p:cNvGrpSpPr/>
          <p:nvPr/>
        </p:nvGrpSpPr>
        <p:grpSpPr>
          <a:xfrm>
            <a:off x="413711" y="5551904"/>
            <a:ext cx="1350000" cy="931874"/>
            <a:chOff x="413711" y="5551904"/>
            <a:chExt cx="1350000" cy="931874"/>
          </a:xfrm>
        </p:grpSpPr>
        <p:grpSp>
          <p:nvGrpSpPr>
            <p:cNvPr id="121" name="Skupina 120"/>
            <p:cNvGrpSpPr/>
            <p:nvPr/>
          </p:nvGrpSpPr>
          <p:grpSpPr>
            <a:xfrm rot="1170669">
              <a:off x="413711" y="5583778"/>
              <a:ext cx="1350000" cy="900000"/>
              <a:chOff x="1674335" y="3501008"/>
              <a:chExt cx="1348316" cy="900000"/>
            </a:xfrm>
          </p:grpSpPr>
          <p:pic>
            <p:nvPicPr>
              <p:cNvPr id="123" name="Obrázok 12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4" name="BlokTextu 123"/>
              <p:cNvSpPr txBox="1"/>
              <p:nvPr/>
            </p:nvSpPr>
            <p:spPr>
              <a:xfrm>
                <a:off x="1951504" y="4008312"/>
                <a:ext cx="1055536" cy="184666"/>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Jaskinia </a:t>
                </a:r>
                <a:r>
                  <a:rPr lang="sk-SK" sz="600" i="1" u="sng" smtClean="0">
                    <a:solidFill>
                      <a:srgbClr val="082FAA"/>
                    </a:solidFill>
                    <a:latin typeface="Nadianne" panose="03020902050305070206" pitchFamily="66" charset="0"/>
                  </a:rPr>
                  <a:t>Ochtiná</a:t>
                </a:r>
                <a:endParaRPr lang="sk-SK" sz="600" i="1" u="sng">
                  <a:solidFill>
                    <a:srgbClr val="082FAA"/>
                  </a:solidFill>
                  <a:latin typeface="Nadianne" panose="03020902050305070206" pitchFamily="66" charset="0"/>
                </a:endParaRPr>
              </a:p>
            </p:txBody>
          </p:sp>
          <p:sp>
            <p:nvSpPr>
              <p:cNvPr id="125" name="BlokTextu 124"/>
              <p:cNvSpPr txBox="1"/>
              <p:nvPr/>
            </p:nvSpPr>
            <p:spPr>
              <a:xfrm>
                <a:off x="2153591" y="4113784"/>
                <a:ext cx="661577"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Słowacja</a:t>
                </a:r>
              </a:p>
            </p:txBody>
          </p:sp>
        </p:grpSp>
        <p:pic>
          <p:nvPicPr>
            <p:cNvPr id="127" name="Obrázok 126">
              <a:hlinkClick r:id="rId26" action="ppaction://hlinksldjump"/>
            </p:cNvPr>
            <p:cNvPicPr>
              <a:picLocks noChangeAspect="1"/>
            </p:cNvPicPr>
            <p:nvPr/>
          </p:nvPicPr>
          <p:blipFill>
            <a:blip r:embed="rId27">
              <a:lum bright="70000" contrast="-70000"/>
              <a:extLst>
                <a:ext uri="{28A0092B-C50C-407E-A947-70E740481C1C}">
                  <a14:useLocalDpi xmlns:a14="http://schemas.microsoft.com/office/drawing/2010/main" val="0"/>
                </a:ext>
              </a:extLst>
            </a:blip>
            <a:stretch>
              <a:fillRect/>
            </a:stretch>
          </p:blipFill>
          <p:spPr>
            <a:xfrm rot="1051161">
              <a:off x="579913" y="5551904"/>
              <a:ext cx="540000" cy="249233"/>
            </a:xfrm>
            <a:prstGeom prst="rect">
              <a:avLst/>
            </a:prstGeom>
          </p:spPr>
        </p:pic>
      </p:grpSp>
      <p:sp>
        <p:nvSpPr>
          <p:cNvPr id="120" name="Obdĺžnik 119"/>
          <p:cNvSpPr/>
          <p:nvPr/>
        </p:nvSpPr>
        <p:spPr>
          <a:xfrm>
            <a:off x="1331642" y="332656"/>
            <a:ext cx="6552728" cy="790947"/>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ochtiná</a:t>
            </a:r>
            <a:endParaRPr lang="sk-SK" sz="80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22" name="Obdĺžnik 121"/>
          <p:cNvSpPr/>
          <p:nvPr/>
        </p:nvSpPr>
        <p:spPr>
          <a:xfrm>
            <a:off x="1999762" y="1268760"/>
            <a:ext cx="5216493"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Aragonit  caVE</a:t>
            </a:r>
            <a:endParaRPr lang="sk-SK" sz="48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pic>
        <p:nvPicPr>
          <p:cNvPr id="129" name="Obrázok 128"/>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55533831"/>
      </p:ext>
    </p:extLst>
  </p:cSld>
  <p:clrMapOvr>
    <a:masterClrMapping/>
  </p:clrMapOvr>
  <mc:AlternateContent xmlns:mc="http://schemas.openxmlformats.org/markup-compatibility/2006" xmlns:p14="http://schemas.microsoft.com/office/powerpoint/2010/main">
    <mc:Choice Requires="p14">
      <p:transition p14:dur="10" advClick="0" advTm="32000">
        <p:sndAc>
          <p:stSnd loop="1">
            <p:snd r:embed="rId2" name="Music.wav"/>
          </p:stSnd>
        </p:sndAc>
      </p:transition>
    </mc:Choice>
    <mc:Fallback xmlns="">
      <p:transition advClick="0" advTm="32000">
        <p:sndAc>
          <p:stSnd loop="1">
            <p:snd r:embed="rId29" name="Musi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150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anim calcmode="lin" valueType="num">
                                      <p:cBhvr>
                                        <p:cTn id="10" dur="3000" fill="hold"/>
                                        <p:tgtEl>
                                          <p:spTgt spid="3"/>
                                        </p:tgtEl>
                                        <p:attrNameLst>
                                          <p:attrName>ppt_x</p:attrName>
                                        </p:attrNameLst>
                                      </p:cBhvr>
                                      <p:tavLst>
                                        <p:tav tm="0">
                                          <p:val>
                                            <p:fltVal val="0.5"/>
                                          </p:val>
                                        </p:tav>
                                        <p:tav tm="100000">
                                          <p:val>
                                            <p:strVal val="#ppt_x"/>
                                          </p:val>
                                        </p:tav>
                                      </p:tavLst>
                                    </p:anim>
                                    <p:anim calcmode="lin" valueType="num">
                                      <p:cBhvr>
                                        <p:cTn id="11" dur="30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4500"/>
                            </p:stCondLst>
                            <p:childTnLst>
                              <p:par>
                                <p:cTn id="13" presetID="10" presetClass="exit" presetSubtype="0" fill="hold" grpId="0" nodeType="afterEffect">
                                  <p:stCondLst>
                                    <p:cond delay="1000"/>
                                  </p:stCondLst>
                                  <p:childTnLst>
                                    <p:animEffect transition="out" filter="fade">
                                      <p:cBhvr>
                                        <p:cTn id="14" dur="1500"/>
                                        <p:tgtEl>
                                          <p:spTgt spid="120"/>
                                        </p:tgtEl>
                                      </p:cBhvr>
                                    </p:animEffect>
                                    <p:set>
                                      <p:cBhvr>
                                        <p:cTn id="15" dur="1" fill="hold">
                                          <p:stCondLst>
                                            <p:cond delay="1499"/>
                                          </p:stCondLst>
                                        </p:cTn>
                                        <p:tgtEl>
                                          <p:spTgt spid="120"/>
                                        </p:tgtEl>
                                        <p:attrNameLst>
                                          <p:attrName>style.visibility</p:attrName>
                                        </p:attrNameLst>
                                      </p:cBhvr>
                                      <p:to>
                                        <p:strVal val="hidden"/>
                                      </p:to>
                                    </p:set>
                                  </p:childTnLst>
                                </p:cTn>
                              </p:par>
                              <p:par>
                                <p:cTn id="16" presetID="10" presetClass="exit" presetSubtype="0" fill="hold" grpId="0" nodeType="withEffect">
                                  <p:stCondLst>
                                    <p:cond delay="1000"/>
                                  </p:stCondLst>
                                  <p:childTnLst>
                                    <p:animEffect transition="out" filter="fade">
                                      <p:cBhvr>
                                        <p:cTn id="17" dur="1500"/>
                                        <p:tgtEl>
                                          <p:spTgt spid="122"/>
                                        </p:tgtEl>
                                      </p:cBhvr>
                                    </p:animEffect>
                                    <p:set>
                                      <p:cBhvr>
                                        <p:cTn id="18" dur="1" fill="hold">
                                          <p:stCondLst>
                                            <p:cond delay="1499"/>
                                          </p:stCondLst>
                                        </p:cTn>
                                        <p:tgtEl>
                                          <p:spTgt spid="122"/>
                                        </p:tgtEl>
                                        <p:attrNameLst>
                                          <p:attrName>style.visibility</p:attrName>
                                        </p:attrNameLst>
                                      </p:cBhvr>
                                      <p:to>
                                        <p:strVal val="hidden"/>
                                      </p:to>
                                    </p:set>
                                  </p:childTnLst>
                                </p:cTn>
                              </p:par>
                              <p:par>
                                <p:cTn id="19" presetID="42" presetClass="path" presetSubtype="0" accel="50000" decel="50000" fill="hold" nodeType="withEffect">
                                  <p:stCondLst>
                                    <p:cond delay="0"/>
                                  </p:stCondLst>
                                  <p:childTnLst>
                                    <p:animMotion origin="layout" path="M 1.38889E-6 -1.25809E-6 L -0.98004 0.36425 " pathEditMode="relative" rAng="0" ptsTypes="AA">
                                      <p:cBhvr>
                                        <p:cTn id="20" dur="10000" fill="hold"/>
                                        <p:tgtEl>
                                          <p:spTgt spid="12"/>
                                        </p:tgtEl>
                                        <p:attrNameLst>
                                          <p:attrName>ppt_x</p:attrName>
                                          <p:attrName>ppt_y</p:attrName>
                                        </p:attrNameLst>
                                      </p:cBhvr>
                                      <p:rCtr x="-49010" y="18201"/>
                                    </p:animMotion>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9000" fill="hold"/>
                                        <p:tgtEl>
                                          <p:spTgt spid="12"/>
                                        </p:tgtEl>
                                        <p:attrNameLst>
                                          <p:attrName>ppt_w</p:attrName>
                                        </p:attrNameLst>
                                      </p:cBhvr>
                                      <p:tavLst>
                                        <p:tav tm="0">
                                          <p:val>
                                            <p:fltVal val="0"/>
                                          </p:val>
                                        </p:tav>
                                        <p:tav tm="100000">
                                          <p:val>
                                            <p:strVal val="#ppt_w"/>
                                          </p:val>
                                        </p:tav>
                                      </p:tavLst>
                                    </p:anim>
                                    <p:anim calcmode="lin" valueType="num">
                                      <p:cBhvr>
                                        <p:cTn id="24" dur="9000" fill="hold"/>
                                        <p:tgtEl>
                                          <p:spTgt spid="12"/>
                                        </p:tgtEl>
                                        <p:attrNameLst>
                                          <p:attrName>ppt_h</p:attrName>
                                        </p:attrNameLst>
                                      </p:cBhvr>
                                      <p:tavLst>
                                        <p:tav tm="0">
                                          <p:val>
                                            <p:fltVal val="0"/>
                                          </p:val>
                                        </p:tav>
                                        <p:tav tm="100000">
                                          <p:val>
                                            <p:strVal val="#ppt_h"/>
                                          </p:val>
                                        </p:tav>
                                      </p:tavLst>
                                    </p:anim>
                                    <p:animEffect transition="in" filter="fade">
                                      <p:cBhvr>
                                        <p:cTn id="25" dur="9000"/>
                                        <p:tgtEl>
                                          <p:spTgt spid="12"/>
                                        </p:tgtEl>
                                      </p:cBhvr>
                                    </p:animEffect>
                                  </p:childTnLst>
                                </p:cTn>
                              </p:par>
                            </p:childTnLst>
                          </p:cTn>
                        </p:par>
                        <p:par>
                          <p:cTn id="26" fill="hold">
                            <p:stCondLst>
                              <p:cond delay="14500"/>
                            </p:stCondLst>
                            <p:childTnLst>
                              <p:par>
                                <p:cTn id="27" presetID="10" presetClass="exit" presetSubtype="0" fill="hold" nodeType="afterEffect">
                                  <p:stCondLst>
                                    <p:cond delay="500"/>
                                  </p:stCondLst>
                                  <p:childTnLst>
                                    <p:animEffect transition="out" filter="fade">
                                      <p:cBhvr>
                                        <p:cTn id="28" dur="1500"/>
                                        <p:tgtEl>
                                          <p:spTgt spid="3"/>
                                        </p:tgtEl>
                                      </p:cBhvr>
                                    </p:animEffect>
                                    <p:set>
                                      <p:cBhvr>
                                        <p:cTn id="29" dur="1" fill="hold">
                                          <p:stCondLst>
                                            <p:cond delay="1499"/>
                                          </p:stCondLst>
                                        </p:cTn>
                                        <p:tgtEl>
                                          <p:spTgt spid="3"/>
                                        </p:tgtEl>
                                        <p:attrNameLst>
                                          <p:attrName>style.visibility</p:attrName>
                                        </p:attrNameLst>
                                      </p:cBhvr>
                                      <p:to>
                                        <p:strVal val="hidden"/>
                                      </p:to>
                                    </p:set>
                                  </p:childTnLst>
                                </p:cTn>
                              </p:par>
                              <p:par>
                                <p:cTn id="30" presetID="53" presetClass="entr" presetSubtype="16" fill="hold" nodeType="withEffect">
                                  <p:stCondLst>
                                    <p:cond delay="1500"/>
                                  </p:stCondLst>
                                  <p:childTnLst>
                                    <p:set>
                                      <p:cBhvr>
                                        <p:cTn id="31" dur="1" fill="hold">
                                          <p:stCondLst>
                                            <p:cond delay="0"/>
                                          </p:stCondLst>
                                        </p:cTn>
                                        <p:tgtEl>
                                          <p:spTgt spid="119"/>
                                        </p:tgtEl>
                                        <p:attrNameLst>
                                          <p:attrName>style.visibility</p:attrName>
                                        </p:attrNameLst>
                                      </p:cBhvr>
                                      <p:to>
                                        <p:strVal val="visible"/>
                                      </p:to>
                                    </p:set>
                                    <p:anim calcmode="lin" valueType="num">
                                      <p:cBhvr>
                                        <p:cTn id="32" dur="1500" fill="hold"/>
                                        <p:tgtEl>
                                          <p:spTgt spid="119"/>
                                        </p:tgtEl>
                                        <p:attrNameLst>
                                          <p:attrName>ppt_w</p:attrName>
                                        </p:attrNameLst>
                                      </p:cBhvr>
                                      <p:tavLst>
                                        <p:tav tm="0">
                                          <p:val>
                                            <p:fltVal val="0"/>
                                          </p:val>
                                        </p:tav>
                                        <p:tav tm="100000">
                                          <p:val>
                                            <p:strVal val="#ppt_w"/>
                                          </p:val>
                                        </p:tav>
                                      </p:tavLst>
                                    </p:anim>
                                    <p:anim calcmode="lin" valueType="num">
                                      <p:cBhvr>
                                        <p:cTn id="33" dur="1500" fill="hold"/>
                                        <p:tgtEl>
                                          <p:spTgt spid="119"/>
                                        </p:tgtEl>
                                        <p:attrNameLst>
                                          <p:attrName>ppt_h</p:attrName>
                                        </p:attrNameLst>
                                      </p:cBhvr>
                                      <p:tavLst>
                                        <p:tav tm="0">
                                          <p:val>
                                            <p:fltVal val="0"/>
                                          </p:val>
                                        </p:tav>
                                        <p:tav tm="100000">
                                          <p:val>
                                            <p:strVal val="#ppt_h"/>
                                          </p:val>
                                        </p:tav>
                                      </p:tavLst>
                                    </p:anim>
                                    <p:animEffect transition="in" filter="fade">
                                      <p:cBhvr>
                                        <p:cTn id="34" dur="1500"/>
                                        <p:tgtEl>
                                          <p:spTgt spid="119"/>
                                        </p:tgtEl>
                                      </p:cBhvr>
                                    </p:animEffect>
                                  </p:childTnLst>
                                </p:cTn>
                              </p:par>
                              <p:par>
                                <p:cTn id="35" presetID="53" presetClass="entr" presetSubtype="16" fill="hold" nodeType="withEffect">
                                  <p:stCondLst>
                                    <p:cond delay="500"/>
                                  </p:stCondLst>
                                  <p:childTnLst>
                                    <p:set>
                                      <p:cBhvr>
                                        <p:cTn id="36" dur="1" fill="hold">
                                          <p:stCondLst>
                                            <p:cond delay="0"/>
                                          </p:stCondLst>
                                        </p:cTn>
                                        <p:tgtEl>
                                          <p:spTgt spid="114"/>
                                        </p:tgtEl>
                                        <p:attrNameLst>
                                          <p:attrName>style.visibility</p:attrName>
                                        </p:attrNameLst>
                                      </p:cBhvr>
                                      <p:to>
                                        <p:strVal val="visible"/>
                                      </p:to>
                                    </p:set>
                                    <p:anim calcmode="lin" valueType="num">
                                      <p:cBhvr>
                                        <p:cTn id="37" dur="3500" fill="hold"/>
                                        <p:tgtEl>
                                          <p:spTgt spid="114"/>
                                        </p:tgtEl>
                                        <p:attrNameLst>
                                          <p:attrName>ppt_w</p:attrName>
                                        </p:attrNameLst>
                                      </p:cBhvr>
                                      <p:tavLst>
                                        <p:tav tm="0">
                                          <p:val>
                                            <p:fltVal val="0"/>
                                          </p:val>
                                        </p:tav>
                                        <p:tav tm="100000">
                                          <p:val>
                                            <p:strVal val="#ppt_w"/>
                                          </p:val>
                                        </p:tav>
                                      </p:tavLst>
                                    </p:anim>
                                    <p:anim calcmode="lin" valueType="num">
                                      <p:cBhvr>
                                        <p:cTn id="38" dur="3500" fill="hold"/>
                                        <p:tgtEl>
                                          <p:spTgt spid="114"/>
                                        </p:tgtEl>
                                        <p:attrNameLst>
                                          <p:attrName>ppt_h</p:attrName>
                                        </p:attrNameLst>
                                      </p:cBhvr>
                                      <p:tavLst>
                                        <p:tav tm="0">
                                          <p:val>
                                            <p:fltVal val="0"/>
                                          </p:val>
                                        </p:tav>
                                        <p:tav tm="100000">
                                          <p:val>
                                            <p:strVal val="#ppt_h"/>
                                          </p:val>
                                        </p:tav>
                                      </p:tavLst>
                                    </p:anim>
                                    <p:animEffect transition="in" filter="fade">
                                      <p:cBhvr>
                                        <p:cTn id="39" dur="3500"/>
                                        <p:tgtEl>
                                          <p:spTgt spid="114"/>
                                        </p:tgtEl>
                                      </p:cBhvr>
                                    </p:animEffect>
                                  </p:childTnLst>
                                </p:cTn>
                              </p:par>
                              <p:par>
                                <p:cTn id="40" presetID="42" presetClass="path" presetSubtype="0" accel="50000" decel="50000" fill="hold" nodeType="withEffect">
                                  <p:stCondLst>
                                    <p:cond delay="500"/>
                                  </p:stCondLst>
                                  <p:childTnLst>
                                    <p:animMotion origin="layout" path="M -0.00018 -0.63136 L 0.00764 0.00879 " pathEditMode="relative" rAng="0" ptsTypes="AA">
                                      <p:cBhvr>
                                        <p:cTn id="41" dur="4000" fill="hold"/>
                                        <p:tgtEl>
                                          <p:spTgt spid="114"/>
                                        </p:tgtEl>
                                        <p:attrNameLst>
                                          <p:attrName>ppt_x</p:attrName>
                                          <p:attrName>ppt_y</p:attrName>
                                        </p:attrNameLst>
                                      </p:cBhvr>
                                      <p:rCtr x="382" y="32007"/>
                                    </p:animMotion>
                                  </p:childTnLst>
                                </p:cTn>
                              </p:par>
                              <p:par>
                                <p:cTn id="42" presetID="53" presetClass="entr" presetSubtype="16" fill="hold" nodeType="withEffect">
                                  <p:stCondLst>
                                    <p:cond delay="1000"/>
                                  </p:stCondLst>
                                  <p:childTnLst>
                                    <p:set>
                                      <p:cBhvr>
                                        <p:cTn id="43" dur="1" fill="hold">
                                          <p:stCondLst>
                                            <p:cond delay="0"/>
                                          </p:stCondLst>
                                        </p:cTn>
                                        <p:tgtEl>
                                          <p:spTgt spid="105"/>
                                        </p:tgtEl>
                                        <p:attrNameLst>
                                          <p:attrName>style.visibility</p:attrName>
                                        </p:attrNameLst>
                                      </p:cBhvr>
                                      <p:to>
                                        <p:strVal val="visible"/>
                                      </p:to>
                                    </p:set>
                                    <p:anim calcmode="lin" valueType="num">
                                      <p:cBhvr>
                                        <p:cTn id="44" dur="3500" fill="hold"/>
                                        <p:tgtEl>
                                          <p:spTgt spid="105"/>
                                        </p:tgtEl>
                                        <p:attrNameLst>
                                          <p:attrName>ppt_w</p:attrName>
                                        </p:attrNameLst>
                                      </p:cBhvr>
                                      <p:tavLst>
                                        <p:tav tm="0">
                                          <p:val>
                                            <p:fltVal val="0"/>
                                          </p:val>
                                        </p:tav>
                                        <p:tav tm="100000">
                                          <p:val>
                                            <p:strVal val="#ppt_w"/>
                                          </p:val>
                                        </p:tav>
                                      </p:tavLst>
                                    </p:anim>
                                    <p:anim calcmode="lin" valueType="num">
                                      <p:cBhvr>
                                        <p:cTn id="45" dur="3500" fill="hold"/>
                                        <p:tgtEl>
                                          <p:spTgt spid="105"/>
                                        </p:tgtEl>
                                        <p:attrNameLst>
                                          <p:attrName>ppt_h</p:attrName>
                                        </p:attrNameLst>
                                      </p:cBhvr>
                                      <p:tavLst>
                                        <p:tav tm="0">
                                          <p:val>
                                            <p:fltVal val="0"/>
                                          </p:val>
                                        </p:tav>
                                        <p:tav tm="100000">
                                          <p:val>
                                            <p:strVal val="#ppt_h"/>
                                          </p:val>
                                        </p:tav>
                                      </p:tavLst>
                                    </p:anim>
                                    <p:animEffect transition="in" filter="fade">
                                      <p:cBhvr>
                                        <p:cTn id="46" dur="3500"/>
                                        <p:tgtEl>
                                          <p:spTgt spid="105"/>
                                        </p:tgtEl>
                                      </p:cBhvr>
                                    </p:animEffect>
                                  </p:childTnLst>
                                </p:cTn>
                              </p:par>
                              <p:par>
                                <p:cTn id="47" presetID="42" presetClass="path" presetSubtype="0" accel="50000" decel="50000" fill="hold" nodeType="withEffect">
                                  <p:stCondLst>
                                    <p:cond delay="1000"/>
                                  </p:stCondLst>
                                  <p:childTnLst>
                                    <p:animMotion origin="layout" path="M 0.11371 -0.61031 L -0.00434 -0.00162 " pathEditMode="relative" rAng="0" ptsTypes="AA">
                                      <p:cBhvr>
                                        <p:cTn id="48" dur="4000" fill="hold"/>
                                        <p:tgtEl>
                                          <p:spTgt spid="105"/>
                                        </p:tgtEl>
                                        <p:attrNameLst>
                                          <p:attrName>ppt_x</p:attrName>
                                          <p:attrName>ppt_y</p:attrName>
                                        </p:attrNameLst>
                                      </p:cBhvr>
                                      <p:rCtr x="-5903" y="30435"/>
                                    </p:animMotion>
                                  </p:childTnLst>
                                </p:cTn>
                              </p:par>
                              <p:par>
                                <p:cTn id="49" presetID="53" presetClass="entr" presetSubtype="16" fill="hold" nodeType="withEffect">
                                  <p:stCondLst>
                                    <p:cond delay="1500"/>
                                  </p:stCondLst>
                                  <p:childTnLst>
                                    <p:set>
                                      <p:cBhvr>
                                        <p:cTn id="50" dur="1" fill="hold">
                                          <p:stCondLst>
                                            <p:cond delay="0"/>
                                          </p:stCondLst>
                                        </p:cTn>
                                        <p:tgtEl>
                                          <p:spTgt spid="107"/>
                                        </p:tgtEl>
                                        <p:attrNameLst>
                                          <p:attrName>style.visibility</p:attrName>
                                        </p:attrNameLst>
                                      </p:cBhvr>
                                      <p:to>
                                        <p:strVal val="visible"/>
                                      </p:to>
                                    </p:set>
                                    <p:anim calcmode="lin" valueType="num">
                                      <p:cBhvr>
                                        <p:cTn id="51" dur="3500" fill="hold"/>
                                        <p:tgtEl>
                                          <p:spTgt spid="107"/>
                                        </p:tgtEl>
                                        <p:attrNameLst>
                                          <p:attrName>ppt_w</p:attrName>
                                        </p:attrNameLst>
                                      </p:cBhvr>
                                      <p:tavLst>
                                        <p:tav tm="0">
                                          <p:val>
                                            <p:fltVal val="0"/>
                                          </p:val>
                                        </p:tav>
                                        <p:tav tm="100000">
                                          <p:val>
                                            <p:strVal val="#ppt_w"/>
                                          </p:val>
                                        </p:tav>
                                      </p:tavLst>
                                    </p:anim>
                                    <p:anim calcmode="lin" valueType="num">
                                      <p:cBhvr>
                                        <p:cTn id="52" dur="3500" fill="hold"/>
                                        <p:tgtEl>
                                          <p:spTgt spid="107"/>
                                        </p:tgtEl>
                                        <p:attrNameLst>
                                          <p:attrName>ppt_h</p:attrName>
                                        </p:attrNameLst>
                                      </p:cBhvr>
                                      <p:tavLst>
                                        <p:tav tm="0">
                                          <p:val>
                                            <p:fltVal val="0"/>
                                          </p:val>
                                        </p:tav>
                                        <p:tav tm="100000">
                                          <p:val>
                                            <p:strVal val="#ppt_h"/>
                                          </p:val>
                                        </p:tav>
                                      </p:tavLst>
                                    </p:anim>
                                    <p:animEffect transition="in" filter="fade">
                                      <p:cBhvr>
                                        <p:cTn id="53" dur="3500"/>
                                        <p:tgtEl>
                                          <p:spTgt spid="107"/>
                                        </p:tgtEl>
                                      </p:cBhvr>
                                    </p:animEffect>
                                  </p:childTnLst>
                                </p:cTn>
                              </p:par>
                              <p:par>
                                <p:cTn id="54" presetID="42" presetClass="path" presetSubtype="0" accel="50000" decel="50000" fill="hold" nodeType="withEffect">
                                  <p:stCondLst>
                                    <p:cond delay="1500"/>
                                  </p:stCondLst>
                                  <p:childTnLst>
                                    <p:animMotion origin="layout" path="M 0.05694 -0.54347 L -0.00608 0.00232 " pathEditMode="relative" rAng="0" ptsTypes="AA">
                                      <p:cBhvr>
                                        <p:cTn id="55" dur="4000" fill="hold"/>
                                        <p:tgtEl>
                                          <p:spTgt spid="107"/>
                                        </p:tgtEl>
                                        <p:attrNameLst>
                                          <p:attrName>ppt_x</p:attrName>
                                          <p:attrName>ppt_y</p:attrName>
                                        </p:attrNameLst>
                                      </p:cBhvr>
                                      <p:rCtr x="-3160" y="27290"/>
                                    </p:animMotion>
                                  </p:childTnLst>
                                </p:cTn>
                              </p:par>
                              <p:par>
                                <p:cTn id="56" presetID="53" presetClass="entr" presetSubtype="16" fill="hold" nodeType="withEffect">
                                  <p:stCondLst>
                                    <p:cond delay="2000"/>
                                  </p:stCondLst>
                                  <p:childTnLst>
                                    <p:set>
                                      <p:cBhvr>
                                        <p:cTn id="57" dur="1" fill="hold">
                                          <p:stCondLst>
                                            <p:cond delay="0"/>
                                          </p:stCondLst>
                                        </p:cTn>
                                        <p:tgtEl>
                                          <p:spTgt spid="108"/>
                                        </p:tgtEl>
                                        <p:attrNameLst>
                                          <p:attrName>style.visibility</p:attrName>
                                        </p:attrNameLst>
                                      </p:cBhvr>
                                      <p:to>
                                        <p:strVal val="visible"/>
                                      </p:to>
                                    </p:set>
                                    <p:anim calcmode="lin" valueType="num">
                                      <p:cBhvr>
                                        <p:cTn id="58" dur="3500" fill="hold"/>
                                        <p:tgtEl>
                                          <p:spTgt spid="108"/>
                                        </p:tgtEl>
                                        <p:attrNameLst>
                                          <p:attrName>ppt_w</p:attrName>
                                        </p:attrNameLst>
                                      </p:cBhvr>
                                      <p:tavLst>
                                        <p:tav tm="0">
                                          <p:val>
                                            <p:fltVal val="0"/>
                                          </p:val>
                                        </p:tav>
                                        <p:tav tm="100000">
                                          <p:val>
                                            <p:strVal val="#ppt_w"/>
                                          </p:val>
                                        </p:tav>
                                      </p:tavLst>
                                    </p:anim>
                                    <p:anim calcmode="lin" valueType="num">
                                      <p:cBhvr>
                                        <p:cTn id="59" dur="3500" fill="hold"/>
                                        <p:tgtEl>
                                          <p:spTgt spid="108"/>
                                        </p:tgtEl>
                                        <p:attrNameLst>
                                          <p:attrName>ppt_h</p:attrName>
                                        </p:attrNameLst>
                                      </p:cBhvr>
                                      <p:tavLst>
                                        <p:tav tm="0">
                                          <p:val>
                                            <p:fltVal val="0"/>
                                          </p:val>
                                        </p:tav>
                                        <p:tav tm="100000">
                                          <p:val>
                                            <p:strVal val="#ppt_h"/>
                                          </p:val>
                                        </p:tav>
                                      </p:tavLst>
                                    </p:anim>
                                    <p:animEffect transition="in" filter="fade">
                                      <p:cBhvr>
                                        <p:cTn id="60" dur="3500"/>
                                        <p:tgtEl>
                                          <p:spTgt spid="108"/>
                                        </p:tgtEl>
                                      </p:cBhvr>
                                    </p:animEffect>
                                  </p:childTnLst>
                                </p:cTn>
                              </p:par>
                              <p:par>
                                <p:cTn id="61" presetID="42" presetClass="path" presetSubtype="0" accel="50000" decel="50000" fill="hold" nodeType="withEffect">
                                  <p:stCondLst>
                                    <p:cond delay="2000"/>
                                  </p:stCondLst>
                                  <p:childTnLst>
                                    <p:animMotion origin="layout" path="M -0.03733 -0.59273 L -0.0059 0.01596 " pathEditMode="relative" rAng="0" ptsTypes="AA">
                                      <p:cBhvr>
                                        <p:cTn id="62" dur="4000" fill="hold"/>
                                        <p:tgtEl>
                                          <p:spTgt spid="108"/>
                                        </p:tgtEl>
                                        <p:attrNameLst>
                                          <p:attrName>ppt_x</p:attrName>
                                          <p:attrName>ppt_y</p:attrName>
                                        </p:attrNameLst>
                                      </p:cBhvr>
                                      <p:rCtr x="1563" y="30435"/>
                                    </p:animMotion>
                                  </p:childTnLst>
                                </p:cTn>
                              </p:par>
                              <p:par>
                                <p:cTn id="63" presetID="53" presetClass="entr" presetSubtype="16" fill="hold" nodeType="withEffect">
                                  <p:stCondLst>
                                    <p:cond delay="2500"/>
                                  </p:stCondLst>
                                  <p:childTnLst>
                                    <p:set>
                                      <p:cBhvr>
                                        <p:cTn id="64" dur="1" fill="hold">
                                          <p:stCondLst>
                                            <p:cond delay="0"/>
                                          </p:stCondLst>
                                        </p:cTn>
                                        <p:tgtEl>
                                          <p:spTgt spid="113"/>
                                        </p:tgtEl>
                                        <p:attrNameLst>
                                          <p:attrName>style.visibility</p:attrName>
                                        </p:attrNameLst>
                                      </p:cBhvr>
                                      <p:to>
                                        <p:strVal val="visible"/>
                                      </p:to>
                                    </p:set>
                                    <p:anim calcmode="lin" valueType="num">
                                      <p:cBhvr>
                                        <p:cTn id="65" dur="3500" fill="hold"/>
                                        <p:tgtEl>
                                          <p:spTgt spid="113"/>
                                        </p:tgtEl>
                                        <p:attrNameLst>
                                          <p:attrName>ppt_w</p:attrName>
                                        </p:attrNameLst>
                                      </p:cBhvr>
                                      <p:tavLst>
                                        <p:tav tm="0">
                                          <p:val>
                                            <p:fltVal val="0"/>
                                          </p:val>
                                        </p:tav>
                                        <p:tav tm="100000">
                                          <p:val>
                                            <p:strVal val="#ppt_w"/>
                                          </p:val>
                                        </p:tav>
                                      </p:tavLst>
                                    </p:anim>
                                    <p:anim calcmode="lin" valueType="num">
                                      <p:cBhvr>
                                        <p:cTn id="66" dur="3500" fill="hold"/>
                                        <p:tgtEl>
                                          <p:spTgt spid="113"/>
                                        </p:tgtEl>
                                        <p:attrNameLst>
                                          <p:attrName>ppt_h</p:attrName>
                                        </p:attrNameLst>
                                      </p:cBhvr>
                                      <p:tavLst>
                                        <p:tav tm="0">
                                          <p:val>
                                            <p:fltVal val="0"/>
                                          </p:val>
                                        </p:tav>
                                        <p:tav tm="100000">
                                          <p:val>
                                            <p:strVal val="#ppt_h"/>
                                          </p:val>
                                        </p:tav>
                                      </p:tavLst>
                                    </p:anim>
                                    <p:animEffect transition="in" filter="fade">
                                      <p:cBhvr>
                                        <p:cTn id="67" dur="3500"/>
                                        <p:tgtEl>
                                          <p:spTgt spid="113"/>
                                        </p:tgtEl>
                                      </p:cBhvr>
                                    </p:animEffect>
                                  </p:childTnLst>
                                </p:cTn>
                              </p:par>
                              <p:par>
                                <p:cTn id="68" presetID="42" presetClass="path" presetSubtype="0" accel="50000" decel="50000" fill="hold" nodeType="withEffect">
                                  <p:stCondLst>
                                    <p:cond delay="2500"/>
                                  </p:stCondLst>
                                  <p:childTnLst>
                                    <p:animMotion origin="layout" path="M 0.03368 -0.64153 L 0.00764 0.00856 " pathEditMode="relative" rAng="0" ptsTypes="AA">
                                      <p:cBhvr>
                                        <p:cTn id="69" dur="4000" fill="hold"/>
                                        <p:tgtEl>
                                          <p:spTgt spid="113"/>
                                        </p:tgtEl>
                                        <p:attrNameLst>
                                          <p:attrName>ppt_x</p:attrName>
                                          <p:attrName>ppt_y</p:attrName>
                                        </p:attrNameLst>
                                      </p:cBhvr>
                                      <p:rCtr x="-1302" y="32493"/>
                                    </p:animMotion>
                                  </p:childTnLst>
                                </p:cTn>
                              </p:par>
                              <p:par>
                                <p:cTn id="70" presetID="53" presetClass="entr" presetSubtype="16" fill="hold" nodeType="withEffect">
                                  <p:stCondLst>
                                    <p:cond delay="3000"/>
                                  </p:stCondLst>
                                  <p:childTnLst>
                                    <p:set>
                                      <p:cBhvr>
                                        <p:cTn id="71" dur="1" fill="hold">
                                          <p:stCondLst>
                                            <p:cond delay="0"/>
                                          </p:stCondLst>
                                        </p:cTn>
                                        <p:tgtEl>
                                          <p:spTgt spid="109"/>
                                        </p:tgtEl>
                                        <p:attrNameLst>
                                          <p:attrName>style.visibility</p:attrName>
                                        </p:attrNameLst>
                                      </p:cBhvr>
                                      <p:to>
                                        <p:strVal val="visible"/>
                                      </p:to>
                                    </p:set>
                                    <p:anim calcmode="lin" valueType="num">
                                      <p:cBhvr>
                                        <p:cTn id="72" dur="3500" fill="hold"/>
                                        <p:tgtEl>
                                          <p:spTgt spid="109"/>
                                        </p:tgtEl>
                                        <p:attrNameLst>
                                          <p:attrName>ppt_w</p:attrName>
                                        </p:attrNameLst>
                                      </p:cBhvr>
                                      <p:tavLst>
                                        <p:tav tm="0">
                                          <p:val>
                                            <p:fltVal val="0"/>
                                          </p:val>
                                        </p:tav>
                                        <p:tav tm="100000">
                                          <p:val>
                                            <p:strVal val="#ppt_w"/>
                                          </p:val>
                                        </p:tav>
                                      </p:tavLst>
                                    </p:anim>
                                    <p:anim calcmode="lin" valueType="num">
                                      <p:cBhvr>
                                        <p:cTn id="73" dur="3500" fill="hold"/>
                                        <p:tgtEl>
                                          <p:spTgt spid="109"/>
                                        </p:tgtEl>
                                        <p:attrNameLst>
                                          <p:attrName>ppt_h</p:attrName>
                                        </p:attrNameLst>
                                      </p:cBhvr>
                                      <p:tavLst>
                                        <p:tav tm="0">
                                          <p:val>
                                            <p:fltVal val="0"/>
                                          </p:val>
                                        </p:tav>
                                        <p:tav tm="100000">
                                          <p:val>
                                            <p:strVal val="#ppt_h"/>
                                          </p:val>
                                        </p:tav>
                                      </p:tavLst>
                                    </p:anim>
                                    <p:animEffect transition="in" filter="fade">
                                      <p:cBhvr>
                                        <p:cTn id="74" dur="3500"/>
                                        <p:tgtEl>
                                          <p:spTgt spid="109"/>
                                        </p:tgtEl>
                                      </p:cBhvr>
                                    </p:animEffect>
                                  </p:childTnLst>
                                </p:cTn>
                              </p:par>
                              <p:par>
                                <p:cTn id="75" presetID="42" presetClass="path" presetSubtype="0" accel="50000" decel="50000" fill="hold" nodeType="withEffect">
                                  <p:stCondLst>
                                    <p:cond delay="3000"/>
                                  </p:stCondLst>
                                  <p:childTnLst>
                                    <p:animMotion origin="layout" path="M -0.08733 -0.50994 L 0.00712 0.0148 " pathEditMode="relative" rAng="0" ptsTypes="AA">
                                      <p:cBhvr>
                                        <p:cTn id="76" dur="4000" fill="hold"/>
                                        <p:tgtEl>
                                          <p:spTgt spid="109"/>
                                        </p:tgtEl>
                                        <p:attrNameLst>
                                          <p:attrName>ppt_x</p:attrName>
                                          <p:attrName>ppt_y</p:attrName>
                                        </p:attrNameLst>
                                      </p:cBhvr>
                                      <p:rCtr x="4722" y="26226"/>
                                    </p:animMotion>
                                  </p:childTnLst>
                                </p:cTn>
                              </p:par>
                              <p:par>
                                <p:cTn id="77" presetID="53" presetClass="entr" presetSubtype="16" fill="hold" nodeType="withEffect">
                                  <p:stCondLst>
                                    <p:cond delay="3500"/>
                                  </p:stCondLst>
                                  <p:childTnLst>
                                    <p:set>
                                      <p:cBhvr>
                                        <p:cTn id="78" dur="1" fill="hold">
                                          <p:stCondLst>
                                            <p:cond delay="0"/>
                                          </p:stCondLst>
                                        </p:cTn>
                                        <p:tgtEl>
                                          <p:spTgt spid="117"/>
                                        </p:tgtEl>
                                        <p:attrNameLst>
                                          <p:attrName>style.visibility</p:attrName>
                                        </p:attrNameLst>
                                      </p:cBhvr>
                                      <p:to>
                                        <p:strVal val="visible"/>
                                      </p:to>
                                    </p:set>
                                    <p:anim calcmode="lin" valueType="num">
                                      <p:cBhvr>
                                        <p:cTn id="79" dur="3500" fill="hold"/>
                                        <p:tgtEl>
                                          <p:spTgt spid="117"/>
                                        </p:tgtEl>
                                        <p:attrNameLst>
                                          <p:attrName>ppt_w</p:attrName>
                                        </p:attrNameLst>
                                      </p:cBhvr>
                                      <p:tavLst>
                                        <p:tav tm="0">
                                          <p:val>
                                            <p:fltVal val="0"/>
                                          </p:val>
                                        </p:tav>
                                        <p:tav tm="100000">
                                          <p:val>
                                            <p:strVal val="#ppt_w"/>
                                          </p:val>
                                        </p:tav>
                                      </p:tavLst>
                                    </p:anim>
                                    <p:anim calcmode="lin" valueType="num">
                                      <p:cBhvr>
                                        <p:cTn id="80" dur="3500" fill="hold"/>
                                        <p:tgtEl>
                                          <p:spTgt spid="117"/>
                                        </p:tgtEl>
                                        <p:attrNameLst>
                                          <p:attrName>ppt_h</p:attrName>
                                        </p:attrNameLst>
                                      </p:cBhvr>
                                      <p:tavLst>
                                        <p:tav tm="0">
                                          <p:val>
                                            <p:fltVal val="0"/>
                                          </p:val>
                                        </p:tav>
                                        <p:tav tm="100000">
                                          <p:val>
                                            <p:strVal val="#ppt_h"/>
                                          </p:val>
                                        </p:tav>
                                      </p:tavLst>
                                    </p:anim>
                                    <p:animEffect transition="in" filter="fade">
                                      <p:cBhvr>
                                        <p:cTn id="81" dur="3500"/>
                                        <p:tgtEl>
                                          <p:spTgt spid="117"/>
                                        </p:tgtEl>
                                      </p:cBhvr>
                                    </p:animEffect>
                                  </p:childTnLst>
                                </p:cTn>
                              </p:par>
                              <p:par>
                                <p:cTn id="82" presetID="42" presetClass="path" presetSubtype="0" accel="50000" decel="50000" fill="hold" nodeType="withEffect">
                                  <p:stCondLst>
                                    <p:cond delay="3500"/>
                                  </p:stCondLst>
                                  <p:childTnLst>
                                    <p:animMotion origin="layout" path="M -0.04618 -0.48219 L 0.00105 0.00069 " pathEditMode="relative" rAng="0" ptsTypes="AA">
                                      <p:cBhvr>
                                        <p:cTn id="83" dur="4000" fill="hold"/>
                                        <p:tgtEl>
                                          <p:spTgt spid="117"/>
                                        </p:tgtEl>
                                        <p:attrNameLst>
                                          <p:attrName>ppt_x</p:attrName>
                                          <p:attrName>ppt_y</p:attrName>
                                        </p:attrNameLst>
                                      </p:cBhvr>
                                      <p:rCtr x="2361" y="24144"/>
                                    </p:animMotion>
                                  </p:childTnLst>
                                </p:cTn>
                              </p:par>
                              <p:par>
                                <p:cTn id="84" presetID="53" presetClass="entr" presetSubtype="16" fill="hold" nodeType="withEffect">
                                  <p:stCondLst>
                                    <p:cond delay="4000"/>
                                  </p:stCondLst>
                                  <p:childTnLst>
                                    <p:set>
                                      <p:cBhvr>
                                        <p:cTn id="85" dur="1" fill="hold">
                                          <p:stCondLst>
                                            <p:cond delay="0"/>
                                          </p:stCondLst>
                                        </p:cTn>
                                        <p:tgtEl>
                                          <p:spTgt spid="116"/>
                                        </p:tgtEl>
                                        <p:attrNameLst>
                                          <p:attrName>style.visibility</p:attrName>
                                        </p:attrNameLst>
                                      </p:cBhvr>
                                      <p:to>
                                        <p:strVal val="visible"/>
                                      </p:to>
                                    </p:set>
                                    <p:anim calcmode="lin" valueType="num">
                                      <p:cBhvr>
                                        <p:cTn id="86" dur="3500" fill="hold"/>
                                        <p:tgtEl>
                                          <p:spTgt spid="116"/>
                                        </p:tgtEl>
                                        <p:attrNameLst>
                                          <p:attrName>ppt_w</p:attrName>
                                        </p:attrNameLst>
                                      </p:cBhvr>
                                      <p:tavLst>
                                        <p:tav tm="0">
                                          <p:val>
                                            <p:fltVal val="0"/>
                                          </p:val>
                                        </p:tav>
                                        <p:tav tm="100000">
                                          <p:val>
                                            <p:strVal val="#ppt_w"/>
                                          </p:val>
                                        </p:tav>
                                      </p:tavLst>
                                    </p:anim>
                                    <p:anim calcmode="lin" valueType="num">
                                      <p:cBhvr>
                                        <p:cTn id="87" dur="3500" fill="hold"/>
                                        <p:tgtEl>
                                          <p:spTgt spid="116"/>
                                        </p:tgtEl>
                                        <p:attrNameLst>
                                          <p:attrName>ppt_h</p:attrName>
                                        </p:attrNameLst>
                                      </p:cBhvr>
                                      <p:tavLst>
                                        <p:tav tm="0">
                                          <p:val>
                                            <p:fltVal val="0"/>
                                          </p:val>
                                        </p:tav>
                                        <p:tav tm="100000">
                                          <p:val>
                                            <p:strVal val="#ppt_h"/>
                                          </p:val>
                                        </p:tav>
                                      </p:tavLst>
                                    </p:anim>
                                    <p:animEffect transition="in" filter="fade">
                                      <p:cBhvr>
                                        <p:cTn id="88" dur="3500"/>
                                        <p:tgtEl>
                                          <p:spTgt spid="116"/>
                                        </p:tgtEl>
                                      </p:cBhvr>
                                    </p:animEffect>
                                  </p:childTnLst>
                                </p:cTn>
                              </p:par>
                              <p:par>
                                <p:cTn id="89" presetID="42" presetClass="path" presetSubtype="0" accel="50000" decel="50000" fill="hold" nodeType="withEffect">
                                  <p:stCondLst>
                                    <p:cond delay="4000"/>
                                  </p:stCondLst>
                                  <p:childTnLst>
                                    <p:animMotion origin="layout" path="M 0.08298 -0.49352 L -0.00365 -0.01064 " pathEditMode="relative" rAng="0" ptsTypes="AA">
                                      <p:cBhvr>
                                        <p:cTn id="90" dur="4000" fill="hold"/>
                                        <p:tgtEl>
                                          <p:spTgt spid="116"/>
                                        </p:tgtEl>
                                        <p:attrNameLst>
                                          <p:attrName>ppt_x</p:attrName>
                                          <p:attrName>ppt_y</p:attrName>
                                        </p:attrNameLst>
                                      </p:cBhvr>
                                      <p:rCtr x="-4340" y="24144"/>
                                    </p:animMotion>
                                  </p:childTnLst>
                                </p:cTn>
                              </p:par>
                              <p:par>
                                <p:cTn id="91" presetID="53" presetClass="entr" presetSubtype="16" fill="hold" nodeType="withEffect">
                                  <p:stCondLst>
                                    <p:cond delay="4500"/>
                                  </p:stCondLst>
                                  <p:childTnLst>
                                    <p:set>
                                      <p:cBhvr>
                                        <p:cTn id="92" dur="1" fill="hold">
                                          <p:stCondLst>
                                            <p:cond delay="0"/>
                                          </p:stCondLst>
                                        </p:cTn>
                                        <p:tgtEl>
                                          <p:spTgt spid="115"/>
                                        </p:tgtEl>
                                        <p:attrNameLst>
                                          <p:attrName>style.visibility</p:attrName>
                                        </p:attrNameLst>
                                      </p:cBhvr>
                                      <p:to>
                                        <p:strVal val="visible"/>
                                      </p:to>
                                    </p:set>
                                    <p:anim calcmode="lin" valueType="num">
                                      <p:cBhvr>
                                        <p:cTn id="93" dur="3500" fill="hold"/>
                                        <p:tgtEl>
                                          <p:spTgt spid="115"/>
                                        </p:tgtEl>
                                        <p:attrNameLst>
                                          <p:attrName>ppt_w</p:attrName>
                                        </p:attrNameLst>
                                      </p:cBhvr>
                                      <p:tavLst>
                                        <p:tav tm="0">
                                          <p:val>
                                            <p:fltVal val="0"/>
                                          </p:val>
                                        </p:tav>
                                        <p:tav tm="100000">
                                          <p:val>
                                            <p:strVal val="#ppt_w"/>
                                          </p:val>
                                        </p:tav>
                                      </p:tavLst>
                                    </p:anim>
                                    <p:anim calcmode="lin" valueType="num">
                                      <p:cBhvr>
                                        <p:cTn id="94" dur="3500" fill="hold"/>
                                        <p:tgtEl>
                                          <p:spTgt spid="115"/>
                                        </p:tgtEl>
                                        <p:attrNameLst>
                                          <p:attrName>ppt_h</p:attrName>
                                        </p:attrNameLst>
                                      </p:cBhvr>
                                      <p:tavLst>
                                        <p:tav tm="0">
                                          <p:val>
                                            <p:fltVal val="0"/>
                                          </p:val>
                                        </p:tav>
                                        <p:tav tm="100000">
                                          <p:val>
                                            <p:strVal val="#ppt_h"/>
                                          </p:val>
                                        </p:tav>
                                      </p:tavLst>
                                    </p:anim>
                                    <p:animEffect transition="in" filter="fade">
                                      <p:cBhvr>
                                        <p:cTn id="95" dur="3500"/>
                                        <p:tgtEl>
                                          <p:spTgt spid="115"/>
                                        </p:tgtEl>
                                      </p:cBhvr>
                                    </p:animEffect>
                                  </p:childTnLst>
                                </p:cTn>
                              </p:par>
                              <p:par>
                                <p:cTn id="96" presetID="42" presetClass="path" presetSubtype="0" accel="50000" decel="50000" fill="hold" nodeType="withEffect">
                                  <p:stCondLst>
                                    <p:cond delay="4500"/>
                                  </p:stCondLst>
                                  <p:childTnLst>
                                    <p:animMotion origin="layout" path="M -0.09219 -0.63621 L 0.00226 0.01457 " pathEditMode="relative" rAng="0" ptsTypes="AA">
                                      <p:cBhvr>
                                        <p:cTn id="97" dur="4000" fill="hold"/>
                                        <p:tgtEl>
                                          <p:spTgt spid="115"/>
                                        </p:tgtEl>
                                        <p:attrNameLst>
                                          <p:attrName>ppt_x</p:attrName>
                                          <p:attrName>ppt_y</p:attrName>
                                        </p:attrNameLst>
                                      </p:cBhvr>
                                      <p:rCtr x="4722" y="32539"/>
                                    </p:animMotion>
                                  </p:childTnLst>
                                </p:cTn>
                              </p:par>
                              <p:par>
                                <p:cTn id="98" presetID="53" presetClass="entr" presetSubtype="16" fill="hold" nodeType="withEffect">
                                  <p:stCondLst>
                                    <p:cond delay="5000"/>
                                  </p:stCondLst>
                                  <p:childTnLst>
                                    <p:set>
                                      <p:cBhvr>
                                        <p:cTn id="99" dur="1" fill="hold">
                                          <p:stCondLst>
                                            <p:cond delay="0"/>
                                          </p:stCondLst>
                                        </p:cTn>
                                        <p:tgtEl>
                                          <p:spTgt spid="110"/>
                                        </p:tgtEl>
                                        <p:attrNameLst>
                                          <p:attrName>style.visibility</p:attrName>
                                        </p:attrNameLst>
                                      </p:cBhvr>
                                      <p:to>
                                        <p:strVal val="visible"/>
                                      </p:to>
                                    </p:set>
                                    <p:anim calcmode="lin" valueType="num">
                                      <p:cBhvr>
                                        <p:cTn id="100" dur="3500" fill="hold"/>
                                        <p:tgtEl>
                                          <p:spTgt spid="110"/>
                                        </p:tgtEl>
                                        <p:attrNameLst>
                                          <p:attrName>ppt_w</p:attrName>
                                        </p:attrNameLst>
                                      </p:cBhvr>
                                      <p:tavLst>
                                        <p:tav tm="0">
                                          <p:val>
                                            <p:fltVal val="0"/>
                                          </p:val>
                                        </p:tav>
                                        <p:tav tm="100000">
                                          <p:val>
                                            <p:strVal val="#ppt_w"/>
                                          </p:val>
                                        </p:tav>
                                      </p:tavLst>
                                    </p:anim>
                                    <p:anim calcmode="lin" valueType="num">
                                      <p:cBhvr>
                                        <p:cTn id="101" dur="3500" fill="hold"/>
                                        <p:tgtEl>
                                          <p:spTgt spid="110"/>
                                        </p:tgtEl>
                                        <p:attrNameLst>
                                          <p:attrName>ppt_h</p:attrName>
                                        </p:attrNameLst>
                                      </p:cBhvr>
                                      <p:tavLst>
                                        <p:tav tm="0">
                                          <p:val>
                                            <p:fltVal val="0"/>
                                          </p:val>
                                        </p:tav>
                                        <p:tav tm="100000">
                                          <p:val>
                                            <p:strVal val="#ppt_h"/>
                                          </p:val>
                                        </p:tav>
                                      </p:tavLst>
                                    </p:anim>
                                    <p:animEffect transition="in" filter="fade">
                                      <p:cBhvr>
                                        <p:cTn id="102" dur="3500"/>
                                        <p:tgtEl>
                                          <p:spTgt spid="110"/>
                                        </p:tgtEl>
                                      </p:cBhvr>
                                    </p:animEffect>
                                  </p:childTnLst>
                                </p:cTn>
                              </p:par>
                              <p:par>
                                <p:cTn id="103" presetID="42" presetClass="path" presetSubtype="0" accel="50000" decel="50000" fill="hold" nodeType="withEffect">
                                  <p:stCondLst>
                                    <p:cond delay="5000"/>
                                  </p:stCondLst>
                                  <p:childTnLst>
                                    <p:animMotion origin="layout" path="M 0.071 -0.56776 L 0.00017 -0.00093 " pathEditMode="relative" rAng="0" ptsTypes="AA">
                                      <p:cBhvr>
                                        <p:cTn id="104" dur="4000" fill="hold"/>
                                        <p:tgtEl>
                                          <p:spTgt spid="110"/>
                                        </p:tgtEl>
                                        <p:attrNameLst>
                                          <p:attrName>ppt_x</p:attrName>
                                          <p:attrName>ppt_y</p:attrName>
                                        </p:attrNameLst>
                                      </p:cBhvr>
                                      <p:rCtr x="-3542" y="28330"/>
                                    </p:animMotion>
                                  </p:childTnLst>
                                </p:cTn>
                              </p:par>
                              <p:par>
                                <p:cTn id="105" presetID="53" presetClass="entr" presetSubtype="16" fill="hold" nodeType="withEffect">
                                  <p:stCondLst>
                                    <p:cond delay="5500"/>
                                  </p:stCondLst>
                                  <p:childTnLst>
                                    <p:set>
                                      <p:cBhvr>
                                        <p:cTn id="106" dur="1" fill="hold">
                                          <p:stCondLst>
                                            <p:cond delay="0"/>
                                          </p:stCondLst>
                                        </p:cTn>
                                        <p:tgtEl>
                                          <p:spTgt spid="111"/>
                                        </p:tgtEl>
                                        <p:attrNameLst>
                                          <p:attrName>style.visibility</p:attrName>
                                        </p:attrNameLst>
                                      </p:cBhvr>
                                      <p:to>
                                        <p:strVal val="visible"/>
                                      </p:to>
                                    </p:set>
                                    <p:anim calcmode="lin" valueType="num">
                                      <p:cBhvr>
                                        <p:cTn id="107" dur="3500" fill="hold"/>
                                        <p:tgtEl>
                                          <p:spTgt spid="111"/>
                                        </p:tgtEl>
                                        <p:attrNameLst>
                                          <p:attrName>ppt_w</p:attrName>
                                        </p:attrNameLst>
                                      </p:cBhvr>
                                      <p:tavLst>
                                        <p:tav tm="0">
                                          <p:val>
                                            <p:fltVal val="0"/>
                                          </p:val>
                                        </p:tav>
                                        <p:tav tm="100000">
                                          <p:val>
                                            <p:strVal val="#ppt_w"/>
                                          </p:val>
                                        </p:tav>
                                      </p:tavLst>
                                    </p:anim>
                                    <p:anim calcmode="lin" valueType="num">
                                      <p:cBhvr>
                                        <p:cTn id="108" dur="3500" fill="hold"/>
                                        <p:tgtEl>
                                          <p:spTgt spid="111"/>
                                        </p:tgtEl>
                                        <p:attrNameLst>
                                          <p:attrName>ppt_h</p:attrName>
                                        </p:attrNameLst>
                                      </p:cBhvr>
                                      <p:tavLst>
                                        <p:tav tm="0">
                                          <p:val>
                                            <p:fltVal val="0"/>
                                          </p:val>
                                        </p:tav>
                                        <p:tav tm="100000">
                                          <p:val>
                                            <p:strVal val="#ppt_h"/>
                                          </p:val>
                                        </p:tav>
                                      </p:tavLst>
                                    </p:anim>
                                    <p:animEffect transition="in" filter="fade">
                                      <p:cBhvr>
                                        <p:cTn id="109" dur="3500"/>
                                        <p:tgtEl>
                                          <p:spTgt spid="111"/>
                                        </p:tgtEl>
                                      </p:cBhvr>
                                    </p:animEffect>
                                  </p:childTnLst>
                                </p:cTn>
                              </p:par>
                              <p:par>
                                <p:cTn id="110" presetID="42" presetClass="path" presetSubtype="0" accel="50000" decel="50000" fill="hold" nodeType="withEffect">
                                  <p:stCondLst>
                                    <p:cond delay="5500"/>
                                  </p:stCondLst>
                                  <p:childTnLst>
                                    <p:animMotion origin="layout" path="M -0.01806 -0.59713 L -0.00226 0.01156 " pathEditMode="relative" rAng="0" ptsTypes="AA">
                                      <p:cBhvr>
                                        <p:cTn id="111" dur="4000" fill="hold"/>
                                        <p:tgtEl>
                                          <p:spTgt spid="111"/>
                                        </p:tgtEl>
                                        <p:attrNameLst>
                                          <p:attrName>ppt_x</p:attrName>
                                          <p:attrName>ppt_y</p:attrName>
                                        </p:attrNameLst>
                                      </p:cBhvr>
                                      <p:rCtr x="781" y="30435"/>
                                    </p:animMotion>
                                  </p:childTnLst>
                                </p:cTn>
                              </p:par>
                              <p:par>
                                <p:cTn id="112" presetID="53" presetClass="entr" presetSubtype="16" fill="hold" nodeType="withEffect">
                                  <p:stCondLst>
                                    <p:cond delay="6000"/>
                                  </p:stCondLst>
                                  <p:childTnLst>
                                    <p:set>
                                      <p:cBhvr>
                                        <p:cTn id="113" dur="1" fill="hold">
                                          <p:stCondLst>
                                            <p:cond delay="0"/>
                                          </p:stCondLst>
                                        </p:cTn>
                                        <p:tgtEl>
                                          <p:spTgt spid="118"/>
                                        </p:tgtEl>
                                        <p:attrNameLst>
                                          <p:attrName>style.visibility</p:attrName>
                                        </p:attrNameLst>
                                      </p:cBhvr>
                                      <p:to>
                                        <p:strVal val="visible"/>
                                      </p:to>
                                    </p:set>
                                    <p:anim calcmode="lin" valueType="num">
                                      <p:cBhvr>
                                        <p:cTn id="114" dur="3500" fill="hold"/>
                                        <p:tgtEl>
                                          <p:spTgt spid="118"/>
                                        </p:tgtEl>
                                        <p:attrNameLst>
                                          <p:attrName>ppt_w</p:attrName>
                                        </p:attrNameLst>
                                      </p:cBhvr>
                                      <p:tavLst>
                                        <p:tav tm="0">
                                          <p:val>
                                            <p:fltVal val="0"/>
                                          </p:val>
                                        </p:tav>
                                        <p:tav tm="100000">
                                          <p:val>
                                            <p:strVal val="#ppt_w"/>
                                          </p:val>
                                        </p:tav>
                                      </p:tavLst>
                                    </p:anim>
                                    <p:anim calcmode="lin" valueType="num">
                                      <p:cBhvr>
                                        <p:cTn id="115" dur="3500" fill="hold"/>
                                        <p:tgtEl>
                                          <p:spTgt spid="118"/>
                                        </p:tgtEl>
                                        <p:attrNameLst>
                                          <p:attrName>ppt_h</p:attrName>
                                        </p:attrNameLst>
                                      </p:cBhvr>
                                      <p:tavLst>
                                        <p:tav tm="0">
                                          <p:val>
                                            <p:fltVal val="0"/>
                                          </p:val>
                                        </p:tav>
                                        <p:tav tm="100000">
                                          <p:val>
                                            <p:strVal val="#ppt_h"/>
                                          </p:val>
                                        </p:tav>
                                      </p:tavLst>
                                    </p:anim>
                                    <p:animEffect transition="in" filter="fade">
                                      <p:cBhvr>
                                        <p:cTn id="116" dur="3500"/>
                                        <p:tgtEl>
                                          <p:spTgt spid="118"/>
                                        </p:tgtEl>
                                      </p:cBhvr>
                                    </p:animEffect>
                                  </p:childTnLst>
                                </p:cTn>
                              </p:par>
                              <p:par>
                                <p:cTn id="117" presetID="42" presetClass="path" presetSubtype="0" accel="50000" decel="50000" fill="hold" nodeType="withEffect">
                                  <p:stCondLst>
                                    <p:cond delay="6000"/>
                                  </p:stCondLst>
                                  <p:childTnLst>
                                    <p:animMotion origin="layout" path="M 0.13281 -0.54972 L -0.00104 0.00647 " pathEditMode="relative" rAng="0" ptsTypes="AA">
                                      <p:cBhvr>
                                        <p:cTn id="118" dur="4000" fill="hold"/>
                                        <p:tgtEl>
                                          <p:spTgt spid="118"/>
                                        </p:tgtEl>
                                        <p:attrNameLst>
                                          <p:attrName>ppt_x</p:attrName>
                                          <p:attrName>ppt_y</p:attrName>
                                        </p:attrNameLst>
                                      </p:cBhvr>
                                      <p:rCtr x="-6701" y="27798"/>
                                    </p:animMotion>
                                  </p:childTnLst>
                                </p:cTn>
                              </p:par>
                              <p:par>
                                <p:cTn id="119" presetID="53" presetClass="entr" presetSubtype="16" fill="hold" nodeType="withEffect">
                                  <p:stCondLst>
                                    <p:cond delay="6500"/>
                                  </p:stCondLst>
                                  <p:childTnLst>
                                    <p:set>
                                      <p:cBhvr>
                                        <p:cTn id="120" dur="1" fill="hold">
                                          <p:stCondLst>
                                            <p:cond delay="0"/>
                                          </p:stCondLst>
                                        </p:cTn>
                                        <p:tgtEl>
                                          <p:spTgt spid="112"/>
                                        </p:tgtEl>
                                        <p:attrNameLst>
                                          <p:attrName>style.visibility</p:attrName>
                                        </p:attrNameLst>
                                      </p:cBhvr>
                                      <p:to>
                                        <p:strVal val="visible"/>
                                      </p:to>
                                    </p:set>
                                    <p:anim calcmode="lin" valueType="num">
                                      <p:cBhvr>
                                        <p:cTn id="121" dur="3500" fill="hold"/>
                                        <p:tgtEl>
                                          <p:spTgt spid="112"/>
                                        </p:tgtEl>
                                        <p:attrNameLst>
                                          <p:attrName>ppt_w</p:attrName>
                                        </p:attrNameLst>
                                      </p:cBhvr>
                                      <p:tavLst>
                                        <p:tav tm="0">
                                          <p:val>
                                            <p:fltVal val="0"/>
                                          </p:val>
                                        </p:tav>
                                        <p:tav tm="100000">
                                          <p:val>
                                            <p:strVal val="#ppt_w"/>
                                          </p:val>
                                        </p:tav>
                                      </p:tavLst>
                                    </p:anim>
                                    <p:anim calcmode="lin" valueType="num">
                                      <p:cBhvr>
                                        <p:cTn id="122" dur="3500" fill="hold"/>
                                        <p:tgtEl>
                                          <p:spTgt spid="112"/>
                                        </p:tgtEl>
                                        <p:attrNameLst>
                                          <p:attrName>ppt_h</p:attrName>
                                        </p:attrNameLst>
                                      </p:cBhvr>
                                      <p:tavLst>
                                        <p:tav tm="0">
                                          <p:val>
                                            <p:fltVal val="0"/>
                                          </p:val>
                                        </p:tav>
                                        <p:tav tm="100000">
                                          <p:val>
                                            <p:strVal val="#ppt_h"/>
                                          </p:val>
                                        </p:tav>
                                      </p:tavLst>
                                    </p:anim>
                                    <p:animEffect transition="in" filter="fade">
                                      <p:cBhvr>
                                        <p:cTn id="123" dur="3500"/>
                                        <p:tgtEl>
                                          <p:spTgt spid="112"/>
                                        </p:tgtEl>
                                      </p:cBhvr>
                                    </p:animEffect>
                                  </p:childTnLst>
                                </p:cTn>
                              </p:par>
                              <p:par>
                                <p:cTn id="124" presetID="42" presetClass="path" presetSubtype="0" accel="50000" decel="50000" fill="hold" nodeType="withEffect">
                                  <p:stCondLst>
                                    <p:cond delay="6500"/>
                                  </p:stCondLst>
                                  <p:childTnLst>
                                    <p:animMotion origin="layout" path="M -0.07153 -0.55203 L -0.00069 0.0148 " pathEditMode="relative" rAng="0" ptsTypes="AA">
                                      <p:cBhvr>
                                        <p:cTn id="125" dur="4000" fill="hold"/>
                                        <p:tgtEl>
                                          <p:spTgt spid="112"/>
                                        </p:tgtEl>
                                        <p:attrNameLst>
                                          <p:attrName>ppt_x</p:attrName>
                                          <p:attrName>ppt_y</p:attrName>
                                        </p:attrNameLst>
                                      </p:cBhvr>
                                      <p:rCtr x="3542" y="28330"/>
                                    </p:animMotion>
                                  </p:childTnLst>
                                </p:cTn>
                              </p:par>
                              <p:par>
                                <p:cTn id="126" presetID="53" presetClass="entr" presetSubtype="16" fill="hold" nodeType="withEffect">
                                  <p:stCondLst>
                                    <p:cond delay="7000"/>
                                  </p:stCondLst>
                                  <p:childTnLst>
                                    <p:set>
                                      <p:cBhvr>
                                        <p:cTn id="127" dur="1" fill="hold">
                                          <p:stCondLst>
                                            <p:cond delay="0"/>
                                          </p:stCondLst>
                                        </p:cTn>
                                        <p:tgtEl>
                                          <p:spTgt spid="104"/>
                                        </p:tgtEl>
                                        <p:attrNameLst>
                                          <p:attrName>style.visibility</p:attrName>
                                        </p:attrNameLst>
                                      </p:cBhvr>
                                      <p:to>
                                        <p:strVal val="visible"/>
                                      </p:to>
                                    </p:set>
                                    <p:anim calcmode="lin" valueType="num">
                                      <p:cBhvr>
                                        <p:cTn id="128" dur="3500" fill="hold"/>
                                        <p:tgtEl>
                                          <p:spTgt spid="104"/>
                                        </p:tgtEl>
                                        <p:attrNameLst>
                                          <p:attrName>ppt_w</p:attrName>
                                        </p:attrNameLst>
                                      </p:cBhvr>
                                      <p:tavLst>
                                        <p:tav tm="0">
                                          <p:val>
                                            <p:fltVal val="0"/>
                                          </p:val>
                                        </p:tav>
                                        <p:tav tm="100000">
                                          <p:val>
                                            <p:strVal val="#ppt_w"/>
                                          </p:val>
                                        </p:tav>
                                      </p:tavLst>
                                    </p:anim>
                                    <p:anim calcmode="lin" valueType="num">
                                      <p:cBhvr>
                                        <p:cTn id="129" dur="3500" fill="hold"/>
                                        <p:tgtEl>
                                          <p:spTgt spid="104"/>
                                        </p:tgtEl>
                                        <p:attrNameLst>
                                          <p:attrName>ppt_h</p:attrName>
                                        </p:attrNameLst>
                                      </p:cBhvr>
                                      <p:tavLst>
                                        <p:tav tm="0">
                                          <p:val>
                                            <p:fltVal val="0"/>
                                          </p:val>
                                        </p:tav>
                                        <p:tav tm="100000">
                                          <p:val>
                                            <p:strVal val="#ppt_h"/>
                                          </p:val>
                                        </p:tav>
                                      </p:tavLst>
                                    </p:anim>
                                    <p:animEffect transition="in" filter="fade">
                                      <p:cBhvr>
                                        <p:cTn id="130" dur="3500"/>
                                        <p:tgtEl>
                                          <p:spTgt spid="104"/>
                                        </p:tgtEl>
                                      </p:cBhvr>
                                    </p:animEffect>
                                  </p:childTnLst>
                                </p:cTn>
                              </p:par>
                              <p:par>
                                <p:cTn id="131" presetID="42" presetClass="path" presetSubtype="0" accel="50000" decel="50000" fill="hold" nodeType="withEffect">
                                  <p:stCondLst>
                                    <p:cond delay="7000"/>
                                  </p:stCondLst>
                                  <p:childTnLst>
                                    <p:animMotion origin="layout" path="M 0.04201 -0.57886 L -0.00521 -0.00162 " pathEditMode="relative" rAng="0" ptsTypes="AA">
                                      <p:cBhvr>
                                        <p:cTn id="132" dur="4000" fill="hold"/>
                                        <p:tgtEl>
                                          <p:spTgt spid="104"/>
                                        </p:tgtEl>
                                        <p:attrNameLst>
                                          <p:attrName>ppt_x</p:attrName>
                                          <p:attrName>ppt_y</p:attrName>
                                        </p:attrNameLst>
                                      </p:cBhvr>
                                      <p:rCtr x="-2361" y="28862"/>
                                    </p:animMotion>
                                  </p:childTnLst>
                                </p:cTn>
                              </p:par>
                              <p:par>
                                <p:cTn id="133" presetID="53" presetClass="entr" presetSubtype="16" fill="hold" nodeType="withEffect">
                                  <p:stCondLst>
                                    <p:cond delay="7500"/>
                                  </p:stCondLst>
                                  <p:childTnLst>
                                    <p:set>
                                      <p:cBhvr>
                                        <p:cTn id="134" dur="1" fill="hold">
                                          <p:stCondLst>
                                            <p:cond delay="0"/>
                                          </p:stCondLst>
                                        </p:cTn>
                                        <p:tgtEl>
                                          <p:spTgt spid="106"/>
                                        </p:tgtEl>
                                        <p:attrNameLst>
                                          <p:attrName>style.visibility</p:attrName>
                                        </p:attrNameLst>
                                      </p:cBhvr>
                                      <p:to>
                                        <p:strVal val="visible"/>
                                      </p:to>
                                    </p:set>
                                    <p:anim calcmode="lin" valueType="num">
                                      <p:cBhvr>
                                        <p:cTn id="135" dur="3500" fill="hold"/>
                                        <p:tgtEl>
                                          <p:spTgt spid="106"/>
                                        </p:tgtEl>
                                        <p:attrNameLst>
                                          <p:attrName>ppt_w</p:attrName>
                                        </p:attrNameLst>
                                      </p:cBhvr>
                                      <p:tavLst>
                                        <p:tav tm="0">
                                          <p:val>
                                            <p:fltVal val="0"/>
                                          </p:val>
                                        </p:tav>
                                        <p:tav tm="100000">
                                          <p:val>
                                            <p:strVal val="#ppt_w"/>
                                          </p:val>
                                        </p:tav>
                                      </p:tavLst>
                                    </p:anim>
                                    <p:anim calcmode="lin" valueType="num">
                                      <p:cBhvr>
                                        <p:cTn id="136" dur="3500" fill="hold"/>
                                        <p:tgtEl>
                                          <p:spTgt spid="106"/>
                                        </p:tgtEl>
                                        <p:attrNameLst>
                                          <p:attrName>ppt_h</p:attrName>
                                        </p:attrNameLst>
                                      </p:cBhvr>
                                      <p:tavLst>
                                        <p:tav tm="0">
                                          <p:val>
                                            <p:fltVal val="0"/>
                                          </p:val>
                                        </p:tav>
                                        <p:tav tm="100000">
                                          <p:val>
                                            <p:strVal val="#ppt_h"/>
                                          </p:val>
                                        </p:tav>
                                      </p:tavLst>
                                    </p:anim>
                                    <p:animEffect transition="in" filter="fade">
                                      <p:cBhvr>
                                        <p:cTn id="137" dur="3500"/>
                                        <p:tgtEl>
                                          <p:spTgt spid="106"/>
                                        </p:tgtEl>
                                      </p:cBhvr>
                                    </p:animEffect>
                                  </p:childTnLst>
                                </p:cTn>
                              </p:par>
                              <p:par>
                                <p:cTn id="138" presetID="42" presetClass="path" presetSubtype="0" accel="50000" decel="50000" fill="hold" nodeType="withEffect">
                                  <p:stCondLst>
                                    <p:cond delay="7500"/>
                                  </p:stCondLst>
                                  <p:childTnLst>
                                    <p:animMotion origin="layout" path="M -0.03907 -0.62372 L 0.00034 0.00602 " pathEditMode="relative" rAng="0" ptsTypes="AA">
                                      <p:cBhvr>
                                        <p:cTn id="139" dur="4000" fill="hold"/>
                                        <p:tgtEl>
                                          <p:spTgt spid="106"/>
                                        </p:tgtEl>
                                        <p:attrNameLst>
                                          <p:attrName>ppt_x</p:attrName>
                                          <p:attrName>ppt_y</p:attrName>
                                        </p:attrNameLst>
                                      </p:cBhvr>
                                      <p:rCtr x="1962" y="31475"/>
                                    </p:animMotion>
                                  </p:childTnLst>
                                </p:cTn>
                              </p:par>
                              <p:par>
                                <p:cTn id="140" presetID="53" presetClass="entr" presetSubtype="16" fill="hold" nodeType="withEffect">
                                  <p:stCondLst>
                                    <p:cond delay="7500"/>
                                  </p:stCondLst>
                                  <p:childTnLst>
                                    <p:set>
                                      <p:cBhvr>
                                        <p:cTn id="141" dur="1" fill="hold">
                                          <p:stCondLst>
                                            <p:cond delay="0"/>
                                          </p:stCondLst>
                                        </p:cTn>
                                        <p:tgtEl>
                                          <p:spTgt spid="5"/>
                                        </p:tgtEl>
                                        <p:attrNameLst>
                                          <p:attrName>style.visibility</p:attrName>
                                        </p:attrNameLst>
                                      </p:cBhvr>
                                      <p:to>
                                        <p:strVal val="visible"/>
                                      </p:to>
                                    </p:set>
                                    <p:anim calcmode="lin" valueType="num">
                                      <p:cBhvr>
                                        <p:cTn id="142" dur="3500" fill="hold"/>
                                        <p:tgtEl>
                                          <p:spTgt spid="5"/>
                                        </p:tgtEl>
                                        <p:attrNameLst>
                                          <p:attrName>ppt_w</p:attrName>
                                        </p:attrNameLst>
                                      </p:cBhvr>
                                      <p:tavLst>
                                        <p:tav tm="0">
                                          <p:val>
                                            <p:fltVal val="0"/>
                                          </p:val>
                                        </p:tav>
                                        <p:tav tm="100000">
                                          <p:val>
                                            <p:strVal val="#ppt_w"/>
                                          </p:val>
                                        </p:tav>
                                      </p:tavLst>
                                    </p:anim>
                                    <p:anim calcmode="lin" valueType="num">
                                      <p:cBhvr>
                                        <p:cTn id="143" dur="3500" fill="hold"/>
                                        <p:tgtEl>
                                          <p:spTgt spid="5"/>
                                        </p:tgtEl>
                                        <p:attrNameLst>
                                          <p:attrName>ppt_h</p:attrName>
                                        </p:attrNameLst>
                                      </p:cBhvr>
                                      <p:tavLst>
                                        <p:tav tm="0">
                                          <p:val>
                                            <p:fltVal val="0"/>
                                          </p:val>
                                        </p:tav>
                                        <p:tav tm="100000">
                                          <p:val>
                                            <p:strVal val="#ppt_h"/>
                                          </p:val>
                                        </p:tav>
                                      </p:tavLst>
                                    </p:anim>
                                    <p:animEffect transition="in" filter="fade">
                                      <p:cBhvr>
                                        <p:cTn id="144" dur="3500"/>
                                        <p:tgtEl>
                                          <p:spTgt spid="5"/>
                                        </p:tgtEl>
                                      </p:cBhvr>
                                    </p:animEffect>
                                  </p:childTnLst>
                                </p:cTn>
                              </p:par>
                              <p:par>
                                <p:cTn id="145" presetID="42" presetClass="path" presetSubtype="0" accel="50000" decel="50000" fill="hold" nodeType="withEffect">
                                  <p:stCondLst>
                                    <p:cond delay="7500"/>
                                  </p:stCondLst>
                                  <p:childTnLst>
                                    <p:animMotion origin="layout" path="M 0.16041 -0.62905 L 0.00034 0.01619 " pathEditMode="relative" rAng="0" ptsTypes="AA">
                                      <p:cBhvr>
                                        <p:cTn id="146" dur="4000" fill="hold"/>
                                        <p:tgtEl>
                                          <p:spTgt spid="5"/>
                                        </p:tgtEl>
                                        <p:attrNameLst>
                                          <p:attrName>ppt_x</p:attrName>
                                          <p:attrName>ppt_y</p:attrName>
                                        </p:attrNameLst>
                                      </p:cBhvr>
                                      <p:rCtr x="-8003" y="32262"/>
                                    </p:animMotion>
                                  </p:childTnLst>
                                </p:cTn>
                              </p:par>
                            </p:childTnLst>
                          </p:cTn>
                        </p:par>
                        <p:par>
                          <p:cTn id="147" fill="hold">
                            <p:stCondLst>
                              <p:cond delay="26000"/>
                            </p:stCondLst>
                            <p:childTnLst>
                              <p:par>
                                <p:cTn id="148" presetID="10" presetClass="exit" presetSubtype="0" fill="hold" nodeType="afterEffect">
                                  <p:stCondLst>
                                    <p:cond delay="500"/>
                                  </p:stCondLst>
                                  <p:childTnLst>
                                    <p:animEffect transition="out" filter="fade">
                                      <p:cBhvr>
                                        <p:cTn id="149" dur="1500"/>
                                        <p:tgtEl>
                                          <p:spTgt spid="119"/>
                                        </p:tgtEl>
                                      </p:cBhvr>
                                    </p:animEffect>
                                    <p:set>
                                      <p:cBhvr>
                                        <p:cTn id="150" dur="1" fill="hold">
                                          <p:stCondLst>
                                            <p:cond delay="1499"/>
                                          </p:stCondLst>
                                        </p:cTn>
                                        <p:tgtEl>
                                          <p:spTgt spid="119"/>
                                        </p:tgtEl>
                                        <p:attrNameLst>
                                          <p:attrName>style.visibility</p:attrName>
                                        </p:attrNameLst>
                                      </p:cBhvr>
                                      <p:to>
                                        <p:strVal val="hidden"/>
                                      </p:to>
                                    </p:set>
                                  </p:childTnLst>
                                </p:cTn>
                              </p:par>
                            </p:childTnLst>
                          </p:cTn>
                        </p:par>
                        <p:par>
                          <p:cTn id="151" fill="hold">
                            <p:stCondLst>
                              <p:cond delay="28000"/>
                            </p:stCondLst>
                            <p:childTnLst>
                              <p:par>
                                <p:cTn id="152" presetID="10" presetClass="entr" presetSubtype="0" fill="hold" nodeType="afterEffect">
                                  <p:stCondLst>
                                    <p:cond delay="250"/>
                                  </p:stCondLst>
                                  <p:childTnLst>
                                    <p:set>
                                      <p:cBhvr>
                                        <p:cTn id="153" dur="1" fill="hold">
                                          <p:stCondLst>
                                            <p:cond delay="0"/>
                                          </p:stCondLst>
                                        </p:cTn>
                                        <p:tgtEl>
                                          <p:spTgt spid="128"/>
                                        </p:tgtEl>
                                        <p:attrNameLst>
                                          <p:attrName>style.visibility</p:attrName>
                                        </p:attrNameLst>
                                      </p:cBhvr>
                                      <p:to>
                                        <p:strVal val="visible"/>
                                      </p:to>
                                    </p:set>
                                    <p:animEffect transition="in" filter="fade">
                                      <p:cBhvr>
                                        <p:cTn id="154" dur="1000"/>
                                        <p:tgtEl>
                                          <p:spTgt spid="128"/>
                                        </p:tgtEl>
                                      </p:cBhvr>
                                    </p:animEffect>
                                  </p:childTnLst>
                                </p:cTn>
                              </p:par>
                              <p:par>
                                <p:cTn id="155" presetID="10" presetClass="entr" presetSubtype="0" fill="hold" nodeType="withEffect">
                                  <p:stCondLst>
                                    <p:cond delay="250"/>
                                  </p:stCondLst>
                                  <p:childTnLst>
                                    <p:set>
                                      <p:cBhvr>
                                        <p:cTn id="156" dur="1" fill="hold">
                                          <p:stCondLst>
                                            <p:cond delay="0"/>
                                          </p:stCondLst>
                                        </p:cTn>
                                        <p:tgtEl>
                                          <p:spTgt spid="4"/>
                                        </p:tgtEl>
                                        <p:attrNameLst>
                                          <p:attrName>style.visibility</p:attrName>
                                        </p:attrNameLst>
                                      </p:cBhvr>
                                      <p:to>
                                        <p:strVal val="visible"/>
                                      </p:to>
                                    </p:set>
                                    <p:animEffect transition="in" filter="fade">
                                      <p:cBhvr>
                                        <p:cTn id="15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p:bldP spid="1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0" name="Obdĺžnik 19"/>
          <p:cNvSpPr/>
          <p:nvPr/>
        </p:nvSpPr>
        <p:spPr>
          <a:xfrm>
            <a:off x="1407166" y="4953167"/>
            <a:ext cx="5242352" cy="461665"/>
          </a:xfrm>
          <a:prstGeom prst="rect">
            <a:avLst/>
          </a:prstGeom>
          <a:solidFill>
            <a:srgbClr val="C0C0C0"/>
          </a:solidFill>
          <a:ln>
            <a:solidFill>
              <a:srgbClr val="336600"/>
            </a:solidFill>
          </a:ln>
          <a:effectLst>
            <a:outerShdw blurRad="88900" dist="38100" dir="2400000" sx="101000" sy="101000" algn="tl" rotWithShape="0">
              <a:prstClr val="black">
                <a:alpha val="40000"/>
              </a:prstClr>
            </a:outerShdw>
          </a:effectLst>
          <a:scene3d>
            <a:camera prst="orthographicFront"/>
            <a:lightRig rig="threePt" dir="t"/>
          </a:scene3d>
          <a:sp3d>
            <a:bevelT w="114300" prst="artDeco"/>
          </a:sp3d>
        </p:spPr>
        <p:txBody>
          <a:bodyPr wrap="square" lIns="91440" tIns="45720" rIns="91440" bIns="45720">
            <a:spAutoFit/>
            <a:sp3d extrusionH="57150">
              <a:bevelT w="82550" h="38100" prst="coolSlant"/>
            </a:sp3d>
          </a:bodyPr>
          <a:lstStyle/>
          <a:p>
            <a:pPr algn="ctr"/>
            <a:r>
              <a:rPr lang="sk-SK" sz="2400" b="1" smtClean="0">
                <a:ln w="1905">
                  <a:solidFill>
                    <a:srgbClr val="336600"/>
                  </a:solidFill>
                </a:ln>
                <a:solidFill>
                  <a:schemeClr val="bg1">
                    <a:lumMod val="85000"/>
                  </a:schemeClr>
                </a:solidFill>
                <a:effectLst>
                  <a:outerShdw blurRad="114300" dist="101600" dir="2880000" algn="tl" rotWithShape="0">
                    <a:prstClr val="black">
                      <a:alpha val="51000"/>
                    </a:prstClr>
                  </a:outerShdw>
                </a:effectLst>
                <a:latin typeface="Cooper Std Black" pitchFamily="18" charset="0"/>
              </a:rPr>
              <a:t>Aragonit   Cave   Ochtiná</a:t>
            </a:r>
          </a:p>
        </p:txBody>
      </p:sp>
      <p:sp>
        <p:nvSpPr>
          <p:cNvPr id="52" name="Obdĺžnik 51"/>
          <p:cNvSpPr/>
          <p:nvPr/>
        </p:nvSpPr>
        <p:spPr>
          <a:xfrm>
            <a:off x="8424000" y="86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3" name="Obdĺžnik 52"/>
          <p:cNvSpPr/>
          <p:nvPr/>
        </p:nvSpPr>
        <p:spPr>
          <a:xfrm>
            <a:off x="8424000" y="302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4" name="Obdĺžnik 53"/>
          <p:cNvSpPr/>
          <p:nvPr/>
        </p:nvSpPr>
        <p:spPr>
          <a:xfrm>
            <a:off x="8424000" y="43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5" name="Obdĺžnik 54"/>
          <p:cNvSpPr/>
          <p:nvPr/>
        </p:nvSpPr>
        <p:spPr>
          <a:xfrm>
            <a:off x="8424000" y="172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7" name="Obdĺžnik 56"/>
          <p:cNvSpPr/>
          <p:nvPr/>
        </p:nvSpPr>
        <p:spPr>
          <a:xfrm>
            <a:off x="8424000" y="216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8" name="Obdĺžnik 57"/>
          <p:cNvSpPr/>
          <p:nvPr/>
        </p:nvSpPr>
        <p:spPr>
          <a:xfrm>
            <a:off x="8424000" y="388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9" name="Obdĺžnik 58"/>
          <p:cNvSpPr/>
          <p:nvPr/>
        </p:nvSpPr>
        <p:spPr>
          <a:xfrm>
            <a:off x="8424000" y="432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0" name="Obdĺžnik 59"/>
          <p:cNvSpPr/>
          <p:nvPr/>
        </p:nvSpPr>
        <p:spPr>
          <a:xfrm>
            <a:off x="8424000" y="129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1" name="Obdĺžnik 60"/>
          <p:cNvSpPr/>
          <p:nvPr/>
        </p:nvSpPr>
        <p:spPr>
          <a:xfrm>
            <a:off x="8424000" y="345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2" name="Obdĺžnik 61"/>
          <p:cNvSpPr/>
          <p:nvPr/>
        </p:nvSpPr>
        <p:spPr>
          <a:xfrm>
            <a:off x="8424000" y="259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3" name="Obdĺžnik 62"/>
          <p:cNvSpPr/>
          <p:nvPr/>
        </p:nvSpPr>
        <p:spPr>
          <a:xfrm>
            <a:off x="8424000" y="561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4" name="Obdĺžnik 63"/>
          <p:cNvSpPr/>
          <p:nvPr/>
        </p:nvSpPr>
        <p:spPr>
          <a:xfrm>
            <a:off x="8424000" y="518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5" name="Obdĺžnik 64"/>
          <p:cNvSpPr/>
          <p:nvPr/>
        </p:nvSpPr>
        <p:spPr>
          <a:xfrm>
            <a:off x="8424000" y="475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1" name="Obdĺžnik 50"/>
          <p:cNvSpPr/>
          <p:nvPr/>
        </p:nvSpPr>
        <p:spPr>
          <a:xfrm>
            <a:off x="8424000" y="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56" name="Obrázok 5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988" y="486000"/>
            <a:ext cx="7386709" cy="4176000"/>
          </a:xfrm>
          <a:prstGeom prst="rect">
            <a:avLst/>
          </a:prstGeom>
          <a:effectLst>
            <a:outerShdw blurRad="88900" dist="38100" dir="2400000" sx="101000" sy="101000" algn="tl" rotWithShape="0">
              <a:prstClr val="black">
                <a:alpha val="40000"/>
              </a:prstClr>
            </a:outerShdw>
          </a:effectLst>
        </p:spPr>
      </p:pic>
      <p:pic>
        <p:nvPicPr>
          <p:cNvPr id="67" name="Obrázok 6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9952" y="2556000"/>
            <a:ext cx="644020" cy="618259"/>
          </a:xfrm>
          <a:prstGeom prst="rect">
            <a:avLst/>
          </a:prstGeom>
        </p:spPr>
      </p:pic>
      <p:sp>
        <p:nvSpPr>
          <p:cNvPr id="68" name="BlokTextu 67"/>
          <p:cNvSpPr txBox="1"/>
          <p:nvPr/>
        </p:nvSpPr>
        <p:spPr>
          <a:xfrm>
            <a:off x="2893148" y="5580000"/>
            <a:ext cx="2270387" cy="276999"/>
          </a:xfrm>
          <a:prstGeom prst="rect">
            <a:avLst/>
          </a:prstGeom>
          <a:noFill/>
          <a:effectLst>
            <a:outerShdw blurRad="63500" dist="12700" dir="2700000" algn="tl" rotWithShape="0">
              <a:prstClr val="black">
                <a:alpha val="20000"/>
              </a:prstClr>
            </a:outerShdw>
          </a:effectLst>
        </p:spPr>
        <p:txBody>
          <a:bodyPr wrap="square" rtlCol="0">
            <a:spAutoFit/>
          </a:bodyPr>
          <a:lstStyle/>
          <a:p>
            <a:pPr algn="ctr"/>
            <a:r>
              <a:rPr lang="sk-SK" sz="1200" b="1" i="1" dirty="0" smtClean="0">
                <a:solidFill>
                  <a:srgbClr val="008000"/>
                </a:solidFill>
                <a:latin typeface="+mj-lt"/>
              </a:rPr>
              <a:t>GPS   </a:t>
            </a:r>
            <a:r>
              <a:rPr lang="sk-SK" sz="1200" b="1" i="1" smtClean="0">
                <a:solidFill>
                  <a:srgbClr val="008000"/>
                </a:solidFill>
                <a:latin typeface="+mj-lt"/>
              </a:rPr>
              <a:t>N 48°39‘53‘‘   </a:t>
            </a:r>
            <a:r>
              <a:rPr lang="sk-SK" sz="1200" b="1" i="1">
                <a:solidFill>
                  <a:srgbClr val="008000"/>
                </a:solidFill>
                <a:latin typeface="+mj-lt"/>
              </a:rPr>
              <a:t>E </a:t>
            </a:r>
            <a:r>
              <a:rPr lang="sk-SK" sz="1200" b="1" i="1" smtClean="0">
                <a:solidFill>
                  <a:srgbClr val="008000"/>
                </a:solidFill>
                <a:latin typeface="+mj-lt"/>
              </a:rPr>
              <a:t>20°18‘33‘‘</a:t>
            </a:r>
            <a:endParaRPr lang="sk-SK" sz="1200" b="1" i="1" dirty="0">
              <a:solidFill>
                <a:srgbClr val="008000"/>
              </a:solidFill>
              <a:latin typeface="+mj-lt"/>
            </a:endParaRPr>
          </a:p>
        </p:txBody>
      </p:sp>
      <p:pic>
        <p:nvPicPr>
          <p:cNvPr id="2" name="Obrázok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871873">
            <a:off x="502433" y="5615997"/>
            <a:ext cx="857780" cy="857780"/>
          </a:xfrm>
          <a:prstGeom prst="rect">
            <a:avLst/>
          </a:prstGeom>
          <a:effectLst>
            <a:outerShdw blurRad="88900" dist="38100" dir="2400000" sx="101000" sy="101000" algn="tl" rotWithShape="0">
              <a:prstClr val="black">
                <a:alpha val="40000"/>
              </a:prstClr>
            </a:outerShdw>
          </a:effectLst>
        </p:spPr>
      </p:pic>
      <p:sp>
        <p:nvSpPr>
          <p:cNvPr id="5" name="Obdĺžnik 4"/>
          <p:cNvSpPr/>
          <p:nvPr/>
        </p:nvSpPr>
        <p:spPr>
          <a:xfrm>
            <a:off x="609906" y="641603"/>
            <a:ext cx="1833201" cy="430887"/>
          </a:xfrm>
          <a:prstGeom prst="rect">
            <a:avLst/>
          </a:prstGeom>
          <a:noFill/>
        </p:spPr>
        <p:txBody>
          <a:bodyPr wrap="square" lIns="91440" tIns="45720" rIns="91440" bIns="45720">
            <a:spAutoFit/>
          </a:bodyPr>
          <a:lstStyle/>
          <a:p>
            <a:pPr algn="ctr"/>
            <a:r>
              <a:rPr lang="sk-SK" sz="2200" b="1" cap="none" smtClean="0">
                <a:ln w="19050">
                  <a:solidFill>
                    <a:schemeClr val="accent3">
                      <a:lumMod val="50000"/>
                    </a:schemeClr>
                  </a:solidFill>
                  <a:prstDash val="solid"/>
                </a:ln>
                <a:solidFill>
                  <a:schemeClr val="bg1">
                    <a:lumMod val="85000"/>
                  </a:schemeClr>
                </a:solidFill>
                <a:effectLst>
                  <a:outerShdw blurRad="50000" dist="50800" dir="7500000" algn="tl">
                    <a:srgbClr val="000000">
                      <a:shade val="5000"/>
                      <a:alpha val="35000"/>
                    </a:srgbClr>
                  </a:outerShdw>
                </a:effectLst>
                <a:latin typeface="Cooper Std Black" pitchFamily="18" charset="0"/>
              </a:rPr>
              <a:t>SLOVAKIA</a:t>
            </a:r>
            <a:endParaRPr lang="sk-SK" sz="2200" b="1" cap="none">
              <a:ln w="19050">
                <a:solidFill>
                  <a:schemeClr val="accent3">
                    <a:lumMod val="50000"/>
                  </a:schemeClr>
                </a:solidFill>
                <a:prstDash val="solid"/>
              </a:ln>
              <a:solidFill>
                <a:schemeClr val="bg1">
                  <a:lumMod val="85000"/>
                </a:schemeClr>
              </a:solidFill>
              <a:effectLst>
                <a:outerShdw blurRad="50000" dist="50800" dir="7500000" algn="tl">
                  <a:srgbClr val="000000">
                    <a:shade val="5000"/>
                    <a:alpha val="35000"/>
                  </a:srgbClr>
                </a:outerShdw>
              </a:effectLst>
              <a:latin typeface="Cooper Std Black" pitchFamily="18" charset="0"/>
            </a:endParaRPr>
          </a:p>
        </p:txBody>
      </p:sp>
      <p:pic>
        <p:nvPicPr>
          <p:cNvPr id="7" name="Obrázok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12360" y="108981"/>
            <a:ext cx="596840" cy="596840"/>
          </a:xfrm>
          <a:prstGeom prst="rect">
            <a:avLst/>
          </a:prstGeom>
          <a:effectLst>
            <a:outerShdw blurRad="50800" dist="38100" dir="2700000" algn="tl" rotWithShape="0">
              <a:prstClr val="black">
                <a:alpha val="40000"/>
              </a:prstClr>
            </a:outerShdw>
          </a:effectLst>
        </p:spPr>
      </p:pic>
      <p:sp>
        <p:nvSpPr>
          <p:cNvPr id="71" name="BlokTextu 70"/>
          <p:cNvSpPr txBox="1"/>
          <p:nvPr/>
        </p:nvSpPr>
        <p:spPr>
          <a:xfrm>
            <a:off x="8409200" y="6335262"/>
            <a:ext cx="554021" cy="276999"/>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sk-SK" sz="1200" b="1" i="1" smtClean="0">
                <a:solidFill>
                  <a:schemeClr val="accent6">
                    <a:lumMod val="50000"/>
                  </a:schemeClr>
                </a:solidFill>
                <a:latin typeface="+mj-lt"/>
              </a:rPr>
              <a:t>TEXT</a:t>
            </a:r>
            <a:endParaRPr lang="sk-SK" sz="1200" b="1" i="1" dirty="0">
              <a:solidFill>
                <a:schemeClr val="accent6">
                  <a:lumMod val="50000"/>
                </a:schemeClr>
              </a:solidFill>
              <a:latin typeface="+mj-lt"/>
            </a:endParaRPr>
          </a:p>
        </p:txBody>
      </p:sp>
      <p:sp>
        <p:nvSpPr>
          <p:cNvPr id="3" name="Šípka doprava 2"/>
          <p:cNvSpPr/>
          <p:nvPr/>
        </p:nvSpPr>
        <p:spPr>
          <a:xfrm rot="16200000">
            <a:off x="8915780" y="6396638"/>
            <a:ext cx="168440" cy="90010"/>
          </a:xfrm>
          <a:prstGeom prst="rightArrow">
            <a:avLst/>
          </a:prstGeom>
          <a:solidFill>
            <a:schemeClr val="accent6">
              <a:lumMod val="50000"/>
            </a:schemeClr>
          </a:solidFill>
          <a:ln w="12700">
            <a:solidFill>
              <a:schemeClr val="accent6">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schemeClr val="accent6">
                  <a:lumMod val="75000"/>
                </a:schemeClr>
              </a:solidFill>
            </a:endParaRPr>
          </a:p>
        </p:txBody>
      </p:sp>
      <p:pic>
        <p:nvPicPr>
          <p:cNvPr id="66" name="Obrázok 6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0" name="Obrázok 49">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68000" y="53999"/>
            <a:ext cx="432000" cy="288000"/>
          </a:xfrm>
          <a:prstGeom prst="rect">
            <a:avLst/>
          </a:prstGeom>
          <a:ln>
            <a:noFill/>
          </a:ln>
          <a:effectLst>
            <a:outerShdw blurRad="292100" dist="139700" dir="2700000" algn="tl" rotWithShape="0">
              <a:srgbClr val="333333">
                <a:alpha val="65000"/>
              </a:srgbClr>
            </a:outerShdw>
          </a:effectLst>
        </p:spPr>
      </p:pic>
      <p:pic>
        <p:nvPicPr>
          <p:cNvPr id="35" name="Obrázok 34">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68000" y="486000"/>
            <a:ext cx="432000" cy="288000"/>
          </a:xfrm>
          <a:prstGeom prst="rect">
            <a:avLst/>
          </a:prstGeom>
          <a:ln>
            <a:noFill/>
          </a:ln>
          <a:effectLst>
            <a:outerShdw blurRad="292100" dist="139700" dir="2700000" algn="tl" rotWithShape="0">
              <a:srgbClr val="333333">
                <a:alpha val="65000"/>
              </a:srgbClr>
            </a:outerShdw>
          </a:effectLst>
        </p:spPr>
      </p:pic>
      <p:pic>
        <p:nvPicPr>
          <p:cNvPr id="39" name="Obrázok 38">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568000" y="918000"/>
            <a:ext cx="432000" cy="288000"/>
          </a:xfrm>
          <a:prstGeom prst="rect">
            <a:avLst/>
          </a:prstGeom>
          <a:ln>
            <a:noFill/>
          </a:ln>
          <a:effectLst>
            <a:outerShdw blurRad="292100" dist="139700" dir="2700000" algn="tl" rotWithShape="0">
              <a:srgbClr val="333333">
                <a:alpha val="65000"/>
              </a:srgbClr>
            </a:outerShdw>
          </a:effectLst>
        </p:spPr>
      </p:pic>
      <p:pic>
        <p:nvPicPr>
          <p:cNvPr id="34" name="Obrázok 33">
            <a:hlinkClick r:id="rId14" action="ppaction://hlinksldjump"/>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568000" y="1350000"/>
            <a:ext cx="432000" cy="288000"/>
          </a:xfrm>
          <a:prstGeom prst="rect">
            <a:avLst/>
          </a:prstGeom>
          <a:ln>
            <a:noFill/>
          </a:ln>
          <a:effectLst>
            <a:outerShdw blurRad="292100" dist="139700" dir="2700000" algn="tl" rotWithShape="0">
              <a:srgbClr val="333333">
                <a:alpha val="65000"/>
              </a:srgbClr>
            </a:outerShdw>
          </a:effectLst>
        </p:spPr>
      </p:pic>
      <p:pic>
        <p:nvPicPr>
          <p:cNvPr id="47" name="Obrázok 46">
            <a:hlinkClick r:id="rId16" action="ppaction://hlinksldjump"/>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8568000" y="1782000"/>
            <a:ext cx="432000" cy="288000"/>
          </a:xfrm>
          <a:prstGeom prst="rect">
            <a:avLst/>
          </a:prstGeom>
          <a:ln>
            <a:noFill/>
          </a:ln>
          <a:effectLst>
            <a:outerShdw blurRad="292100" dist="139700" dir="2700000" algn="tl" rotWithShape="0">
              <a:srgbClr val="333333">
                <a:alpha val="65000"/>
              </a:srgbClr>
            </a:outerShdw>
          </a:effectLst>
        </p:spPr>
      </p:pic>
      <p:pic>
        <p:nvPicPr>
          <p:cNvPr id="45" name="Obrázok 44">
            <a:hlinkClick r:id="rId18" action="ppaction://hlinksldjump"/>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568000" y="2214000"/>
            <a:ext cx="432000" cy="288000"/>
          </a:xfrm>
          <a:prstGeom prst="rect">
            <a:avLst/>
          </a:prstGeom>
          <a:ln>
            <a:noFill/>
          </a:ln>
          <a:effectLst>
            <a:outerShdw blurRad="292100" dist="139700" dir="2700000" algn="tl" rotWithShape="0">
              <a:srgbClr val="333333">
                <a:alpha val="65000"/>
              </a:srgbClr>
            </a:outerShdw>
          </a:effectLst>
        </p:spPr>
      </p:pic>
      <p:pic>
        <p:nvPicPr>
          <p:cNvPr id="42" name="Obrázok 41">
            <a:hlinkClick r:id="rId20" action="ppaction://hlinksldjump"/>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8568000" y="2646000"/>
            <a:ext cx="432000" cy="288000"/>
          </a:xfrm>
          <a:prstGeom prst="rect">
            <a:avLst/>
          </a:prstGeom>
          <a:ln>
            <a:noFill/>
          </a:ln>
          <a:effectLst>
            <a:outerShdw blurRad="292100" dist="139700" dir="2700000" algn="tl" rotWithShape="0">
              <a:srgbClr val="333333">
                <a:alpha val="65000"/>
              </a:srgbClr>
            </a:outerShdw>
          </a:effectLst>
        </p:spPr>
      </p:pic>
      <p:pic>
        <p:nvPicPr>
          <p:cNvPr id="40" name="Obrázok 39">
            <a:hlinkClick r:id="rId22" action="ppaction://hlinksldjump"/>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568000" y="3078000"/>
            <a:ext cx="432000" cy="288000"/>
          </a:xfrm>
          <a:prstGeom prst="rect">
            <a:avLst/>
          </a:prstGeom>
          <a:ln>
            <a:noFill/>
          </a:ln>
          <a:effectLst>
            <a:outerShdw blurRad="292100" dist="139700" dir="2700000" algn="tl" rotWithShape="0">
              <a:srgbClr val="333333">
                <a:alpha val="65000"/>
              </a:srgbClr>
            </a:outerShdw>
          </a:effectLst>
        </p:spPr>
      </p:pic>
      <p:pic>
        <p:nvPicPr>
          <p:cNvPr id="38" name="Obrázok 37">
            <a:hlinkClick r:id="rId24" action="ppaction://hlinksldjump"/>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8568000" y="3510000"/>
            <a:ext cx="432000" cy="288000"/>
          </a:xfrm>
          <a:prstGeom prst="rect">
            <a:avLst/>
          </a:prstGeom>
          <a:ln>
            <a:noFill/>
          </a:ln>
          <a:effectLst>
            <a:outerShdw blurRad="292100" dist="139700" dir="2700000" algn="tl" rotWithShape="0">
              <a:srgbClr val="333333">
                <a:alpha val="65000"/>
              </a:srgbClr>
            </a:outerShdw>
          </a:effectLst>
        </p:spPr>
      </p:pic>
      <p:pic>
        <p:nvPicPr>
          <p:cNvPr id="46" name="Obrázok 45">
            <a:hlinkClick r:id="rId26" action="ppaction://hlinksldjump"/>
          </p:cNvPr>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8568000" y="3942000"/>
            <a:ext cx="432000" cy="288000"/>
          </a:xfrm>
          <a:prstGeom prst="rect">
            <a:avLst/>
          </a:prstGeom>
          <a:ln>
            <a:noFill/>
          </a:ln>
          <a:effectLst>
            <a:outerShdw blurRad="292100" dist="139700" dir="2700000" algn="tl" rotWithShape="0">
              <a:srgbClr val="333333">
                <a:alpha val="65000"/>
              </a:srgbClr>
            </a:outerShdw>
          </a:effectLst>
        </p:spPr>
      </p:pic>
      <p:pic>
        <p:nvPicPr>
          <p:cNvPr id="44" name="Obrázok 43">
            <a:hlinkClick r:id="rId28" action="ppaction://hlinksldjump"/>
          </p:cNvPr>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8568000" y="4374000"/>
            <a:ext cx="432000" cy="288000"/>
          </a:xfrm>
          <a:prstGeom prst="rect">
            <a:avLst/>
          </a:prstGeom>
          <a:ln>
            <a:noFill/>
          </a:ln>
          <a:effectLst>
            <a:outerShdw blurRad="292100" dist="139700" dir="2700000" algn="tl" rotWithShape="0">
              <a:srgbClr val="333333">
                <a:alpha val="65000"/>
              </a:srgbClr>
            </a:outerShdw>
          </a:effectLst>
        </p:spPr>
      </p:pic>
      <p:pic>
        <p:nvPicPr>
          <p:cNvPr id="41" name="Obrázok 40">
            <a:hlinkClick r:id="rId30" action="ppaction://hlinksldjump"/>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8568000" y="4806000"/>
            <a:ext cx="432000" cy="288000"/>
          </a:xfrm>
          <a:prstGeom prst="rect">
            <a:avLst/>
          </a:prstGeom>
          <a:ln>
            <a:noFill/>
          </a:ln>
          <a:effectLst>
            <a:outerShdw blurRad="292100" dist="139700" dir="2700000" algn="tl" rotWithShape="0">
              <a:srgbClr val="333333">
                <a:alpha val="65000"/>
              </a:srgbClr>
            </a:outerShdw>
          </a:effectLst>
        </p:spPr>
      </p:pic>
      <p:pic>
        <p:nvPicPr>
          <p:cNvPr id="43" name="Obrázok 42">
            <a:hlinkClick r:id="rId32" action="ppaction://hlinksldjump"/>
          </p:cNvPr>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8568000" y="5238000"/>
            <a:ext cx="432000" cy="288000"/>
          </a:xfrm>
          <a:prstGeom prst="rect">
            <a:avLst/>
          </a:prstGeom>
          <a:ln>
            <a:noFill/>
          </a:ln>
          <a:effectLst>
            <a:outerShdw blurRad="292100" dist="139700" dir="2700000" algn="tl" rotWithShape="0">
              <a:srgbClr val="333333">
                <a:alpha val="65000"/>
              </a:srgbClr>
            </a:outerShdw>
          </a:effectLst>
        </p:spPr>
      </p:pic>
      <p:pic>
        <p:nvPicPr>
          <p:cNvPr id="48" name="Obrázok 47">
            <a:hlinkClick r:id="rId34" action="ppaction://hlinksldjump"/>
          </p:cNvPr>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8568000" y="5670000"/>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35555496"/>
      </p:ext>
    </p:extLst>
  </p:cSld>
  <p:clrMapOvr>
    <a:masterClrMapping/>
  </p:clrMapOvr>
  <mc:AlternateContent xmlns:mc="http://schemas.openxmlformats.org/markup-compatibility/2006" xmlns:p14="http://schemas.microsoft.com/office/powerpoint/2010/main">
    <mc:Choice Requires="p14">
      <p:transition spd="slow" p14:dur="4000" advClick="0">
        <p14:vortex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par>
                          <p:cTn id="10" fill="hold">
                            <p:stCondLst>
                              <p:cond delay="2500"/>
                            </p:stCondLst>
                            <p:childTnLst>
                              <p:par>
                                <p:cTn id="11" presetID="42" presetClass="entr" presetSubtype="0" fill="hold" nodeType="afterEffect">
                                  <p:stCondLst>
                                    <p:cond delay="100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1500"/>
                                        <p:tgtEl>
                                          <p:spTgt spid="67"/>
                                        </p:tgtEl>
                                      </p:cBhvr>
                                    </p:animEffect>
                                    <p:anim calcmode="lin" valueType="num">
                                      <p:cBhvr>
                                        <p:cTn id="14" dur="1500" fill="hold"/>
                                        <p:tgtEl>
                                          <p:spTgt spid="67"/>
                                        </p:tgtEl>
                                        <p:attrNameLst>
                                          <p:attrName>ppt_x</p:attrName>
                                        </p:attrNameLst>
                                      </p:cBhvr>
                                      <p:tavLst>
                                        <p:tav tm="0">
                                          <p:val>
                                            <p:strVal val="#ppt_x"/>
                                          </p:val>
                                        </p:tav>
                                        <p:tav tm="100000">
                                          <p:val>
                                            <p:strVal val="#ppt_x"/>
                                          </p:val>
                                        </p:tav>
                                      </p:tavLst>
                                    </p:anim>
                                    <p:anim calcmode="lin" valueType="num">
                                      <p:cBhvr>
                                        <p:cTn id="15" dur="1500" fill="hold"/>
                                        <p:tgtEl>
                                          <p:spTgt spid="67"/>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100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2000"/>
                                        <p:tgtEl>
                                          <p:spTgt spid="20"/>
                                        </p:tgtEl>
                                      </p:cBhvr>
                                    </p:animEffect>
                                    <p:anim calcmode="lin" valueType="num">
                                      <p:cBhvr>
                                        <p:cTn id="20" dur="2000" fill="hold"/>
                                        <p:tgtEl>
                                          <p:spTgt spid="20"/>
                                        </p:tgtEl>
                                        <p:attrNameLst>
                                          <p:attrName>ppt_x</p:attrName>
                                        </p:attrNameLst>
                                      </p:cBhvr>
                                      <p:tavLst>
                                        <p:tav tm="0">
                                          <p:val>
                                            <p:strVal val="#ppt_x"/>
                                          </p:val>
                                        </p:tav>
                                        <p:tav tm="100000">
                                          <p:val>
                                            <p:strVal val="#ppt_x"/>
                                          </p:val>
                                        </p:tav>
                                      </p:tavLst>
                                    </p:anim>
                                    <p:anim calcmode="lin" valueType="num">
                                      <p:cBhvr>
                                        <p:cTn id="21" dur="2000" fill="hold"/>
                                        <p:tgtEl>
                                          <p:spTgt spid="20"/>
                                        </p:tgtEl>
                                        <p:attrNameLst>
                                          <p:attrName>ppt_y</p:attrName>
                                        </p:attrNameLst>
                                      </p:cBhvr>
                                      <p:tavLst>
                                        <p:tav tm="0">
                                          <p:val>
                                            <p:strVal val="#ppt_y+.1"/>
                                          </p:val>
                                        </p:tav>
                                        <p:tav tm="100000">
                                          <p:val>
                                            <p:strVal val="#ppt_y"/>
                                          </p:val>
                                        </p:tav>
                                      </p:tavLst>
                                    </p:anim>
                                  </p:childTnLst>
                                </p:cTn>
                              </p:par>
                            </p:childTnLst>
                          </p:cTn>
                        </p:par>
                        <p:par>
                          <p:cTn id="22" fill="hold">
                            <p:stCondLst>
                              <p:cond delay="8000"/>
                            </p:stCondLst>
                            <p:childTnLst>
                              <p:par>
                                <p:cTn id="23" presetID="10" presetClass="entr" presetSubtype="0" fill="hold" grpId="0" nodeType="afterEffect">
                                  <p:stCondLst>
                                    <p:cond delay="25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1500"/>
                                        <p:tgtEl>
                                          <p:spTgt spid="68"/>
                                        </p:tgtEl>
                                      </p:cBhvr>
                                    </p:animEffect>
                                  </p:childTnLst>
                                </p:cTn>
                              </p:par>
                            </p:childTnLst>
                          </p:cTn>
                        </p:par>
                        <p:par>
                          <p:cTn id="26" fill="hold">
                            <p:stCondLst>
                              <p:cond delay="9750"/>
                            </p:stCondLst>
                            <p:childTnLst>
                              <p:par>
                                <p:cTn id="27" presetID="53" presetClass="entr" presetSubtype="16" fill="hold" nodeType="afterEffect">
                                  <p:stCondLst>
                                    <p:cond delay="500"/>
                                  </p:stCondLst>
                                  <p:childTnLst>
                                    <p:set>
                                      <p:cBhvr>
                                        <p:cTn id="28" dur="1" fill="hold">
                                          <p:stCondLst>
                                            <p:cond delay="0"/>
                                          </p:stCondLst>
                                        </p:cTn>
                                        <p:tgtEl>
                                          <p:spTgt spid="2"/>
                                        </p:tgtEl>
                                        <p:attrNameLst>
                                          <p:attrName>style.visibility</p:attrName>
                                        </p:attrNameLst>
                                      </p:cBhvr>
                                      <p:to>
                                        <p:strVal val="visible"/>
                                      </p:to>
                                    </p:set>
                                    <p:anim calcmode="lin" valueType="num">
                                      <p:cBhvr>
                                        <p:cTn id="29" dur="2000" fill="hold"/>
                                        <p:tgtEl>
                                          <p:spTgt spid="2"/>
                                        </p:tgtEl>
                                        <p:attrNameLst>
                                          <p:attrName>ppt_w</p:attrName>
                                        </p:attrNameLst>
                                      </p:cBhvr>
                                      <p:tavLst>
                                        <p:tav tm="0">
                                          <p:val>
                                            <p:fltVal val="0"/>
                                          </p:val>
                                        </p:tav>
                                        <p:tav tm="100000">
                                          <p:val>
                                            <p:strVal val="#ppt_w"/>
                                          </p:val>
                                        </p:tav>
                                      </p:tavLst>
                                    </p:anim>
                                    <p:anim calcmode="lin" valueType="num">
                                      <p:cBhvr>
                                        <p:cTn id="30" dur="2000" fill="hold"/>
                                        <p:tgtEl>
                                          <p:spTgt spid="2"/>
                                        </p:tgtEl>
                                        <p:attrNameLst>
                                          <p:attrName>ppt_h</p:attrName>
                                        </p:attrNameLst>
                                      </p:cBhvr>
                                      <p:tavLst>
                                        <p:tav tm="0">
                                          <p:val>
                                            <p:fltVal val="0"/>
                                          </p:val>
                                        </p:tav>
                                        <p:tav tm="100000">
                                          <p:val>
                                            <p:strVal val="#ppt_h"/>
                                          </p:val>
                                        </p:tav>
                                      </p:tavLst>
                                    </p:anim>
                                    <p:animEffect transition="in" filter="fade">
                                      <p:cBhvr>
                                        <p:cTn id="31" dur="2000"/>
                                        <p:tgtEl>
                                          <p:spTgt spid="2"/>
                                        </p:tgtEl>
                                      </p:cBhvr>
                                    </p:animEffect>
                                  </p:childTnLst>
                                </p:cTn>
                              </p:par>
                            </p:childTnLst>
                          </p:cTn>
                        </p:par>
                        <p:par>
                          <p:cTn id="32" fill="hold">
                            <p:stCondLst>
                              <p:cond delay="12250"/>
                            </p:stCondLst>
                            <p:childTnLst>
                              <p:par>
                                <p:cTn id="33" presetID="10" presetClass="entr" presetSubtype="0"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par>
                                <p:cTn id="36" presetID="53" presetClass="entr" presetSubtype="16" fill="hold" nodeType="with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p:cTn id="38" dur="750" fill="hold"/>
                                        <p:tgtEl>
                                          <p:spTgt spid="50"/>
                                        </p:tgtEl>
                                        <p:attrNameLst>
                                          <p:attrName>ppt_w</p:attrName>
                                        </p:attrNameLst>
                                      </p:cBhvr>
                                      <p:tavLst>
                                        <p:tav tm="0">
                                          <p:val>
                                            <p:fltVal val="0"/>
                                          </p:val>
                                        </p:tav>
                                        <p:tav tm="100000">
                                          <p:val>
                                            <p:strVal val="#ppt_w"/>
                                          </p:val>
                                        </p:tav>
                                      </p:tavLst>
                                    </p:anim>
                                    <p:anim calcmode="lin" valueType="num">
                                      <p:cBhvr>
                                        <p:cTn id="39" dur="750" fill="hold"/>
                                        <p:tgtEl>
                                          <p:spTgt spid="50"/>
                                        </p:tgtEl>
                                        <p:attrNameLst>
                                          <p:attrName>ppt_h</p:attrName>
                                        </p:attrNameLst>
                                      </p:cBhvr>
                                      <p:tavLst>
                                        <p:tav tm="0">
                                          <p:val>
                                            <p:fltVal val="0"/>
                                          </p:val>
                                        </p:tav>
                                        <p:tav tm="100000">
                                          <p:val>
                                            <p:strVal val="#ppt_h"/>
                                          </p:val>
                                        </p:tav>
                                      </p:tavLst>
                                    </p:anim>
                                    <p:animEffect transition="in" filter="fade">
                                      <p:cBhvr>
                                        <p:cTn id="40" dur="750"/>
                                        <p:tgtEl>
                                          <p:spTgt spid="50"/>
                                        </p:tgtEl>
                                      </p:cBhvr>
                                    </p:animEffect>
                                  </p:childTnLst>
                                </p:cTn>
                              </p:par>
                            </p:childTnLst>
                          </p:cTn>
                        </p:par>
                        <p:par>
                          <p:cTn id="41" fill="hold">
                            <p:stCondLst>
                              <p:cond delay="13000"/>
                            </p:stCondLst>
                            <p:childTnLst>
                              <p:par>
                                <p:cTn id="42" presetID="10" presetClass="entr" presetSubtype="0" fill="hold" grpId="0" nodeType="afterEffect">
                                  <p:stCondLst>
                                    <p:cond delay="250"/>
                                  </p:stCondLst>
                                  <p:childTnLst>
                                    <p:set>
                                      <p:cBhvr>
                                        <p:cTn id="43" dur="1" fill="hold">
                                          <p:stCondLst>
                                            <p:cond delay="0"/>
                                          </p:stCondLst>
                                        </p:cTn>
                                        <p:tgtEl>
                                          <p:spTgt spid="54"/>
                                        </p:tgtEl>
                                        <p:attrNameLst>
                                          <p:attrName>style.visibility</p:attrName>
                                        </p:attrNameLst>
                                      </p:cBhvr>
                                      <p:to>
                                        <p:strVal val="visible"/>
                                      </p:to>
                                    </p:set>
                                    <p:animEffect transition="in" filter="fade">
                                      <p:cBhvr>
                                        <p:cTn id="44" dur="500"/>
                                        <p:tgtEl>
                                          <p:spTgt spid="54"/>
                                        </p:tgtEl>
                                      </p:cBhvr>
                                    </p:animEffect>
                                  </p:childTnLst>
                                </p:cTn>
                              </p:par>
                              <p:par>
                                <p:cTn id="45" presetID="53" presetClass="entr" presetSubtype="16"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p:cTn id="47" dur="750" fill="hold"/>
                                        <p:tgtEl>
                                          <p:spTgt spid="35"/>
                                        </p:tgtEl>
                                        <p:attrNameLst>
                                          <p:attrName>ppt_w</p:attrName>
                                        </p:attrNameLst>
                                      </p:cBhvr>
                                      <p:tavLst>
                                        <p:tav tm="0">
                                          <p:val>
                                            <p:fltVal val="0"/>
                                          </p:val>
                                        </p:tav>
                                        <p:tav tm="100000">
                                          <p:val>
                                            <p:strVal val="#ppt_w"/>
                                          </p:val>
                                        </p:tav>
                                      </p:tavLst>
                                    </p:anim>
                                    <p:anim calcmode="lin" valueType="num">
                                      <p:cBhvr>
                                        <p:cTn id="48" dur="750" fill="hold"/>
                                        <p:tgtEl>
                                          <p:spTgt spid="35"/>
                                        </p:tgtEl>
                                        <p:attrNameLst>
                                          <p:attrName>ppt_h</p:attrName>
                                        </p:attrNameLst>
                                      </p:cBhvr>
                                      <p:tavLst>
                                        <p:tav tm="0">
                                          <p:val>
                                            <p:fltVal val="0"/>
                                          </p:val>
                                        </p:tav>
                                        <p:tav tm="100000">
                                          <p:val>
                                            <p:strVal val="#ppt_h"/>
                                          </p:val>
                                        </p:tav>
                                      </p:tavLst>
                                    </p:anim>
                                    <p:animEffect transition="in" filter="fade">
                                      <p:cBhvr>
                                        <p:cTn id="49" dur="750"/>
                                        <p:tgtEl>
                                          <p:spTgt spid="35"/>
                                        </p:tgtEl>
                                      </p:cBhvr>
                                    </p:animEffect>
                                  </p:childTnLst>
                                </p:cTn>
                              </p:par>
                            </p:childTnLst>
                          </p:cTn>
                        </p:par>
                        <p:par>
                          <p:cTn id="50" fill="hold">
                            <p:stCondLst>
                              <p:cond delay="13750"/>
                            </p:stCondLst>
                            <p:childTnLst>
                              <p:par>
                                <p:cTn id="51" presetID="10" presetClass="entr" presetSubtype="0" fill="hold" grpId="0" nodeType="afterEffect">
                                  <p:stCondLst>
                                    <p:cond delay="250"/>
                                  </p:stCondLst>
                                  <p:childTnLst>
                                    <p:set>
                                      <p:cBhvr>
                                        <p:cTn id="52" dur="1" fill="hold">
                                          <p:stCondLst>
                                            <p:cond delay="0"/>
                                          </p:stCondLst>
                                        </p:cTn>
                                        <p:tgtEl>
                                          <p:spTgt spid="52"/>
                                        </p:tgtEl>
                                        <p:attrNameLst>
                                          <p:attrName>style.visibility</p:attrName>
                                        </p:attrNameLst>
                                      </p:cBhvr>
                                      <p:to>
                                        <p:strVal val="visible"/>
                                      </p:to>
                                    </p:set>
                                    <p:animEffect transition="in" filter="fade">
                                      <p:cBhvr>
                                        <p:cTn id="53" dur="500"/>
                                        <p:tgtEl>
                                          <p:spTgt spid="52"/>
                                        </p:tgtEl>
                                      </p:cBhvr>
                                    </p:animEffect>
                                  </p:childTnLst>
                                </p:cTn>
                              </p:par>
                              <p:par>
                                <p:cTn id="54" presetID="53" presetClass="entr" presetSubtype="16" fill="hold" nodeType="withEffect">
                                  <p:stCondLst>
                                    <p:cond delay="0"/>
                                  </p:stCondLst>
                                  <p:childTnLst>
                                    <p:set>
                                      <p:cBhvr>
                                        <p:cTn id="55" dur="1" fill="hold">
                                          <p:stCondLst>
                                            <p:cond delay="0"/>
                                          </p:stCondLst>
                                        </p:cTn>
                                        <p:tgtEl>
                                          <p:spTgt spid="39"/>
                                        </p:tgtEl>
                                        <p:attrNameLst>
                                          <p:attrName>style.visibility</p:attrName>
                                        </p:attrNameLst>
                                      </p:cBhvr>
                                      <p:to>
                                        <p:strVal val="visible"/>
                                      </p:to>
                                    </p:set>
                                    <p:anim calcmode="lin" valueType="num">
                                      <p:cBhvr>
                                        <p:cTn id="56" dur="750" fill="hold"/>
                                        <p:tgtEl>
                                          <p:spTgt spid="39"/>
                                        </p:tgtEl>
                                        <p:attrNameLst>
                                          <p:attrName>ppt_w</p:attrName>
                                        </p:attrNameLst>
                                      </p:cBhvr>
                                      <p:tavLst>
                                        <p:tav tm="0">
                                          <p:val>
                                            <p:fltVal val="0"/>
                                          </p:val>
                                        </p:tav>
                                        <p:tav tm="100000">
                                          <p:val>
                                            <p:strVal val="#ppt_w"/>
                                          </p:val>
                                        </p:tav>
                                      </p:tavLst>
                                    </p:anim>
                                    <p:anim calcmode="lin" valueType="num">
                                      <p:cBhvr>
                                        <p:cTn id="57" dur="750" fill="hold"/>
                                        <p:tgtEl>
                                          <p:spTgt spid="39"/>
                                        </p:tgtEl>
                                        <p:attrNameLst>
                                          <p:attrName>ppt_h</p:attrName>
                                        </p:attrNameLst>
                                      </p:cBhvr>
                                      <p:tavLst>
                                        <p:tav tm="0">
                                          <p:val>
                                            <p:fltVal val="0"/>
                                          </p:val>
                                        </p:tav>
                                        <p:tav tm="100000">
                                          <p:val>
                                            <p:strVal val="#ppt_h"/>
                                          </p:val>
                                        </p:tav>
                                      </p:tavLst>
                                    </p:anim>
                                    <p:animEffect transition="in" filter="fade">
                                      <p:cBhvr>
                                        <p:cTn id="58" dur="750"/>
                                        <p:tgtEl>
                                          <p:spTgt spid="39"/>
                                        </p:tgtEl>
                                      </p:cBhvr>
                                    </p:animEffect>
                                  </p:childTnLst>
                                </p:cTn>
                              </p:par>
                            </p:childTnLst>
                          </p:cTn>
                        </p:par>
                        <p:par>
                          <p:cTn id="59" fill="hold">
                            <p:stCondLst>
                              <p:cond delay="14500"/>
                            </p:stCondLst>
                            <p:childTnLst>
                              <p:par>
                                <p:cTn id="60" presetID="10" presetClass="entr" presetSubtype="0" fill="hold" grpId="0" nodeType="afterEffect">
                                  <p:stCondLst>
                                    <p:cond delay="250"/>
                                  </p:stCondLst>
                                  <p:childTnLst>
                                    <p:set>
                                      <p:cBhvr>
                                        <p:cTn id="61" dur="1" fill="hold">
                                          <p:stCondLst>
                                            <p:cond delay="0"/>
                                          </p:stCondLst>
                                        </p:cTn>
                                        <p:tgtEl>
                                          <p:spTgt spid="60"/>
                                        </p:tgtEl>
                                        <p:attrNameLst>
                                          <p:attrName>style.visibility</p:attrName>
                                        </p:attrNameLst>
                                      </p:cBhvr>
                                      <p:to>
                                        <p:strVal val="visible"/>
                                      </p:to>
                                    </p:set>
                                    <p:animEffect transition="in" filter="fade">
                                      <p:cBhvr>
                                        <p:cTn id="62" dur="500"/>
                                        <p:tgtEl>
                                          <p:spTgt spid="60"/>
                                        </p:tgtEl>
                                      </p:cBhvr>
                                    </p:animEffect>
                                  </p:childTnLst>
                                </p:cTn>
                              </p:par>
                              <p:par>
                                <p:cTn id="63" presetID="53" presetClass="entr" presetSubtype="16" fill="hold"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750" fill="hold"/>
                                        <p:tgtEl>
                                          <p:spTgt spid="34"/>
                                        </p:tgtEl>
                                        <p:attrNameLst>
                                          <p:attrName>ppt_w</p:attrName>
                                        </p:attrNameLst>
                                      </p:cBhvr>
                                      <p:tavLst>
                                        <p:tav tm="0">
                                          <p:val>
                                            <p:fltVal val="0"/>
                                          </p:val>
                                        </p:tav>
                                        <p:tav tm="100000">
                                          <p:val>
                                            <p:strVal val="#ppt_w"/>
                                          </p:val>
                                        </p:tav>
                                      </p:tavLst>
                                    </p:anim>
                                    <p:anim calcmode="lin" valueType="num">
                                      <p:cBhvr>
                                        <p:cTn id="66" dur="750" fill="hold"/>
                                        <p:tgtEl>
                                          <p:spTgt spid="34"/>
                                        </p:tgtEl>
                                        <p:attrNameLst>
                                          <p:attrName>ppt_h</p:attrName>
                                        </p:attrNameLst>
                                      </p:cBhvr>
                                      <p:tavLst>
                                        <p:tav tm="0">
                                          <p:val>
                                            <p:fltVal val="0"/>
                                          </p:val>
                                        </p:tav>
                                        <p:tav tm="100000">
                                          <p:val>
                                            <p:strVal val="#ppt_h"/>
                                          </p:val>
                                        </p:tav>
                                      </p:tavLst>
                                    </p:anim>
                                    <p:animEffect transition="in" filter="fade">
                                      <p:cBhvr>
                                        <p:cTn id="67" dur="750"/>
                                        <p:tgtEl>
                                          <p:spTgt spid="34"/>
                                        </p:tgtEl>
                                      </p:cBhvr>
                                    </p:animEffect>
                                  </p:childTnLst>
                                </p:cTn>
                              </p:par>
                            </p:childTnLst>
                          </p:cTn>
                        </p:par>
                        <p:par>
                          <p:cTn id="68" fill="hold">
                            <p:stCondLst>
                              <p:cond delay="15250"/>
                            </p:stCondLst>
                            <p:childTnLst>
                              <p:par>
                                <p:cTn id="69" presetID="10" presetClass="entr" presetSubtype="0" fill="hold" grpId="0" nodeType="afterEffect">
                                  <p:stCondLst>
                                    <p:cond delay="250"/>
                                  </p:stCondLst>
                                  <p:childTnLst>
                                    <p:set>
                                      <p:cBhvr>
                                        <p:cTn id="70" dur="1" fill="hold">
                                          <p:stCondLst>
                                            <p:cond delay="0"/>
                                          </p:stCondLst>
                                        </p:cTn>
                                        <p:tgtEl>
                                          <p:spTgt spid="55"/>
                                        </p:tgtEl>
                                        <p:attrNameLst>
                                          <p:attrName>style.visibility</p:attrName>
                                        </p:attrNameLst>
                                      </p:cBhvr>
                                      <p:to>
                                        <p:strVal val="visible"/>
                                      </p:to>
                                    </p:set>
                                    <p:animEffect transition="in" filter="fade">
                                      <p:cBhvr>
                                        <p:cTn id="71" dur="500"/>
                                        <p:tgtEl>
                                          <p:spTgt spid="55"/>
                                        </p:tgtEl>
                                      </p:cBhvr>
                                    </p:animEffect>
                                  </p:childTnLst>
                                </p:cTn>
                              </p:par>
                              <p:par>
                                <p:cTn id="72" presetID="53" presetClass="entr" presetSubtype="16" fill="hold" nodeType="withEffect">
                                  <p:stCondLst>
                                    <p:cond delay="0"/>
                                  </p:stCondLst>
                                  <p:childTnLst>
                                    <p:set>
                                      <p:cBhvr>
                                        <p:cTn id="73" dur="1" fill="hold">
                                          <p:stCondLst>
                                            <p:cond delay="0"/>
                                          </p:stCondLst>
                                        </p:cTn>
                                        <p:tgtEl>
                                          <p:spTgt spid="47"/>
                                        </p:tgtEl>
                                        <p:attrNameLst>
                                          <p:attrName>style.visibility</p:attrName>
                                        </p:attrNameLst>
                                      </p:cBhvr>
                                      <p:to>
                                        <p:strVal val="visible"/>
                                      </p:to>
                                    </p:set>
                                    <p:anim calcmode="lin" valueType="num">
                                      <p:cBhvr>
                                        <p:cTn id="74" dur="750" fill="hold"/>
                                        <p:tgtEl>
                                          <p:spTgt spid="47"/>
                                        </p:tgtEl>
                                        <p:attrNameLst>
                                          <p:attrName>ppt_w</p:attrName>
                                        </p:attrNameLst>
                                      </p:cBhvr>
                                      <p:tavLst>
                                        <p:tav tm="0">
                                          <p:val>
                                            <p:fltVal val="0"/>
                                          </p:val>
                                        </p:tav>
                                        <p:tav tm="100000">
                                          <p:val>
                                            <p:strVal val="#ppt_w"/>
                                          </p:val>
                                        </p:tav>
                                      </p:tavLst>
                                    </p:anim>
                                    <p:anim calcmode="lin" valueType="num">
                                      <p:cBhvr>
                                        <p:cTn id="75" dur="750" fill="hold"/>
                                        <p:tgtEl>
                                          <p:spTgt spid="47"/>
                                        </p:tgtEl>
                                        <p:attrNameLst>
                                          <p:attrName>ppt_h</p:attrName>
                                        </p:attrNameLst>
                                      </p:cBhvr>
                                      <p:tavLst>
                                        <p:tav tm="0">
                                          <p:val>
                                            <p:fltVal val="0"/>
                                          </p:val>
                                        </p:tav>
                                        <p:tav tm="100000">
                                          <p:val>
                                            <p:strVal val="#ppt_h"/>
                                          </p:val>
                                        </p:tav>
                                      </p:tavLst>
                                    </p:anim>
                                    <p:animEffect transition="in" filter="fade">
                                      <p:cBhvr>
                                        <p:cTn id="76" dur="750"/>
                                        <p:tgtEl>
                                          <p:spTgt spid="47"/>
                                        </p:tgtEl>
                                      </p:cBhvr>
                                    </p:animEffect>
                                  </p:childTnLst>
                                </p:cTn>
                              </p:par>
                            </p:childTnLst>
                          </p:cTn>
                        </p:par>
                        <p:par>
                          <p:cTn id="77" fill="hold">
                            <p:stCondLst>
                              <p:cond delay="16000"/>
                            </p:stCondLst>
                            <p:childTnLst>
                              <p:par>
                                <p:cTn id="78" presetID="10" presetClass="entr" presetSubtype="0" fill="hold" grpId="0" nodeType="afterEffect">
                                  <p:stCondLst>
                                    <p:cond delay="250"/>
                                  </p:stCondLst>
                                  <p:childTnLst>
                                    <p:set>
                                      <p:cBhvr>
                                        <p:cTn id="79" dur="1" fill="hold">
                                          <p:stCondLst>
                                            <p:cond delay="0"/>
                                          </p:stCondLst>
                                        </p:cTn>
                                        <p:tgtEl>
                                          <p:spTgt spid="57"/>
                                        </p:tgtEl>
                                        <p:attrNameLst>
                                          <p:attrName>style.visibility</p:attrName>
                                        </p:attrNameLst>
                                      </p:cBhvr>
                                      <p:to>
                                        <p:strVal val="visible"/>
                                      </p:to>
                                    </p:set>
                                    <p:animEffect transition="in" filter="fade">
                                      <p:cBhvr>
                                        <p:cTn id="80" dur="500"/>
                                        <p:tgtEl>
                                          <p:spTgt spid="57"/>
                                        </p:tgtEl>
                                      </p:cBhvr>
                                    </p:animEffect>
                                  </p:childTnLst>
                                </p:cTn>
                              </p:par>
                              <p:par>
                                <p:cTn id="81" presetID="53" presetClass="entr" presetSubtype="16" fill="hold" nodeType="withEffect">
                                  <p:stCondLst>
                                    <p:cond delay="0"/>
                                  </p:stCondLst>
                                  <p:childTnLst>
                                    <p:set>
                                      <p:cBhvr>
                                        <p:cTn id="82" dur="1" fill="hold">
                                          <p:stCondLst>
                                            <p:cond delay="0"/>
                                          </p:stCondLst>
                                        </p:cTn>
                                        <p:tgtEl>
                                          <p:spTgt spid="45"/>
                                        </p:tgtEl>
                                        <p:attrNameLst>
                                          <p:attrName>style.visibility</p:attrName>
                                        </p:attrNameLst>
                                      </p:cBhvr>
                                      <p:to>
                                        <p:strVal val="visible"/>
                                      </p:to>
                                    </p:set>
                                    <p:anim calcmode="lin" valueType="num">
                                      <p:cBhvr>
                                        <p:cTn id="83" dur="750" fill="hold"/>
                                        <p:tgtEl>
                                          <p:spTgt spid="45"/>
                                        </p:tgtEl>
                                        <p:attrNameLst>
                                          <p:attrName>ppt_w</p:attrName>
                                        </p:attrNameLst>
                                      </p:cBhvr>
                                      <p:tavLst>
                                        <p:tav tm="0">
                                          <p:val>
                                            <p:fltVal val="0"/>
                                          </p:val>
                                        </p:tav>
                                        <p:tav tm="100000">
                                          <p:val>
                                            <p:strVal val="#ppt_w"/>
                                          </p:val>
                                        </p:tav>
                                      </p:tavLst>
                                    </p:anim>
                                    <p:anim calcmode="lin" valueType="num">
                                      <p:cBhvr>
                                        <p:cTn id="84" dur="750" fill="hold"/>
                                        <p:tgtEl>
                                          <p:spTgt spid="45"/>
                                        </p:tgtEl>
                                        <p:attrNameLst>
                                          <p:attrName>ppt_h</p:attrName>
                                        </p:attrNameLst>
                                      </p:cBhvr>
                                      <p:tavLst>
                                        <p:tav tm="0">
                                          <p:val>
                                            <p:fltVal val="0"/>
                                          </p:val>
                                        </p:tav>
                                        <p:tav tm="100000">
                                          <p:val>
                                            <p:strVal val="#ppt_h"/>
                                          </p:val>
                                        </p:tav>
                                      </p:tavLst>
                                    </p:anim>
                                    <p:animEffect transition="in" filter="fade">
                                      <p:cBhvr>
                                        <p:cTn id="85" dur="750"/>
                                        <p:tgtEl>
                                          <p:spTgt spid="45"/>
                                        </p:tgtEl>
                                      </p:cBhvr>
                                    </p:animEffect>
                                  </p:childTnLst>
                                </p:cTn>
                              </p:par>
                            </p:childTnLst>
                          </p:cTn>
                        </p:par>
                        <p:par>
                          <p:cTn id="86" fill="hold">
                            <p:stCondLst>
                              <p:cond delay="16750"/>
                            </p:stCondLst>
                            <p:childTnLst>
                              <p:par>
                                <p:cTn id="87" presetID="10" presetClass="entr" presetSubtype="0" fill="hold" grpId="0" nodeType="afterEffect">
                                  <p:stCondLst>
                                    <p:cond delay="250"/>
                                  </p:stCondLst>
                                  <p:childTnLst>
                                    <p:set>
                                      <p:cBhvr>
                                        <p:cTn id="88" dur="1" fill="hold">
                                          <p:stCondLst>
                                            <p:cond delay="0"/>
                                          </p:stCondLst>
                                        </p:cTn>
                                        <p:tgtEl>
                                          <p:spTgt spid="62"/>
                                        </p:tgtEl>
                                        <p:attrNameLst>
                                          <p:attrName>style.visibility</p:attrName>
                                        </p:attrNameLst>
                                      </p:cBhvr>
                                      <p:to>
                                        <p:strVal val="visible"/>
                                      </p:to>
                                    </p:set>
                                    <p:animEffect transition="in" filter="fade">
                                      <p:cBhvr>
                                        <p:cTn id="89" dur="500"/>
                                        <p:tgtEl>
                                          <p:spTgt spid="62"/>
                                        </p:tgtEl>
                                      </p:cBhvr>
                                    </p:animEffect>
                                  </p:childTnLst>
                                </p:cTn>
                              </p:par>
                              <p:par>
                                <p:cTn id="90" presetID="53" presetClass="entr" presetSubtype="16" fill="hold" nodeType="withEffect">
                                  <p:stCondLst>
                                    <p:cond delay="0"/>
                                  </p:stCondLst>
                                  <p:childTnLst>
                                    <p:set>
                                      <p:cBhvr>
                                        <p:cTn id="91" dur="1" fill="hold">
                                          <p:stCondLst>
                                            <p:cond delay="0"/>
                                          </p:stCondLst>
                                        </p:cTn>
                                        <p:tgtEl>
                                          <p:spTgt spid="42"/>
                                        </p:tgtEl>
                                        <p:attrNameLst>
                                          <p:attrName>style.visibility</p:attrName>
                                        </p:attrNameLst>
                                      </p:cBhvr>
                                      <p:to>
                                        <p:strVal val="visible"/>
                                      </p:to>
                                    </p:set>
                                    <p:anim calcmode="lin" valueType="num">
                                      <p:cBhvr>
                                        <p:cTn id="92" dur="750" fill="hold"/>
                                        <p:tgtEl>
                                          <p:spTgt spid="42"/>
                                        </p:tgtEl>
                                        <p:attrNameLst>
                                          <p:attrName>ppt_w</p:attrName>
                                        </p:attrNameLst>
                                      </p:cBhvr>
                                      <p:tavLst>
                                        <p:tav tm="0">
                                          <p:val>
                                            <p:fltVal val="0"/>
                                          </p:val>
                                        </p:tav>
                                        <p:tav tm="100000">
                                          <p:val>
                                            <p:strVal val="#ppt_w"/>
                                          </p:val>
                                        </p:tav>
                                      </p:tavLst>
                                    </p:anim>
                                    <p:anim calcmode="lin" valueType="num">
                                      <p:cBhvr>
                                        <p:cTn id="93" dur="750" fill="hold"/>
                                        <p:tgtEl>
                                          <p:spTgt spid="42"/>
                                        </p:tgtEl>
                                        <p:attrNameLst>
                                          <p:attrName>ppt_h</p:attrName>
                                        </p:attrNameLst>
                                      </p:cBhvr>
                                      <p:tavLst>
                                        <p:tav tm="0">
                                          <p:val>
                                            <p:fltVal val="0"/>
                                          </p:val>
                                        </p:tav>
                                        <p:tav tm="100000">
                                          <p:val>
                                            <p:strVal val="#ppt_h"/>
                                          </p:val>
                                        </p:tav>
                                      </p:tavLst>
                                    </p:anim>
                                    <p:animEffect transition="in" filter="fade">
                                      <p:cBhvr>
                                        <p:cTn id="94" dur="750"/>
                                        <p:tgtEl>
                                          <p:spTgt spid="42"/>
                                        </p:tgtEl>
                                      </p:cBhvr>
                                    </p:animEffect>
                                  </p:childTnLst>
                                </p:cTn>
                              </p:par>
                            </p:childTnLst>
                          </p:cTn>
                        </p:par>
                        <p:par>
                          <p:cTn id="95" fill="hold">
                            <p:stCondLst>
                              <p:cond delay="17500"/>
                            </p:stCondLst>
                            <p:childTnLst>
                              <p:par>
                                <p:cTn id="96" presetID="10" presetClass="entr" presetSubtype="0" fill="hold" grpId="0" nodeType="afterEffect">
                                  <p:stCondLst>
                                    <p:cond delay="250"/>
                                  </p:stCondLst>
                                  <p:childTnLst>
                                    <p:set>
                                      <p:cBhvr>
                                        <p:cTn id="97" dur="1" fill="hold">
                                          <p:stCondLst>
                                            <p:cond delay="0"/>
                                          </p:stCondLst>
                                        </p:cTn>
                                        <p:tgtEl>
                                          <p:spTgt spid="53"/>
                                        </p:tgtEl>
                                        <p:attrNameLst>
                                          <p:attrName>style.visibility</p:attrName>
                                        </p:attrNameLst>
                                      </p:cBhvr>
                                      <p:to>
                                        <p:strVal val="visible"/>
                                      </p:to>
                                    </p:set>
                                    <p:animEffect transition="in" filter="fade">
                                      <p:cBhvr>
                                        <p:cTn id="98" dur="500"/>
                                        <p:tgtEl>
                                          <p:spTgt spid="53"/>
                                        </p:tgtEl>
                                      </p:cBhvr>
                                    </p:animEffect>
                                  </p:childTnLst>
                                </p:cTn>
                              </p:par>
                              <p:par>
                                <p:cTn id="99" presetID="53" presetClass="entr" presetSubtype="16" fill="hold" nodeType="withEffect">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cBhvr>
                                        <p:cTn id="101" dur="750" fill="hold"/>
                                        <p:tgtEl>
                                          <p:spTgt spid="40"/>
                                        </p:tgtEl>
                                        <p:attrNameLst>
                                          <p:attrName>ppt_w</p:attrName>
                                        </p:attrNameLst>
                                      </p:cBhvr>
                                      <p:tavLst>
                                        <p:tav tm="0">
                                          <p:val>
                                            <p:fltVal val="0"/>
                                          </p:val>
                                        </p:tav>
                                        <p:tav tm="100000">
                                          <p:val>
                                            <p:strVal val="#ppt_w"/>
                                          </p:val>
                                        </p:tav>
                                      </p:tavLst>
                                    </p:anim>
                                    <p:anim calcmode="lin" valueType="num">
                                      <p:cBhvr>
                                        <p:cTn id="102" dur="750" fill="hold"/>
                                        <p:tgtEl>
                                          <p:spTgt spid="40"/>
                                        </p:tgtEl>
                                        <p:attrNameLst>
                                          <p:attrName>ppt_h</p:attrName>
                                        </p:attrNameLst>
                                      </p:cBhvr>
                                      <p:tavLst>
                                        <p:tav tm="0">
                                          <p:val>
                                            <p:fltVal val="0"/>
                                          </p:val>
                                        </p:tav>
                                        <p:tav tm="100000">
                                          <p:val>
                                            <p:strVal val="#ppt_h"/>
                                          </p:val>
                                        </p:tav>
                                      </p:tavLst>
                                    </p:anim>
                                    <p:animEffect transition="in" filter="fade">
                                      <p:cBhvr>
                                        <p:cTn id="103" dur="750"/>
                                        <p:tgtEl>
                                          <p:spTgt spid="40"/>
                                        </p:tgtEl>
                                      </p:cBhvr>
                                    </p:animEffect>
                                  </p:childTnLst>
                                </p:cTn>
                              </p:par>
                            </p:childTnLst>
                          </p:cTn>
                        </p:par>
                        <p:par>
                          <p:cTn id="104" fill="hold">
                            <p:stCondLst>
                              <p:cond delay="18250"/>
                            </p:stCondLst>
                            <p:childTnLst>
                              <p:par>
                                <p:cTn id="105" presetID="10" presetClass="entr" presetSubtype="0" fill="hold" grpId="0" nodeType="afterEffect">
                                  <p:stCondLst>
                                    <p:cond delay="250"/>
                                  </p:stCondLst>
                                  <p:childTnLst>
                                    <p:set>
                                      <p:cBhvr>
                                        <p:cTn id="106" dur="1" fill="hold">
                                          <p:stCondLst>
                                            <p:cond delay="0"/>
                                          </p:stCondLst>
                                        </p:cTn>
                                        <p:tgtEl>
                                          <p:spTgt spid="61"/>
                                        </p:tgtEl>
                                        <p:attrNameLst>
                                          <p:attrName>style.visibility</p:attrName>
                                        </p:attrNameLst>
                                      </p:cBhvr>
                                      <p:to>
                                        <p:strVal val="visible"/>
                                      </p:to>
                                    </p:set>
                                    <p:animEffect transition="in" filter="fade">
                                      <p:cBhvr>
                                        <p:cTn id="107" dur="500"/>
                                        <p:tgtEl>
                                          <p:spTgt spid="61"/>
                                        </p:tgtEl>
                                      </p:cBhvr>
                                    </p:animEffect>
                                  </p:childTnLst>
                                </p:cTn>
                              </p:par>
                              <p:par>
                                <p:cTn id="108" presetID="53" presetClass="entr" presetSubtype="16" fill="hold" nodeType="withEffect">
                                  <p:stCondLst>
                                    <p:cond delay="0"/>
                                  </p:stCondLst>
                                  <p:childTnLst>
                                    <p:set>
                                      <p:cBhvr>
                                        <p:cTn id="109" dur="1" fill="hold">
                                          <p:stCondLst>
                                            <p:cond delay="0"/>
                                          </p:stCondLst>
                                        </p:cTn>
                                        <p:tgtEl>
                                          <p:spTgt spid="38"/>
                                        </p:tgtEl>
                                        <p:attrNameLst>
                                          <p:attrName>style.visibility</p:attrName>
                                        </p:attrNameLst>
                                      </p:cBhvr>
                                      <p:to>
                                        <p:strVal val="visible"/>
                                      </p:to>
                                    </p:set>
                                    <p:anim calcmode="lin" valueType="num">
                                      <p:cBhvr>
                                        <p:cTn id="110" dur="750" fill="hold"/>
                                        <p:tgtEl>
                                          <p:spTgt spid="38"/>
                                        </p:tgtEl>
                                        <p:attrNameLst>
                                          <p:attrName>ppt_w</p:attrName>
                                        </p:attrNameLst>
                                      </p:cBhvr>
                                      <p:tavLst>
                                        <p:tav tm="0">
                                          <p:val>
                                            <p:fltVal val="0"/>
                                          </p:val>
                                        </p:tav>
                                        <p:tav tm="100000">
                                          <p:val>
                                            <p:strVal val="#ppt_w"/>
                                          </p:val>
                                        </p:tav>
                                      </p:tavLst>
                                    </p:anim>
                                    <p:anim calcmode="lin" valueType="num">
                                      <p:cBhvr>
                                        <p:cTn id="111" dur="750" fill="hold"/>
                                        <p:tgtEl>
                                          <p:spTgt spid="38"/>
                                        </p:tgtEl>
                                        <p:attrNameLst>
                                          <p:attrName>ppt_h</p:attrName>
                                        </p:attrNameLst>
                                      </p:cBhvr>
                                      <p:tavLst>
                                        <p:tav tm="0">
                                          <p:val>
                                            <p:fltVal val="0"/>
                                          </p:val>
                                        </p:tav>
                                        <p:tav tm="100000">
                                          <p:val>
                                            <p:strVal val="#ppt_h"/>
                                          </p:val>
                                        </p:tav>
                                      </p:tavLst>
                                    </p:anim>
                                    <p:animEffect transition="in" filter="fade">
                                      <p:cBhvr>
                                        <p:cTn id="112" dur="750"/>
                                        <p:tgtEl>
                                          <p:spTgt spid="38"/>
                                        </p:tgtEl>
                                      </p:cBhvr>
                                    </p:animEffect>
                                  </p:childTnLst>
                                </p:cTn>
                              </p:par>
                            </p:childTnLst>
                          </p:cTn>
                        </p:par>
                        <p:par>
                          <p:cTn id="113" fill="hold">
                            <p:stCondLst>
                              <p:cond delay="19000"/>
                            </p:stCondLst>
                            <p:childTnLst>
                              <p:par>
                                <p:cTn id="114" presetID="10" presetClass="entr" presetSubtype="0" fill="hold" grpId="0" nodeType="afterEffect">
                                  <p:stCondLst>
                                    <p:cond delay="250"/>
                                  </p:stCondLst>
                                  <p:childTnLst>
                                    <p:set>
                                      <p:cBhvr>
                                        <p:cTn id="115" dur="1" fill="hold">
                                          <p:stCondLst>
                                            <p:cond delay="0"/>
                                          </p:stCondLst>
                                        </p:cTn>
                                        <p:tgtEl>
                                          <p:spTgt spid="58"/>
                                        </p:tgtEl>
                                        <p:attrNameLst>
                                          <p:attrName>style.visibility</p:attrName>
                                        </p:attrNameLst>
                                      </p:cBhvr>
                                      <p:to>
                                        <p:strVal val="visible"/>
                                      </p:to>
                                    </p:set>
                                    <p:animEffect transition="in" filter="fade">
                                      <p:cBhvr>
                                        <p:cTn id="116" dur="500"/>
                                        <p:tgtEl>
                                          <p:spTgt spid="58"/>
                                        </p:tgtEl>
                                      </p:cBhvr>
                                    </p:animEffect>
                                  </p:childTnLst>
                                </p:cTn>
                              </p:par>
                              <p:par>
                                <p:cTn id="117" presetID="53" presetClass="entr" presetSubtype="16"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750" fill="hold"/>
                                        <p:tgtEl>
                                          <p:spTgt spid="46"/>
                                        </p:tgtEl>
                                        <p:attrNameLst>
                                          <p:attrName>ppt_w</p:attrName>
                                        </p:attrNameLst>
                                      </p:cBhvr>
                                      <p:tavLst>
                                        <p:tav tm="0">
                                          <p:val>
                                            <p:fltVal val="0"/>
                                          </p:val>
                                        </p:tav>
                                        <p:tav tm="100000">
                                          <p:val>
                                            <p:strVal val="#ppt_w"/>
                                          </p:val>
                                        </p:tav>
                                      </p:tavLst>
                                    </p:anim>
                                    <p:anim calcmode="lin" valueType="num">
                                      <p:cBhvr>
                                        <p:cTn id="120" dur="750" fill="hold"/>
                                        <p:tgtEl>
                                          <p:spTgt spid="46"/>
                                        </p:tgtEl>
                                        <p:attrNameLst>
                                          <p:attrName>ppt_h</p:attrName>
                                        </p:attrNameLst>
                                      </p:cBhvr>
                                      <p:tavLst>
                                        <p:tav tm="0">
                                          <p:val>
                                            <p:fltVal val="0"/>
                                          </p:val>
                                        </p:tav>
                                        <p:tav tm="100000">
                                          <p:val>
                                            <p:strVal val="#ppt_h"/>
                                          </p:val>
                                        </p:tav>
                                      </p:tavLst>
                                    </p:anim>
                                    <p:animEffect transition="in" filter="fade">
                                      <p:cBhvr>
                                        <p:cTn id="121" dur="750"/>
                                        <p:tgtEl>
                                          <p:spTgt spid="46"/>
                                        </p:tgtEl>
                                      </p:cBhvr>
                                    </p:animEffect>
                                  </p:childTnLst>
                                </p:cTn>
                              </p:par>
                            </p:childTnLst>
                          </p:cTn>
                        </p:par>
                        <p:par>
                          <p:cTn id="122" fill="hold">
                            <p:stCondLst>
                              <p:cond delay="19750"/>
                            </p:stCondLst>
                            <p:childTnLst>
                              <p:par>
                                <p:cTn id="123" presetID="10" presetClass="entr" presetSubtype="0" fill="hold" grpId="0" nodeType="afterEffect">
                                  <p:stCondLst>
                                    <p:cond delay="250"/>
                                  </p:stCondLst>
                                  <p:childTnLst>
                                    <p:set>
                                      <p:cBhvr>
                                        <p:cTn id="124" dur="1" fill="hold">
                                          <p:stCondLst>
                                            <p:cond delay="0"/>
                                          </p:stCondLst>
                                        </p:cTn>
                                        <p:tgtEl>
                                          <p:spTgt spid="59"/>
                                        </p:tgtEl>
                                        <p:attrNameLst>
                                          <p:attrName>style.visibility</p:attrName>
                                        </p:attrNameLst>
                                      </p:cBhvr>
                                      <p:to>
                                        <p:strVal val="visible"/>
                                      </p:to>
                                    </p:set>
                                    <p:animEffect transition="in" filter="fade">
                                      <p:cBhvr>
                                        <p:cTn id="125" dur="500"/>
                                        <p:tgtEl>
                                          <p:spTgt spid="59"/>
                                        </p:tgtEl>
                                      </p:cBhvr>
                                    </p:animEffect>
                                  </p:childTnLst>
                                </p:cTn>
                              </p:par>
                              <p:par>
                                <p:cTn id="126" presetID="53" presetClass="entr" presetSubtype="16" fill="hold" nodeType="withEffect">
                                  <p:stCondLst>
                                    <p:cond delay="0"/>
                                  </p:stCondLst>
                                  <p:childTnLst>
                                    <p:set>
                                      <p:cBhvr>
                                        <p:cTn id="127" dur="1" fill="hold">
                                          <p:stCondLst>
                                            <p:cond delay="0"/>
                                          </p:stCondLst>
                                        </p:cTn>
                                        <p:tgtEl>
                                          <p:spTgt spid="44"/>
                                        </p:tgtEl>
                                        <p:attrNameLst>
                                          <p:attrName>style.visibility</p:attrName>
                                        </p:attrNameLst>
                                      </p:cBhvr>
                                      <p:to>
                                        <p:strVal val="visible"/>
                                      </p:to>
                                    </p:set>
                                    <p:anim calcmode="lin" valueType="num">
                                      <p:cBhvr>
                                        <p:cTn id="128" dur="750" fill="hold"/>
                                        <p:tgtEl>
                                          <p:spTgt spid="44"/>
                                        </p:tgtEl>
                                        <p:attrNameLst>
                                          <p:attrName>ppt_w</p:attrName>
                                        </p:attrNameLst>
                                      </p:cBhvr>
                                      <p:tavLst>
                                        <p:tav tm="0">
                                          <p:val>
                                            <p:fltVal val="0"/>
                                          </p:val>
                                        </p:tav>
                                        <p:tav tm="100000">
                                          <p:val>
                                            <p:strVal val="#ppt_w"/>
                                          </p:val>
                                        </p:tav>
                                      </p:tavLst>
                                    </p:anim>
                                    <p:anim calcmode="lin" valueType="num">
                                      <p:cBhvr>
                                        <p:cTn id="129" dur="750" fill="hold"/>
                                        <p:tgtEl>
                                          <p:spTgt spid="44"/>
                                        </p:tgtEl>
                                        <p:attrNameLst>
                                          <p:attrName>ppt_h</p:attrName>
                                        </p:attrNameLst>
                                      </p:cBhvr>
                                      <p:tavLst>
                                        <p:tav tm="0">
                                          <p:val>
                                            <p:fltVal val="0"/>
                                          </p:val>
                                        </p:tav>
                                        <p:tav tm="100000">
                                          <p:val>
                                            <p:strVal val="#ppt_h"/>
                                          </p:val>
                                        </p:tav>
                                      </p:tavLst>
                                    </p:anim>
                                    <p:animEffect transition="in" filter="fade">
                                      <p:cBhvr>
                                        <p:cTn id="130" dur="750"/>
                                        <p:tgtEl>
                                          <p:spTgt spid="44"/>
                                        </p:tgtEl>
                                      </p:cBhvr>
                                    </p:animEffect>
                                  </p:childTnLst>
                                </p:cTn>
                              </p:par>
                            </p:childTnLst>
                          </p:cTn>
                        </p:par>
                        <p:par>
                          <p:cTn id="131" fill="hold">
                            <p:stCondLst>
                              <p:cond delay="20500"/>
                            </p:stCondLst>
                            <p:childTnLst>
                              <p:par>
                                <p:cTn id="132" presetID="10" presetClass="entr" presetSubtype="0" fill="hold" grpId="0" nodeType="afterEffect">
                                  <p:stCondLst>
                                    <p:cond delay="250"/>
                                  </p:stCondLst>
                                  <p:childTnLst>
                                    <p:set>
                                      <p:cBhvr>
                                        <p:cTn id="133" dur="1" fill="hold">
                                          <p:stCondLst>
                                            <p:cond delay="0"/>
                                          </p:stCondLst>
                                        </p:cTn>
                                        <p:tgtEl>
                                          <p:spTgt spid="65"/>
                                        </p:tgtEl>
                                        <p:attrNameLst>
                                          <p:attrName>style.visibility</p:attrName>
                                        </p:attrNameLst>
                                      </p:cBhvr>
                                      <p:to>
                                        <p:strVal val="visible"/>
                                      </p:to>
                                    </p:set>
                                    <p:animEffect transition="in" filter="fade">
                                      <p:cBhvr>
                                        <p:cTn id="134" dur="500"/>
                                        <p:tgtEl>
                                          <p:spTgt spid="65"/>
                                        </p:tgtEl>
                                      </p:cBhvr>
                                    </p:animEffect>
                                  </p:childTnLst>
                                </p:cTn>
                              </p:par>
                              <p:par>
                                <p:cTn id="135" presetID="53" presetClass="entr" presetSubtype="16" fill="hold" nodeType="withEffect">
                                  <p:stCondLst>
                                    <p:cond delay="0"/>
                                  </p:stCondLst>
                                  <p:childTnLst>
                                    <p:set>
                                      <p:cBhvr>
                                        <p:cTn id="136" dur="1" fill="hold">
                                          <p:stCondLst>
                                            <p:cond delay="0"/>
                                          </p:stCondLst>
                                        </p:cTn>
                                        <p:tgtEl>
                                          <p:spTgt spid="41"/>
                                        </p:tgtEl>
                                        <p:attrNameLst>
                                          <p:attrName>style.visibility</p:attrName>
                                        </p:attrNameLst>
                                      </p:cBhvr>
                                      <p:to>
                                        <p:strVal val="visible"/>
                                      </p:to>
                                    </p:set>
                                    <p:anim calcmode="lin" valueType="num">
                                      <p:cBhvr>
                                        <p:cTn id="137" dur="750" fill="hold"/>
                                        <p:tgtEl>
                                          <p:spTgt spid="41"/>
                                        </p:tgtEl>
                                        <p:attrNameLst>
                                          <p:attrName>ppt_w</p:attrName>
                                        </p:attrNameLst>
                                      </p:cBhvr>
                                      <p:tavLst>
                                        <p:tav tm="0">
                                          <p:val>
                                            <p:fltVal val="0"/>
                                          </p:val>
                                        </p:tav>
                                        <p:tav tm="100000">
                                          <p:val>
                                            <p:strVal val="#ppt_w"/>
                                          </p:val>
                                        </p:tav>
                                      </p:tavLst>
                                    </p:anim>
                                    <p:anim calcmode="lin" valueType="num">
                                      <p:cBhvr>
                                        <p:cTn id="138" dur="750" fill="hold"/>
                                        <p:tgtEl>
                                          <p:spTgt spid="41"/>
                                        </p:tgtEl>
                                        <p:attrNameLst>
                                          <p:attrName>ppt_h</p:attrName>
                                        </p:attrNameLst>
                                      </p:cBhvr>
                                      <p:tavLst>
                                        <p:tav tm="0">
                                          <p:val>
                                            <p:fltVal val="0"/>
                                          </p:val>
                                        </p:tav>
                                        <p:tav tm="100000">
                                          <p:val>
                                            <p:strVal val="#ppt_h"/>
                                          </p:val>
                                        </p:tav>
                                      </p:tavLst>
                                    </p:anim>
                                    <p:animEffect transition="in" filter="fade">
                                      <p:cBhvr>
                                        <p:cTn id="139" dur="750"/>
                                        <p:tgtEl>
                                          <p:spTgt spid="41"/>
                                        </p:tgtEl>
                                      </p:cBhvr>
                                    </p:animEffect>
                                  </p:childTnLst>
                                </p:cTn>
                              </p:par>
                            </p:childTnLst>
                          </p:cTn>
                        </p:par>
                        <p:par>
                          <p:cTn id="140" fill="hold">
                            <p:stCondLst>
                              <p:cond delay="21250"/>
                            </p:stCondLst>
                            <p:childTnLst>
                              <p:par>
                                <p:cTn id="141" presetID="10" presetClass="entr" presetSubtype="0" fill="hold" grpId="0" nodeType="afterEffect">
                                  <p:stCondLst>
                                    <p:cond delay="250"/>
                                  </p:stCondLst>
                                  <p:childTnLst>
                                    <p:set>
                                      <p:cBhvr>
                                        <p:cTn id="142" dur="1" fill="hold">
                                          <p:stCondLst>
                                            <p:cond delay="0"/>
                                          </p:stCondLst>
                                        </p:cTn>
                                        <p:tgtEl>
                                          <p:spTgt spid="64"/>
                                        </p:tgtEl>
                                        <p:attrNameLst>
                                          <p:attrName>style.visibility</p:attrName>
                                        </p:attrNameLst>
                                      </p:cBhvr>
                                      <p:to>
                                        <p:strVal val="visible"/>
                                      </p:to>
                                    </p:set>
                                    <p:animEffect transition="in" filter="fade">
                                      <p:cBhvr>
                                        <p:cTn id="143" dur="500"/>
                                        <p:tgtEl>
                                          <p:spTgt spid="64"/>
                                        </p:tgtEl>
                                      </p:cBhvr>
                                    </p:animEffect>
                                  </p:childTnLst>
                                </p:cTn>
                              </p:par>
                              <p:par>
                                <p:cTn id="144" presetID="53" presetClass="entr" presetSubtype="16" fill="hold" nodeType="withEffect">
                                  <p:stCondLst>
                                    <p:cond delay="0"/>
                                  </p:stCondLst>
                                  <p:childTnLst>
                                    <p:set>
                                      <p:cBhvr>
                                        <p:cTn id="145" dur="1" fill="hold">
                                          <p:stCondLst>
                                            <p:cond delay="0"/>
                                          </p:stCondLst>
                                        </p:cTn>
                                        <p:tgtEl>
                                          <p:spTgt spid="43"/>
                                        </p:tgtEl>
                                        <p:attrNameLst>
                                          <p:attrName>style.visibility</p:attrName>
                                        </p:attrNameLst>
                                      </p:cBhvr>
                                      <p:to>
                                        <p:strVal val="visible"/>
                                      </p:to>
                                    </p:set>
                                    <p:anim calcmode="lin" valueType="num">
                                      <p:cBhvr>
                                        <p:cTn id="146" dur="750" fill="hold"/>
                                        <p:tgtEl>
                                          <p:spTgt spid="43"/>
                                        </p:tgtEl>
                                        <p:attrNameLst>
                                          <p:attrName>ppt_w</p:attrName>
                                        </p:attrNameLst>
                                      </p:cBhvr>
                                      <p:tavLst>
                                        <p:tav tm="0">
                                          <p:val>
                                            <p:fltVal val="0"/>
                                          </p:val>
                                        </p:tav>
                                        <p:tav tm="100000">
                                          <p:val>
                                            <p:strVal val="#ppt_w"/>
                                          </p:val>
                                        </p:tav>
                                      </p:tavLst>
                                    </p:anim>
                                    <p:anim calcmode="lin" valueType="num">
                                      <p:cBhvr>
                                        <p:cTn id="147" dur="750" fill="hold"/>
                                        <p:tgtEl>
                                          <p:spTgt spid="43"/>
                                        </p:tgtEl>
                                        <p:attrNameLst>
                                          <p:attrName>ppt_h</p:attrName>
                                        </p:attrNameLst>
                                      </p:cBhvr>
                                      <p:tavLst>
                                        <p:tav tm="0">
                                          <p:val>
                                            <p:fltVal val="0"/>
                                          </p:val>
                                        </p:tav>
                                        <p:tav tm="100000">
                                          <p:val>
                                            <p:strVal val="#ppt_h"/>
                                          </p:val>
                                        </p:tav>
                                      </p:tavLst>
                                    </p:anim>
                                    <p:animEffect transition="in" filter="fade">
                                      <p:cBhvr>
                                        <p:cTn id="148" dur="750"/>
                                        <p:tgtEl>
                                          <p:spTgt spid="43"/>
                                        </p:tgtEl>
                                      </p:cBhvr>
                                    </p:animEffect>
                                  </p:childTnLst>
                                </p:cTn>
                              </p:par>
                            </p:childTnLst>
                          </p:cTn>
                        </p:par>
                        <p:par>
                          <p:cTn id="149" fill="hold">
                            <p:stCondLst>
                              <p:cond delay="22000"/>
                            </p:stCondLst>
                            <p:childTnLst>
                              <p:par>
                                <p:cTn id="150" presetID="10" presetClass="entr" presetSubtype="0" fill="hold" grpId="0" nodeType="afterEffect">
                                  <p:stCondLst>
                                    <p:cond delay="250"/>
                                  </p:stCondLst>
                                  <p:childTnLst>
                                    <p:set>
                                      <p:cBhvr>
                                        <p:cTn id="151" dur="1" fill="hold">
                                          <p:stCondLst>
                                            <p:cond delay="0"/>
                                          </p:stCondLst>
                                        </p:cTn>
                                        <p:tgtEl>
                                          <p:spTgt spid="63"/>
                                        </p:tgtEl>
                                        <p:attrNameLst>
                                          <p:attrName>style.visibility</p:attrName>
                                        </p:attrNameLst>
                                      </p:cBhvr>
                                      <p:to>
                                        <p:strVal val="visible"/>
                                      </p:to>
                                    </p:set>
                                    <p:animEffect transition="in" filter="fade">
                                      <p:cBhvr>
                                        <p:cTn id="152" dur="500"/>
                                        <p:tgtEl>
                                          <p:spTgt spid="63"/>
                                        </p:tgtEl>
                                      </p:cBhvr>
                                    </p:animEffect>
                                  </p:childTnLst>
                                </p:cTn>
                              </p:par>
                              <p:par>
                                <p:cTn id="153" presetID="53" presetClass="entr" presetSubtype="16" fill="hold" nodeType="withEffect">
                                  <p:stCondLst>
                                    <p:cond delay="0"/>
                                  </p:stCondLst>
                                  <p:childTnLst>
                                    <p:set>
                                      <p:cBhvr>
                                        <p:cTn id="154" dur="1" fill="hold">
                                          <p:stCondLst>
                                            <p:cond delay="0"/>
                                          </p:stCondLst>
                                        </p:cTn>
                                        <p:tgtEl>
                                          <p:spTgt spid="48"/>
                                        </p:tgtEl>
                                        <p:attrNameLst>
                                          <p:attrName>style.visibility</p:attrName>
                                        </p:attrNameLst>
                                      </p:cBhvr>
                                      <p:to>
                                        <p:strVal val="visible"/>
                                      </p:to>
                                    </p:set>
                                    <p:anim calcmode="lin" valueType="num">
                                      <p:cBhvr>
                                        <p:cTn id="155" dur="750" fill="hold"/>
                                        <p:tgtEl>
                                          <p:spTgt spid="48"/>
                                        </p:tgtEl>
                                        <p:attrNameLst>
                                          <p:attrName>ppt_w</p:attrName>
                                        </p:attrNameLst>
                                      </p:cBhvr>
                                      <p:tavLst>
                                        <p:tav tm="0">
                                          <p:val>
                                            <p:fltVal val="0"/>
                                          </p:val>
                                        </p:tav>
                                        <p:tav tm="100000">
                                          <p:val>
                                            <p:strVal val="#ppt_w"/>
                                          </p:val>
                                        </p:tav>
                                      </p:tavLst>
                                    </p:anim>
                                    <p:anim calcmode="lin" valueType="num">
                                      <p:cBhvr>
                                        <p:cTn id="156" dur="750" fill="hold"/>
                                        <p:tgtEl>
                                          <p:spTgt spid="48"/>
                                        </p:tgtEl>
                                        <p:attrNameLst>
                                          <p:attrName>ppt_h</p:attrName>
                                        </p:attrNameLst>
                                      </p:cBhvr>
                                      <p:tavLst>
                                        <p:tav tm="0">
                                          <p:val>
                                            <p:fltVal val="0"/>
                                          </p:val>
                                        </p:tav>
                                        <p:tav tm="100000">
                                          <p:val>
                                            <p:strVal val="#ppt_h"/>
                                          </p:val>
                                        </p:tav>
                                      </p:tavLst>
                                    </p:anim>
                                    <p:animEffect transition="in" filter="fade">
                                      <p:cBhvr>
                                        <p:cTn id="157" dur="750"/>
                                        <p:tgtEl>
                                          <p:spTgt spid="48"/>
                                        </p:tgtEl>
                                      </p:cBhvr>
                                    </p:animEffect>
                                  </p:childTnLst>
                                </p:cTn>
                              </p:par>
                            </p:childTnLst>
                          </p:cTn>
                        </p:par>
                        <p:par>
                          <p:cTn id="158" fill="hold">
                            <p:stCondLst>
                              <p:cond delay="22750"/>
                            </p:stCondLst>
                            <p:childTnLst>
                              <p:par>
                                <p:cTn id="159" presetID="42" presetClass="entr" presetSubtype="0" fill="hold" grpId="0" nodeType="afterEffect">
                                  <p:stCondLst>
                                    <p:cond delay="0"/>
                                  </p:stCondLst>
                                  <p:childTnLst>
                                    <p:set>
                                      <p:cBhvr>
                                        <p:cTn id="160" dur="1" fill="hold">
                                          <p:stCondLst>
                                            <p:cond delay="0"/>
                                          </p:stCondLst>
                                        </p:cTn>
                                        <p:tgtEl>
                                          <p:spTgt spid="71"/>
                                        </p:tgtEl>
                                        <p:attrNameLst>
                                          <p:attrName>style.visibility</p:attrName>
                                        </p:attrNameLst>
                                      </p:cBhvr>
                                      <p:to>
                                        <p:strVal val="visible"/>
                                      </p:to>
                                    </p:set>
                                    <p:animEffect transition="in" filter="fade">
                                      <p:cBhvr>
                                        <p:cTn id="161" dur="2000"/>
                                        <p:tgtEl>
                                          <p:spTgt spid="71"/>
                                        </p:tgtEl>
                                      </p:cBhvr>
                                    </p:animEffect>
                                    <p:anim calcmode="lin" valueType="num">
                                      <p:cBhvr>
                                        <p:cTn id="162" dur="2000" fill="hold"/>
                                        <p:tgtEl>
                                          <p:spTgt spid="71"/>
                                        </p:tgtEl>
                                        <p:attrNameLst>
                                          <p:attrName>ppt_x</p:attrName>
                                        </p:attrNameLst>
                                      </p:cBhvr>
                                      <p:tavLst>
                                        <p:tav tm="0">
                                          <p:val>
                                            <p:strVal val="#ppt_x"/>
                                          </p:val>
                                        </p:tav>
                                        <p:tav tm="100000">
                                          <p:val>
                                            <p:strVal val="#ppt_x"/>
                                          </p:val>
                                        </p:tav>
                                      </p:tavLst>
                                    </p:anim>
                                    <p:anim calcmode="lin" valueType="num">
                                      <p:cBhvr>
                                        <p:cTn id="163" dur="2000" fill="hold"/>
                                        <p:tgtEl>
                                          <p:spTgt spid="71"/>
                                        </p:tgtEl>
                                        <p:attrNameLst>
                                          <p:attrName>ppt_y</p:attrName>
                                        </p:attrNameLst>
                                      </p:cBhvr>
                                      <p:tavLst>
                                        <p:tav tm="0">
                                          <p:val>
                                            <p:strVal val="#ppt_y+.1"/>
                                          </p:val>
                                        </p:tav>
                                        <p:tav tm="100000">
                                          <p:val>
                                            <p:strVal val="#ppt_y"/>
                                          </p:val>
                                        </p:tav>
                                      </p:tavLst>
                                    </p:anim>
                                  </p:childTnLst>
                                </p:cTn>
                              </p:par>
                              <p:par>
                                <p:cTn id="164" presetID="42" presetClass="entr" presetSubtype="0" fill="hold" grpId="0" nodeType="withEffect">
                                  <p:stCondLst>
                                    <p:cond delay="0"/>
                                  </p:stCondLst>
                                  <p:childTnLst>
                                    <p:set>
                                      <p:cBhvr>
                                        <p:cTn id="165" dur="1" fill="hold">
                                          <p:stCondLst>
                                            <p:cond delay="0"/>
                                          </p:stCondLst>
                                        </p:cTn>
                                        <p:tgtEl>
                                          <p:spTgt spid="3"/>
                                        </p:tgtEl>
                                        <p:attrNameLst>
                                          <p:attrName>style.visibility</p:attrName>
                                        </p:attrNameLst>
                                      </p:cBhvr>
                                      <p:to>
                                        <p:strVal val="visible"/>
                                      </p:to>
                                    </p:set>
                                    <p:animEffect transition="in" filter="fade">
                                      <p:cBhvr>
                                        <p:cTn id="166" dur="2000"/>
                                        <p:tgtEl>
                                          <p:spTgt spid="3"/>
                                        </p:tgtEl>
                                      </p:cBhvr>
                                    </p:animEffect>
                                    <p:anim calcmode="lin" valueType="num">
                                      <p:cBhvr>
                                        <p:cTn id="167" dur="2000" fill="hold"/>
                                        <p:tgtEl>
                                          <p:spTgt spid="3"/>
                                        </p:tgtEl>
                                        <p:attrNameLst>
                                          <p:attrName>ppt_x</p:attrName>
                                        </p:attrNameLst>
                                      </p:cBhvr>
                                      <p:tavLst>
                                        <p:tav tm="0">
                                          <p:val>
                                            <p:strVal val="#ppt_x"/>
                                          </p:val>
                                        </p:tav>
                                        <p:tav tm="100000">
                                          <p:val>
                                            <p:strVal val="#ppt_x"/>
                                          </p:val>
                                        </p:tav>
                                      </p:tavLst>
                                    </p:anim>
                                    <p:anim calcmode="lin" valueType="num">
                                      <p:cBhvr>
                                        <p:cTn id="168" dur="2000" fill="hold"/>
                                        <p:tgtEl>
                                          <p:spTgt spid="3"/>
                                        </p:tgtEl>
                                        <p:attrNameLst>
                                          <p:attrName>ppt_y</p:attrName>
                                        </p:attrNameLst>
                                      </p:cBhvr>
                                      <p:tavLst>
                                        <p:tav tm="0">
                                          <p:val>
                                            <p:strVal val="#ppt_y+.1"/>
                                          </p:val>
                                        </p:tav>
                                        <p:tav tm="100000">
                                          <p:val>
                                            <p:strVal val="#ppt_y"/>
                                          </p:val>
                                        </p:tav>
                                      </p:tavLst>
                                    </p:anim>
                                  </p:childTnLst>
                                </p:cTn>
                              </p:par>
                            </p:childTnLst>
                          </p:cTn>
                        </p:par>
                        <p:par>
                          <p:cTn id="169" fill="hold">
                            <p:stCondLst>
                              <p:cond delay="24750"/>
                            </p:stCondLst>
                            <p:childTnLst>
                              <p:par>
                                <p:cTn id="170" presetID="10" presetClass="entr" presetSubtype="0" fill="hold" nodeType="afterEffect">
                                  <p:stCondLst>
                                    <p:cond delay="250"/>
                                  </p:stCondLst>
                                  <p:childTnLst>
                                    <p:set>
                                      <p:cBhvr>
                                        <p:cTn id="171" dur="1" fill="hold">
                                          <p:stCondLst>
                                            <p:cond delay="0"/>
                                          </p:stCondLst>
                                        </p:cTn>
                                        <p:tgtEl>
                                          <p:spTgt spid="7"/>
                                        </p:tgtEl>
                                        <p:attrNameLst>
                                          <p:attrName>style.visibility</p:attrName>
                                        </p:attrNameLst>
                                      </p:cBhvr>
                                      <p:to>
                                        <p:strVal val="visible"/>
                                      </p:to>
                                    </p:set>
                                    <p:animEffect transition="in" filter="fade">
                                      <p:cBhvr>
                                        <p:cTn id="172" dur="1500"/>
                                        <p:tgtEl>
                                          <p:spTgt spid="7"/>
                                        </p:tgtEl>
                                      </p:cBhvr>
                                    </p:animEffect>
                                  </p:childTnLst>
                                </p:cTn>
                              </p:par>
                            </p:childTnLst>
                          </p:cTn>
                        </p:par>
                        <p:par>
                          <p:cTn id="173" fill="hold">
                            <p:stCondLst>
                              <p:cond delay="26500"/>
                            </p:stCondLst>
                            <p:childTnLst>
                              <p:par>
                                <p:cTn id="174" presetID="42" presetClass="path" presetSubtype="0" repeatCount="indefinite" accel="50000" decel="50000" autoRev="1" fill="hold" nodeType="afterEffect">
                                  <p:stCondLst>
                                    <p:cond delay="0"/>
                                  </p:stCondLst>
                                  <p:childTnLst>
                                    <p:animMotion origin="layout" path="M 8.33333E-7 -7.40741E-7 L -0.00104 0.8081 " pathEditMode="relative" rAng="0" ptsTypes="AA">
                                      <p:cBhvr>
                                        <p:cTn id="175" dur="15000" fill="hold"/>
                                        <p:tgtEl>
                                          <p:spTgt spid="7"/>
                                        </p:tgtEl>
                                        <p:attrNameLst>
                                          <p:attrName>ppt_x</p:attrName>
                                          <p:attrName>ppt_y</p:attrName>
                                        </p:attrNameLst>
                                      </p:cBhvr>
                                      <p:rCtr x="-52" y="4039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2" grpId="0" animBg="1"/>
      <p:bldP spid="53" grpId="0" animBg="1"/>
      <p:bldP spid="54" grpId="0" animBg="1"/>
      <p:bldP spid="55" grpId="0" animBg="1"/>
      <p:bldP spid="57" grpId="0" animBg="1"/>
      <p:bldP spid="58" grpId="0" animBg="1"/>
      <p:bldP spid="59" grpId="0" animBg="1"/>
      <p:bldP spid="60" grpId="0" animBg="1"/>
      <p:bldP spid="61" grpId="0" animBg="1"/>
      <p:bldP spid="62" grpId="0" animBg="1"/>
      <p:bldP spid="63" grpId="0" animBg="1"/>
      <p:bldP spid="64" grpId="0" animBg="1"/>
      <p:bldP spid="65" grpId="0" animBg="1"/>
      <p:bldP spid="51" grpId="0" animBg="1"/>
      <p:bldP spid="68" grpId="0"/>
      <p:bldP spid="5" grpId="0"/>
      <p:bldP spid="71"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Ochtinská aragonitová jaskyňa  /  Slovensko</a:t>
            </a:r>
            <a:endParaRPr lang="sk-SK" sz="2400" i="1" u="sng">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Hudba :		Paul de Senneville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Fotografie :	súkromné</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a:t>
            </a:r>
            <a:r>
              <a:rPr lang="sk-SK" sz="1400" i="1" smtClean="0">
                <a:ln w="9525">
                  <a:noFill/>
                  <a:prstDash val="solid"/>
                </a:ln>
                <a:solidFill>
                  <a:schemeClr val="accent6">
                    <a:lumMod val="50000"/>
                  </a:schemeClr>
                </a:solidFill>
                <a:latin typeface="Nadianne" panose="03020902050305070206" pitchFamily="66" charset="0"/>
                <a:cs typeface="Arial" charset="0"/>
                <a:hlinkClick r:id="rId3"/>
              </a:rPr>
              <a:t>pista2011@gmail.com      </a:t>
            </a:r>
            <a:r>
              <a:rPr lang="sk-SK" sz="1400" i="1" smtClean="0">
                <a:ln w="9525">
                  <a:no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Zostavil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Rok :		2015</a:t>
            </a:r>
          </a:p>
        </p:txBody>
      </p:sp>
      <p:sp>
        <p:nvSpPr>
          <p:cNvPr id="6" name="BlokTextu 5"/>
          <p:cNvSpPr txBox="1"/>
          <p:nvPr/>
        </p:nvSpPr>
        <p:spPr>
          <a:xfrm>
            <a:off x="6971997" y="4543657"/>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28000"/>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sk-SK" sz="1500" i="1" smtClean="0">
                <a:ln w="9525">
                  <a:noFill/>
                  <a:prstDash val="solid"/>
                </a:ln>
                <a:solidFill>
                  <a:schemeClr val="accent6">
                    <a:lumMod val="50000"/>
                  </a:schemeClr>
                </a:solidFill>
                <a:latin typeface="Nadianne" panose="03020902050305070206" pitchFamily="66" charset="0"/>
                <a:cs typeface="Arial" charset="0"/>
              </a:rPr>
              <a:t>Táto </a:t>
            </a:r>
            <a:r>
              <a:rPr lang="sk-SK" sz="1500" i="1">
                <a:ln w="9525">
                  <a:noFill/>
                  <a:prstDash val="solid"/>
                </a:ln>
                <a:solidFill>
                  <a:schemeClr val="accent6">
                    <a:lumMod val="50000"/>
                  </a:schemeClr>
                </a:solidFill>
                <a:latin typeface="Nadianne" panose="03020902050305070206" pitchFamily="66" charset="0"/>
                <a:cs typeface="Arial" charset="0"/>
              </a:rPr>
              <a:t>jedinečná aragonitová jaskyňa leží v Slovenskom </a:t>
            </a:r>
            <a:r>
              <a:rPr lang="sk-SK" sz="1500" i="1" smtClean="0">
                <a:ln w="9525">
                  <a:noFill/>
                  <a:prstDash val="solid"/>
                </a:ln>
                <a:solidFill>
                  <a:schemeClr val="accent6">
                    <a:lumMod val="50000"/>
                  </a:schemeClr>
                </a:solidFill>
                <a:latin typeface="Nadianne" panose="03020902050305070206" pitchFamily="66" charset="0"/>
                <a:cs typeface="Arial" charset="0"/>
              </a:rPr>
              <a:t>rudohorí</a:t>
            </a:r>
            <a:r>
              <a:rPr lang="sk-SK" sz="1500" i="1">
                <a:ln w="9525">
                  <a:noFill/>
                  <a:prstDash val="solid"/>
                </a:ln>
                <a:solidFill>
                  <a:schemeClr val="accent6">
                    <a:lumMod val="50000"/>
                  </a:schemeClr>
                </a:solidFill>
                <a:latin typeface="Nadianne" panose="03020902050305070206" pitchFamily="66" charset="0"/>
                <a:cs typeface="Arial" charset="0"/>
              </a:rPr>
              <a:t>, neďaleko Revúcej. Je takmer 300 m dlhá a je známa vzácnou </a:t>
            </a:r>
            <a:r>
              <a:rPr lang="sk-SK" sz="1500" i="1" smtClean="0">
                <a:ln w="9525">
                  <a:noFill/>
                  <a:prstDash val="solid"/>
                </a:ln>
                <a:solidFill>
                  <a:schemeClr val="accent6">
                    <a:lumMod val="50000"/>
                  </a:schemeClr>
                </a:solidFill>
                <a:latin typeface="Nadianne" panose="03020902050305070206" pitchFamily="66" charset="0"/>
                <a:cs typeface="Arial" charset="0"/>
              </a:rPr>
              <a:t>výzdobou </a:t>
            </a:r>
            <a:r>
              <a:rPr lang="sk-SK" sz="1500" i="1">
                <a:ln w="9525">
                  <a:noFill/>
                  <a:prstDash val="solid"/>
                </a:ln>
                <a:solidFill>
                  <a:schemeClr val="accent6">
                    <a:lumMod val="50000"/>
                  </a:schemeClr>
                </a:solidFill>
                <a:latin typeface="Nadianne" panose="03020902050305070206" pitchFamily="66" charset="0"/>
                <a:cs typeface="Arial" charset="0"/>
              </a:rPr>
              <a:t>z minerálu </a:t>
            </a:r>
            <a:r>
              <a:rPr lang="sk-SK" sz="1500" i="1" smtClean="0">
                <a:ln w="9525">
                  <a:noFill/>
                  <a:prstDash val="solid"/>
                </a:ln>
                <a:solidFill>
                  <a:schemeClr val="accent6">
                    <a:lumMod val="50000"/>
                  </a:schemeClr>
                </a:solidFill>
                <a:latin typeface="Nadianne" panose="03020902050305070206" pitchFamily="66" charset="0"/>
                <a:cs typeface="Arial" charset="0"/>
              </a:rPr>
              <a:t>aragonit</a:t>
            </a:r>
            <a:r>
              <a:rPr lang="sk-SK" sz="1500" i="1">
                <a:ln w="9525">
                  <a:noFill/>
                  <a:prstDash val="solid"/>
                </a:ln>
                <a:solidFill>
                  <a:schemeClr val="accent6">
                    <a:lumMod val="50000"/>
                  </a:schemeClr>
                </a:solidFill>
                <a:latin typeface="Nadianne" panose="03020902050305070206" pitchFamily="66" charset="0"/>
                <a:cs typeface="Arial" charset="0"/>
              </a:rPr>
              <a:t>.</a:t>
            </a:r>
          </a:p>
        </p:txBody>
      </p:sp>
      <p:sp>
        <p:nvSpPr>
          <p:cNvPr id="11" name="BlokTextu 10"/>
          <p:cNvSpPr txBox="1"/>
          <p:nvPr/>
        </p:nvSpPr>
        <p:spPr>
          <a:xfrm>
            <a:off x="720000" y="1476000"/>
            <a:ext cx="7848600" cy="12772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k-SK" sz="1500" i="1" smtClean="0">
                <a:ln w="9525">
                  <a:noFill/>
                  <a:prstDash val="solid"/>
                </a:ln>
                <a:solidFill>
                  <a:schemeClr val="accent6">
                    <a:lumMod val="50000"/>
                  </a:schemeClr>
                </a:solidFill>
                <a:latin typeface="Nadianne" panose="03020902050305070206" pitchFamily="66" charset="0"/>
                <a:cs typeface="Arial" charset="0"/>
              </a:rPr>
              <a:t>Na </a:t>
            </a:r>
            <a:r>
              <a:rPr lang="sk-SK" sz="1500" i="1">
                <a:ln w="9525">
                  <a:noFill/>
                  <a:prstDash val="solid"/>
                </a:ln>
                <a:solidFill>
                  <a:schemeClr val="accent6">
                    <a:lumMod val="50000"/>
                  </a:schemeClr>
                </a:solidFill>
                <a:latin typeface="Nadianne" panose="03020902050305070206" pitchFamily="66" charset="0"/>
                <a:cs typeface="Arial" charset="0"/>
              </a:rPr>
              <a:t>svete sú iba tri aragonitové jaskyne prístupné verejnosti (okrem Ochtinej ešte v Mexiku a v Argentíne). Ochtinská jaskyňa bola náhodne </a:t>
            </a:r>
            <a:r>
              <a:rPr lang="sk-SK" sz="1500" i="1" smtClean="0">
                <a:ln w="9525">
                  <a:noFill/>
                  <a:prstDash val="solid"/>
                </a:ln>
                <a:solidFill>
                  <a:schemeClr val="accent6">
                    <a:lumMod val="50000"/>
                  </a:schemeClr>
                </a:solidFill>
                <a:latin typeface="Nadianne" panose="03020902050305070206" pitchFamily="66" charset="0"/>
                <a:cs typeface="Arial" charset="0"/>
              </a:rPr>
              <a:t>ob-javená </a:t>
            </a:r>
            <a:r>
              <a:rPr lang="sk-SK" sz="1500" i="1">
                <a:ln w="9525">
                  <a:noFill/>
                  <a:prstDash val="solid"/>
                </a:ln>
                <a:solidFill>
                  <a:schemeClr val="accent6">
                    <a:lumMod val="50000"/>
                  </a:schemeClr>
                </a:solidFill>
                <a:latin typeface="Nadianne" panose="03020902050305070206" pitchFamily="66" charset="0"/>
                <a:cs typeface="Arial" charset="0"/>
              </a:rPr>
              <a:t>v roku 1954 pri geologických prácach. Z celkovej dĺžky 300 m je od roku 1972 sprístupnených verejnosti 230 metrov. Teplota vzduchu v jaskyni je 7,2 – 9,5 °C a relatívna vlhkosť 92 až 97 %.</a:t>
            </a:r>
          </a:p>
        </p:txBody>
      </p:sp>
      <p:sp>
        <p:nvSpPr>
          <p:cNvPr id="12" name="BlokTextu 11"/>
          <p:cNvSpPr txBox="1"/>
          <p:nvPr/>
        </p:nvSpPr>
        <p:spPr>
          <a:xfrm>
            <a:off x="720000" y="2628000"/>
            <a:ext cx="7848600" cy="81560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k-SK" sz="1500" i="1" smtClean="0">
                <a:ln w="9525">
                  <a:noFill/>
                  <a:prstDash val="solid"/>
                </a:ln>
                <a:solidFill>
                  <a:schemeClr val="accent6">
                    <a:lumMod val="50000"/>
                  </a:schemeClr>
                </a:solidFill>
                <a:latin typeface="Nadianne" panose="03020902050305070206" pitchFamily="66" charset="0"/>
                <a:cs typeface="Arial" charset="0"/>
              </a:rPr>
              <a:t>Jaskyňa </a:t>
            </a:r>
            <a:r>
              <a:rPr lang="sk-SK" sz="1500" i="1">
                <a:ln w="9525">
                  <a:noFill/>
                  <a:prstDash val="solid"/>
                </a:ln>
                <a:solidFill>
                  <a:schemeClr val="accent6">
                    <a:lumMod val="50000"/>
                  </a:schemeClr>
                </a:solidFill>
                <a:latin typeface="Nadianne" panose="03020902050305070206" pitchFamily="66" charset="0"/>
                <a:cs typeface="Arial" charset="0"/>
              </a:rPr>
              <a:t>predstavuje unikátny prírodný fenomén. Aragonitová výplň vznikla vyzrážaním morského a sladkovodného prostredia v uzavretých </a:t>
            </a:r>
            <a:r>
              <a:rPr lang="sk-SK" sz="1500" i="1" smtClean="0">
                <a:ln w="9525">
                  <a:noFill/>
                  <a:prstDash val="solid"/>
                </a:ln>
                <a:solidFill>
                  <a:schemeClr val="accent6">
                    <a:lumMod val="50000"/>
                  </a:schemeClr>
                </a:solidFill>
                <a:latin typeface="Nadianne" panose="03020902050305070206" pitchFamily="66" charset="0"/>
                <a:cs typeface="Arial" charset="0"/>
              </a:rPr>
              <a:t>pod-zemných </a:t>
            </a:r>
            <a:r>
              <a:rPr lang="sk-SK" sz="1500" i="1">
                <a:ln w="9525">
                  <a:noFill/>
                  <a:prstDash val="solid"/>
                </a:ln>
                <a:solidFill>
                  <a:schemeClr val="accent6">
                    <a:lumMod val="50000"/>
                  </a:schemeClr>
                </a:solidFill>
                <a:latin typeface="Nadianne" panose="03020902050305070206" pitchFamily="66" charset="0"/>
                <a:cs typeface="Arial" charset="0"/>
              </a:rPr>
              <a:t>dutinách. Biely aragonit vytvára trsovité alebo kríčkovité útvary.</a:t>
            </a:r>
          </a:p>
        </p:txBody>
      </p:sp>
      <p:sp>
        <p:nvSpPr>
          <p:cNvPr id="13" name="BlokTextu 12"/>
          <p:cNvSpPr txBox="1"/>
          <p:nvPr/>
        </p:nvSpPr>
        <p:spPr>
          <a:xfrm>
            <a:off x="720000" y="3384000"/>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pl-PL" sz="1500" i="1" smtClean="0">
                <a:ln w="9525">
                  <a:noFill/>
                  <a:prstDash val="solid"/>
                </a:ln>
                <a:solidFill>
                  <a:schemeClr val="accent6">
                    <a:lumMod val="50000"/>
                  </a:schemeClr>
                </a:solidFill>
                <a:latin typeface="Nadianne" panose="03020902050305070206" pitchFamily="66" charset="0"/>
                <a:cs typeface="Arial" charset="0"/>
              </a:rPr>
              <a:t>Jaskyňa </a:t>
            </a:r>
            <a:r>
              <a:rPr lang="pl-PL" sz="1500" i="1">
                <a:ln w="9525">
                  <a:noFill/>
                  <a:prstDash val="solid"/>
                </a:ln>
                <a:solidFill>
                  <a:schemeClr val="accent6">
                    <a:lumMod val="50000"/>
                  </a:schemeClr>
                </a:solidFill>
                <a:latin typeface="Nadianne" panose="03020902050305070206" pitchFamily="66" charset="0"/>
                <a:cs typeface="Arial" charset="0"/>
              </a:rPr>
              <a:t>je národnou prírodnou pamiatkou. Spolu s ďalšími jaskyňami </a:t>
            </a:r>
            <a:r>
              <a:rPr lang="pl-PL" sz="1500" i="1" smtClean="0">
                <a:ln w="9525">
                  <a:noFill/>
                  <a:prstDash val="solid"/>
                </a:ln>
                <a:solidFill>
                  <a:schemeClr val="accent6">
                    <a:lumMod val="50000"/>
                  </a:schemeClr>
                </a:solidFill>
                <a:latin typeface="Nadianne" panose="03020902050305070206" pitchFamily="66" charset="0"/>
                <a:cs typeface="Arial" charset="0"/>
              </a:rPr>
              <a:t>Slovenského </a:t>
            </a:r>
            <a:r>
              <a:rPr lang="pl-PL" sz="1500" i="1">
                <a:ln w="9525">
                  <a:noFill/>
                  <a:prstDash val="solid"/>
                </a:ln>
                <a:solidFill>
                  <a:schemeClr val="accent6">
                    <a:lumMod val="50000"/>
                  </a:schemeClr>
                </a:solidFill>
                <a:latin typeface="Nadianne" panose="03020902050305070206" pitchFamily="66" charset="0"/>
                <a:cs typeface="Arial" charset="0"/>
              </a:rPr>
              <a:t>krasu bola Ochtinská aragonitová jaskyňa zapísaná  do zoznamu Svetového dedičstva UNESCO.</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83578" y="6191497"/>
            <a:ext cx="548680" cy="548680"/>
          </a:xfrm>
          <a:prstGeom prst="rect">
            <a:avLst/>
          </a:prstGeom>
        </p:spPr>
      </p:pic>
      <p:pic>
        <p:nvPicPr>
          <p:cNvPr id="16" name="Obrázok 15">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5" name="Obrázok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12846027"/>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6"/>
                                        </p:tgtEl>
                                        <p:attrNameLst>
                                          <p:attrName>style.visibility</p:attrName>
                                        </p:attrNameLst>
                                      </p:cBhvr>
                                      <p:to>
                                        <p:strVal val="visible"/>
                                      </p:to>
                                    </p:set>
                                    <p:anim calcmode="lin" valueType="num">
                                      <p:cBhvr>
                                        <p:cTn id="42" dur="2000" fill="hold"/>
                                        <p:tgtEl>
                                          <p:spTgt spid="16"/>
                                        </p:tgtEl>
                                        <p:attrNameLst>
                                          <p:attrName>ppt_w</p:attrName>
                                        </p:attrNameLst>
                                      </p:cBhvr>
                                      <p:tavLst>
                                        <p:tav tm="0">
                                          <p:val>
                                            <p:fltVal val="0"/>
                                          </p:val>
                                        </p:tav>
                                        <p:tav tm="100000">
                                          <p:val>
                                            <p:strVal val="#ppt_w"/>
                                          </p:val>
                                        </p:tav>
                                      </p:tavLst>
                                    </p:anim>
                                    <p:anim calcmode="lin" valueType="num">
                                      <p:cBhvr>
                                        <p:cTn id="43" dur="2000" fill="hold"/>
                                        <p:tgtEl>
                                          <p:spTgt spid="16"/>
                                        </p:tgtEl>
                                        <p:attrNameLst>
                                          <p:attrName>ppt_h</p:attrName>
                                        </p:attrNameLst>
                                      </p:cBhvr>
                                      <p:tavLst>
                                        <p:tav tm="0">
                                          <p:val>
                                            <p:fltVal val="0"/>
                                          </p:val>
                                        </p:tav>
                                        <p:tav tm="100000">
                                          <p:val>
                                            <p:strVal val="#ppt_h"/>
                                          </p:val>
                                        </p:tav>
                                      </p:tavLst>
                                    </p:anim>
                                    <p:animEffect transition="in" filter="fade">
                                      <p:cBhvr>
                                        <p:cTn id="44" dur="2000"/>
                                        <p:tgtEl>
                                          <p:spTgt spid="16"/>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18"/>
                                        </p:tgtEl>
                                        <p:attrNameLst>
                                          <p:attrName>style.visibility</p:attrName>
                                        </p:attrNameLst>
                                      </p:cBhvr>
                                      <p:to>
                                        <p:strVal val="visible"/>
                                      </p:to>
                                    </p:set>
                                    <p:anim calcmode="lin" valueType="num">
                                      <p:cBhvr>
                                        <p:cTn id="48" dur="1000" fill="hold"/>
                                        <p:tgtEl>
                                          <p:spTgt spid="18"/>
                                        </p:tgtEl>
                                        <p:attrNameLst>
                                          <p:attrName>ppt_w</p:attrName>
                                        </p:attrNameLst>
                                      </p:cBhvr>
                                      <p:tavLst>
                                        <p:tav tm="0">
                                          <p:val>
                                            <p:fltVal val="0"/>
                                          </p:val>
                                        </p:tav>
                                        <p:tav tm="100000">
                                          <p:val>
                                            <p:strVal val="#ppt_w"/>
                                          </p:val>
                                        </p:tav>
                                      </p:tavLst>
                                    </p:anim>
                                    <p:anim calcmode="lin" valueType="num">
                                      <p:cBhvr>
                                        <p:cTn id="49" dur="1000" fill="hold"/>
                                        <p:tgtEl>
                                          <p:spTgt spid="18"/>
                                        </p:tgtEl>
                                        <p:attrNameLst>
                                          <p:attrName>ppt_h</p:attrName>
                                        </p:attrNameLst>
                                      </p:cBhvr>
                                      <p:tavLst>
                                        <p:tav tm="0">
                                          <p:val>
                                            <p:fltVal val="0"/>
                                          </p:val>
                                        </p:tav>
                                        <p:tav tm="100000">
                                          <p:val>
                                            <p:strVal val="#ppt_h"/>
                                          </p:val>
                                        </p:tav>
                                      </p:tavLst>
                                    </p:anim>
                                    <p:animEffect transition="in" filter="fade">
                                      <p:cBhvr>
                                        <p:cTn id="50"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Ochtinská </a:t>
            </a: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Aragonite Cave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Slovakia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Music :		</a:t>
            </a:r>
            <a:r>
              <a:rPr lang="sk-SK" sz="1400" i="1">
                <a:ln w="9525">
                  <a:noFill/>
                  <a:prstDash val="solid"/>
                </a:ln>
                <a:solidFill>
                  <a:schemeClr val="accent6">
                    <a:lumMod val="50000"/>
                  </a:scheme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Photos : 		personal</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a:t>
            </a:r>
            <a:r>
              <a:rPr lang="sk-SK" sz="1400" i="1" smtClean="0">
                <a:ln w="9525">
                  <a:noFill/>
                  <a:prstDash val="solid"/>
                </a:ln>
                <a:solidFill>
                  <a:schemeClr val="accent6">
                    <a:lumMod val="50000"/>
                  </a:schemeClr>
                </a:solidFill>
                <a:latin typeface="Nadianne" panose="03020902050305070206" pitchFamily="66" charset="0"/>
                <a:cs typeface="Arial" charset="0"/>
                <a:hlinkClick r:id="rId3"/>
              </a:rPr>
              <a:t>pista2011@gmail.com      </a:t>
            </a:r>
            <a:r>
              <a:rPr lang="sk-SK" sz="1400" i="1" smtClean="0">
                <a:ln w="9525">
                  <a:no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Arranged by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Year :		2015</a:t>
            </a:r>
          </a:p>
        </p:txBody>
      </p:sp>
      <p:sp>
        <p:nvSpPr>
          <p:cNvPr id="6" name="BlokTextu 5"/>
          <p:cNvSpPr txBox="1"/>
          <p:nvPr/>
        </p:nvSpPr>
        <p:spPr>
          <a:xfrm>
            <a:off x="6895932" y="4705399"/>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en-US" sz="1500" i="1" smtClean="0">
                <a:ln w="9525">
                  <a:noFill/>
                  <a:prstDash val="solid"/>
                </a:ln>
                <a:solidFill>
                  <a:schemeClr val="accent6">
                    <a:lumMod val="50000"/>
                  </a:schemeClr>
                </a:solidFill>
                <a:latin typeface="Nadianne" panose="03020902050305070206" pitchFamily="66" charset="0"/>
                <a:cs typeface="Arial" charset="0"/>
              </a:rPr>
              <a:t>This </a:t>
            </a:r>
            <a:r>
              <a:rPr lang="en-US" sz="1500" i="1">
                <a:ln w="9525">
                  <a:noFill/>
                  <a:prstDash val="solid"/>
                </a:ln>
                <a:solidFill>
                  <a:schemeClr val="accent6">
                    <a:lumMod val="50000"/>
                  </a:schemeClr>
                </a:solidFill>
                <a:latin typeface="Nadianne" panose="03020902050305070206" pitchFamily="66" charset="0"/>
                <a:cs typeface="Arial" charset="0"/>
              </a:rPr>
              <a:t>unique aragonite cave is situated in southern Slovakia, near Revúca. Being almost 300 m long, it is famous for its rare filing of the mineral </a:t>
            </a:r>
            <a:r>
              <a:rPr lang="en-US" sz="1500" i="1" smtClean="0">
                <a:ln w="9525">
                  <a:noFill/>
                  <a:prstDash val="solid"/>
                </a:ln>
                <a:solidFill>
                  <a:schemeClr val="accent6">
                    <a:lumMod val="50000"/>
                  </a:schemeClr>
                </a:solidFill>
                <a:latin typeface="Nadianne" panose="03020902050305070206" pitchFamily="66" charset="0"/>
                <a:cs typeface="Arial" charset="0"/>
              </a:rPr>
              <a:t>arago</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en-US" sz="1500" i="1" smtClean="0">
                <a:ln w="9525">
                  <a:noFill/>
                  <a:prstDash val="solid"/>
                </a:ln>
                <a:solidFill>
                  <a:schemeClr val="accent6">
                    <a:lumMod val="50000"/>
                  </a:schemeClr>
                </a:solidFill>
                <a:latin typeface="Nadianne" panose="03020902050305070206" pitchFamily="66" charset="0"/>
                <a:cs typeface="Arial" charset="0"/>
              </a:rPr>
              <a:t>nite</a:t>
            </a:r>
            <a:r>
              <a:rPr lang="en-US" sz="1500" i="1">
                <a:ln w="9525">
                  <a:noFill/>
                  <a:prstDash val="solid"/>
                </a:ln>
                <a:solidFill>
                  <a:schemeClr val="accent6">
                    <a:lumMod val="50000"/>
                  </a:schemeClr>
                </a:solidFill>
                <a:latin typeface="Nadianne" panose="03020902050305070206" pitchFamily="66" charset="0"/>
                <a:cs typeface="Arial" charset="0"/>
              </a:rPr>
              <a:t>.</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1" name="BlokTextu 10"/>
          <p:cNvSpPr txBox="1"/>
          <p:nvPr/>
        </p:nvSpPr>
        <p:spPr>
          <a:xfrm>
            <a:off x="720000" y="1512000"/>
            <a:ext cx="7848600" cy="124649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en-US" sz="1500" i="1" smtClean="0">
                <a:ln w="9525">
                  <a:noFill/>
                  <a:prstDash val="solid"/>
                </a:ln>
                <a:solidFill>
                  <a:schemeClr val="accent6">
                    <a:lumMod val="50000"/>
                  </a:schemeClr>
                </a:solidFill>
                <a:latin typeface="Nadianne" panose="03020902050305070206" pitchFamily="66" charset="0"/>
                <a:cs typeface="Arial" charset="0"/>
              </a:rPr>
              <a:t>There </a:t>
            </a:r>
            <a:r>
              <a:rPr lang="en-US" sz="1500" i="1">
                <a:ln w="9525">
                  <a:noFill/>
                  <a:prstDash val="solid"/>
                </a:ln>
                <a:solidFill>
                  <a:schemeClr val="accent6">
                    <a:lumMod val="50000"/>
                  </a:schemeClr>
                </a:solidFill>
                <a:latin typeface="Nadianne" panose="03020902050305070206" pitchFamily="66" charset="0"/>
                <a:cs typeface="Arial" charset="0"/>
              </a:rPr>
              <a:t>are only three aragonite caves in the world open to public (Ochtiná in Slovakia, in Mexico and Argentine). The aragonite cave in Ochtiná was accidentally discovered in 1954 during geological survey. From the total length of 300 m were 230 m in 1972 opened to visitors. The air temperature is 7,2 – 9,5 °C and the relative humidity equals 92 to 97 %.</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2" name="BlokTextu 11"/>
          <p:cNvSpPr txBox="1"/>
          <p:nvPr/>
        </p:nvSpPr>
        <p:spPr>
          <a:xfrm>
            <a:off x="720000" y="2664000"/>
            <a:ext cx="7848600" cy="10156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en-US" sz="1500" i="1" smtClean="0">
                <a:ln w="9525">
                  <a:noFill/>
                  <a:prstDash val="solid"/>
                </a:ln>
                <a:solidFill>
                  <a:schemeClr val="accent6">
                    <a:lumMod val="50000"/>
                  </a:schemeClr>
                </a:solidFill>
                <a:latin typeface="Nadianne" panose="03020902050305070206" pitchFamily="66" charset="0"/>
                <a:cs typeface="Arial" charset="0"/>
              </a:rPr>
              <a:t>The </a:t>
            </a:r>
            <a:r>
              <a:rPr lang="en-US" sz="1500" i="1">
                <a:ln w="9525">
                  <a:noFill/>
                  <a:prstDash val="solid"/>
                </a:ln>
                <a:solidFill>
                  <a:schemeClr val="accent6">
                    <a:lumMod val="50000"/>
                  </a:schemeClr>
                </a:solidFill>
                <a:latin typeface="Nadianne" panose="03020902050305070206" pitchFamily="66" charset="0"/>
                <a:cs typeface="Arial" charset="0"/>
              </a:rPr>
              <a:t>aragonite cave is a unique natural phenomenon. The aragonite filling was created by precipitation from marine and freshwater environments in closed subterranean pockets. White aragonite forms the cave’s rare </a:t>
            </a:r>
            <a:r>
              <a:rPr lang="en-US" sz="1500" i="1" smtClean="0">
                <a:ln w="9525">
                  <a:noFill/>
                  <a:prstDash val="solid"/>
                </a:ln>
                <a:solidFill>
                  <a:schemeClr val="accent6">
                    <a:lumMod val="50000"/>
                  </a:schemeClr>
                </a:solidFill>
                <a:latin typeface="Nadianne" panose="03020902050305070206" pitchFamily="66" charset="0"/>
                <a:cs typeface="Arial" charset="0"/>
              </a:rPr>
              <a:t>deco</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en-US" sz="1500" i="1" smtClean="0">
                <a:ln w="9525">
                  <a:noFill/>
                  <a:prstDash val="solid"/>
                </a:ln>
                <a:solidFill>
                  <a:schemeClr val="accent6">
                    <a:lumMod val="50000"/>
                  </a:schemeClr>
                </a:solidFill>
                <a:latin typeface="Nadianne" panose="03020902050305070206" pitchFamily="66" charset="0"/>
                <a:cs typeface="Arial" charset="0"/>
              </a:rPr>
              <a:t>ration</a:t>
            </a:r>
            <a:r>
              <a:rPr lang="en-US" sz="1500" i="1">
                <a:ln w="9525">
                  <a:noFill/>
                  <a:prstDash val="solid"/>
                </a:ln>
                <a:solidFill>
                  <a:schemeClr val="accent6">
                    <a:lumMod val="50000"/>
                  </a:schemeClr>
                </a:solidFill>
                <a:latin typeface="Nadianne" panose="03020902050305070206" pitchFamily="66" charset="0"/>
                <a:cs typeface="Arial" charset="0"/>
              </a:rPr>
              <a:t>.</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3" name="BlokTextu 12"/>
          <p:cNvSpPr txBox="1"/>
          <p:nvPr/>
        </p:nvSpPr>
        <p:spPr>
          <a:xfrm>
            <a:off x="720000" y="3564000"/>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en-US" sz="1500" i="1" smtClean="0">
                <a:ln w="9525">
                  <a:noFill/>
                  <a:prstDash val="solid"/>
                </a:ln>
                <a:solidFill>
                  <a:schemeClr val="accent6">
                    <a:lumMod val="50000"/>
                  </a:schemeClr>
                </a:solidFill>
                <a:latin typeface="Nadianne" panose="03020902050305070206" pitchFamily="66" charset="0"/>
                <a:cs typeface="Arial" charset="0"/>
              </a:rPr>
              <a:t>The </a:t>
            </a:r>
            <a:r>
              <a:rPr lang="en-US" sz="1500" i="1">
                <a:ln w="9525">
                  <a:noFill/>
                  <a:prstDash val="solid"/>
                </a:ln>
                <a:solidFill>
                  <a:schemeClr val="accent6">
                    <a:lumMod val="50000"/>
                  </a:schemeClr>
                </a:solidFill>
                <a:latin typeface="Nadianne" panose="03020902050305070206" pitchFamily="66" charset="0"/>
                <a:cs typeface="Arial" charset="0"/>
              </a:rPr>
              <a:t>cave is the national natural monument. Along with other caves of the Slovak Karst  is the Cave of Ochtiná included in the UNESCO World Heritage list.</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4" action="ppaction://hlinksldjump"/>
          </p:cNvPr>
          <p:cNvPicPr>
            <a:picLocks/>
          </p:cNvPicPr>
          <p:nvPr/>
        </p:nvPicPr>
        <p:blipFill>
          <a:blip r:embed="rId5">
            <a:grayscl/>
            <a:extLst>
              <a:ext uri="{BEBA8EAE-BF5A-486C-A8C5-ECC9F3942E4B}">
                <a14:imgProps xmlns:a14="http://schemas.microsoft.com/office/drawing/2010/main">
                  <a14:imgLayer r:embed="rId6">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7" name="Obrázok 16">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83578" y="6191497"/>
            <a:ext cx="548680" cy="548680"/>
          </a:xfrm>
          <a:prstGeom prst="rect">
            <a:avLst/>
          </a:prstGeom>
        </p:spPr>
      </p:pic>
      <p:pic>
        <p:nvPicPr>
          <p:cNvPr id="19" name="Obrázok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50952349"/>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17"/>
                                        </p:tgtEl>
                                        <p:attrNameLst>
                                          <p:attrName>style.visibility</p:attrName>
                                        </p:attrNameLst>
                                      </p:cBhvr>
                                      <p:to>
                                        <p:strVal val="visible"/>
                                      </p:to>
                                    </p:set>
                                    <p:anim calcmode="lin" valueType="num">
                                      <p:cBhvr>
                                        <p:cTn id="48" dur="1000" fill="hold"/>
                                        <p:tgtEl>
                                          <p:spTgt spid="17"/>
                                        </p:tgtEl>
                                        <p:attrNameLst>
                                          <p:attrName>ppt_w</p:attrName>
                                        </p:attrNameLst>
                                      </p:cBhvr>
                                      <p:tavLst>
                                        <p:tav tm="0">
                                          <p:val>
                                            <p:fltVal val="0"/>
                                          </p:val>
                                        </p:tav>
                                        <p:tav tm="100000">
                                          <p:val>
                                            <p:strVal val="#ppt_w"/>
                                          </p:val>
                                        </p:tav>
                                      </p:tavLst>
                                    </p:anim>
                                    <p:anim calcmode="lin" valueType="num">
                                      <p:cBhvr>
                                        <p:cTn id="49" dur="1000" fill="hold"/>
                                        <p:tgtEl>
                                          <p:spTgt spid="17"/>
                                        </p:tgtEl>
                                        <p:attrNameLst>
                                          <p:attrName>ppt_h</p:attrName>
                                        </p:attrNameLst>
                                      </p:cBhvr>
                                      <p:tavLst>
                                        <p:tav tm="0">
                                          <p:val>
                                            <p:fltVal val="0"/>
                                          </p:val>
                                        </p:tav>
                                        <p:tav tm="100000">
                                          <p:val>
                                            <p:strVal val="#ppt_h"/>
                                          </p:val>
                                        </p:tav>
                                      </p:tavLst>
                                    </p:anim>
                                    <p:animEffect transition="in" filter="fade">
                                      <p:cBhvr>
                                        <p:cTn id="5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Cueva </a:t>
            </a: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de A</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ragonita </a:t>
            </a: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Ochtiná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Eslovaquia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Música :		</a:t>
            </a:r>
            <a:r>
              <a:rPr lang="sk-SK" sz="1400" i="1">
                <a:ln w="9525">
                  <a:noFill/>
                  <a:prstDash val="solid"/>
                </a:ln>
                <a:solidFill>
                  <a:schemeClr val="accent6">
                    <a:lumMod val="50000"/>
                  </a:scheme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a:t>
            </a:r>
            <a:r>
              <a:rPr lang="sk-SK" sz="1400" i="1" smtClean="0">
                <a:ln w="9525">
                  <a:noFill/>
                  <a:prstDash val="solid"/>
                </a:ln>
                <a:solidFill>
                  <a:schemeClr val="accent6">
                    <a:lumMod val="50000"/>
                  </a:schemeClr>
                </a:solidFill>
                <a:latin typeface="Nadianne" panose="03020902050305070206" pitchFamily="66" charset="0"/>
                <a:cs typeface="Arial" charset="0"/>
                <a:hlinkClick r:id="rId3"/>
              </a:rPr>
              <a:t>pista2011@gmail.com      </a:t>
            </a:r>
            <a:r>
              <a:rPr lang="sk-SK" sz="1400" i="1" smtClean="0">
                <a:ln w="9525">
                  <a:no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Selección :	Steve</a:t>
            </a:r>
          </a:p>
          <a:p>
            <a:pPr algn="just" fontAlgn="base">
              <a:spcBef>
                <a:spcPct val="0"/>
              </a:spcBef>
              <a:spcAft>
                <a:spcPct val="0"/>
              </a:spcAft>
              <a:defRPr/>
            </a:pPr>
            <a:r>
              <a:rPr lang="sk-SK" sz="1400" i="1">
                <a:ln w="9525">
                  <a:noFill/>
                  <a:prstDash val="solid"/>
                </a:ln>
                <a:solidFill>
                  <a:schemeClr val="accent6">
                    <a:lumMod val="50000"/>
                  </a:schemeClr>
                </a:solidFill>
                <a:latin typeface="Nadianne" panose="03020902050305070206" pitchFamily="66" charset="0"/>
                <a:cs typeface="Arial" charset="0"/>
              </a:rPr>
              <a:t>Año </a:t>
            </a:r>
            <a:r>
              <a:rPr lang="sk-SK" sz="1400" i="1" smtClean="0">
                <a:ln w="9525">
                  <a:noFill/>
                  <a:prstDash val="solid"/>
                </a:ln>
                <a:solidFill>
                  <a:schemeClr val="accent6">
                    <a:lumMod val="50000"/>
                  </a:schemeClr>
                </a:solidFill>
                <a:latin typeface="Nadianne" panose="03020902050305070206" pitchFamily="66" charset="0"/>
                <a:cs typeface="Arial" charset="0"/>
              </a:rPr>
              <a:t>:		2015</a:t>
            </a:r>
          </a:p>
        </p:txBody>
      </p:sp>
      <p:sp>
        <p:nvSpPr>
          <p:cNvPr id="6" name="BlokTextu 5"/>
          <p:cNvSpPr txBox="1"/>
          <p:nvPr/>
        </p:nvSpPr>
        <p:spPr>
          <a:xfrm>
            <a:off x="6833255" y="4860000"/>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es-ES" sz="1500" i="1" smtClean="0">
                <a:ln w="9525">
                  <a:noFill/>
                  <a:prstDash val="solid"/>
                </a:ln>
                <a:solidFill>
                  <a:schemeClr val="accent6">
                    <a:lumMod val="50000"/>
                  </a:schemeClr>
                </a:solidFill>
                <a:latin typeface="Nadianne" panose="03020902050305070206" pitchFamily="66" charset="0"/>
                <a:cs typeface="Arial" charset="0"/>
              </a:rPr>
              <a:t>Esta </a:t>
            </a:r>
            <a:r>
              <a:rPr lang="es-ES" sz="1500" i="1">
                <a:ln w="9525">
                  <a:noFill/>
                  <a:prstDash val="solid"/>
                </a:ln>
                <a:solidFill>
                  <a:schemeClr val="accent6">
                    <a:lumMod val="50000"/>
                  </a:schemeClr>
                </a:solidFill>
                <a:latin typeface="Nadianne" panose="03020902050305070206" pitchFamily="66" charset="0"/>
                <a:cs typeface="Arial" charset="0"/>
              </a:rPr>
              <a:t>cueva de aragonita única se encuentra en las montañas Slovenské rudohorie en el sur de Eslovaquia, cerca de </a:t>
            </a:r>
            <a:r>
              <a:rPr lang="es-ES" sz="1500" i="1" smtClean="0">
                <a:ln w="9525">
                  <a:noFill/>
                  <a:prstDash val="solid"/>
                </a:ln>
                <a:solidFill>
                  <a:schemeClr val="accent6">
                    <a:lumMod val="50000"/>
                  </a:schemeClr>
                </a:solidFill>
                <a:latin typeface="Nadianne" panose="03020902050305070206" pitchFamily="66" charset="0"/>
                <a:cs typeface="Arial" charset="0"/>
              </a:rPr>
              <a:t>ciudad</a:t>
            </a:r>
            <a:r>
              <a:rPr lang="sk-SK" sz="1500" i="1" smtClean="0">
                <a:ln w="9525">
                  <a:noFill/>
                  <a:prstDash val="solid"/>
                </a:ln>
                <a:solidFill>
                  <a:schemeClr val="accent6">
                    <a:lumMod val="50000"/>
                  </a:schemeClr>
                </a:solidFill>
                <a:latin typeface="Nadianne" panose="03020902050305070206" pitchFamily="66" charset="0"/>
                <a:cs typeface="Arial" charset="0"/>
              </a:rPr>
              <a:t> de</a:t>
            </a:r>
            <a:r>
              <a:rPr lang="es-ES" sz="1500" i="1" smtClean="0">
                <a:ln w="9525">
                  <a:noFill/>
                  <a:prstDash val="solid"/>
                </a:ln>
                <a:solidFill>
                  <a:schemeClr val="accent6">
                    <a:lumMod val="50000"/>
                  </a:schemeClr>
                </a:solidFill>
                <a:latin typeface="Nadianne" panose="03020902050305070206" pitchFamily="66" charset="0"/>
                <a:cs typeface="Arial" charset="0"/>
              </a:rPr>
              <a:t> </a:t>
            </a:r>
            <a:r>
              <a:rPr lang="es-ES" sz="1500" i="1">
                <a:ln w="9525">
                  <a:noFill/>
                  <a:prstDash val="solid"/>
                </a:ln>
                <a:solidFill>
                  <a:schemeClr val="accent6">
                    <a:lumMod val="50000"/>
                  </a:schemeClr>
                </a:solidFill>
                <a:latin typeface="Nadianne" panose="03020902050305070206" pitchFamily="66" charset="0"/>
                <a:cs typeface="Arial" charset="0"/>
              </a:rPr>
              <a:t>Revúca. Tiene casi 300 m de largo y se caracteriza por una decoración rara de la mineral aragonita.</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1" name="BlokTextu 10"/>
          <p:cNvSpPr txBox="1"/>
          <p:nvPr/>
        </p:nvSpPr>
        <p:spPr>
          <a:xfrm>
            <a:off x="720000" y="1548000"/>
            <a:ext cx="7848600" cy="124649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es-ES" sz="1500" i="1" smtClean="0">
                <a:ln w="9525">
                  <a:noFill/>
                  <a:prstDash val="solid"/>
                </a:ln>
                <a:solidFill>
                  <a:schemeClr val="accent6">
                    <a:lumMod val="50000"/>
                  </a:schemeClr>
                </a:solidFill>
                <a:latin typeface="Nadianne" panose="03020902050305070206" pitchFamily="66" charset="0"/>
                <a:cs typeface="Arial" charset="0"/>
              </a:rPr>
              <a:t>En </a:t>
            </a:r>
            <a:r>
              <a:rPr lang="es-ES" sz="1500" i="1">
                <a:ln w="9525">
                  <a:noFill/>
                  <a:prstDash val="solid"/>
                </a:ln>
                <a:solidFill>
                  <a:schemeClr val="accent6">
                    <a:lumMod val="50000"/>
                  </a:schemeClr>
                </a:solidFill>
                <a:latin typeface="Nadianne" panose="03020902050305070206" pitchFamily="66" charset="0"/>
                <a:cs typeface="Arial" charset="0"/>
              </a:rPr>
              <a:t>el mundo hay solamente tres cuevas de aragonita abiertos al público (excepto Ochtiná todavía en México y Argentina). La cueva fue descubierta accidentalmente en 1954 durante los trabajos geológicos. En el 1972 fue abierto al público en 230 de sus 300 metros de largo. La temperatura del aire en la cueva es 7,2 a 9,5 °C y la humedad relativa es entre 92-97 %.</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2" name="BlokTextu 11"/>
          <p:cNvSpPr txBox="1"/>
          <p:nvPr/>
        </p:nvSpPr>
        <p:spPr>
          <a:xfrm>
            <a:off x="720000" y="2700000"/>
            <a:ext cx="7848600" cy="124649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es-ES" sz="1500" i="1" smtClean="0">
                <a:ln w="9525">
                  <a:noFill/>
                  <a:prstDash val="solid"/>
                </a:ln>
                <a:solidFill>
                  <a:schemeClr val="accent6">
                    <a:lumMod val="50000"/>
                  </a:schemeClr>
                </a:solidFill>
                <a:latin typeface="Nadianne" panose="03020902050305070206" pitchFamily="66" charset="0"/>
                <a:cs typeface="Arial" charset="0"/>
              </a:rPr>
              <a:t>La </a:t>
            </a:r>
            <a:r>
              <a:rPr lang="es-ES" sz="1500" i="1">
                <a:ln w="9525">
                  <a:noFill/>
                  <a:prstDash val="solid"/>
                </a:ln>
                <a:solidFill>
                  <a:schemeClr val="accent6">
                    <a:lumMod val="50000"/>
                  </a:schemeClr>
                </a:solidFill>
                <a:latin typeface="Nadianne" panose="03020902050305070206" pitchFamily="66" charset="0"/>
                <a:cs typeface="Arial" charset="0"/>
              </a:rPr>
              <a:t>cueva representa un fenómeno natural único. Aragonite es una de las formas cristalinas de carbonato de calcio. Fue formado por la precipitación de la aragonita de medio ambiente marino y agua dulce relleno en cavidades subterráneas selladas. Esta cueva se caracteriza por presentar formas </a:t>
            </a:r>
            <a:r>
              <a:rPr lang="es-ES" sz="1500" i="1" smtClean="0">
                <a:ln w="9525">
                  <a:noFill/>
                  <a:prstDash val="solid"/>
                </a:ln>
                <a:solidFill>
                  <a:schemeClr val="accent6">
                    <a:lumMod val="50000"/>
                  </a:schemeClr>
                </a:solidFill>
                <a:latin typeface="Nadianne" panose="03020902050305070206" pitchFamily="66" charset="0"/>
                <a:cs typeface="Arial" charset="0"/>
              </a:rPr>
              <a:t>inte</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es-ES" sz="1500" i="1" smtClean="0">
                <a:ln w="9525">
                  <a:noFill/>
                  <a:prstDash val="solid"/>
                </a:ln>
                <a:solidFill>
                  <a:schemeClr val="accent6">
                    <a:lumMod val="50000"/>
                  </a:schemeClr>
                </a:solidFill>
                <a:latin typeface="Nadianne" panose="03020902050305070206" pitchFamily="66" charset="0"/>
                <a:cs typeface="Arial" charset="0"/>
              </a:rPr>
              <a:t>resantes </a:t>
            </a:r>
            <a:r>
              <a:rPr lang="es-ES" sz="1500" i="1">
                <a:ln w="9525">
                  <a:noFill/>
                  <a:prstDash val="solid"/>
                </a:ln>
                <a:solidFill>
                  <a:schemeClr val="accent6">
                    <a:lumMod val="50000"/>
                  </a:schemeClr>
                </a:solidFill>
                <a:latin typeface="Nadianne" panose="03020902050305070206" pitchFamily="66" charset="0"/>
                <a:cs typeface="Arial" charset="0"/>
              </a:rPr>
              <a:t>de aragonito blanco.</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3" name="BlokTextu 12"/>
          <p:cNvSpPr txBox="1"/>
          <p:nvPr/>
        </p:nvSpPr>
        <p:spPr>
          <a:xfrm>
            <a:off x="720000" y="3852000"/>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es-ES" sz="1500" i="1" smtClean="0">
                <a:ln w="9525">
                  <a:noFill/>
                  <a:prstDash val="solid"/>
                </a:ln>
                <a:solidFill>
                  <a:schemeClr val="accent6">
                    <a:lumMod val="50000"/>
                  </a:schemeClr>
                </a:solidFill>
                <a:latin typeface="Nadianne" panose="03020902050305070206" pitchFamily="66" charset="0"/>
                <a:cs typeface="Arial" charset="0"/>
              </a:rPr>
              <a:t>La </a:t>
            </a:r>
            <a:r>
              <a:rPr lang="es-ES" sz="1500" i="1">
                <a:ln w="9525">
                  <a:noFill/>
                  <a:prstDash val="solid"/>
                </a:ln>
                <a:solidFill>
                  <a:schemeClr val="accent6">
                    <a:lumMod val="50000"/>
                  </a:schemeClr>
                </a:solidFill>
                <a:latin typeface="Nadianne" panose="03020902050305070206" pitchFamily="66" charset="0"/>
                <a:cs typeface="Arial" charset="0"/>
              </a:rPr>
              <a:t>cueva es un Monumento Natural Nacional de Eslovaquia. Junto con otras cuevas del Karst de Eslovaquia es la Cueva de Ochtiná incluido en la lista del Patrimonio Mundial de la UNESCO.</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4" action="ppaction://hlinksldjump"/>
          </p:cNvPr>
          <p:cNvPicPr>
            <a:picLocks/>
          </p:cNvPicPr>
          <p:nvPr/>
        </p:nvPicPr>
        <p:blipFill>
          <a:blip r:embed="rId5">
            <a:grayscl/>
            <a:extLst>
              <a:ext uri="{BEBA8EAE-BF5A-486C-A8C5-ECC9F3942E4B}">
                <a14:imgProps xmlns:a14="http://schemas.microsoft.com/office/drawing/2010/main">
                  <a14:imgLayer r:embed="rId6">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7" name="Obrázok 16">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83578" y="6191497"/>
            <a:ext cx="548680" cy="548680"/>
          </a:xfrm>
          <a:prstGeom prst="rect">
            <a:avLst/>
          </a:prstGeom>
        </p:spPr>
      </p:pic>
      <p:pic>
        <p:nvPicPr>
          <p:cNvPr id="19" name="Obrázok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12197799"/>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17"/>
                                        </p:tgtEl>
                                        <p:attrNameLst>
                                          <p:attrName>style.visibility</p:attrName>
                                        </p:attrNameLst>
                                      </p:cBhvr>
                                      <p:to>
                                        <p:strVal val="visible"/>
                                      </p:to>
                                    </p:set>
                                    <p:anim calcmode="lin" valueType="num">
                                      <p:cBhvr>
                                        <p:cTn id="48" dur="1000" fill="hold"/>
                                        <p:tgtEl>
                                          <p:spTgt spid="17"/>
                                        </p:tgtEl>
                                        <p:attrNameLst>
                                          <p:attrName>ppt_w</p:attrName>
                                        </p:attrNameLst>
                                      </p:cBhvr>
                                      <p:tavLst>
                                        <p:tav tm="0">
                                          <p:val>
                                            <p:fltVal val="0"/>
                                          </p:val>
                                        </p:tav>
                                        <p:tav tm="100000">
                                          <p:val>
                                            <p:strVal val="#ppt_w"/>
                                          </p:val>
                                        </p:tav>
                                      </p:tavLst>
                                    </p:anim>
                                    <p:anim calcmode="lin" valueType="num">
                                      <p:cBhvr>
                                        <p:cTn id="49" dur="1000" fill="hold"/>
                                        <p:tgtEl>
                                          <p:spTgt spid="17"/>
                                        </p:tgtEl>
                                        <p:attrNameLst>
                                          <p:attrName>ppt_h</p:attrName>
                                        </p:attrNameLst>
                                      </p:cBhvr>
                                      <p:tavLst>
                                        <p:tav tm="0">
                                          <p:val>
                                            <p:fltVal val="0"/>
                                          </p:val>
                                        </p:tav>
                                        <p:tav tm="100000">
                                          <p:val>
                                            <p:strVal val="#ppt_h"/>
                                          </p:val>
                                        </p:tav>
                                      </p:tavLst>
                                    </p:anim>
                                    <p:animEffect transition="in" filter="fade">
                                      <p:cBhvr>
                                        <p:cTn id="5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La </a:t>
            </a: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grotte d’Ochtiná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Slovaquie</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chemeClr val="accent6">
                    <a:lumMod val="50000"/>
                  </a:schemeClr>
                </a:solidFill>
                <a:latin typeface="Nadianne" panose="03020902050305070206" pitchFamily="66" charset="0"/>
                <a:cs typeface="Arial" charset="0"/>
              </a:rPr>
              <a:t>M</a:t>
            </a:r>
            <a:r>
              <a:rPr lang="sk-SK" sz="1400" i="1" smtClean="0">
                <a:ln w="9525">
                  <a:noFill/>
                  <a:prstDash val="solid"/>
                </a:ln>
                <a:solidFill>
                  <a:schemeClr val="accent6">
                    <a:lumMod val="50000"/>
                  </a:schemeClr>
                </a:solidFill>
                <a:latin typeface="Nadianne" panose="03020902050305070206" pitchFamily="66" charset="0"/>
                <a:cs typeface="Arial" charset="0"/>
              </a:rPr>
              <a:t>usique :		</a:t>
            </a:r>
            <a:r>
              <a:rPr lang="sk-SK" sz="1400" i="1">
                <a:ln w="9525">
                  <a:noFill/>
                  <a:prstDash val="solid"/>
                </a:ln>
                <a:solidFill>
                  <a:schemeClr val="accent6">
                    <a:lumMod val="50000"/>
                  </a:scheme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Images :		privés</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a:t>
            </a:r>
            <a:r>
              <a:rPr lang="sk-SK" sz="1400" i="1" smtClean="0">
                <a:ln w="9525">
                  <a:noFill/>
                  <a:prstDash val="solid"/>
                </a:ln>
                <a:solidFill>
                  <a:schemeClr val="accent6">
                    <a:lumMod val="50000"/>
                  </a:schemeClr>
                </a:solidFill>
                <a:latin typeface="Nadianne" panose="03020902050305070206" pitchFamily="66" charset="0"/>
                <a:cs typeface="Arial" charset="0"/>
                <a:hlinkClick r:id="rId3"/>
              </a:rPr>
              <a:t>pista2011@gmail.com      </a:t>
            </a:r>
            <a:r>
              <a:rPr lang="sk-SK" sz="1400" i="1" smtClean="0">
                <a:ln w="9525">
                  <a:no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Arrange par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Année :		2015</a:t>
            </a:r>
          </a:p>
        </p:txBody>
      </p:sp>
      <p:sp>
        <p:nvSpPr>
          <p:cNvPr id="6" name="BlokTextu 5"/>
          <p:cNvSpPr txBox="1"/>
          <p:nvPr/>
        </p:nvSpPr>
        <p:spPr>
          <a:xfrm>
            <a:off x="6842585" y="4432853"/>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55399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fr-FR" sz="1500" i="1" smtClean="0">
                <a:ln w="9525">
                  <a:noFill/>
                  <a:prstDash val="solid"/>
                </a:ln>
                <a:solidFill>
                  <a:schemeClr val="accent6">
                    <a:lumMod val="50000"/>
                  </a:schemeClr>
                </a:solidFill>
                <a:latin typeface="Nadianne" panose="03020902050305070206" pitchFamily="66" charset="0"/>
                <a:cs typeface="Arial" charset="0"/>
              </a:rPr>
              <a:t>La </a:t>
            </a:r>
            <a:r>
              <a:rPr lang="fr-FR" sz="1500" i="1">
                <a:ln w="9525">
                  <a:noFill/>
                  <a:prstDash val="solid"/>
                </a:ln>
                <a:solidFill>
                  <a:schemeClr val="accent6">
                    <a:lumMod val="50000"/>
                  </a:schemeClr>
                </a:solidFill>
                <a:latin typeface="Nadianne" panose="03020902050305070206" pitchFamily="66" charset="0"/>
                <a:cs typeface="Arial" charset="0"/>
              </a:rPr>
              <a:t>grotte d’Ochtiná est la seule grotte d’aragonite du continent </a:t>
            </a:r>
            <a:r>
              <a:rPr lang="fr-FR" sz="1500" i="1" smtClean="0">
                <a:ln w="9525">
                  <a:noFill/>
                  <a:prstDash val="solid"/>
                </a:ln>
                <a:solidFill>
                  <a:schemeClr val="accent6">
                    <a:lumMod val="50000"/>
                  </a:schemeClr>
                </a:solidFill>
                <a:latin typeface="Nadianne" panose="03020902050305070206" pitchFamily="66" charset="0"/>
                <a:cs typeface="Arial" charset="0"/>
              </a:rPr>
              <a:t>euro</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fr-FR" sz="1500" i="1" smtClean="0">
                <a:ln w="9525">
                  <a:noFill/>
                  <a:prstDash val="solid"/>
                </a:ln>
                <a:solidFill>
                  <a:schemeClr val="accent6">
                    <a:lumMod val="50000"/>
                  </a:schemeClr>
                </a:solidFill>
                <a:latin typeface="Nadianne" panose="03020902050305070206" pitchFamily="66" charset="0"/>
                <a:cs typeface="Arial" charset="0"/>
              </a:rPr>
              <a:t>péen</a:t>
            </a:r>
            <a:r>
              <a:rPr lang="fr-FR" sz="1500" i="1">
                <a:ln w="9525">
                  <a:noFill/>
                  <a:prstDash val="solid"/>
                </a:ln>
                <a:solidFill>
                  <a:schemeClr val="accent6">
                    <a:lumMod val="50000"/>
                  </a:schemeClr>
                </a:solidFill>
                <a:latin typeface="Nadianne" panose="03020902050305070206" pitchFamily="66" charset="0"/>
                <a:cs typeface="Arial" charset="0"/>
              </a:rPr>
              <a:t>. Elle se trouve en Slovaquie méridionale, près de la ville Revúca.</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1" name="BlokTextu 10"/>
          <p:cNvSpPr txBox="1"/>
          <p:nvPr/>
        </p:nvSpPr>
        <p:spPr>
          <a:xfrm>
            <a:off x="720000" y="1332000"/>
            <a:ext cx="7848600" cy="10156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fr-FR" sz="1500" i="1" smtClean="0">
                <a:ln w="9525">
                  <a:noFill/>
                  <a:prstDash val="solid"/>
                </a:ln>
                <a:solidFill>
                  <a:schemeClr val="accent6">
                    <a:lumMod val="50000"/>
                  </a:schemeClr>
                </a:solidFill>
                <a:latin typeface="Nadianne" panose="03020902050305070206" pitchFamily="66" charset="0"/>
                <a:cs typeface="Arial" charset="0"/>
              </a:rPr>
              <a:t>La </a:t>
            </a:r>
            <a:r>
              <a:rPr lang="fr-FR" sz="1500" i="1">
                <a:ln w="9525">
                  <a:noFill/>
                  <a:prstDash val="solid"/>
                </a:ln>
                <a:solidFill>
                  <a:schemeClr val="accent6">
                    <a:lumMod val="50000"/>
                  </a:schemeClr>
                </a:solidFill>
                <a:latin typeface="Nadianne" panose="03020902050305070206" pitchFamily="66" charset="0"/>
                <a:cs typeface="Arial" charset="0"/>
              </a:rPr>
              <a:t>grotte a été découverte accidentellement  en 1954 par des mineurs. De la longue totale de 300 m étaient ouverts au public en 1972 les 230 mètres. La température à l’intérieur de la grotte oscille entre 7,2 et 9,5 °C et l’humidité relative passe du 92 jusqu’au 97 %.</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2" name="BlokTextu 11"/>
          <p:cNvSpPr txBox="1"/>
          <p:nvPr/>
        </p:nvSpPr>
        <p:spPr>
          <a:xfrm>
            <a:off x="720000" y="2268000"/>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fr-FR" sz="1500" i="1" smtClean="0">
                <a:ln w="9525">
                  <a:noFill/>
                  <a:prstDash val="solid"/>
                </a:ln>
                <a:solidFill>
                  <a:schemeClr val="accent6">
                    <a:lumMod val="50000"/>
                  </a:schemeClr>
                </a:solidFill>
                <a:latin typeface="Nadianne" panose="03020902050305070206" pitchFamily="66" charset="0"/>
                <a:cs typeface="Arial" charset="0"/>
              </a:rPr>
              <a:t>La </a:t>
            </a:r>
            <a:r>
              <a:rPr lang="fr-FR" sz="1500" i="1">
                <a:ln w="9525">
                  <a:noFill/>
                  <a:prstDash val="solid"/>
                </a:ln>
                <a:solidFill>
                  <a:schemeClr val="accent6">
                    <a:lumMod val="50000"/>
                  </a:schemeClr>
                </a:solidFill>
                <a:latin typeface="Nadianne" panose="03020902050305070206" pitchFamily="66" charset="0"/>
                <a:cs typeface="Arial" charset="0"/>
              </a:rPr>
              <a:t>grotte aragonite d’Ochtiná est un phénomène unique car la naissance de sa décoration s’est formée sous les conditions spécifiques régnant à l’intérieur des cavités souterrains.</a:t>
            </a:r>
            <a:endParaRPr lang="sk-SK" sz="1500" i="1" dirty="0">
              <a:ln w="9525">
                <a:noFill/>
                <a:prstDash val="solid"/>
              </a:ln>
              <a:solidFill>
                <a:schemeClr val="accent6">
                  <a:lumMod val="50000"/>
                </a:schemeClr>
              </a:solidFill>
              <a:latin typeface="Nadianne" panose="03020902050305070206" pitchFamily="66" charset="0"/>
              <a:cs typeface="Arial" charset="0"/>
            </a:endParaRPr>
          </a:p>
        </p:txBody>
      </p:sp>
      <p:sp>
        <p:nvSpPr>
          <p:cNvPr id="13" name="BlokTextu 12"/>
          <p:cNvSpPr txBox="1"/>
          <p:nvPr/>
        </p:nvSpPr>
        <p:spPr>
          <a:xfrm>
            <a:off x="720000" y="2952000"/>
            <a:ext cx="7848600" cy="10156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fr-FR" sz="1500" i="1" smtClean="0">
                <a:ln w="9525">
                  <a:noFill/>
                  <a:prstDash val="solid"/>
                </a:ln>
                <a:solidFill>
                  <a:schemeClr val="accent6">
                    <a:lumMod val="50000"/>
                  </a:schemeClr>
                </a:solidFill>
                <a:latin typeface="Nadianne" panose="03020902050305070206" pitchFamily="66" charset="0"/>
                <a:cs typeface="Arial" charset="0"/>
              </a:rPr>
              <a:t>Il </a:t>
            </a:r>
            <a:r>
              <a:rPr lang="fr-FR" sz="1500" i="1">
                <a:ln w="9525">
                  <a:noFill/>
                  <a:prstDash val="solid"/>
                </a:ln>
                <a:solidFill>
                  <a:schemeClr val="accent6">
                    <a:lumMod val="50000"/>
                  </a:schemeClr>
                </a:solidFill>
                <a:latin typeface="Nadianne" panose="03020902050305070206" pitchFamily="66" charset="0"/>
                <a:cs typeface="Arial" charset="0"/>
              </a:rPr>
              <a:t>n’existe que trois grottes d’aragonite dans le monde qui sont ouvertes au </a:t>
            </a:r>
            <a:r>
              <a:rPr lang="fr-FR" sz="1500" i="1" smtClean="0">
                <a:ln w="9525">
                  <a:noFill/>
                  <a:prstDash val="solid"/>
                </a:ln>
                <a:solidFill>
                  <a:schemeClr val="accent6">
                    <a:lumMod val="50000"/>
                  </a:schemeClr>
                </a:solidFill>
                <a:latin typeface="Nadianne" panose="03020902050305070206" pitchFamily="66" charset="0"/>
                <a:cs typeface="Arial" charset="0"/>
              </a:rPr>
              <a:t>public: </a:t>
            </a:r>
            <a:r>
              <a:rPr lang="fr-FR" sz="1500" i="1">
                <a:ln w="9525">
                  <a:noFill/>
                  <a:prstDash val="solid"/>
                </a:ln>
                <a:solidFill>
                  <a:schemeClr val="accent6">
                    <a:lumMod val="50000"/>
                  </a:schemeClr>
                </a:solidFill>
                <a:latin typeface="Nadianne" panose="03020902050305070206" pitchFamily="66" charset="0"/>
                <a:cs typeface="Arial" charset="0"/>
              </a:rPr>
              <a:t>en Slovaquie, au Mexique et en Argentine. Grâce à son caractère extraordinaire et la décoration en forme de brindilles et petits arbustes la grotte d’Ochtiná est classée patrimoine mondial par l’UNESCO.</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4" action="ppaction://hlinksldjump"/>
          </p:cNvPr>
          <p:cNvPicPr>
            <a:picLocks/>
          </p:cNvPicPr>
          <p:nvPr/>
        </p:nvPicPr>
        <p:blipFill>
          <a:blip r:embed="rId5">
            <a:grayscl/>
            <a:extLst>
              <a:ext uri="{BEBA8EAE-BF5A-486C-A8C5-ECC9F3942E4B}">
                <a14:imgProps xmlns:a14="http://schemas.microsoft.com/office/drawing/2010/main">
                  <a14:imgLayer r:embed="rId6">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7" name="Obrázok 16">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83578" y="6191497"/>
            <a:ext cx="548680" cy="548680"/>
          </a:xfrm>
          <a:prstGeom prst="rect">
            <a:avLst/>
          </a:prstGeom>
        </p:spPr>
      </p:pic>
      <p:pic>
        <p:nvPicPr>
          <p:cNvPr id="19" name="Obrázok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63372010"/>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17"/>
                                        </p:tgtEl>
                                        <p:attrNameLst>
                                          <p:attrName>style.visibility</p:attrName>
                                        </p:attrNameLst>
                                      </p:cBhvr>
                                      <p:to>
                                        <p:strVal val="visible"/>
                                      </p:to>
                                    </p:set>
                                    <p:anim calcmode="lin" valueType="num">
                                      <p:cBhvr>
                                        <p:cTn id="48" dur="1000" fill="hold"/>
                                        <p:tgtEl>
                                          <p:spTgt spid="17"/>
                                        </p:tgtEl>
                                        <p:attrNameLst>
                                          <p:attrName>ppt_w</p:attrName>
                                        </p:attrNameLst>
                                      </p:cBhvr>
                                      <p:tavLst>
                                        <p:tav tm="0">
                                          <p:val>
                                            <p:fltVal val="0"/>
                                          </p:val>
                                        </p:tav>
                                        <p:tav tm="100000">
                                          <p:val>
                                            <p:strVal val="#ppt_w"/>
                                          </p:val>
                                        </p:tav>
                                      </p:tavLst>
                                    </p:anim>
                                    <p:anim calcmode="lin" valueType="num">
                                      <p:cBhvr>
                                        <p:cTn id="49" dur="1000" fill="hold"/>
                                        <p:tgtEl>
                                          <p:spTgt spid="17"/>
                                        </p:tgtEl>
                                        <p:attrNameLst>
                                          <p:attrName>ppt_h</p:attrName>
                                        </p:attrNameLst>
                                      </p:cBhvr>
                                      <p:tavLst>
                                        <p:tav tm="0">
                                          <p:val>
                                            <p:fltVal val="0"/>
                                          </p:val>
                                        </p:tav>
                                        <p:tav tm="100000">
                                          <p:val>
                                            <p:strVal val="#ppt_h"/>
                                          </p:val>
                                        </p:tav>
                                      </p:tavLst>
                                    </p:anim>
                                    <p:animEffect transition="in" filter="fade">
                                      <p:cBhvr>
                                        <p:cTn id="5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Aragonithöhle </a:t>
            </a: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in Ochtiná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Slowakei</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Musik :		</a:t>
            </a:r>
            <a:r>
              <a:rPr lang="sk-SK" sz="1400" i="1">
                <a:ln w="9525">
                  <a:noFill/>
                  <a:prstDash val="solid"/>
                </a:ln>
                <a:solidFill>
                  <a:schemeClr val="accent6">
                    <a:lumMod val="50000"/>
                  </a:scheme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Fotos :		private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a:t>
            </a:r>
            <a:r>
              <a:rPr lang="sk-SK" sz="1400" i="1" smtClean="0">
                <a:ln w="9525">
                  <a:noFill/>
                  <a:prstDash val="solid"/>
                </a:ln>
                <a:solidFill>
                  <a:schemeClr val="accent6">
                    <a:lumMod val="50000"/>
                  </a:schemeClr>
                </a:solidFill>
                <a:latin typeface="Nadianne" panose="03020902050305070206" pitchFamily="66" charset="0"/>
                <a:cs typeface="Arial" charset="0"/>
                <a:hlinkClick r:id="rId3"/>
              </a:rPr>
              <a:t>pista2011@gmail.com      </a:t>
            </a:r>
            <a:r>
              <a:rPr lang="sk-SK" sz="1400" i="1" smtClean="0">
                <a:ln w="9525">
                  <a:no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Kompilierung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Jahr :		2015</a:t>
            </a:r>
          </a:p>
        </p:txBody>
      </p:sp>
      <p:sp>
        <p:nvSpPr>
          <p:cNvPr id="6" name="BlokTextu 5"/>
          <p:cNvSpPr txBox="1"/>
          <p:nvPr/>
        </p:nvSpPr>
        <p:spPr>
          <a:xfrm>
            <a:off x="6750496" y="4706111"/>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55399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sk-SK" sz="1500" i="1" smtClean="0">
                <a:ln w="9525">
                  <a:noFill/>
                  <a:prstDash val="solid"/>
                </a:ln>
                <a:solidFill>
                  <a:schemeClr val="accent6">
                    <a:lumMod val="50000"/>
                  </a:schemeClr>
                </a:solidFill>
                <a:latin typeface="Nadianne" panose="03020902050305070206" pitchFamily="66" charset="0"/>
                <a:cs typeface="Arial" charset="0"/>
              </a:rPr>
              <a:t>  </a:t>
            </a:r>
            <a:r>
              <a:rPr lang="de-DE" sz="1500" i="1" smtClean="0">
                <a:ln w="9525">
                  <a:noFill/>
                  <a:prstDash val="solid"/>
                </a:ln>
                <a:solidFill>
                  <a:schemeClr val="accent6">
                    <a:lumMod val="50000"/>
                  </a:schemeClr>
                </a:solidFill>
                <a:latin typeface="Nadianne" panose="03020902050305070206" pitchFamily="66" charset="0"/>
                <a:cs typeface="Arial" charset="0"/>
              </a:rPr>
              <a:t>Die </a:t>
            </a:r>
            <a:r>
              <a:rPr lang="de-DE" sz="1500" i="1">
                <a:ln w="9525">
                  <a:noFill/>
                  <a:prstDash val="solid"/>
                </a:ln>
                <a:solidFill>
                  <a:schemeClr val="accent6">
                    <a:lumMod val="50000"/>
                  </a:schemeClr>
                </a:solidFill>
                <a:latin typeface="Nadianne" panose="03020902050305070206" pitchFamily="66" charset="0"/>
                <a:cs typeface="Arial" charset="0"/>
              </a:rPr>
              <a:t>Aragonithöhle von Ochtiná liegt im Hügelland der Ostslowakei unweit der Stadt Revúca.</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1" name="BlokTextu 10"/>
          <p:cNvSpPr txBox="1"/>
          <p:nvPr/>
        </p:nvSpPr>
        <p:spPr>
          <a:xfrm>
            <a:off x="720000" y="1296000"/>
            <a:ext cx="7848600" cy="10156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de-DE" sz="1500" i="1" smtClean="0">
                <a:ln w="9525">
                  <a:noFill/>
                  <a:prstDash val="solid"/>
                </a:ln>
                <a:solidFill>
                  <a:schemeClr val="accent6">
                    <a:lumMod val="50000"/>
                  </a:schemeClr>
                </a:solidFill>
                <a:latin typeface="Nadianne" panose="03020902050305070206" pitchFamily="66" charset="0"/>
                <a:cs typeface="Arial" charset="0"/>
              </a:rPr>
              <a:t>Sie </a:t>
            </a:r>
            <a:r>
              <a:rPr lang="de-DE" sz="1500" i="1">
                <a:ln w="9525">
                  <a:noFill/>
                  <a:prstDash val="solid"/>
                </a:ln>
                <a:solidFill>
                  <a:schemeClr val="accent6">
                    <a:lumMod val="50000"/>
                  </a:schemeClr>
                </a:solidFill>
                <a:latin typeface="Nadianne" panose="03020902050305070206" pitchFamily="66" charset="0"/>
                <a:cs typeface="Arial" charset="0"/>
              </a:rPr>
              <a:t>wurde zufällig in 1954 bei Vorbereitung einer Erkundungsbohrung entdeckt. Von der Gesamtlänge 300 m sind seit 1972 etwa 230 Meter der Öffentlichkeit zugänglich.  Innerhalb der Höhle  herrscht eine Temperatur von 7,2 – 9,5 °C und die relative  Luftfeuchte beträgt 92 bis 97 %.</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2" name="BlokTextu 11"/>
          <p:cNvSpPr txBox="1"/>
          <p:nvPr/>
        </p:nvSpPr>
        <p:spPr>
          <a:xfrm>
            <a:off x="720000" y="2196000"/>
            <a:ext cx="7848600" cy="147732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de-DE" sz="1500" i="1" smtClean="0">
                <a:ln w="9525">
                  <a:noFill/>
                  <a:prstDash val="solid"/>
                </a:ln>
                <a:solidFill>
                  <a:schemeClr val="accent6">
                    <a:lumMod val="50000"/>
                  </a:schemeClr>
                </a:solidFill>
                <a:latin typeface="Nadianne" panose="03020902050305070206" pitchFamily="66" charset="0"/>
                <a:cs typeface="Arial" charset="0"/>
              </a:rPr>
              <a:t>Die </a:t>
            </a:r>
            <a:r>
              <a:rPr lang="de-DE" sz="1500" i="1">
                <a:ln w="9525">
                  <a:noFill/>
                  <a:prstDash val="solid"/>
                </a:ln>
                <a:solidFill>
                  <a:schemeClr val="accent6">
                    <a:lumMod val="50000"/>
                  </a:schemeClr>
                </a:solidFill>
                <a:latin typeface="Nadianne" panose="03020902050305070206" pitchFamily="66" charset="0"/>
                <a:cs typeface="Arial" charset="0"/>
              </a:rPr>
              <a:t>Aragonithöhle ist weltweit einzigartig. Es sind nur 3 ähnliche Höhlen der Öffentlichkeit zugänglich – in Ochtiná, in Mexiko und in Argentinien. Die Vielfalt und Formen der Aragonitverzierungen entstand im Ergebnis </a:t>
            </a:r>
            <a:r>
              <a:rPr lang="de-DE" sz="1500" i="1" smtClean="0">
                <a:ln w="9525">
                  <a:noFill/>
                  <a:prstDash val="solid"/>
                </a:ln>
                <a:solidFill>
                  <a:schemeClr val="accent6">
                    <a:lumMod val="50000"/>
                  </a:schemeClr>
                </a:solidFill>
                <a:latin typeface="Nadianne" panose="03020902050305070206" pitchFamily="66" charset="0"/>
                <a:cs typeface="Arial" charset="0"/>
              </a:rPr>
              <a:t>spezifischer </a:t>
            </a:r>
            <a:r>
              <a:rPr lang="de-DE" sz="1500" i="1">
                <a:ln w="9525">
                  <a:noFill/>
                  <a:prstDash val="solid"/>
                </a:ln>
                <a:solidFill>
                  <a:schemeClr val="accent6">
                    <a:lumMod val="50000"/>
                  </a:schemeClr>
                </a:solidFill>
                <a:latin typeface="Nadianne" panose="03020902050305070206" pitchFamily="66" charset="0"/>
                <a:cs typeface="Arial" charset="0"/>
              </a:rPr>
              <a:t>hydrochemischer und klimatischer Bedingungen innerhalb geschlossener unterirdischer Hohlräumen. Aragonit als Mineral kristallisiert in unterschiedlichsten Formen.</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3" name="BlokTextu 12"/>
          <p:cNvSpPr txBox="1"/>
          <p:nvPr/>
        </p:nvSpPr>
        <p:spPr>
          <a:xfrm>
            <a:off x="720000" y="3564000"/>
            <a:ext cx="7848600" cy="55399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de-DE" sz="1500" i="1" smtClean="0">
                <a:ln w="9525">
                  <a:noFill/>
                  <a:prstDash val="solid"/>
                </a:ln>
                <a:solidFill>
                  <a:schemeClr val="accent6">
                    <a:lumMod val="50000"/>
                  </a:schemeClr>
                </a:solidFill>
                <a:latin typeface="Nadianne" panose="03020902050305070206" pitchFamily="66" charset="0"/>
                <a:cs typeface="Arial" charset="0"/>
              </a:rPr>
              <a:t>Die </a:t>
            </a:r>
            <a:r>
              <a:rPr lang="de-DE" sz="1500" i="1">
                <a:ln w="9525">
                  <a:noFill/>
                  <a:prstDash val="solid"/>
                </a:ln>
                <a:solidFill>
                  <a:schemeClr val="accent6">
                    <a:lumMod val="50000"/>
                  </a:schemeClr>
                </a:solidFill>
                <a:latin typeface="Nadianne" panose="03020902050305070206" pitchFamily="66" charset="0"/>
                <a:cs typeface="Arial" charset="0"/>
              </a:rPr>
              <a:t>Höhle ist nicht nur eine Sehenswürdigkeit. Auf Grund ihrer Rarität  steht die Aragonithöhle  heute auf der Liste des UNESCO-Weltkulturerbes.</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4" action="ppaction://hlinksldjump"/>
          </p:cNvPr>
          <p:cNvPicPr>
            <a:picLocks/>
          </p:cNvPicPr>
          <p:nvPr/>
        </p:nvPicPr>
        <p:blipFill>
          <a:blip r:embed="rId5">
            <a:grayscl/>
            <a:extLst>
              <a:ext uri="{BEBA8EAE-BF5A-486C-A8C5-ECC9F3942E4B}">
                <a14:imgProps xmlns:a14="http://schemas.microsoft.com/office/drawing/2010/main">
                  <a14:imgLayer r:embed="rId6">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6" name="Obrázok 15">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83578" y="6191497"/>
            <a:ext cx="548680" cy="548680"/>
          </a:xfrm>
          <a:prstGeom prst="rect">
            <a:avLst/>
          </a:prstGeom>
        </p:spPr>
      </p:pic>
      <p:pic>
        <p:nvPicPr>
          <p:cNvPr id="19" name="Obrázok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74959820"/>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16"/>
                                        </p:tgtEl>
                                        <p:attrNameLst>
                                          <p:attrName>style.visibility</p:attrName>
                                        </p:attrNameLst>
                                      </p:cBhvr>
                                      <p:to>
                                        <p:strVal val="visible"/>
                                      </p:to>
                                    </p:set>
                                    <p:anim calcmode="lin" valueType="num">
                                      <p:cBhvr>
                                        <p:cTn id="48" dur="1000" fill="hold"/>
                                        <p:tgtEl>
                                          <p:spTgt spid="16"/>
                                        </p:tgtEl>
                                        <p:attrNameLst>
                                          <p:attrName>ppt_w</p:attrName>
                                        </p:attrNameLst>
                                      </p:cBhvr>
                                      <p:tavLst>
                                        <p:tav tm="0">
                                          <p:val>
                                            <p:fltVal val="0"/>
                                          </p:val>
                                        </p:tav>
                                        <p:tav tm="100000">
                                          <p:val>
                                            <p:strVal val="#ppt_w"/>
                                          </p:val>
                                        </p:tav>
                                      </p:tavLst>
                                    </p:anim>
                                    <p:anim calcmode="lin" valueType="num">
                                      <p:cBhvr>
                                        <p:cTn id="49" dur="1000" fill="hold"/>
                                        <p:tgtEl>
                                          <p:spTgt spid="16"/>
                                        </p:tgtEl>
                                        <p:attrNameLst>
                                          <p:attrName>ppt_h</p:attrName>
                                        </p:attrNameLst>
                                      </p:cBhvr>
                                      <p:tavLst>
                                        <p:tav tm="0">
                                          <p:val>
                                            <p:fltVal val="0"/>
                                          </p:val>
                                        </p:tav>
                                        <p:tav tm="100000">
                                          <p:val>
                                            <p:strVal val="#ppt_h"/>
                                          </p:val>
                                        </p:tav>
                                      </p:tavLst>
                                    </p:anim>
                                    <p:animEffect transition="in" filter="fade">
                                      <p:cBhvr>
                                        <p:cTn id="50"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pt-BR" sz="2400" i="1" u="sng" smtClean="0">
                <a:ln w="9525">
                  <a:solidFill>
                    <a:prstClr val="white"/>
                  </a:solidFill>
                  <a:prstDash val="solid"/>
                </a:ln>
                <a:solidFill>
                  <a:schemeClr val="accent6">
                    <a:lumMod val="50000"/>
                  </a:schemeClr>
                </a:solidFill>
                <a:latin typeface="Nadianne" panose="03020902050305070206" pitchFamily="66" charset="0"/>
                <a:cs typeface="Arial" charset="0"/>
              </a:rPr>
              <a:t>Caverna </a:t>
            </a:r>
            <a:r>
              <a:rPr lang="pt-BR" sz="2400" i="1" u="sng">
                <a:ln w="9525">
                  <a:solidFill>
                    <a:prstClr val="white"/>
                  </a:solidFill>
                  <a:prstDash val="solid"/>
                </a:ln>
                <a:solidFill>
                  <a:schemeClr val="accent6">
                    <a:lumMod val="50000"/>
                  </a:schemeClr>
                </a:solidFill>
                <a:latin typeface="Nadianne" panose="03020902050305070206" pitchFamily="66" charset="0"/>
                <a:cs typeface="Arial" charset="0"/>
              </a:rPr>
              <a:t>de </a:t>
            </a:r>
            <a:r>
              <a:rPr lang="pt-BR" sz="2400" i="1" u="sng" smtClean="0">
                <a:ln w="9525">
                  <a:solidFill>
                    <a:prstClr val="white"/>
                  </a:solidFill>
                  <a:prstDash val="solid"/>
                </a:ln>
                <a:solidFill>
                  <a:schemeClr val="accent6">
                    <a:lumMod val="50000"/>
                  </a:schemeClr>
                </a:solidFill>
                <a:latin typeface="Nadianne" panose="03020902050305070206" pitchFamily="66" charset="0"/>
                <a:cs typeface="Arial" charset="0"/>
              </a:rPr>
              <a:t>aragonite </a:t>
            </a:r>
            <a:r>
              <a:rPr lang="pt-BR" sz="2400" i="1" u="sng">
                <a:ln w="9525">
                  <a:solidFill>
                    <a:prstClr val="white"/>
                  </a:solidFill>
                  <a:prstDash val="solid"/>
                </a:ln>
                <a:solidFill>
                  <a:schemeClr val="accent6">
                    <a:lumMod val="50000"/>
                  </a:schemeClr>
                </a:solidFill>
                <a:latin typeface="Nadianne" panose="03020902050305070206" pitchFamily="66" charset="0"/>
                <a:cs typeface="Arial" charset="0"/>
              </a:rPr>
              <a:t>Ochtiná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Eslováquia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Música :		</a:t>
            </a:r>
            <a:r>
              <a:rPr lang="sk-SK" sz="1400" i="1">
                <a:ln w="9525">
                  <a:noFill/>
                  <a:prstDash val="solid"/>
                </a:ln>
                <a:solidFill>
                  <a:schemeClr val="accent6">
                    <a:lumMod val="50000"/>
                  </a:scheme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a:t>
            </a:r>
            <a:r>
              <a:rPr lang="sk-SK" sz="1400" i="1" smtClean="0">
                <a:ln w="9525">
                  <a:noFill/>
                  <a:prstDash val="solid"/>
                </a:ln>
                <a:solidFill>
                  <a:schemeClr val="accent6">
                    <a:lumMod val="50000"/>
                  </a:schemeClr>
                </a:solidFill>
                <a:latin typeface="Nadianne" panose="03020902050305070206" pitchFamily="66" charset="0"/>
                <a:cs typeface="Arial" charset="0"/>
                <a:hlinkClick r:id="rId3"/>
              </a:rPr>
              <a:t>pista2011@gmail.com      </a:t>
            </a:r>
            <a:r>
              <a:rPr lang="sk-SK" sz="1400" i="1" smtClean="0">
                <a:ln w="9525">
                  <a:no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Organizado por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Ano :		2015</a:t>
            </a:r>
          </a:p>
        </p:txBody>
      </p:sp>
      <p:sp>
        <p:nvSpPr>
          <p:cNvPr id="6" name="BlokTextu 5"/>
          <p:cNvSpPr txBox="1"/>
          <p:nvPr/>
        </p:nvSpPr>
        <p:spPr>
          <a:xfrm>
            <a:off x="6823924" y="4978940"/>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0156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pt-BR" sz="1500" i="1" smtClean="0">
                <a:ln w="9525">
                  <a:noFill/>
                  <a:prstDash val="solid"/>
                </a:ln>
                <a:solidFill>
                  <a:schemeClr val="accent6">
                    <a:lumMod val="50000"/>
                  </a:schemeClr>
                </a:solidFill>
                <a:latin typeface="Nadianne" panose="03020902050305070206" pitchFamily="66" charset="0"/>
                <a:cs typeface="Arial" charset="0"/>
              </a:rPr>
              <a:t>Esta </a:t>
            </a:r>
            <a:r>
              <a:rPr lang="pt-BR" sz="1500" i="1">
                <a:ln w="9525">
                  <a:noFill/>
                  <a:prstDash val="solid"/>
                </a:ln>
                <a:solidFill>
                  <a:schemeClr val="accent6">
                    <a:lumMod val="50000"/>
                  </a:schemeClr>
                </a:solidFill>
                <a:latin typeface="Nadianne" panose="03020902050305070206" pitchFamily="66" charset="0"/>
                <a:cs typeface="Arial" charset="0"/>
              </a:rPr>
              <a:t>singular caverna de aragonite (uma das formas cristalinas do </a:t>
            </a:r>
            <a:r>
              <a:rPr lang="pt-BR" sz="1500" i="1" smtClean="0">
                <a:ln w="9525">
                  <a:noFill/>
                  <a:prstDash val="solid"/>
                </a:ln>
                <a:solidFill>
                  <a:schemeClr val="accent6">
                    <a:lumMod val="50000"/>
                  </a:schemeClr>
                </a:solidFill>
                <a:latin typeface="Nadianne" panose="03020902050305070206" pitchFamily="66" charset="0"/>
                <a:cs typeface="Arial" charset="0"/>
              </a:rPr>
              <a:t>car</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pt-BR" sz="1500" i="1" smtClean="0">
                <a:ln w="9525">
                  <a:noFill/>
                  <a:prstDash val="solid"/>
                </a:ln>
                <a:solidFill>
                  <a:schemeClr val="accent6">
                    <a:lumMod val="50000"/>
                  </a:schemeClr>
                </a:solidFill>
                <a:latin typeface="Nadianne" panose="03020902050305070206" pitchFamily="66" charset="0"/>
                <a:cs typeface="Arial" charset="0"/>
              </a:rPr>
              <a:t>bonato </a:t>
            </a:r>
            <a:r>
              <a:rPr lang="pt-BR" sz="1500" i="1">
                <a:ln w="9525">
                  <a:noFill/>
                  <a:prstDash val="solid"/>
                </a:ln>
                <a:solidFill>
                  <a:schemeClr val="accent6">
                    <a:lumMod val="50000"/>
                  </a:schemeClr>
                </a:solidFill>
                <a:latin typeface="Nadianne" panose="03020902050305070206" pitchFamily="66" charset="0"/>
                <a:cs typeface="Arial" charset="0"/>
              </a:rPr>
              <a:t>de cálcio) fica situada no sudeste da Eslováquia, perto de Revuca. Tem quase 300 metros de comprimento e é famosa por suas raras fileiras de aragonite.</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1" name="BlokTextu 10"/>
          <p:cNvSpPr txBox="1"/>
          <p:nvPr/>
        </p:nvSpPr>
        <p:spPr>
          <a:xfrm>
            <a:off x="720000" y="1764000"/>
            <a:ext cx="7848600" cy="147732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pt-BR" sz="1500" i="1" smtClean="0">
                <a:ln w="9525">
                  <a:noFill/>
                  <a:prstDash val="solid"/>
                </a:ln>
                <a:solidFill>
                  <a:schemeClr val="accent6">
                    <a:lumMod val="50000"/>
                  </a:schemeClr>
                </a:solidFill>
                <a:latin typeface="Nadianne" panose="03020902050305070206" pitchFamily="66" charset="0"/>
                <a:cs typeface="Arial" charset="0"/>
              </a:rPr>
              <a:t>Só </a:t>
            </a:r>
            <a:r>
              <a:rPr lang="pt-BR" sz="1500" i="1">
                <a:ln w="9525">
                  <a:noFill/>
                  <a:prstDash val="solid"/>
                </a:ln>
                <a:solidFill>
                  <a:schemeClr val="accent6">
                    <a:lumMod val="50000"/>
                  </a:schemeClr>
                </a:solidFill>
                <a:latin typeface="Nadianne" panose="03020902050305070206" pitchFamily="66" charset="0"/>
                <a:cs typeface="Arial" charset="0"/>
              </a:rPr>
              <a:t>existem 3 cavernas de aragonite no mundo abertas à visitação pública (as outras duas ficam no México e na Argentina), sendo que a de Ochtiná foi descoberta acidentalmente em 1954 durante uma expedição geológica. Em 1972 foram abertos ao público 230 dos seus 300 metros de extensão, onde a temperatura oscila entre 7,2º C e 9º C, com uma humidade relativa do ar entre 92% e 97%.</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2" name="BlokTextu 11"/>
          <p:cNvSpPr txBox="1"/>
          <p:nvPr/>
        </p:nvSpPr>
        <p:spPr>
          <a:xfrm>
            <a:off x="720000" y="3132000"/>
            <a:ext cx="7848600" cy="147732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pt-BR" sz="1500" i="1" smtClean="0">
                <a:ln w="9525">
                  <a:noFill/>
                  <a:prstDash val="solid"/>
                </a:ln>
                <a:solidFill>
                  <a:schemeClr val="accent6">
                    <a:lumMod val="50000"/>
                  </a:schemeClr>
                </a:solidFill>
                <a:latin typeface="Nadianne" panose="03020902050305070206" pitchFamily="66" charset="0"/>
                <a:cs typeface="Arial" charset="0"/>
              </a:rPr>
              <a:t>Uma </a:t>
            </a:r>
            <a:r>
              <a:rPr lang="pt-BR" sz="1500" i="1">
                <a:ln w="9525">
                  <a:noFill/>
                  <a:prstDash val="solid"/>
                </a:ln>
                <a:solidFill>
                  <a:schemeClr val="accent6">
                    <a:lumMod val="50000"/>
                  </a:schemeClr>
                </a:solidFill>
                <a:latin typeface="Nadianne" panose="03020902050305070206" pitchFamily="66" charset="0"/>
                <a:cs typeface="Arial" charset="0"/>
              </a:rPr>
              <a:t>caverna de aragonita é um fenómeno natural único. As fileiras de aragonite são criadas pela precipitação de água doce proveniente de bolsões subterrâneos. Esta caverna destaca-se por apresentar interessantes formas de aragonite branca, e é considerada um dos Monumentos Naturais da Eslováquia, além de ter sido incluída pela UNESCO na sua lista de </a:t>
            </a:r>
            <a:r>
              <a:rPr lang="pt-BR" sz="1500" i="1" smtClean="0">
                <a:ln w="9525">
                  <a:noFill/>
                  <a:prstDash val="solid"/>
                </a:ln>
                <a:solidFill>
                  <a:schemeClr val="accent6">
                    <a:lumMod val="50000"/>
                  </a:schemeClr>
                </a:solidFill>
                <a:latin typeface="Nadianne" panose="03020902050305070206" pitchFamily="66" charset="0"/>
                <a:cs typeface="Arial" charset="0"/>
              </a:rPr>
              <a:t>Patri</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pt-BR" sz="1500" i="1" smtClean="0">
                <a:ln w="9525">
                  <a:noFill/>
                  <a:prstDash val="solid"/>
                </a:ln>
                <a:solidFill>
                  <a:schemeClr val="accent6">
                    <a:lumMod val="50000"/>
                  </a:schemeClr>
                </a:solidFill>
                <a:latin typeface="Nadianne" panose="03020902050305070206" pitchFamily="66" charset="0"/>
                <a:cs typeface="Arial" charset="0"/>
              </a:rPr>
              <a:t>mônimos </a:t>
            </a:r>
            <a:r>
              <a:rPr lang="pt-BR" sz="1500" i="1">
                <a:ln w="9525">
                  <a:noFill/>
                  <a:prstDash val="solid"/>
                </a:ln>
                <a:solidFill>
                  <a:schemeClr val="accent6">
                    <a:lumMod val="50000"/>
                  </a:schemeClr>
                </a:solidFill>
                <a:latin typeface="Nadianne" panose="03020902050305070206" pitchFamily="66" charset="0"/>
                <a:cs typeface="Arial" charset="0"/>
              </a:rPr>
              <a:t>Naturais da Humanidade.</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4" action="ppaction://hlinksldjump"/>
          </p:cNvPr>
          <p:cNvPicPr>
            <a:picLocks/>
          </p:cNvPicPr>
          <p:nvPr/>
        </p:nvPicPr>
        <p:blipFill>
          <a:blip r:embed="rId5">
            <a:grayscl/>
            <a:extLst>
              <a:ext uri="{BEBA8EAE-BF5A-486C-A8C5-ECC9F3942E4B}">
                <a14:imgProps xmlns:a14="http://schemas.microsoft.com/office/drawing/2010/main">
                  <a14:imgLayer r:embed="rId6">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7" name="Obrázok 16">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83578" y="6191497"/>
            <a:ext cx="548680" cy="548680"/>
          </a:xfrm>
          <a:prstGeom prst="rect">
            <a:avLst/>
          </a:prstGeom>
        </p:spPr>
      </p:pic>
      <p:pic>
        <p:nvPicPr>
          <p:cNvPr id="19" name="Obrázok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83459718"/>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childTnLst>
                          </p:cTn>
                        </p:par>
                        <p:par>
                          <p:cTn id="23" fill="hold">
                            <p:stCondLst>
                              <p:cond delay="9500"/>
                            </p:stCondLst>
                            <p:childTnLst>
                              <p:par>
                                <p:cTn id="24" presetID="53" presetClass="entr" presetSubtype="16" fill="hold" grpId="0" nodeType="afterEffect">
                                  <p:stCondLst>
                                    <p:cond delay="100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Effect transition="in" filter="fade">
                                      <p:cBhvr>
                                        <p:cTn id="28" dur="1000"/>
                                        <p:tgtEl>
                                          <p:spTgt spid="6"/>
                                        </p:tgtEl>
                                      </p:cBhvr>
                                    </p:animEffect>
                                  </p:childTnLst>
                                </p:cTn>
                              </p:par>
                            </p:childTnLst>
                          </p:cTn>
                        </p:par>
                        <p:par>
                          <p:cTn id="29" fill="hold">
                            <p:stCondLst>
                              <p:cond delay="11500"/>
                            </p:stCondLst>
                            <p:childTnLst>
                              <p:par>
                                <p:cTn id="30" presetID="53" presetClass="entr" presetSubtype="16" fill="hold" grpId="0" nodeType="afterEffect">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cBhvr>
                                        <p:cTn id="32" dur="2000" fill="hold"/>
                                        <p:tgtEl>
                                          <p:spTgt spid="3"/>
                                        </p:tgtEl>
                                        <p:attrNameLst>
                                          <p:attrName>ppt_w</p:attrName>
                                        </p:attrNameLst>
                                      </p:cBhvr>
                                      <p:tavLst>
                                        <p:tav tm="0">
                                          <p:val>
                                            <p:fltVal val="0"/>
                                          </p:val>
                                        </p:tav>
                                        <p:tav tm="100000">
                                          <p:val>
                                            <p:strVal val="#ppt_w"/>
                                          </p:val>
                                        </p:tav>
                                      </p:tavLst>
                                    </p:anim>
                                    <p:anim calcmode="lin" valueType="num">
                                      <p:cBhvr>
                                        <p:cTn id="33" dur="2000" fill="hold"/>
                                        <p:tgtEl>
                                          <p:spTgt spid="3"/>
                                        </p:tgtEl>
                                        <p:attrNameLst>
                                          <p:attrName>ppt_h</p:attrName>
                                        </p:attrNameLst>
                                      </p:cBhvr>
                                      <p:tavLst>
                                        <p:tav tm="0">
                                          <p:val>
                                            <p:fltVal val="0"/>
                                          </p:val>
                                        </p:tav>
                                        <p:tav tm="100000">
                                          <p:val>
                                            <p:strVal val="#ppt_h"/>
                                          </p:val>
                                        </p:tav>
                                      </p:tavLst>
                                    </p:anim>
                                    <p:animEffect transition="in" filter="fade">
                                      <p:cBhvr>
                                        <p:cTn id="34" dur="2000"/>
                                        <p:tgtEl>
                                          <p:spTgt spid="3"/>
                                        </p:tgtEl>
                                      </p:cBhvr>
                                    </p:animEffect>
                                  </p:childTnLst>
                                </p:cTn>
                              </p:par>
                              <p:par>
                                <p:cTn id="35" presetID="53" presetClass="entr" presetSubtype="16" fill="hold" nodeType="withEffect">
                                  <p:stCondLst>
                                    <p:cond delay="2000"/>
                                  </p:stCondLst>
                                  <p:childTnLst>
                                    <p:set>
                                      <p:cBhvr>
                                        <p:cTn id="36" dur="1" fill="hold">
                                          <p:stCondLst>
                                            <p:cond delay="0"/>
                                          </p:stCondLst>
                                        </p:cTn>
                                        <p:tgtEl>
                                          <p:spTgt spid="18"/>
                                        </p:tgtEl>
                                        <p:attrNameLst>
                                          <p:attrName>style.visibility</p:attrName>
                                        </p:attrNameLst>
                                      </p:cBhvr>
                                      <p:to>
                                        <p:strVal val="visible"/>
                                      </p:to>
                                    </p:set>
                                    <p:anim calcmode="lin" valueType="num">
                                      <p:cBhvr>
                                        <p:cTn id="37" dur="2000" fill="hold"/>
                                        <p:tgtEl>
                                          <p:spTgt spid="18"/>
                                        </p:tgtEl>
                                        <p:attrNameLst>
                                          <p:attrName>ppt_w</p:attrName>
                                        </p:attrNameLst>
                                      </p:cBhvr>
                                      <p:tavLst>
                                        <p:tav tm="0">
                                          <p:val>
                                            <p:fltVal val="0"/>
                                          </p:val>
                                        </p:tav>
                                        <p:tav tm="100000">
                                          <p:val>
                                            <p:strVal val="#ppt_w"/>
                                          </p:val>
                                        </p:tav>
                                      </p:tavLst>
                                    </p:anim>
                                    <p:anim calcmode="lin" valueType="num">
                                      <p:cBhvr>
                                        <p:cTn id="38" dur="2000" fill="hold"/>
                                        <p:tgtEl>
                                          <p:spTgt spid="18"/>
                                        </p:tgtEl>
                                        <p:attrNameLst>
                                          <p:attrName>ppt_h</p:attrName>
                                        </p:attrNameLst>
                                      </p:cBhvr>
                                      <p:tavLst>
                                        <p:tav tm="0">
                                          <p:val>
                                            <p:fltVal val="0"/>
                                          </p:val>
                                        </p:tav>
                                        <p:tav tm="100000">
                                          <p:val>
                                            <p:strVal val="#ppt_h"/>
                                          </p:val>
                                        </p:tav>
                                      </p:tavLst>
                                    </p:anim>
                                    <p:animEffect transition="in" filter="fade">
                                      <p:cBhvr>
                                        <p:cTn id="39" dur="2000"/>
                                        <p:tgtEl>
                                          <p:spTgt spid="18"/>
                                        </p:tgtEl>
                                      </p:cBhvr>
                                    </p:animEffect>
                                  </p:childTnLst>
                                </p:cTn>
                              </p:par>
                            </p:childTnLst>
                          </p:cTn>
                        </p:par>
                        <p:par>
                          <p:cTn id="40" fill="hold">
                            <p:stCondLst>
                              <p:cond delay="15500"/>
                            </p:stCondLst>
                            <p:childTnLst>
                              <p:par>
                                <p:cTn id="41" presetID="53" presetClass="entr" presetSubtype="16" fill="hold" nodeType="afterEffect">
                                  <p:stCondLst>
                                    <p:cond delay="500"/>
                                  </p:stCondLst>
                                  <p:childTnLst>
                                    <p:set>
                                      <p:cBhvr>
                                        <p:cTn id="42" dur="1" fill="hold">
                                          <p:stCondLst>
                                            <p:cond delay="0"/>
                                          </p:stCondLst>
                                        </p:cTn>
                                        <p:tgtEl>
                                          <p:spTgt spid="17"/>
                                        </p:tgtEl>
                                        <p:attrNameLst>
                                          <p:attrName>style.visibility</p:attrName>
                                        </p:attrNameLst>
                                      </p:cBhvr>
                                      <p:to>
                                        <p:strVal val="visible"/>
                                      </p:to>
                                    </p:set>
                                    <p:anim calcmode="lin" valueType="num">
                                      <p:cBhvr>
                                        <p:cTn id="43" dur="1000" fill="hold"/>
                                        <p:tgtEl>
                                          <p:spTgt spid="17"/>
                                        </p:tgtEl>
                                        <p:attrNameLst>
                                          <p:attrName>ppt_w</p:attrName>
                                        </p:attrNameLst>
                                      </p:cBhvr>
                                      <p:tavLst>
                                        <p:tav tm="0">
                                          <p:val>
                                            <p:fltVal val="0"/>
                                          </p:val>
                                        </p:tav>
                                        <p:tav tm="100000">
                                          <p:val>
                                            <p:strVal val="#ppt_w"/>
                                          </p:val>
                                        </p:tav>
                                      </p:tavLst>
                                    </p:anim>
                                    <p:anim calcmode="lin" valueType="num">
                                      <p:cBhvr>
                                        <p:cTn id="44" dur="1000" fill="hold"/>
                                        <p:tgtEl>
                                          <p:spTgt spid="17"/>
                                        </p:tgtEl>
                                        <p:attrNameLst>
                                          <p:attrName>ppt_h</p:attrName>
                                        </p:attrNameLst>
                                      </p:cBhvr>
                                      <p:tavLst>
                                        <p:tav tm="0">
                                          <p:val>
                                            <p:fltVal val="0"/>
                                          </p:val>
                                        </p:tav>
                                        <p:tav tm="100000">
                                          <p:val>
                                            <p:strVal val="#ppt_h"/>
                                          </p:val>
                                        </p:tav>
                                      </p:tavLst>
                                    </p:anim>
                                    <p:animEffect transition="in" filter="fade">
                                      <p:cBhvr>
                                        <p:cTn id="45"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it-IT" sz="2400" i="1" u="sng" smtClean="0">
                <a:ln w="9525">
                  <a:solidFill>
                    <a:prstClr val="white"/>
                  </a:solidFill>
                  <a:prstDash val="solid"/>
                </a:ln>
                <a:solidFill>
                  <a:schemeClr val="accent6">
                    <a:lumMod val="50000"/>
                  </a:schemeClr>
                </a:solidFill>
                <a:latin typeface="Nadianne" panose="03020902050305070206" pitchFamily="66" charset="0"/>
                <a:cs typeface="Arial" charset="0"/>
              </a:rPr>
              <a:t>La </a:t>
            </a:r>
            <a:r>
              <a:rPr lang="it-IT" sz="2400" i="1" u="sng">
                <a:ln w="9525">
                  <a:solidFill>
                    <a:prstClr val="white"/>
                  </a:solidFill>
                  <a:prstDash val="solid"/>
                </a:ln>
                <a:solidFill>
                  <a:schemeClr val="accent6">
                    <a:lumMod val="50000"/>
                  </a:schemeClr>
                </a:solidFill>
                <a:latin typeface="Nadianne" panose="03020902050305070206" pitchFamily="66" charset="0"/>
                <a:cs typeface="Arial" charset="0"/>
              </a:rPr>
              <a:t>caverna di aragonite </a:t>
            </a:r>
            <a:r>
              <a:rPr lang="it-IT" sz="2400" i="1" u="sng" smtClean="0">
                <a:ln w="9525">
                  <a:solidFill>
                    <a:prstClr val="white"/>
                  </a:solidFill>
                  <a:prstDash val="solid"/>
                </a:ln>
                <a:solidFill>
                  <a:schemeClr val="accent6">
                    <a:lumMod val="50000"/>
                  </a:schemeClr>
                </a:solidFill>
                <a:latin typeface="Nadianne" panose="03020902050305070206" pitchFamily="66" charset="0"/>
                <a:cs typeface="Arial" charset="0"/>
              </a:rPr>
              <a:t>Ochtiná</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Slovacchia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Música :		</a:t>
            </a:r>
            <a:r>
              <a:rPr lang="sk-SK" sz="1400" i="1">
                <a:ln w="9525">
                  <a:noFill/>
                  <a:prstDash val="solid"/>
                </a:ln>
                <a:solidFill>
                  <a:schemeClr val="accent6">
                    <a:lumMod val="50000"/>
                  </a:scheme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 :		private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a:t>
            </a:r>
            <a:r>
              <a:rPr lang="sk-SK" sz="1400" i="1" smtClean="0">
                <a:ln w="9525">
                  <a:noFill/>
                  <a:prstDash val="solid"/>
                </a:ln>
                <a:solidFill>
                  <a:schemeClr val="accent6">
                    <a:lumMod val="50000"/>
                  </a:schemeClr>
                </a:solidFill>
                <a:latin typeface="Nadianne" panose="03020902050305070206" pitchFamily="66" charset="0"/>
                <a:cs typeface="Arial" charset="0"/>
                <a:hlinkClick r:id="rId3"/>
              </a:rPr>
              <a:t>pista2011@gmail.com      </a:t>
            </a:r>
            <a:r>
              <a:rPr lang="sk-SK" sz="1400" i="1" smtClean="0">
                <a:ln w="9525">
                  <a:no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Selezione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Anno :		2015</a:t>
            </a:r>
          </a:p>
        </p:txBody>
      </p:sp>
      <p:sp>
        <p:nvSpPr>
          <p:cNvPr id="6" name="BlokTextu 5"/>
          <p:cNvSpPr txBox="1"/>
          <p:nvPr/>
        </p:nvSpPr>
        <p:spPr>
          <a:xfrm>
            <a:off x="6732240" y="4859999"/>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Questa  </a:t>
            </a:r>
            <a:r>
              <a:rPr lang="it-IT" sz="1500" i="1">
                <a:ln w="9525">
                  <a:noFill/>
                  <a:prstDash val="solid"/>
                </a:ln>
                <a:solidFill>
                  <a:schemeClr val="accent6">
                    <a:lumMod val="50000"/>
                  </a:schemeClr>
                </a:solidFill>
                <a:latin typeface="Nadianne" panose="03020902050305070206" pitchFamily="66" charset="0"/>
                <a:cs typeface="Arial" charset="0"/>
              </a:rPr>
              <a:t>unica  cava di aragonite è situata nel sud della Slovacchia, vicino a Rožňava. Anche se solo di 300 m di lunghezza, è famosa per la rara </a:t>
            </a:r>
            <a:r>
              <a:rPr lang="it-IT" sz="1500" i="1" smtClean="0">
                <a:ln w="9525">
                  <a:noFill/>
                  <a:prstDash val="solid"/>
                </a:ln>
                <a:solidFill>
                  <a:schemeClr val="accent6">
                    <a:lumMod val="50000"/>
                  </a:schemeClr>
                </a:solidFill>
                <a:latin typeface="Nadianne" panose="03020902050305070206" pitchFamily="66" charset="0"/>
                <a:cs typeface="Arial" charset="0"/>
              </a:rPr>
              <a:t>pre</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it-IT" sz="1500" i="1" smtClean="0">
                <a:ln w="9525">
                  <a:noFill/>
                  <a:prstDash val="solid"/>
                </a:ln>
                <a:solidFill>
                  <a:schemeClr val="accent6">
                    <a:lumMod val="50000"/>
                  </a:schemeClr>
                </a:solidFill>
                <a:latin typeface="Nadianne" panose="03020902050305070206" pitchFamily="66" charset="0"/>
                <a:cs typeface="Arial" charset="0"/>
              </a:rPr>
              <a:t>senza </a:t>
            </a:r>
            <a:r>
              <a:rPr lang="it-IT" sz="1500" i="1">
                <a:ln w="9525">
                  <a:noFill/>
                  <a:prstDash val="solid"/>
                </a:ln>
                <a:solidFill>
                  <a:schemeClr val="accent6">
                    <a:lumMod val="50000"/>
                  </a:schemeClr>
                </a:solidFill>
                <a:latin typeface="Nadianne" panose="03020902050305070206" pitchFamily="66" charset="0"/>
                <a:cs typeface="Arial" charset="0"/>
              </a:rPr>
              <a:t>di questo minerale.</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1" name="BlokTextu 10"/>
          <p:cNvSpPr txBox="1"/>
          <p:nvPr/>
        </p:nvSpPr>
        <p:spPr>
          <a:xfrm>
            <a:off x="720000" y="1512000"/>
            <a:ext cx="7848600" cy="147732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Ci </a:t>
            </a:r>
            <a:r>
              <a:rPr lang="it-IT" sz="1500" i="1">
                <a:ln w="9525">
                  <a:noFill/>
                  <a:prstDash val="solid"/>
                </a:ln>
                <a:solidFill>
                  <a:schemeClr val="accent6">
                    <a:lumMod val="50000"/>
                  </a:schemeClr>
                </a:solidFill>
                <a:latin typeface="Nadianne" panose="03020902050305070206" pitchFamily="66" charset="0"/>
                <a:cs typeface="Arial" charset="0"/>
              </a:rPr>
              <a:t>sono solo tre grotte di aragonite al mondo aperte al pubblico (Ochtiná in Slovacchia, Messico e Argentina). La grotta di aragonite in Ochtiná è stata scoperta casualmente nel 1954 durante un rilevamento geologico. Delle 300 mt di lunghezza totale, solo </a:t>
            </a:r>
            <a:r>
              <a:rPr lang="it-IT" sz="1500" i="1" smtClean="0">
                <a:ln w="9525">
                  <a:noFill/>
                  <a:prstDash val="solid"/>
                </a:ln>
                <a:solidFill>
                  <a:schemeClr val="accent6">
                    <a:lumMod val="50000"/>
                  </a:schemeClr>
                </a:solidFill>
                <a:latin typeface="Nadianne" panose="03020902050305070206" pitchFamily="66" charset="0"/>
                <a:cs typeface="Arial" charset="0"/>
              </a:rPr>
              <a:t>230 </a:t>
            </a:r>
            <a:r>
              <a:rPr lang="it-IT" sz="1500" i="1">
                <a:ln w="9525">
                  <a:noFill/>
                  <a:prstDash val="solid"/>
                </a:ln>
                <a:solidFill>
                  <a:schemeClr val="accent6">
                    <a:lumMod val="50000"/>
                  </a:schemeClr>
                </a:solidFill>
                <a:latin typeface="Nadianne" panose="03020902050305070206" pitchFamily="66" charset="0"/>
                <a:cs typeface="Arial" charset="0"/>
              </a:rPr>
              <a:t>mt nel 1972 furono aperti ai visitatori. La </a:t>
            </a:r>
            <a:r>
              <a:rPr lang="it-IT" sz="1500" i="1" smtClean="0">
                <a:ln w="9525">
                  <a:noFill/>
                  <a:prstDash val="solid"/>
                </a:ln>
                <a:solidFill>
                  <a:schemeClr val="accent6">
                    <a:lumMod val="50000"/>
                  </a:schemeClr>
                </a:solidFill>
                <a:latin typeface="Nadianne" panose="03020902050305070206" pitchFamily="66" charset="0"/>
                <a:cs typeface="Arial" charset="0"/>
              </a:rPr>
              <a:t>temperatura </a:t>
            </a:r>
            <a:r>
              <a:rPr lang="it-IT" sz="1500" i="1">
                <a:ln w="9525">
                  <a:noFill/>
                  <a:prstDash val="solid"/>
                </a:ln>
                <a:solidFill>
                  <a:schemeClr val="accent6">
                    <a:lumMod val="50000"/>
                  </a:schemeClr>
                </a:solidFill>
                <a:latin typeface="Nadianne" panose="03020902050305070206" pitchFamily="66" charset="0"/>
                <a:cs typeface="Arial" charset="0"/>
              </a:rPr>
              <a:t>dell'aria è 7,2 – 9,5 °C e l'midità relativa dell'aria è pari al </a:t>
            </a:r>
            <a:r>
              <a:rPr lang="it-IT" sz="1500" i="1" smtClean="0">
                <a:ln w="9525">
                  <a:noFill/>
                  <a:prstDash val="solid"/>
                </a:ln>
                <a:solidFill>
                  <a:schemeClr val="accent6">
                    <a:lumMod val="50000"/>
                  </a:schemeClr>
                </a:solidFill>
                <a:latin typeface="Nadianne" panose="03020902050305070206" pitchFamily="66" charset="0"/>
                <a:cs typeface="Arial" charset="0"/>
              </a:rPr>
              <a:t>92</a:t>
            </a:r>
            <a:r>
              <a:rPr lang="sk-SK" sz="1500" i="1" smtClean="0">
                <a:ln w="9525">
                  <a:noFill/>
                  <a:prstDash val="solid"/>
                </a:ln>
                <a:solidFill>
                  <a:schemeClr val="accent6">
                    <a:lumMod val="50000"/>
                  </a:schemeClr>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a:t>
            </a:r>
            <a:r>
              <a:rPr lang="it-IT" sz="1500" i="1">
                <a:ln w="9525">
                  <a:noFill/>
                  <a:prstDash val="solid"/>
                </a:ln>
                <a:solidFill>
                  <a:schemeClr val="accent6">
                    <a:lumMod val="50000"/>
                  </a:schemeClr>
                </a:solidFill>
                <a:latin typeface="Nadianne" panose="03020902050305070206" pitchFamily="66" charset="0"/>
                <a:cs typeface="Arial" charset="0"/>
              </a:rPr>
              <a:t>97 %.</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2" name="BlokTextu 11"/>
          <p:cNvSpPr txBox="1"/>
          <p:nvPr/>
        </p:nvSpPr>
        <p:spPr>
          <a:xfrm>
            <a:off x="720000" y="2880000"/>
            <a:ext cx="7848600" cy="10156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La </a:t>
            </a:r>
            <a:r>
              <a:rPr lang="it-IT" sz="1500" i="1">
                <a:ln w="9525">
                  <a:noFill/>
                  <a:prstDash val="solid"/>
                </a:ln>
                <a:solidFill>
                  <a:schemeClr val="accent6">
                    <a:lumMod val="50000"/>
                  </a:schemeClr>
                </a:solidFill>
                <a:latin typeface="Nadianne" panose="03020902050305070206" pitchFamily="66" charset="0"/>
                <a:cs typeface="Arial" charset="0"/>
              </a:rPr>
              <a:t>caverna di aragonite è un fenomeno naturale unico. Il minerale   aragonite, si è formato dal continuo lavorio delle acque marine e d'acqua piovana nelle cavità sotterranee chiuse. La Aragonite bianca crea le rare decorazioni della caverna.</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3" name="BlokTextu 12"/>
          <p:cNvSpPr txBox="1"/>
          <p:nvPr/>
        </p:nvSpPr>
        <p:spPr>
          <a:xfrm>
            <a:off x="720000" y="3816000"/>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La </a:t>
            </a:r>
            <a:r>
              <a:rPr lang="it-IT" sz="1500" i="1">
                <a:ln w="9525">
                  <a:noFill/>
                  <a:prstDash val="solid"/>
                </a:ln>
                <a:solidFill>
                  <a:schemeClr val="accent6">
                    <a:lumMod val="50000"/>
                  </a:schemeClr>
                </a:solidFill>
                <a:latin typeface="Nadianne" panose="03020902050305070206" pitchFamily="66" charset="0"/>
                <a:cs typeface="Arial" charset="0"/>
              </a:rPr>
              <a:t>grotta è il monumento naturale nazionale. Insieme con altre grotte del Carso slovacco  la grotta di Ochtiná, è inclusa nella lista del patrimonio mondiale dell'UNESCO.</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4" action="ppaction://hlinksldjump"/>
          </p:cNvPr>
          <p:cNvPicPr>
            <a:picLocks/>
          </p:cNvPicPr>
          <p:nvPr/>
        </p:nvPicPr>
        <p:blipFill>
          <a:blip r:embed="rId5">
            <a:grayscl/>
            <a:extLst>
              <a:ext uri="{BEBA8EAE-BF5A-486C-A8C5-ECC9F3942E4B}">
                <a14:imgProps xmlns:a14="http://schemas.microsoft.com/office/drawing/2010/main">
                  <a14:imgLayer r:embed="rId6">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7" name="Obrázok 16">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83578" y="6191497"/>
            <a:ext cx="548680" cy="548680"/>
          </a:xfrm>
          <a:prstGeom prst="rect">
            <a:avLst/>
          </a:prstGeom>
        </p:spPr>
      </p:pic>
      <p:pic>
        <p:nvPicPr>
          <p:cNvPr id="19" name="Obrázok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80465596"/>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17"/>
                                        </p:tgtEl>
                                        <p:attrNameLst>
                                          <p:attrName>style.visibility</p:attrName>
                                        </p:attrNameLst>
                                      </p:cBhvr>
                                      <p:to>
                                        <p:strVal val="visible"/>
                                      </p:to>
                                    </p:set>
                                    <p:anim calcmode="lin" valueType="num">
                                      <p:cBhvr>
                                        <p:cTn id="48" dur="1000" fill="hold"/>
                                        <p:tgtEl>
                                          <p:spTgt spid="17"/>
                                        </p:tgtEl>
                                        <p:attrNameLst>
                                          <p:attrName>ppt_w</p:attrName>
                                        </p:attrNameLst>
                                      </p:cBhvr>
                                      <p:tavLst>
                                        <p:tav tm="0">
                                          <p:val>
                                            <p:fltVal val="0"/>
                                          </p:val>
                                        </p:tav>
                                        <p:tav tm="100000">
                                          <p:val>
                                            <p:strVal val="#ppt_w"/>
                                          </p:val>
                                        </p:tav>
                                      </p:tavLst>
                                    </p:anim>
                                    <p:anim calcmode="lin" valueType="num">
                                      <p:cBhvr>
                                        <p:cTn id="49" dur="1000" fill="hold"/>
                                        <p:tgtEl>
                                          <p:spTgt spid="17"/>
                                        </p:tgtEl>
                                        <p:attrNameLst>
                                          <p:attrName>ppt_h</p:attrName>
                                        </p:attrNameLst>
                                      </p:cBhvr>
                                      <p:tavLst>
                                        <p:tav tm="0">
                                          <p:val>
                                            <p:fltVal val="0"/>
                                          </p:val>
                                        </p:tav>
                                        <p:tav tm="100000">
                                          <p:val>
                                            <p:strVal val="#ppt_h"/>
                                          </p:val>
                                        </p:tav>
                                      </p:tavLst>
                                    </p:anim>
                                    <p:animEffect transition="in" filter="fade">
                                      <p:cBhvr>
                                        <p:cTn id="5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hu-HU" sz="2400" i="1" u="sng" smtClean="0">
                <a:ln w="9525">
                  <a:solidFill>
                    <a:prstClr val="white"/>
                  </a:solidFill>
                  <a:prstDash val="solid"/>
                </a:ln>
                <a:solidFill>
                  <a:schemeClr val="accent6">
                    <a:lumMod val="50000"/>
                  </a:schemeClr>
                </a:solidFill>
                <a:latin typeface="Nadianne" panose="03020902050305070206" pitchFamily="66" charset="0"/>
                <a:cs typeface="Arial" charset="0"/>
              </a:rPr>
              <a:t>Az </a:t>
            </a:r>
            <a:r>
              <a:rPr lang="hu-HU" sz="2400" i="1" u="sng">
                <a:ln w="9525">
                  <a:solidFill>
                    <a:prstClr val="white"/>
                  </a:solidFill>
                  <a:prstDash val="solid"/>
                </a:ln>
                <a:solidFill>
                  <a:schemeClr val="accent6">
                    <a:lumMod val="50000"/>
                  </a:schemeClr>
                </a:solidFill>
                <a:latin typeface="Nadianne" panose="03020902050305070206" pitchFamily="66" charset="0"/>
                <a:cs typeface="Arial" charset="0"/>
              </a:rPr>
              <a:t>Ochtinai aragonit barlang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Szlovákia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Zene :		</a:t>
            </a:r>
            <a:r>
              <a:rPr lang="sk-SK" sz="1400" i="1">
                <a:ln w="9525">
                  <a:noFill/>
                  <a:prstDash val="solid"/>
                </a:ln>
                <a:solidFill>
                  <a:schemeClr val="accent6">
                    <a:lumMod val="50000"/>
                  </a:scheme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Fotók :		privát</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a:t>
            </a:r>
            <a:r>
              <a:rPr lang="sk-SK" sz="1400" i="1" smtClean="0">
                <a:ln w="9525">
                  <a:noFill/>
                  <a:prstDash val="solid"/>
                </a:ln>
                <a:solidFill>
                  <a:schemeClr val="accent6">
                    <a:lumMod val="50000"/>
                  </a:schemeClr>
                </a:solidFill>
                <a:latin typeface="Nadianne" panose="03020902050305070206" pitchFamily="66" charset="0"/>
                <a:cs typeface="Arial" charset="0"/>
                <a:hlinkClick r:id="rId3"/>
              </a:rPr>
              <a:t>pista2011@gmail.com      </a:t>
            </a:r>
            <a:r>
              <a:rPr lang="sk-SK" sz="1400" i="1" smtClean="0">
                <a:ln w="9525">
                  <a:no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Összeállította: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Év :		2015</a:t>
            </a:r>
          </a:p>
        </p:txBody>
      </p:sp>
      <p:sp>
        <p:nvSpPr>
          <p:cNvPr id="6" name="BlokTextu 5"/>
          <p:cNvSpPr txBox="1"/>
          <p:nvPr/>
        </p:nvSpPr>
        <p:spPr>
          <a:xfrm>
            <a:off x="6783559" y="4983109"/>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hu-HU" sz="1500" i="1" smtClean="0">
                <a:ln w="9525">
                  <a:noFill/>
                  <a:prstDash val="solid"/>
                </a:ln>
                <a:solidFill>
                  <a:schemeClr val="accent6">
                    <a:lumMod val="50000"/>
                  </a:schemeClr>
                </a:solidFill>
                <a:latin typeface="Nadianne" panose="03020902050305070206" pitchFamily="66" charset="0"/>
                <a:cs typeface="Arial" charset="0"/>
              </a:rPr>
              <a:t>Ez </a:t>
            </a:r>
            <a:r>
              <a:rPr lang="hu-HU" sz="1500" i="1">
                <a:ln w="9525">
                  <a:noFill/>
                  <a:prstDash val="solid"/>
                </a:ln>
                <a:solidFill>
                  <a:schemeClr val="accent6">
                    <a:lumMod val="50000"/>
                  </a:schemeClr>
                </a:solidFill>
                <a:latin typeface="Nadianne" panose="03020902050305070206" pitchFamily="66" charset="0"/>
                <a:cs typeface="Arial" charset="0"/>
              </a:rPr>
              <a:t>az egyedülálló aragonit barlang a Szlovák Érchegységben található, nem messze Revúcától. A barlang hossza csaknem 300 méter, és közismert a ritka ásványi aragonit díszítéséről.</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1" name="BlokTextu 10"/>
          <p:cNvSpPr txBox="1"/>
          <p:nvPr/>
        </p:nvSpPr>
        <p:spPr>
          <a:xfrm>
            <a:off x="720000" y="1548000"/>
            <a:ext cx="7848600" cy="147732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hu-HU" sz="1500" i="1" smtClean="0">
                <a:ln w="9525">
                  <a:noFill/>
                  <a:prstDash val="solid"/>
                </a:ln>
                <a:solidFill>
                  <a:schemeClr val="accent6">
                    <a:lumMod val="50000"/>
                  </a:schemeClr>
                </a:solidFill>
                <a:latin typeface="Nadianne" panose="03020902050305070206" pitchFamily="66" charset="0"/>
                <a:cs typeface="Arial" charset="0"/>
              </a:rPr>
              <a:t>Csak </a:t>
            </a:r>
            <a:r>
              <a:rPr lang="hu-HU" sz="1500" i="1">
                <a:ln w="9525">
                  <a:noFill/>
                  <a:prstDash val="solid"/>
                </a:ln>
                <a:solidFill>
                  <a:schemeClr val="accent6">
                    <a:lumMod val="50000"/>
                  </a:schemeClr>
                </a:solidFill>
                <a:latin typeface="Nadianne" panose="03020902050305070206" pitchFamily="66" charset="0"/>
                <a:cs typeface="Arial" charset="0"/>
              </a:rPr>
              <a:t>három aragonit barlang van a világon, amely nyitva áll a </a:t>
            </a:r>
            <a:r>
              <a:rPr lang="hu-HU" sz="1500" i="1" smtClean="0">
                <a:ln w="9525">
                  <a:noFill/>
                  <a:prstDash val="solid"/>
                </a:ln>
                <a:solidFill>
                  <a:schemeClr val="accent6">
                    <a:lumMod val="50000"/>
                  </a:schemeClr>
                </a:solidFill>
                <a:latin typeface="Nadianne" panose="03020902050305070206" pitchFamily="66" charset="0"/>
                <a:cs typeface="Arial" charset="0"/>
              </a:rPr>
              <a:t>nyil-vánosság </a:t>
            </a:r>
            <a:r>
              <a:rPr lang="hu-HU" sz="1500" i="1">
                <a:ln w="9525">
                  <a:noFill/>
                  <a:prstDash val="solid"/>
                </a:ln>
                <a:solidFill>
                  <a:schemeClr val="accent6">
                    <a:lumMod val="50000"/>
                  </a:schemeClr>
                </a:solidFill>
                <a:latin typeface="Nadianne" panose="03020902050305070206" pitchFamily="66" charset="0"/>
                <a:cs typeface="Arial" charset="0"/>
              </a:rPr>
              <a:t>számára (Ochtinán kívül még egy-egy Mexikóban és Argentínában). A barlangot véletlenül fedezték fel 1954-ben geológiai munkálatok során. A teljes hossza 300 méter, és ebből 1972 óta a látogatók számára 230 m </a:t>
            </a:r>
            <a:r>
              <a:rPr lang="hu-HU" sz="1500" i="1" smtClean="0">
                <a:ln w="9525">
                  <a:noFill/>
                  <a:prstDash val="solid"/>
                </a:ln>
                <a:solidFill>
                  <a:schemeClr val="accent6">
                    <a:lumMod val="50000"/>
                  </a:schemeClr>
                </a:solidFill>
                <a:latin typeface="Nadianne" panose="03020902050305070206" pitchFamily="66" charset="0"/>
                <a:cs typeface="Arial" charset="0"/>
              </a:rPr>
              <a:t>meg-tekinthető</a:t>
            </a:r>
            <a:r>
              <a:rPr lang="hu-HU" sz="1500" i="1">
                <a:ln w="9525">
                  <a:noFill/>
                  <a:prstDash val="solid"/>
                </a:ln>
                <a:solidFill>
                  <a:schemeClr val="accent6">
                    <a:lumMod val="50000"/>
                  </a:schemeClr>
                </a:solidFill>
                <a:latin typeface="Nadianne" panose="03020902050305070206" pitchFamily="66" charset="0"/>
                <a:cs typeface="Arial" charset="0"/>
              </a:rPr>
              <a:t>. A barlang levegőjének hőmérséklete 7,2-9,5 °C és a relatív </a:t>
            </a:r>
            <a:r>
              <a:rPr lang="hu-HU" sz="1500" i="1" smtClean="0">
                <a:ln w="9525">
                  <a:noFill/>
                  <a:prstDash val="solid"/>
                </a:ln>
                <a:solidFill>
                  <a:schemeClr val="accent6">
                    <a:lumMod val="50000"/>
                  </a:schemeClr>
                </a:solidFill>
                <a:latin typeface="Nadianne" panose="03020902050305070206" pitchFamily="66" charset="0"/>
                <a:cs typeface="Arial" charset="0"/>
              </a:rPr>
              <a:t>pára-tartalom </a:t>
            </a:r>
            <a:r>
              <a:rPr lang="hu-HU" sz="1500" i="1">
                <a:ln w="9525">
                  <a:noFill/>
                  <a:prstDash val="solid"/>
                </a:ln>
                <a:solidFill>
                  <a:schemeClr val="accent6">
                    <a:lumMod val="50000"/>
                  </a:schemeClr>
                </a:solidFill>
                <a:latin typeface="Nadianne" panose="03020902050305070206" pitchFamily="66" charset="0"/>
                <a:cs typeface="Arial" charset="0"/>
              </a:rPr>
              <a:t>92-97 %.</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2" name="BlokTextu 11"/>
          <p:cNvSpPr txBox="1"/>
          <p:nvPr/>
        </p:nvSpPr>
        <p:spPr>
          <a:xfrm>
            <a:off x="720000" y="2916000"/>
            <a:ext cx="7848600" cy="10156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hu-HU" sz="1500" i="1" smtClean="0">
                <a:ln w="9525">
                  <a:noFill/>
                  <a:prstDash val="solid"/>
                </a:ln>
                <a:solidFill>
                  <a:schemeClr val="accent6">
                    <a:lumMod val="50000"/>
                  </a:schemeClr>
                </a:solidFill>
                <a:latin typeface="Nadianne" panose="03020902050305070206" pitchFamily="66" charset="0"/>
                <a:cs typeface="Arial" charset="0"/>
              </a:rPr>
              <a:t>Az </a:t>
            </a:r>
            <a:r>
              <a:rPr lang="hu-HU" sz="1500" i="1">
                <a:ln w="9525">
                  <a:noFill/>
                  <a:prstDash val="solid"/>
                </a:ln>
                <a:solidFill>
                  <a:schemeClr val="accent6">
                    <a:lumMod val="50000"/>
                  </a:schemeClr>
                </a:solidFill>
                <a:latin typeface="Nadianne" panose="03020902050305070206" pitchFamily="66" charset="0"/>
                <a:cs typeface="Arial" charset="0"/>
              </a:rPr>
              <a:t>aragonit-barlang egyedülálló természeti jelenség. Az érdekes </a:t>
            </a:r>
            <a:r>
              <a:rPr lang="hu-HU" sz="1500" i="1" smtClean="0">
                <a:ln w="9525">
                  <a:noFill/>
                  <a:prstDash val="solid"/>
                </a:ln>
                <a:solidFill>
                  <a:schemeClr val="accent6">
                    <a:lumMod val="50000"/>
                  </a:schemeClr>
                </a:solidFill>
                <a:latin typeface="Nadianne" panose="03020902050305070206" pitchFamily="66" charset="0"/>
                <a:cs typeface="Arial" charset="0"/>
              </a:rPr>
              <a:t>képződ-mények </a:t>
            </a:r>
            <a:r>
              <a:rPr lang="hu-HU" sz="1500" i="1">
                <a:ln w="9525">
                  <a:noFill/>
                  <a:prstDash val="solid"/>
                </a:ln>
                <a:solidFill>
                  <a:schemeClr val="accent6">
                    <a:lumMod val="50000"/>
                  </a:schemeClr>
                </a:solidFill>
                <a:latin typeface="Nadianne" panose="03020902050305070206" pitchFamily="66" charset="0"/>
                <a:cs typeface="Arial" charset="0"/>
              </a:rPr>
              <a:t>a tengeri és édesvízi környezetben, zárt földalatti üregekben </a:t>
            </a:r>
            <a:r>
              <a:rPr lang="hu-HU" sz="1500" i="1" smtClean="0">
                <a:ln w="9525">
                  <a:noFill/>
                  <a:prstDash val="solid"/>
                </a:ln>
                <a:solidFill>
                  <a:schemeClr val="accent6">
                    <a:lumMod val="50000"/>
                  </a:schemeClr>
                </a:solidFill>
                <a:latin typeface="Nadianne" panose="03020902050305070206" pitchFamily="66" charset="0"/>
                <a:cs typeface="Arial" charset="0"/>
              </a:rPr>
              <a:t>kicsa-pódással </a:t>
            </a:r>
            <a:r>
              <a:rPr lang="hu-HU" sz="1500" i="1">
                <a:ln w="9525">
                  <a:noFill/>
                  <a:prstDash val="solid"/>
                </a:ln>
                <a:solidFill>
                  <a:schemeClr val="accent6">
                    <a:lumMod val="50000"/>
                  </a:schemeClr>
                </a:solidFill>
                <a:latin typeface="Nadianne" panose="03020902050305070206" pitchFamily="66" charset="0"/>
                <a:cs typeface="Arial" charset="0"/>
              </a:rPr>
              <a:t>formálódtak. Főleg fehér aragonit képezi a barlang ritka szép </a:t>
            </a:r>
            <a:r>
              <a:rPr lang="hu-HU" sz="1500" i="1" smtClean="0">
                <a:ln w="9525">
                  <a:noFill/>
                  <a:prstDash val="solid"/>
                </a:ln>
                <a:solidFill>
                  <a:schemeClr val="accent6">
                    <a:lumMod val="50000"/>
                  </a:schemeClr>
                </a:solidFill>
                <a:latin typeface="Nadianne" panose="03020902050305070206" pitchFamily="66" charset="0"/>
                <a:cs typeface="Arial" charset="0"/>
              </a:rPr>
              <a:t>dí-szítését</a:t>
            </a:r>
            <a:r>
              <a:rPr lang="hu-HU" sz="1500" i="1">
                <a:ln w="9525">
                  <a:noFill/>
                  <a:prstDash val="solid"/>
                </a:ln>
                <a:solidFill>
                  <a:schemeClr val="accent6">
                    <a:lumMod val="50000"/>
                  </a:schemeClr>
                </a:solidFill>
                <a:latin typeface="Nadianne" panose="03020902050305070206" pitchFamily="66" charset="0"/>
                <a:cs typeface="Arial" charset="0"/>
              </a:rPr>
              <a:t>.</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3" name="BlokTextu 12"/>
          <p:cNvSpPr txBox="1"/>
          <p:nvPr/>
        </p:nvSpPr>
        <p:spPr>
          <a:xfrm>
            <a:off x="720000" y="3816000"/>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hu-HU" sz="1500" i="1" smtClean="0">
                <a:ln w="9525">
                  <a:noFill/>
                  <a:prstDash val="solid"/>
                </a:ln>
                <a:solidFill>
                  <a:schemeClr val="accent6">
                    <a:lumMod val="50000"/>
                  </a:schemeClr>
                </a:solidFill>
                <a:latin typeface="Nadianne" panose="03020902050305070206" pitchFamily="66" charset="0"/>
                <a:cs typeface="Arial" charset="0"/>
              </a:rPr>
              <a:t>Az </a:t>
            </a:r>
            <a:r>
              <a:rPr lang="hu-HU" sz="1500" i="1">
                <a:ln w="9525">
                  <a:noFill/>
                  <a:prstDash val="solid"/>
                </a:ln>
                <a:solidFill>
                  <a:schemeClr val="accent6">
                    <a:lumMod val="50000"/>
                  </a:schemeClr>
                </a:solidFill>
                <a:latin typeface="Nadianne" panose="03020902050305070206" pitchFamily="66" charset="0"/>
                <a:cs typeface="Arial" charset="0"/>
              </a:rPr>
              <a:t>Ochtinai aragonit barlang Szlovákiai természeti emlékei közé tartozik. A Szlovák-karszt többi barlangjával eggyüt a Ochtinai is szerepel az UNESCO Világörökségi listáján.</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4" action="ppaction://hlinksldjump"/>
          </p:cNvPr>
          <p:cNvPicPr>
            <a:picLocks/>
          </p:cNvPicPr>
          <p:nvPr/>
        </p:nvPicPr>
        <p:blipFill>
          <a:blip r:embed="rId5">
            <a:grayscl/>
            <a:extLst>
              <a:ext uri="{BEBA8EAE-BF5A-486C-A8C5-ECC9F3942E4B}">
                <a14:imgProps xmlns:a14="http://schemas.microsoft.com/office/drawing/2010/main">
                  <a14:imgLayer r:embed="rId6">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7" name="Obrázok 16">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83578" y="6191497"/>
            <a:ext cx="548680" cy="548680"/>
          </a:xfrm>
          <a:prstGeom prst="rect">
            <a:avLst/>
          </a:prstGeom>
        </p:spPr>
      </p:pic>
      <p:pic>
        <p:nvPicPr>
          <p:cNvPr id="19" name="Obrázok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43598309"/>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17"/>
                                        </p:tgtEl>
                                        <p:attrNameLst>
                                          <p:attrName>style.visibility</p:attrName>
                                        </p:attrNameLst>
                                      </p:cBhvr>
                                      <p:to>
                                        <p:strVal val="visible"/>
                                      </p:to>
                                    </p:set>
                                    <p:anim calcmode="lin" valueType="num">
                                      <p:cBhvr>
                                        <p:cTn id="48" dur="1000" fill="hold"/>
                                        <p:tgtEl>
                                          <p:spTgt spid="17"/>
                                        </p:tgtEl>
                                        <p:attrNameLst>
                                          <p:attrName>ppt_w</p:attrName>
                                        </p:attrNameLst>
                                      </p:cBhvr>
                                      <p:tavLst>
                                        <p:tav tm="0">
                                          <p:val>
                                            <p:fltVal val="0"/>
                                          </p:val>
                                        </p:tav>
                                        <p:tav tm="100000">
                                          <p:val>
                                            <p:strVal val="#ppt_w"/>
                                          </p:val>
                                        </p:tav>
                                      </p:tavLst>
                                    </p:anim>
                                    <p:anim calcmode="lin" valueType="num">
                                      <p:cBhvr>
                                        <p:cTn id="49" dur="1000" fill="hold"/>
                                        <p:tgtEl>
                                          <p:spTgt spid="17"/>
                                        </p:tgtEl>
                                        <p:attrNameLst>
                                          <p:attrName>ppt_h</p:attrName>
                                        </p:attrNameLst>
                                      </p:cBhvr>
                                      <p:tavLst>
                                        <p:tav tm="0">
                                          <p:val>
                                            <p:fltVal val="0"/>
                                          </p:val>
                                        </p:tav>
                                        <p:tav tm="100000">
                                          <p:val>
                                            <p:strVal val="#ppt_h"/>
                                          </p:val>
                                        </p:tav>
                                      </p:tavLst>
                                    </p:anim>
                                    <p:animEffect transition="in" filter="fade">
                                      <p:cBhvr>
                                        <p:cTn id="5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vi-VN" sz="2400" i="1" u="sng" smtClean="0">
                <a:ln w="9525">
                  <a:solidFill>
                    <a:prstClr val="white"/>
                  </a:solidFill>
                  <a:prstDash val="solid"/>
                </a:ln>
                <a:solidFill>
                  <a:schemeClr val="accent6">
                    <a:lumMod val="50000"/>
                  </a:schemeClr>
                </a:solidFill>
                <a:latin typeface="Nadianne" panose="03020902050305070206" pitchFamily="66" charset="0"/>
                <a:cs typeface="Arial" charset="0"/>
              </a:rPr>
              <a:t>Pestera </a:t>
            </a:r>
            <a:r>
              <a:rPr lang="vi-VN" sz="2400" i="1" u="sng">
                <a:ln w="9525">
                  <a:solidFill>
                    <a:prstClr val="white"/>
                  </a:solidFill>
                  <a:prstDash val="solid"/>
                </a:ln>
                <a:solidFill>
                  <a:schemeClr val="accent6">
                    <a:lumMod val="50000"/>
                  </a:schemeClr>
                </a:solidFill>
                <a:latin typeface="Nadianne" panose="03020902050305070206" pitchFamily="66" charset="0"/>
                <a:cs typeface="Arial" charset="0"/>
              </a:rPr>
              <a:t>de aragonit Ochtiná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Slovacia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Muzica :		</a:t>
            </a:r>
            <a:r>
              <a:rPr lang="sk-SK" sz="1400" i="1">
                <a:ln w="9525">
                  <a:noFill/>
                  <a:prstDash val="solid"/>
                </a:ln>
                <a:solidFill>
                  <a:schemeClr val="accent6">
                    <a:lumMod val="50000"/>
                  </a:scheme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Fotografii :	personale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a:t>
            </a:r>
            <a:r>
              <a:rPr lang="sk-SK" sz="1400" i="1" smtClean="0">
                <a:ln w="9525">
                  <a:noFill/>
                  <a:prstDash val="solid"/>
                </a:ln>
                <a:solidFill>
                  <a:schemeClr val="accent6">
                    <a:lumMod val="50000"/>
                  </a:schemeClr>
                </a:solidFill>
                <a:latin typeface="Nadianne" panose="03020902050305070206" pitchFamily="66" charset="0"/>
                <a:cs typeface="Arial" charset="0"/>
                <a:hlinkClick r:id="rId3"/>
              </a:rPr>
              <a:t>pista2011@gmail.com      </a:t>
            </a:r>
            <a:r>
              <a:rPr lang="sk-SK" sz="1400" i="1" smtClean="0">
                <a:ln w="9525">
                  <a:no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Montaj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Data :		2015</a:t>
            </a:r>
          </a:p>
        </p:txBody>
      </p:sp>
      <p:sp>
        <p:nvSpPr>
          <p:cNvPr id="6" name="BlokTextu 5"/>
          <p:cNvSpPr txBox="1"/>
          <p:nvPr/>
        </p:nvSpPr>
        <p:spPr>
          <a:xfrm>
            <a:off x="6798569" y="4860000"/>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vi-VN" sz="1500" i="1" smtClean="0">
                <a:ln w="9525">
                  <a:noFill/>
                  <a:prstDash val="solid"/>
                </a:ln>
                <a:solidFill>
                  <a:schemeClr val="accent6">
                    <a:lumMod val="50000"/>
                  </a:schemeClr>
                </a:solidFill>
                <a:latin typeface="Nadianne" panose="03020902050305070206" pitchFamily="66" charset="0"/>
                <a:cs typeface="Arial" charset="0"/>
              </a:rPr>
              <a:t>Aceasta </a:t>
            </a:r>
            <a:r>
              <a:rPr lang="vi-VN" sz="1500" i="1">
                <a:ln w="9525">
                  <a:noFill/>
                  <a:prstDash val="solid"/>
                </a:ln>
                <a:solidFill>
                  <a:schemeClr val="accent6">
                    <a:lumMod val="50000"/>
                  </a:schemeClr>
                </a:solidFill>
                <a:latin typeface="Nadianne" panose="03020902050305070206" pitchFamily="66" charset="0"/>
                <a:cs typeface="Arial" charset="0"/>
              </a:rPr>
              <a:t>pestera de aragonit, unica in Europa, este situata in sudul </a:t>
            </a:r>
            <a:r>
              <a:rPr lang="vi-VN" sz="1500" i="1" smtClean="0">
                <a:ln w="9525">
                  <a:noFill/>
                  <a:prstDash val="solid"/>
                </a:ln>
                <a:solidFill>
                  <a:schemeClr val="accent6">
                    <a:lumMod val="50000"/>
                  </a:schemeClr>
                </a:solidFill>
                <a:latin typeface="Nadianne" panose="03020902050305070206" pitchFamily="66" charset="0"/>
                <a:cs typeface="Arial" charset="0"/>
              </a:rPr>
              <a:t>Slo</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vi-VN" sz="1500" i="1" smtClean="0">
                <a:ln w="9525">
                  <a:noFill/>
                  <a:prstDash val="solid"/>
                </a:ln>
                <a:solidFill>
                  <a:schemeClr val="accent6">
                    <a:lumMod val="50000"/>
                  </a:schemeClr>
                </a:solidFill>
                <a:latin typeface="Nadianne" panose="03020902050305070206" pitchFamily="66" charset="0"/>
                <a:cs typeface="Arial" charset="0"/>
              </a:rPr>
              <a:t>vaciei</a:t>
            </a:r>
            <a:r>
              <a:rPr lang="vi-VN" sz="1500" i="1">
                <a:ln w="9525">
                  <a:noFill/>
                  <a:prstDash val="solid"/>
                </a:ln>
                <a:solidFill>
                  <a:schemeClr val="accent6">
                    <a:lumMod val="50000"/>
                  </a:schemeClr>
                </a:solidFill>
                <a:latin typeface="Nadianne" panose="03020902050305070206" pitchFamily="66" charset="0"/>
                <a:cs typeface="Arial" charset="0"/>
              </a:rPr>
              <a:t>, aproape de Revúca. Are aproape 300 m lungime, si este renumita </a:t>
            </a:r>
            <a:r>
              <a:rPr lang="vi-VN" sz="1500" i="1" smtClean="0">
                <a:ln w="9525">
                  <a:noFill/>
                  <a:prstDash val="solid"/>
                </a:ln>
                <a:solidFill>
                  <a:schemeClr val="accent6">
                    <a:lumMod val="50000"/>
                  </a:schemeClr>
                </a:solidFill>
                <a:latin typeface="Nadianne" panose="03020902050305070206" pitchFamily="66" charset="0"/>
                <a:cs typeface="Arial" charset="0"/>
              </a:rPr>
              <a:t>pentru </a:t>
            </a:r>
            <a:r>
              <a:rPr lang="vi-VN" sz="1500" i="1">
                <a:ln w="9525">
                  <a:noFill/>
                  <a:prstDash val="solid"/>
                </a:ln>
                <a:solidFill>
                  <a:schemeClr val="accent6">
                    <a:lumMod val="50000"/>
                  </a:schemeClr>
                </a:solidFill>
                <a:latin typeface="Nadianne" panose="03020902050305070206" pitchFamily="66" charset="0"/>
                <a:cs typeface="Arial" charset="0"/>
              </a:rPr>
              <a:t>depunerile sale de aragonit mineral.</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1" name="BlokTextu 10"/>
          <p:cNvSpPr txBox="1"/>
          <p:nvPr/>
        </p:nvSpPr>
        <p:spPr>
          <a:xfrm>
            <a:off x="720000" y="1548000"/>
            <a:ext cx="7848600" cy="147732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vi-VN" sz="1500" i="1" smtClean="0">
                <a:ln w="9525">
                  <a:noFill/>
                  <a:prstDash val="solid"/>
                </a:ln>
                <a:solidFill>
                  <a:schemeClr val="accent6">
                    <a:lumMod val="50000"/>
                  </a:schemeClr>
                </a:solidFill>
                <a:latin typeface="Nadianne" panose="03020902050305070206" pitchFamily="66" charset="0"/>
                <a:cs typeface="Arial" charset="0"/>
              </a:rPr>
              <a:t>In </a:t>
            </a:r>
            <a:r>
              <a:rPr lang="vi-VN" sz="1500" i="1">
                <a:ln w="9525">
                  <a:noFill/>
                  <a:prstDash val="solid"/>
                </a:ln>
                <a:solidFill>
                  <a:schemeClr val="accent6">
                    <a:lumMod val="50000"/>
                  </a:schemeClr>
                </a:solidFill>
                <a:latin typeface="Nadianne" panose="03020902050305070206" pitchFamily="66" charset="0"/>
                <a:cs typeface="Arial" charset="0"/>
              </a:rPr>
              <a:t>Lume, deschise publicului, exista doar trei pesteri de aragonit: in Slovacia, in Mexic si in Argentina. Pestera de aragonit Ochtinská a fost descoperita accidental in 1954, în timpul unei cercetari geologice. Din lungimea totala de 300 m, în 1972 au fost amenajati 230 m pentru vizitatori. Are o temperatura a aerului intre 7,2 °C - 9,5 °C </a:t>
            </a:r>
            <a:r>
              <a:rPr lang="sk-SK" sz="1500" i="1" smtClean="0">
                <a:ln w="9525">
                  <a:noFill/>
                  <a:prstDash val="solid"/>
                </a:ln>
                <a:solidFill>
                  <a:schemeClr val="accent6">
                    <a:lumMod val="50000"/>
                  </a:schemeClr>
                </a:solidFill>
                <a:latin typeface="Nadianne" panose="03020902050305070206" pitchFamily="66" charset="0"/>
                <a:cs typeface="Arial" charset="0"/>
              </a:rPr>
              <a:t>s</a:t>
            </a:r>
            <a:r>
              <a:rPr lang="vi-VN" sz="1500" i="1" smtClean="0">
                <a:ln w="9525">
                  <a:noFill/>
                  <a:prstDash val="solid"/>
                </a:ln>
                <a:solidFill>
                  <a:schemeClr val="accent6">
                    <a:lumMod val="50000"/>
                  </a:schemeClr>
                </a:solidFill>
                <a:latin typeface="Nadianne" panose="03020902050305070206" pitchFamily="66" charset="0"/>
                <a:cs typeface="Arial" charset="0"/>
              </a:rPr>
              <a:t>i </a:t>
            </a:r>
            <a:r>
              <a:rPr lang="vi-VN" sz="1500" i="1">
                <a:ln w="9525">
                  <a:noFill/>
                  <a:prstDash val="solid"/>
                </a:ln>
                <a:solidFill>
                  <a:schemeClr val="accent6">
                    <a:lumMod val="50000"/>
                  </a:schemeClr>
                </a:solidFill>
                <a:latin typeface="Nadianne" panose="03020902050305070206" pitchFamily="66" charset="0"/>
                <a:cs typeface="Arial" charset="0"/>
              </a:rPr>
              <a:t>o umiditate relativa de 92-97 %.</a:t>
            </a:r>
          </a:p>
        </p:txBody>
      </p:sp>
      <p:sp>
        <p:nvSpPr>
          <p:cNvPr id="12" name="BlokTextu 11"/>
          <p:cNvSpPr txBox="1"/>
          <p:nvPr/>
        </p:nvSpPr>
        <p:spPr>
          <a:xfrm>
            <a:off x="720000" y="2916000"/>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vi-VN" sz="1500" i="1" smtClean="0">
                <a:ln w="9525">
                  <a:noFill/>
                  <a:prstDash val="solid"/>
                </a:ln>
                <a:solidFill>
                  <a:schemeClr val="accent6">
                    <a:lumMod val="50000"/>
                  </a:schemeClr>
                </a:solidFill>
                <a:latin typeface="Nadianne" panose="03020902050305070206" pitchFamily="66" charset="0"/>
                <a:cs typeface="Arial" charset="0"/>
              </a:rPr>
              <a:t>Pestera </a:t>
            </a:r>
            <a:r>
              <a:rPr lang="vi-VN" sz="1500" i="1">
                <a:ln w="9525">
                  <a:noFill/>
                  <a:prstDash val="solid"/>
                </a:ln>
                <a:solidFill>
                  <a:schemeClr val="accent6">
                    <a:lumMod val="50000"/>
                  </a:schemeClr>
                </a:solidFill>
                <a:latin typeface="Nadianne" panose="03020902050305070206" pitchFamily="66" charset="0"/>
                <a:cs typeface="Arial" charset="0"/>
              </a:rPr>
              <a:t>de aragonit este un fenomen natural unic  creata de precipitatii din medii marine și de apa dulce din buzunarele subterane închise. Aragonitul alb formeaza un decor mirific pe peretii pesterii.</a:t>
            </a:r>
          </a:p>
        </p:txBody>
      </p:sp>
      <p:pic>
        <p:nvPicPr>
          <p:cNvPr id="15" name="Obrázok 14">
            <a:hlinkClick r:id="rId4" action="ppaction://hlinksldjump"/>
          </p:cNvPr>
          <p:cNvPicPr>
            <a:picLocks/>
          </p:cNvPicPr>
          <p:nvPr/>
        </p:nvPicPr>
        <p:blipFill>
          <a:blip r:embed="rId5">
            <a:grayscl/>
            <a:extLst>
              <a:ext uri="{BEBA8EAE-BF5A-486C-A8C5-ECC9F3942E4B}">
                <a14:imgProps xmlns:a14="http://schemas.microsoft.com/office/drawing/2010/main">
                  <a14:imgLayer r:embed="rId6">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
        <p:nvSpPr>
          <p:cNvPr id="13" name="BlokTextu 12"/>
          <p:cNvSpPr txBox="1"/>
          <p:nvPr/>
        </p:nvSpPr>
        <p:spPr>
          <a:xfrm>
            <a:off x="720000" y="3600000"/>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vi-VN" sz="1500" i="1" smtClean="0">
                <a:ln w="9525">
                  <a:noFill/>
                  <a:prstDash val="solid"/>
                </a:ln>
                <a:solidFill>
                  <a:schemeClr val="accent6">
                    <a:lumMod val="50000"/>
                  </a:schemeClr>
                </a:solidFill>
                <a:latin typeface="Nadianne" panose="03020902050305070206" pitchFamily="66" charset="0"/>
                <a:cs typeface="Arial" charset="0"/>
              </a:rPr>
              <a:t>Pestera </a:t>
            </a:r>
            <a:r>
              <a:rPr lang="vi-VN" sz="1500" i="1">
                <a:ln w="9525">
                  <a:noFill/>
                  <a:prstDash val="solid"/>
                </a:ln>
                <a:solidFill>
                  <a:schemeClr val="accent6">
                    <a:lumMod val="50000"/>
                  </a:schemeClr>
                </a:solidFill>
                <a:latin typeface="Nadianne" panose="03020902050305070206" pitchFamily="66" charset="0"/>
                <a:cs typeface="Arial" charset="0"/>
              </a:rPr>
              <a:t>Ochtinská este monument natural național si impreuna cu alte pesteri din zona carstica slovaca, este inclusa în lista Patrimoniului Mondial UNESCO.</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7" name="Obrázok 16">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83578" y="6191497"/>
            <a:ext cx="548680" cy="548680"/>
          </a:xfrm>
          <a:prstGeom prst="rect">
            <a:avLst/>
          </a:prstGeom>
        </p:spPr>
      </p:pic>
      <p:pic>
        <p:nvPicPr>
          <p:cNvPr id="18" name="Obrázok 1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75363466"/>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5"/>
                                        </p:tgtEl>
                                        <p:attrNameLst>
                                          <p:attrName>style.visibility</p:attrName>
                                        </p:attrNameLst>
                                      </p:cBhvr>
                                      <p:to>
                                        <p:strVal val="visible"/>
                                      </p:to>
                                    </p:set>
                                    <p:anim calcmode="lin" valueType="num">
                                      <p:cBhvr>
                                        <p:cTn id="42" dur="2000" fill="hold"/>
                                        <p:tgtEl>
                                          <p:spTgt spid="15"/>
                                        </p:tgtEl>
                                        <p:attrNameLst>
                                          <p:attrName>ppt_w</p:attrName>
                                        </p:attrNameLst>
                                      </p:cBhvr>
                                      <p:tavLst>
                                        <p:tav tm="0">
                                          <p:val>
                                            <p:fltVal val="0"/>
                                          </p:val>
                                        </p:tav>
                                        <p:tav tm="100000">
                                          <p:val>
                                            <p:strVal val="#ppt_w"/>
                                          </p:val>
                                        </p:tav>
                                      </p:tavLst>
                                    </p:anim>
                                    <p:anim calcmode="lin" valueType="num">
                                      <p:cBhvr>
                                        <p:cTn id="43" dur="2000" fill="hold"/>
                                        <p:tgtEl>
                                          <p:spTgt spid="15"/>
                                        </p:tgtEl>
                                        <p:attrNameLst>
                                          <p:attrName>ppt_h</p:attrName>
                                        </p:attrNameLst>
                                      </p:cBhvr>
                                      <p:tavLst>
                                        <p:tav tm="0">
                                          <p:val>
                                            <p:fltVal val="0"/>
                                          </p:val>
                                        </p:tav>
                                        <p:tav tm="100000">
                                          <p:val>
                                            <p:strVal val="#ppt_h"/>
                                          </p:val>
                                        </p:tav>
                                      </p:tavLst>
                                    </p:anim>
                                    <p:animEffect transition="in" filter="fade">
                                      <p:cBhvr>
                                        <p:cTn id="44" dur="2000"/>
                                        <p:tgtEl>
                                          <p:spTgt spid="15"/>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17"/>
                                        </p:tgtEl>
                                        <p:attrNameLst>
                                          <p:attrName>style.visibility</p:attrName>
                                        </p:attrNameLst>
                                      </p:cBhvr>
                                      <p:to>
                                        <p:strVal val="visible"/>
                                      </p:to>
                                    </p:set>
                                    <p:anim calcmode="lin" valueType="num">
                                      <p:cBhvr>
                                        <p:cTn id="48" dur="1000" fill="hold"/>
                                        <p:tgtEl>
                                          <p:spTgt spid="17"/>
                                        </p:tgtEl>
                                        <p:attrNameLst>
                                          <p:attrName>ppt_w</p:attrName>
                                        </p:attrNameLst>
                                      </p:cBhvr>
                                      <p:tavLst>
                                        <p:tav tm="0">
                                          <p:val>
                                            <p:fltVal val="0"/>
                                          </p:val>
                                        </p:tav>
                                        <p:tav tm="100000">
                                          <p:val>
                                            <p:strVal val="#ppt_w"/>
                                          </p:val>
                                        </p:tav>
                                      </p:tavLst>
                                    </p:anim>
                                    <p:anim calcmode="lin" valueType="num">
                                      <p:cBhvr>
                                        <p:cTn id="49" dur="1000" fill="hold"/>
                                        <p:tgtEl>
                                          <p:spTgt spid="17"/>
                                        </p:tgtEl>
                                        <p:attrNameLst>
                                          <p:attrName>ppt_h</p:attrName>
                                        </p:attrNameLst>
                                      </p:cBhvr>
                                      <p:tavLst>
                                        <p:tav tm="0">
                                          <p:val>
                                            <p:fltVal val="0"/>
                                          </p:val>
                                        </p:tav>
                                        <p:tav tm="100000">
                                          <p:val>
                                            <p:strVal val="#ppt_h"/>
                                          </p:val>
                                        </p:tav>
                                      </p:tavLst>
                                    </p:anim>
                                    <p:animEffect transition="in" filter="fade">
                                      <p:cBhvr>
                                        <p:cTn id="5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Ochtinská </a:t>
            </a: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Aragoniet Cave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Slowakije</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Muziek :		</a:t>
            </a:r>
            <a:r>
              <a:rPr lang="sk-SK" sz="1400" i="1">
                <a:ln w="9525">
                  <a:noFill/>
                  <a:prstDash val="solid"/>
                </a:ln>
                <a:solidFill>
                  <a:schemeClr val="accent6">
                    <a:lumMod val="50000"/>
                  </a:scheme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 :		persoonlijk</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a:t>
            </a:r>
            <a:r>
              <a:rPr lang="sk-SK" sz="1400" i="1" smtClean="0">
                <a:ln w="9525">
                  <a:noFill/>
                  <a:prstDash val="solid"/>
                </a:ln>
                <a:solidFill>
                  <a:schemeClr val="accent6">
                    <a:lumMod val="50000"/>
                  </a:schemeClr>
                </a:solidFill>
                <a:latin typeface="Nadianne" panose="03020902050305070206" pitchFamily="66" charset="0"/>
                <a:cs typeface="Arial" charset="0"/>
                <a:hlinkClick r:id="rId3"/>
              </a:rPr>
              <a:t>pista2011@gmail.com      </a:t>
            </a:r>
            <a:r>
              <a:rPr lang="sk-SK" sz="1400" i="1" smtClean="0">
                <a:ln w="9525">
                  <a:no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Compilatie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Wijnoogst :	2015</a:t>
            </a:r>
          </a:p>
        </p:txBody>
      </p:sp>
      <p:sp>
        <p:nvSpPr>
          <p:cNvPr id="6" name="BlokTextu 5"/>
          <p:cNvSpPr txBox="1"/>
          <p:nvPr/>
        </p:nvSpPr>
        <p:spPr>
          <a:xfrm>
            <a:off x="6789238" y="4706111"/>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nl-NL" sz="1500" i="1" smtClean="0">
                <a:ln w="9525">
                  <a:noFill/>
                  <a:prstDash val="solid"/>
                </a:ln>
                <a:solidFill>
                  <a:schemeClr val="accent6">
                    <a:lumMod val="50000"/>
                  </a:schemeClr>
                </a:solidFill>
                <a:latin typeface="Nadianne" panose="03020902050305070206" pitchFamily="66" charset="0"/>
                <a:cs typeface="Arial" charset="0"/>
              </a:rPr>
              <a:t>Deze </a:t>
            </a:r>
            <a:r>
              <a:rPr lang="nl-NL" sz="1500" i="1">
                <a:ln w="9525">
                  <a:noFill/>
                  <a:prstDash val="solid"/>
                </a:ln>
                <a:solidFill>
                  <a:schemeClr val="accent6">
                    <a:lumMod val="50000"/>
                  </a:schemeClr>
                </a:solidFill>
                <a:latin typeface="Nadianne" panose="03020902050305070206" pitchFamily="66" charset="0"/>
                <a:cs typeface="Arial" charset="0"/>
              </a:rPr>
              <a:t>unieke aragoniet grot ligt in het zuiden van Slowakije, in de buurt van Revúca. Hoewel 300 m lang, het is beroemd om zijn zeldzame indienen (aragoniet is van nature in kristalvormen van calciumcarbonaat).</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1" name="BlokTextu 10"/>
          <p:cNvSpPr txBox="1"/>
          <p:nvPr/>
        </p:nvSpPr>
        <p:spPr>
          <a:xfrm>
            <a:off x="720000" y="1512000"/>
            <a:ext cx="7848600" cy="124649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nl-NL" sz="1500" i="1" smtClean="0">
                <a:ln w="9525">
                  <a:noFill/>
                  <a:prstDash val="solid"/>
                </a:ln>
                <a:solidFill>
                  <a:schemeClr val="accent6">
                    <a:lumMod val="50000"/>
                  </a:schemeClr>
                </a:solidFill>
                <a:latin typeface="Nadianne" panose="03020902050305070206" pitchFamily="66" charset="0"/>
                <a:cs typeface="Arial" charset="0"/>
              </a:rPr>
              <a:t>Er </a:t>
            </a:r>
            <a:r>
              <a:rPr lang="nl-NL" sz="1500" i="1">
                <a:ln w="9525">
                  <a:noFill/>
                  <a:prstDash val="solid"/>
                </a:ln>
                <a:solidFill>
                  <a:schemeClr val="accent6">
                    <a:lumMod val="50000"/>
                  </a:schemeClr>
                </a:solidFill>
                <a:latin typeface="Nadianne" panose="03020902050305070206" pitchFamily="66" charset="0"/>
                <a:cs typeface="Arial" charset="0"/>
              </a:rPr>
              <a:t>zijn slechts drie aragoniet grotten ontdekt in de wereld tot nu toe (Ochtiná in Slowakije, Mexico en Argentinië). De aragoniet grot in Ochtiná werd bij toeval ontdekt in 1954 tijdens het geologisch onderzoek. Van de 300 totale lengte waren in 1972 geopend 230 m voor bezoekers. De </a:t>
            </a:r>
            <a:r>
              <a:rPr lang="nl-NL" sz="1500" i="1" smtClean="0">
                <a:ln w="9525">
                  <a:noFill/>
                  <a:prstDash val="solid"/>
                </a:ln>
                <a:solidFill>
                  <a:schemeClr val="accent6">
                    <a:lumMod val="50000"/>
                  </a:schemeClr>
                </a:solidFill>
                <a:latin typeface="Nadianne" panose="03020902050305070206" pitchFamily="66" charset="0"/>
                <a:cs typeface="Arial" charset="0"/>
              </a:rPr>
              <a:t>lucht</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nl-NL" sz="1500" i="1" smtClean="0">
                <a:ln w="9525">
                  <a:noFill/>
                  <a:prstDash val="solid"/>
                </a:ln>
                <a:solidFill>
                  <a:schemeClr val="accent6">
                    <a:lumMod val="50000"/>
                  </a:schemeClr>
                </a:solidFill>
                <a:latin typeface="Nadianne" panose="03020902050305070206" pitchFamily="66" charset="0"/>
                <a:cs typeface="Arial" charset="0"/>
              </a:rPr>
              <a:t>temperatuur </a:t>
            </a:r>
            <a:r>
              <a:rPr lang="nl-NL" sz="1500" i="1">
                <a:ln w="9525">
                  <a:noFill/>
                  <a:prstDash val="solid"/>
                </a:ln>
                <a:solidFill>
                  <a:schemeClr val="accent6">
                    <a:lumMod val="50000"/>
                  </a:schemeClr>
                </a:solidFill>
                <a:latin typeface="Nadianne" panose="03020902050305070206" pitchFamily="66" charset="0"/>
                <a:cs typeface="Arial" charset="0"/>
              </a:rPr>
              <a:t>is 7,2 - 9,5 °C en de relatieve vochtigheid gelijk aan 92-97 %.</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2" name="BlokTextu 11"/>
          <p:cNvSpPr txBox="1"/>
          <p:nvPr/>
        </p:nvSpPr>
        <p:spPr>
          <a:xfrm>
            <a:off x="720000" y="2664000"/>
            <a:ext cx="7848600" cy="10156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nl-NL" sz="1500" i="1" smtClean="0">
                <a:ln w="9525">
                  <a:noFill/>
                  <a:prstDash val="solid"/>
                </a:ln>
                <a:solidFill>
                  <a:schemeClr val="accent6">
                    <a:lumMod val="50000"/>
                  </a:schemeClr>
                </a:solidFill>
                <a:latin typeface="Nadianne" panose="03020902050305070206" pitchFamily="66" charset="0"/>
                <a:cs typeface="Arial" charset="0"/>
              </a:rPr>
              <a:t>De </a:t>
            </a:r>
            <a:r>
              <a:rPr lang="nl-NL" sz="1500" i="1">
                <a:ln w="9525">
                  <a:noFill/>
                  <a:prstDash val="solid"/>
                </a:ln>
                <a:solidFill>
                  <a:schemeClr val="accent6">
                    <a:lumMod val="50000"/>
                  </a:schemeClr>
                </a:solidFill>
                <a:latin typeface="Nadianne" panose="03020902050305070206" pitchFamily="66" charset="0"/>
                <a:cs typeface="Arial" charset="0"/>
              </a:rPr>
              <a:t>aragoniet grot is een uniek natuurverschijnsel. De aragoniet vulling werd gemaakt door neerslaan uit mariene en zoetwater milieus in gesloten </a:t>
            </a:r>
            <a:r>
              <a:rPr lang="nl-NL" sz="1500" i="1" smtClean="0">
                <a:ln w="9525">
                  <a:noFill/>
                  <a:prstDash val="solid"/>
                </a:ln>
                <a:solidFill>
                  <a:schemeClr val="accent6">
                    <a:lumMod val="50000"/>
                  </a:schemeClr>
                </a:solidFill>
                <a:latin typeface="Nadianne" panose="03020902050305070206" pitchFamily="66" charset="0"/>
                <a:cs typeface="Arial" charset="0"/>
              </a:rPr>
              <a:t>ondergrondse </a:t>
            </a:r>
            <a:r>
              <a:rPr lang="nl-NL" sz="1500" i="1">
                <a:ln w="9525">
                  <a:noFill/>
                  <a:prstDash val="solid"/>
                </a:ln>
                <a:solidFill>
                  <a:schemeClr val="accent6">
                    <a:lumMod val="50000"/>
                  </a:schemeClr>
                </a:solidFill>
                <a:latin typeface="Nadianne" panose="03020902050305070206" pitchFamily="66" charset="0"/>
                <a:cs typeface="Arial" charset="0"/>
              </a:rPr>
              <a:t>zakken. White aragonite vormt zeldzame decoratie van de grot.</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3" name="BlokTextu 12"/>
          <p:cNvSpPr txBox="1"/>
          <p:nvPr/>
        </p:nvSpPr>
        <p:spPr>
          <a:xfrm>
            <a:off x="720000" y="3564000"/>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nl-NL" sz="1500" i="1" smtClean="0">
                <a:ln w="9525">
                  <a:noFill/>
                  <a:prstDash val="solid"/>
                </a:ln>
                <a:solidFill>
                  <a:schemeClr val="accent6">
                    <a:lumMod val="50000"/>
                  </a:schemeClr>
                </a:solidFill>
                <a:latin typeface="Nadianne" panose="03020902050305070206" pitchFamily="66" charset="0"/>
                <a:cs typeface="Arial" charset="0"/>
              </a:rPr>
              <a:t>De </a:t>
            </a:r>
            <a:r>
              <a:rPr lang="nl-NL" sz="1500" i="1">
                <a:ln w="9525">
                  <a:noFill/>
                  <a:prstDash val="solid"/>
                </a:ln>
                <a:solidFill>
                  <a:schemeClr val="accent6">
                    <a:lumMod val="50000"/>
                  </a:schemeClr>
                </a:solidFill>
                <a:latin typeface="Nadianne" panose="03020902050305070206" pitchFamily="66" charset="0"/>
                <a:cs typeface="Arial" charset="0"/>
              </a:rPr>
              <a:t>grot is het nationale natuurmonument. Samen met andere grotten van de Slowaakse Karst is de Grot van Ochtiná opgenomen in de lijst van UNESCO werelderfgoed.</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4" action="ppaction://hlinksldjump"/>
          </p:cNvPr>
          <p:cNvPicPr>
            <a:picLocks/>
          </p:cNvPicPr>
          <p:nvPr/>
        </p:nvPicPr>
        <p:blipFill>
          <a:blip r:embed="rId5">
            <a:grayscl/>
            <a:extLst>
              <a:ext uri="{BEBA8EAE-BF5A-486C-A8C5-ECC9F3942E4B}">
                <a14:imgProps xmlns:a14="http://schemas.microsoft.com/office/drawing/2010/main">
                  <a14:imgLayer r:embed="rId6">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7" name="Obrázok 16">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83578" y="6191497"/>
            <a:ext cx="548680" cy="548680"/>
          </a:xfrm>
          <a:prstGeom prst="rect">
            <a:avLst/>
          </a:prstGeom>
        </p:spPr>
      </p:pic>
      <p:pic>
        <p:nvPicPr>
          <p:cNvPr id="19" name="Obrázok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81668035"/>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17"/>
                                        </p:tgtEl>
                                        <p:attrNameLst>
                                          <p:attrName>style.visibility</p:attrName>
                                        </p:attrNameLst>
                                      </p:cBhvr>
                                      <p:to>
                                        <p:strVal val="visible"/>
                                      </p:to>
                                    </p:set>
                                    <p:anim calcmode="lin" valueType="num">
                                      <p:cBhvr>
                                        <p:cTn id="48" dur="1000" fill="hold"/>
                                        <p:tgtEl>
                                          <p:spTgt spid="17"/>
                                        </p:tgtEl>
                                        <p:attrNameLst>
                                          <p:attrName>ppt_w</p:attrName>
                                        </p:attrNameLst>
                                      </p:cBhvr>
                                      <p:tavLst>
                                        <p:tav tm="0">
                                          <p:val>
                                            <p:fltVal val="0"/>
                                          </p:val>
                                        </p:tav>
                                        <p:tav tm="100000">
                                          <p:val>
                                            <p:strVal val="#ppt_w"/>
                                          </p:val>
                                        </p:tav>
                                      </p:tavLst>
                                    </p:anim>
                                    <p:anim calcmode="lin" valueType="num">
                                      <p:cBhvr>
                                        <p:cTn id="49" dur="1000" fill="hold"/>
                                        <p:tgtEl>
                                          <p:spTgt spid="17"/>
                                        </p:tgtEl>
                                        <p:attrNameLst>
                                          <p:attrName>ppt_h</p:attrName>
                                        </p:attrNameLst>
                                      </p:cBhvr>
                                      <p:tavLst>
                                        <p:tav tm="0">
                                          <p:val>
                                            <p:fltVal val="0"/>
                                          </p:val>
                                        </p:tav>
                                        <p:tav tm="100000">
                                          <p:val>
                                            <p:strVal val="#ppt_h"/>
                                          </p:val>
                                        </p:tav>
                                      </p:tavLst>
                                    </p:anim>
                                    <p:animEffect transition="in" filter="fade">
                                      <p:cBhvr>
                                        <p:cTn id="5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Ochtinská </a:t>
            </a: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Aragonit Mağarası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Slovakya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Müzik :		</a:t>
            </a:r>
            <a:r>
              <a:rPr lang="sk-SK" sz="1400" i="1">
                <a:ln w="9525">
                  <a:noFill/>
                  <a:prstDash val="solid"/>
                </a:ln>
                <a:solidFill>
                  <a:schemeClr val="accent6">
                    <a:lumMod val="50000"/>
                  </a:scheme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Fotoğraflar :	özel</a:t>
            </a:r>
            <a:endParaRPr lang="sk-SK" sz="1400" i="1">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a:t>
            </a:r>
            <a:r>
              <a:rPr lang="sk-SK" sz="1400" i="1" smtClean="0">
                <a:ln w="9525">
                  <a:noFill/>
                  <a:prstDash val="solid"/>
                </a:ln>
                <a:solidFill>
                  <a:schemeClr val="accent6">
                    <a:lumMod val="50000"/>
                  </a:schemeClr>
                </a:solidFill>
                <a:latin typeface="Nadianne" panose="03020902050305070206" pitchFamily="66" charset="0"/>
                <a:cs typeface="Arial" charset="0"/>
                <a:hlinkClick r:id="rId3"/>
              </a:rPr>
              <a:t>pista2011@gmail.com      </a:t>
            </a:r>
            <a:r>
              <a:rPr lang="sk-SK" sz="1400" i="1" smtClean="0">
                <a:ln w="9525">
                  <a:no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Düzenleyen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Yil :		2015</a:t>
            </a:r>
          </a:p>
        </p:txBody>
      </p:sp>
      <p:sp>
        <p:nvSpPr>
          <p:cNvPr id="6" name="BlokTextu 5"/>
          <p:cNvSpPr txBox="1"/>
          <p:nvPr/>
        </p:nvSpPr>
        <p:spPr>
          <a:xfrm>
            <a:off x="6767535" y="4546431"/>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Bu </a:t>
            </a:r>
            <a:r>
              <a:rPr lang="it-IT" sz="1500" i="1">
                <a:ln w="9525">
                  <a:noFill/>
                  <a:prstDash val="solid"/>
                </a:ln>
                <a:solidFill>
                  <a:schemeClr val="accent6">
                    <a:lumMod val="50000"/>
                  </a:schemeClr>
                </a:solidFill>
                <a:latin typeface="Nadianne" panose="03020902050305070206" pitchFamily="66" charset="0"/>
                <a:cs typeface="Arial" charset="0"/>
              </a:rPr>
              <a:t>eşsiz aragonit mağara Slovakya’nın güneyinde Revúca yakınındadır. Yaklaşık 300 m uzunluğunda olup aragonit minerali ile dolu olması ile tanınmıştır.</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1" name="BlokTextu 10"/>
          <p:cNvSpPr txBox="1"/>
          <p:nvPr/>
        </p:nvSpPr>
        <p:spPr>
          <a:xfrm>
            <a:off x="720000" y="1548000"/>
            <a:ext cx="7848600" cy="124649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Dünyada </a:t>
            </a:r>
            <a:r>
              <a:rPr lang="it-IT" sz="1500" i="1">
                <a:ln w="9525">
                  <a:noFill/>
                  <a:prstDash val="solid"/>
                </a:ln>
                <a:solidFill>
                  <a:schemeClr val="accent6">
                    <a:lumMod val="50000"/>
                  </a:schemeClr>
                </a:solidFill>
                <a:latin typeface="Nadianne" panose="03020902050305070206" pitchFamily="66" charset="0"/>
                <a:cs typeface="Arial" charset="0"/>
              </a:rPr>
              <a:t>halka açık üç aragonit mağarası (Slovakya’da Ochtiná, Meksika ve Arjantin) vardır. Ochtiná’daki aragonit mağarası 1954’te yapılan jeolojik aramada tesadüfen keşfedilmiştir. Toplam 300 m’nin 230 m’si 1972’de ziyaretçilere açılmıştır. Hava sıcaklığı 7,2 – 9,5 °C ve bağıl nem % 92 ile 97 arasındadır.</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2" name="BlokTextu 11"/>
          <p:cNvSpPr txBox="1"/>
          <p:nvPr/>
        </p:nvSpPr>
        <p:spPr>
          <a:xfrm>
            <a:off x="720000" y="2700000"/>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Aragonit </a:t>
            </a:r>
            <a:r>
              <a:rPr lang="it-IT" sz="1500" i="1">
                <a:ln w="9525">
                  <a:noFill/>
                  <a:prstDash val="solid"/>
                </a:ln>
                <a:solidFill>
                  <a:schemeClr val="accent6">
                    <a:lumMod val="50000"/>
                  </a:schemeClr>
                </a:solidFill>
                <a:latin typeface="Nadianne" panose="03020902050305070206" pitchFamily="66" charset="0"/>
                <a:cs typeface="Arial" charset="0"/>
              </a:rPr>
              <a:t>mağarası eşsiz bir doğal olgudur. Aragonit dolgu, kapalı yeraltı ceplerinde deniz ve tatlı su çökeleği ile oluşmuştur. Beyaz aragonit mağaranın nadir dekorasyonunu  oluşturur.</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3" name="BlokTextu 12"/>
          <p:cNvSpPr txBox="1"/>
          <p:nvPr/>
        </p:nvSpPr>
        <p:spPr>
          <a:xfrm>
            <a:off x="720000" y="3384000"/>
            <a:ext cx="7848600" cy="55399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Mağara </a:t>
            </a:r>
            <a:r>
              <a:rPr lang="it-IT" sz="1500" i="1">
                <a:ln w="9525">
                  <a:noFill/>
                  <a:prstDash val="solid"/>
                </a:ln>
                <a:solidFill>
                  <a:schemeClr val="accent6">
                    <a:lumMod val="50000"/>
                  </a:schemeClr>
                </a:solidFill>
                <a:latin typeface="Nadianne" panose="03020902050305070206" pitchFamily="66" charset="0"/>
                <a:cs typeface="Arial" charset="0"/>
              </a:rPr>
              <a:t>bir ulusal doğal abidedir. Slovak Karst gibi diğer mağaralarla birlikte UNESCO’nun World Heritage listesine dahil edilmiştir.</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4" action="ppaction://hlinksldjump"/>
          </p:cNvPr>
          <p:cNvPicPr>
            <a:picLocks/>
          </p:cNvPicPr>
          <p:nvPr/>
        </p:nvPicPr>
        <p:blipFill>
          <a:blip r:embed="rId5">
            <a:grayscl/>
            <a:extLst>
              <a:ext uri="{BEBA8EAE-BF5A-486C-A8C5-ECC9F3942E4B}">
                <a14:imgProps xmlns:a14="http://schemas.microsoft.com/office/drawing/2010/main">
                  <a14:imgLayer r:embed="rId6">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7" name="Obrázok 16">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83578" y="6191497"/>
            <a:ext cx="548680" cy="548680"/>
          </a:xfrm>
          <a:prstGeom prst="rect">
            <a:avLst/>
          </a:prstGeom>
        </p:spPr>
      </p:pic>
      <p:pic>
        <p:nvPicPr>
          <p:cNvPr id="19" name="Obrázok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16263117"/>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17"/>
                                        </p:tgtEl>
                                        <p:attrNameLst>
                                          <p:attrName>style.visibility</p:attrName>
                                        </p:attrNameLst>
                                      </p:cBhvr>
                                      <p:to>
                                        <p:strVal val="visible"/>
                                      </p:to>
                                    </p:set>
                                    <p:anim calcmode="lin" valueType="num">
                                      <p:cBhvr>
                                        <p:cTn id="48" dur="1000" fill="hold"/>
                                        <p:tgtEl>
                                          <p:spTgt spid="17"/>
                                        </p:tgtEl>
                                        <p:attrNameLst>
                                          <p:attrName>ppt_w</p:attrName>
                                        </p:attrNameLst>
                                      </p:cBhvr>
                                      <p:tavLst>
                                        <p:tav tm="0">
                                          <p:val>
                                            <p:fltVal val="0"/>
                                          </p:val>
                                        </p:tav>
                                        <p:tav tm="100000">
                                          <p:val>
                                            <p:strVal val="#ppt_w"/>
                                          </p:val>
                                        </p:tav>
                                      </p:tavLst>
                                    </p:anim>
                                    <p:anim calcmode="lin" valueType="num">
                                      <p:cBhvr>
                                        <p:cTn id="49" dur="1000" fill="hold"/>
                                        <p:tgtEl>
                                          <p:spTgt spid="17"/>
                                        </p:tgtEl>
                                        <p:attrNameLst>
                                          <p:attrName>ppt_h</p:attrName>
                                        </p:attrNameLst>
                                      </p:cBhvr>
                                      <p:tavLst>
                                        <p:tav tm="0">
                                          <p:val>
                                            <p:fltVal val="0"/>
                                          </p:val>
                                        </p:tav>
                                        <p:tav tm="100000">
                                          <p:val>
                                            <p:strVal val="#ppt_h"/>
                                          </p:val>
                                        </p:tav>
                                      </p:tavLst>
                                    </p:anim>
                                    <p:animEffect transition="in" filter="fade">
                                      <p:cBhvr>
                                        <p:cTn id="5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az-Cyrl-AZ" sz="2400" i="1" u="sng"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Охтинская </a:t>
            </a:r>
            <a:r>
              <a:rPr lang="az-Cyrl-AZ" sz="2400" i="1" u="sng">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арагонитная пещера </a:t>
            </a:r>
            <a:r>
              <a:rPr lang="az-Cyrl-AZ" sz="2400" i="1" u="sng"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2400" i="1" u="sng"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az-Cyrl-AZ" sz="2400" i="1" u="sng">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Словакия</a:t>
            </a:r>
            <a:endParaRPr lang="sk-SK" sz="2400" i="1" u="sng">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Музыка</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sk-SK" sz="1400" i="1">
                <a:ln w="9525">
                  <a:noFill/>
                  <a:prstDash val="solid"/>
                </a:ln>
                <a:solidFill>
                  <a:schemeClr val="accent6">
                    <a:lumMod val="50000"/>
                  </a:schemeClr>
                </a:solidFill>
                <a:latin typeface="Nadianne" panose="03020902050305070206" pitchFamily="66" charset="0"/>
                <a:cs typeface="Arial" charset="0"/>
              </a:rPr>
              <a:t>Paul de Senneville</a:t>
            </a:r>
          </a:p>
          <a:p>
            <a:pPr algn="just" fontAlgn="base">
              <a:spcBef>
                <a:spcPct val="0"/>
              </a:spcBef>
              <a:spcAft>
                <a:spcPct val="0"/>
              </a:spcAft>
              <a:defRPr/>
            </a:pPr>
            <a:r>
              <a:rPr lang="az-Cyrl-AZ"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Фотографии </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az-Cyrl-AZ"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частные</a:t>
            </a:r>
            <a:endPar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Э-почта</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sk-SK" sz="1400" i="1" smtClean="0">
                <a:ln w="9525">
                  <a:noFill/>
                  <a:prstDash val="solid"/>
                </a:ln>
                <a:solidFill>
                  <a:schemeClr val="accent6">
                    <a:lumMod val="50000"/>
                  </a:schemeClr>
                </a:solidFill>
                <a:latin typeface="Nadianne" panose="03020902050305070206" pitchFamily="66" charset="0"/>
                <a:cs typeface="Arial" charset="0"/>
                <a:hlinkClick r:id="rId3"/>
              </a:rPr>
              <a:t>pista2011@gmail.com </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hlinkClick r:id="rId3"/>
              </a:rPr>
              <a:t>     </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Составил</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Steve</a:t>
            </a:r>
          </a:p>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Год</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sk-SK" sz="1400" i="1" smtClean="0">
                <a:ln w="9525">
                  <a:noFill/>
                  <a:prstDash val="solid"/>
                </a:ln>
                <a:solidFill>
                  <a:schemeClr val="accent6">
                    <a:lumMod val="50000"/>
                  </a:schemeClr>
                </a:solidFill>
                <a:latin typeface="Nadianne" panose="03020902050305070206" pitchFamily="66" charset="0"/>
                <a:cs typeface="Arial" charset="0"/>
              </a:rPr>
              <a:t>2015</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az-Cyrl-AZ"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г.</a:t>
            </a:r>
            <a:endPar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sp>
        <p:nvSpPr>
          <p:cNvPr id="6" name="BlokTextu 5"/>
          <p:cNvSpPr txBox="1"/>
          <p:nvPr/>
        </p:nvSpPr>
        <p:spPr>
          <a:xfrm>
            <a:off x="6732239" y="4777407"/>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58477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600" i="1">
                <a:ln w="9525">
                  <a:noFill/>
                  <a:prstDash val="solid"/>
                </a:ln>
                <a:solidFill>
                  <a:srgbClr val="006600"/>
                </a:solidFill>
                <a:latin typeface="Nadianne" panose="03020902050305070206" pitchFamily="66" charset="0"/>
                <a:cs typeface="Arial" charset="0"/>
              </a:rPr>
              <a:t>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Охтинская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арагонитная пещера находится в Словацком Рудогорье на холме Градок недалеко от города Ревуца.</a:t>
            </a:r>
            <a:endParaRPr lang="sk-SK"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sp>
        <p:nvSpPr>
          <p:cNvPr id="11" name="BlokTextu 10"/>
          <p:cNvSpPr txBox="1"/>
          <p:nvPr/>
        </p:nvSpPr>
        <p:spPr>
          <a:xfrm>
            <a:off x="720000" y="1332000"/>
            <a:ext cx="7848600" cy="107721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600" i="1">
                <a:ln w="9525">
                  <a:noFill/>
                  <a:prstDash val="solid"/>
                </a:ln>
                <a:solidFill>
                  <a:srgbClr val="006600"/>
                </a:solidFill>
                <a:latin typeface="Nadianne" panose="03020902050305070206" pitchFamily="66" charset="0"/>
                <a:cs typeface="Arial" charset="0"/>
              </a:rPr>
              <a:t>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Пещера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была случайно обнаружена в </a:t>
            </a:r>
            <a:r>
              <a:rPr lang="ru-RU" sz="1500" i="1">
                <a:ln w="9525">
                  <a:noFill/>
                  <a:prstDash val="solid"/>
                </a:ln>
                <a:solidFill>
                  <a:schemeClr val="accent6">
                    <a:lumMod val="50000"/>
                  </a:schemeClr>
                </a:solidFill>
                <a:latin typeface="Nadianne" panose="03020902050305070206" pitchFamily="66" charset="0"/>
                <a:cs typeface="Arial" charset="0"/>
              </a:rPr>
              <a:t>1954</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году во время геологических работ. Из общей протяженности около </a:t>
            </a:r>
            <a:r>
              <a:rPr lang="ru-RU" sz="1500" i="1" smtClean="0">
                <a:ln w="9525">
                  <a:noFill/>
                  <a:prstDash val="solid"/>
                </a:ln>
                <a:solidFill>
                  <a:schemeClr val="accent6">
                    <a:lumMod val="50000"/>
                  </a:schemeClr>
                </a:solidFill>
                <a:latin typeface="Nadianne" panose="03020902050305070206" pitchFamily="66" charset="0"/>
                <a:cs typeface="Arial" charset="0"/>
              </a:rPr>
              <a:t>300</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м было в </a:t>
            </a:r>
            <a:r>
              <a:rPr lang="ru-RU" sz="1500" i="1">
                <a:ln w="9525">
                  <a:noFill/>
                  <a:prstDash val="solid"/>
                </a:ln>
                <a:solidFill>
                  <a:schemeClr val="accent6">
                    <a:lumMod val="50000"/>
                  </a:schemeClr>
                </a:solidFill>
                <a:latin typeface="Nadianne" panose="03020902050305070206" pitchFamily="66" charset="0"/>
                <a:cs typeface="Arial" charset="0"/>
              </a:rPr>
              <a:t>1972</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году открыто для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общест</a:t>
            </a:r>
            <a:r>
              <a:rPr lang="sk-SK"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венности </a:t>
            </a:r>
            <a:r>
              <a:rPr lang="ru-RU" sz="1500" i="1">
                <a:ln w="9525">
                  <a:noFill/>
                  <a:prstDash val="solid"/>
                </a:ln>
                <a:solidFill>
                  <a:schemeClr val="accent6">
                    <a:lumMod val="50000"/>
                  </a:schemeClr>
                </a:solidFill>
                <a:latin typeface="Nadianne" panose="03020902050305070206" pitchFamily="66" charset="0"/>
                <a:cs typeface="Arial" charset="0"/>
              </a:rPr>
              <a:t>230</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м. Температура воздуха в пещере от </a:t>
            </a:r>
            <a:r>
              <a:rPr lang="ru-RU" sz="1500" i="1">
                <a:ln w="9525">
                  <a:noFill/>
                  <a:prstDash val="solid"/>
                </a:ln>
                <a:solidFill>
                  <a:schemeClr val="accent6">
                    <a:lumMod val="50000"/>
                  </a:schemeClr>
                </a:solidFill>
                <a:latin typeface="Nadianne" panose="03020902050305070206" pitchFamily="66" charset="0"/>
                <a:cs typeface="Arial" charset="0"/>
              </a:rPr>
              <a:t>7,2</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до </a:t>
            </a:r>
            <a:r>
              <a:rPr lang="ru-RU" sz="1500" i="1" smtClean="0">
                <a:ln w="9525">
                  <a:noFill/>
                  <a:prstDash val="solid"/>
                </a:ln>
                <a:solidFill>
                  <a:schemeClr val="accent6">
                    <a:lumMod val="50000"/>
                  </a:schemeClr>
                </a:solidFill>
                <a:latin typeface="Nadianne" panose="03020902050305070206" pitchFamily="66" charset="0"/>
                <a:cs typeface="Arial" charset="0"/>
              </a:rPr>
              <a:t>9,5</a:t>
            </a:r>
            <a:r>
              <a:rPr lang="sk-SK" sz="1500" i="1" smtClean="0">
                <a:ln w="9525">
                  <a:noFill/>
                  <a:prstDash val="solid"/>
                </a:ln>
                <a:solidFill>
                  <a:schemeClr val="accent6">
                    <a:lumMod val="50000"/>
                  </a:schemeClr>
                </a:solidFill>
                <a:latin typeface="Nadianne" panose="03020902050305070206" pitchFamily="66" charset="0"/>
                <a:cs typeface="Arial" charset="0"/>
              </a:rPr>
              <a:t> </a:t>
            </a:r>
            <a:r>
              <a:rPr lang="ru-RU" sz="15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ru-RU" sz="15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относительная влажность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колеблется в пределах </a:t>
            </a:r>
            <a:r>
              <a:rPr lang="ru-RU" sz="1500" i="1">
                <a:ln w="9525">
                  <a:noFill/>
                  <a:prstDash val="solid"/>
                </a:ln>
                <a:solidFill>
                  <a:schemeClr val="accent6">
                    <a:lumMod val="50000"/>
                  </a:schemeClr>
                </a:solidFill>
                <a:latin typeface="Nadianne" panose="03020902050305070206" pitchFamily="66" charset="0"/>
                <a:cs typeface="Arial" charset="0"/>
              </a:rPr>
              <a:t>92-97</a:t>
            </a:r>
            <a:r>
              <a:rPr lang="ru-RU" sz="1600" i="1">
                <a:ln w="9525">
                  <a:noFill/>
                  <a:prstDash val="solid"/>
                </a:ln>
                <a:solidFill>
                  <a:schemeClr val="accent6">
                    <a:lumMod val="50000"/>
                  </a:schemeClr>
                </a:solidFill>
                <a:latin typeface="Nadianne" panose="03020902050305070206" pitchFamily="66" charset="0"/>
                <a:cs typeface="Arial" charset="0"/>
              </a:rPr>
              <a:t> %.</a:t>
            </a:r>
            <a:endParaRPr lang="sk-SK" sz="1600" i="1">
              <a:ln w="9525">
                <a:noFill/>
                <a:prstDash val="solid"/>
              </a:ln>
              <a:solidFill>
                <a:schemeClr val="accent6">
                  <a:lumMod val="50000"/>
                </a:schemeClr>
              </a:solidFill>
              <a:latin typeface="Nadianne" panose="03020902050305070206" pitchFamily="66" charset="0"/>
              <a:cs typeface="Arial" charset="0"/>
            </a:endParaRPr>
          </a:p>
        </p:txBody>
      </p:sp>
      <p:sp>
        <p:nvSpPr>
          <p:cNvPr id="12" name="BlokTextu 11"/>
          <p:cNvSpPr txBox="1"/>
          <p:nvPr/>
        </p:nvSpPr>
        <p:spPr>
          <a:xfrm>
            <a:off x="720000" y="2304000"/>
            <a:ext cx="7848600" cy="107721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600" i="1">
                <a:ln w="9525">
                  <a:solidFill>
                    <a:srgbClr val="006600"/>
                  </a:solidFill>
                  <a:prstDash val="solid"/>
                </a:ln>
                <a:solidFill>
                  <a:srgbClr val="006600"/>
                </a:solidFill>
                <a:latin typeface="Nadianne" panose="03020902050305070206" pitchFamily="66" charset="0"/>
                <a:cs typeface="Arial" charset="0"/>
              </a:rPr>
              <a:t>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Охтинская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арагонитная пещера представляет собой уникальное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природное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явление. Её состав возник при определенных гидрохимических и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климатических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условиях в закрытых подземных полостях. Арагонит образует пучки или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кусто</a:t>
            </a:r>
            <a:r>
              <a:rPr lang="sk-SK"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образные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формирования.</a:t>
            </a:r>
            <a:endParaRPr lang="sk-SK"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sp>
        <p:nvSpPr>
          <p:cNvPr id="13" name="BlokTextu 12"/>
          <p:cNvSpPr txBox="1"/>
          <p:nvPr/>
        </p:nvSpPr>
        <p:spPr>
          <a:xfrm>
            <a:off x="720000" y="3276000"/>
            <a:ext cx="7848600" cy="107721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600" i="1">
                <a:ln w="9525">
                  <a:solidFill>
                    <a:srgbClr val="006600"/>
                  </a:solidFill>
                  <a:prstDash val="solid"/>
                </a:ln>
                <a:solidFill>
                  <a:srgbClr val="006600"/>
                </a:solidFill>
                <a:latin typeface="Nadianne" panose="03020902050305070206" pitchFamily="66" charset="0"/>
                <a:cs typeface="Arial" charset="0"/>
              </a:rPr>
              <a:t>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Пещера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является национальным природным памятником. Благодаря значимости и уникальному оформлению она зарегистрирована в список Всемирного наследия ЮНЕСКО. В мире открыты для посетятелей только две аналогичные пещеры – в Мексике и Аргентине.</a:t>
            </a:r>
            <a:endParaRPr lang="sk-SK"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4" action="ppaction://hlinksldjump"/>
          </p:cNvPr>
          <p:cNvPicPr>
            <a:picLocks/>
          </p:cNvPicPr>
          <p:nvPr/>
        </p:nvPicPr>
        <p:blipFill>
          <a:blip r:embed="rId5">
            <a:grayscl/>
            <a:extLst>
              <a:ext uri="{BEBA8EAE-BF5A-486C-A8C5-ECC9F3942E4B}">
                <a14:imgProps xmlns:a14="http://schemas.microsoft.com/office/drawing/2010/main">
                  <a14:imgLayer r:embed="rId6">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7" name="Obrázok 16">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83578" y="6191497"/>
            <a:ext cx="548680" cy="548680"/>
          </a:xfrm>
          <a:prstGeom prst="rect">
            <a:avLst/>
          </a:prstGeom>
        </p:spPr>
      </p:pic>
      <p:pic>
        <p:nvPicPr>
          <p:cNvPr id="19" name="Obrázok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75404487"/>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17"/>
                                        </p:tgtEl>
                                        <p:attrNameLst>
                                          <p:attrName>style.visibility</p:attrName>
                                        </p:attrNameLst>
                                      </p:cBhvr>
                                      <p:to>
                                        <p:strVal val="visible"/>
                                      </p:to>
                                    </p:set>
                                    <p:anim calcmode="lin" valueType="num">
                                      <p:cBhvr>
                                        <p:cTn id="48" dur="1000" fill="hold"/>
                                        <p:tgtEl>
                                          <p:spTgt spid="17"/>
                                        </p:tgtEl>
                                        <p:attrNameLst>
                                          <p:attrName>ppt_w</p:attrName>
                                        </p:attrNameLst>
                                      </p:cBhvr>
                                      <p:tavLst>
                                        <p:tav tm="0">
                                          <p:val>
                                            <p:fltVal val="0"/>
                                          </p:val>
                                        </p:tav>
                                        <p:tav tm="100000">
                                          <p:val>
                                            <p:strVal val="#ppt_w"/>
                                          </p:val>
                                        </p:tav>
                                      </p:tavLst>
                                    </p:anim>
                                    <p:anim calcmode="lin" valueType="num">
                                      <p:cBhvr>
                                        <p:cTn id="49" dur="1000" fill="hold"/>
                                        <p:tgtEl>
                                          <p:spTgt spid="17"/>
                                        </p:tgtEl>
                                        <p:attrNameLst>
                                          <p:attrName>ppt_h</p:attrName>
                                        </p:attrNameLst>
                                      </p:cBhvr>
                                      <p:tavLst>
                                        <p:tav tm="0">
                                          <p:val>
                                            <p:fltVal val="0"/>
                                          </p:val>
                                        </p:tav>
                                        <p:tav tm="100000">
                                          <p:val>
                                            <p:strVal val="#ppt_h"/>
                                          </p:val>
                                        </p:tav>
                                      </p:tavLst>
                                    </p:anim>
                                    <p:animEffect transition="in" filter="fade">
                                      <p:cBhvr>
                                        <p:cTn id="5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523220"/>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he-IL" sz="2800" b="1" i="1" u="sng">
                <a:ln w="9525">
                  <a:noFill/>
                  <a:prstDash val="solid"/>
                </a:ln>
                <a:solidFill>
                  <a:schemeClr val="accent6">
                    <a:lumMod val="50000"/>
                  </a:schemeClr>
                </a:solidFill>
                <a:latin typeface="Nadianne" panose="03020902050305070206" pitchFamily="66" charset="0"/>
                <a:cs typeface="Arial" charset="0"/>
              </a:rPr>
              <a:t>מערת האראגונייט  </a:t>
            </a:r>
            <a:r>
              <a:rPr lang="sk-SK" sz="2800" b="1" i="1" u="sng" smtClean="0">
                <a:ln w="9525">
                  <a:noFill/>
                  <a:prstDash val="solid"/>
                </a:ln>
                <a:solidFill>
                  <a:schemeClr val="accent6">
                    <a:lumMod val="50000"/>
                  </a:schemeClr>
                </a:solidFill>
                <a:latin typeface="Nadianne" panose="03020902050305070206" pitchFamily="66" charset="0"/>
                <a:cs typeface="Arial" charset="0"/>
              </a:rPr>
              <a:t> </a:t>
            </a:r>
            <a:r>
              <a:rPr lang="sk-SK" sz="2600" b="1" i="1" u="sng" smtClean="0">
                <a:ln w="9525">
                  <a:noFill/>
                  <a:prstDash val="solid"/>
                </a:ln>
                <a:solidFill>
                  <a:schemeClr val="accent6">
                    <a:lumMod val="50000"/>
                  </a:schemeClr>
                </a:solidFill>
                <a:latin typeface="Nadianne" panose="03020902050305070206" pitchFamily="66" charset="0"/>
                <a:cs typeface="Arial" charset="0"/>
              </a:rPr>
              <a:t>Ochtinská</a:t>
            </a:r>
            <a:r>
              <a:rPr lang="he-IL" sz="2800" b="1" i="1" u="sng" smtClean="0">
                <a:ln w="9525">
                  <a:noFill/>
                  <a:prstDash val="solid"/>
                </a:ln>
                <a:solidFill>
                  <a:schemeClr val="accent6">
                    <a:lumMod val="50000"/>
                  </a:schemeClr>
                </a:solidFill>
                <a:latin typeface="Nadianne" panose="03020902050305070206" pitchFamily="66" charset="0"/>
                <a:cs typeface="Arial" charset="0"/>
              </a:rPr>
              <a:t>\ </a:t>
            </a:r>
            <a:r>
              <a:rPr lang="sk-SK" sz="2800" b="1" i="1" u="sng" smtClean="0">
                <a:ln w="9525">
                  <a:noFill/>
                  <a:prstDash val="solid"/>
                </a:ln>
                <a:solidFill>
                  <a:schemeClr val="accent6">
                    <a:lumMod val="50000"/>
                  </a:schemeClr>
                </a:solidFill>
                <a:latin typeface="Nadianne" panose="03020902050305070206" pitchFamily="66" charset="0"/>
                <a:cs typeface="Arial" charset="0"/>
              </a:rPr>
              <a:t> </a:t>
            </a:r>
            <a:r>
              <a:rPr lang="he-IL" sz="2800" b="1" i="1" u="sng" dirty="0" smtClean="0">
                <a:ln w="9525">
                  <a:noFill/>
                  <a:prstDash val="solid"/>
                </a:ln>
                <a:solidFill>
                  <a:schemeClr val="accent6">
                    <a:lumMod val="50000"/>
                  </a:schemeClr>
                </a:solidFill>
                <a:latin typeface="Nadianne" panose="03020902050305070206" pitchFamily="66" charset="0"/>
                <a:cs typeface="Arial" charset="0"/>
              </a:rPr>
              <a:t>סלובקיה</a:t>
            </a:r>
            <a:endParaRPr lang="sk-SK" sz="2800" b="1" i="1" u="sng" dirty="0">
              <a:ln w="9525">
                <a:no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2771800" y="4861673"/>
            <a:ext cx="4572080" cy="1169551"/>
          </a:xfrm>
          <a:prstGeom prst="rect">
            <a:avLst/>
          </a:prstGeom>
          <a:solidFill>
            <a:schemeClr val="bg1">
              <a:alpha val="20000"/>
            </a:schemeClr>
          </a:solidFill>
          <a:effectLst/>
        </p:spPr>
        <p:txBody>
          <a:bodyPr wrap="square">
            <a:spAutoFit/>
          </a:bodyPr>
          <a:lstStyle/>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מוסיקה</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Paul de Senneville</a:t>
            </a:r>
          </a:p>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תמונות</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פרטיות</a:t>
            </a:r>
            <a:endPar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אימייל</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hlinkClick r:id="rId3"/>
              </a:rPr>
              <a:t>pista2011@gmail.com </a:t>
            </a:r>
            <a:endParaRPr lang="sk-SK" sz="1400" i="1" smtClean="0">
              <a:ln w="9525">
                <a:noFill/>
                <a:prstDash val="solid"/>
              </a:ln>
              <a:solidFill>
                <a:schemeClr val="accent6">
                  <a:lumMod val="50000"/>
                </a:schemeClr>
              </a:solidFill>
              <a:latin typeface="Nadianne" panose="03020902050305070206" pitchFamily="66" charset="0"/>
              <a:cs typeface="Arial" charset="0"/>
            </a:endParaRPr>
          </a:p>
          <a:p>
            <a:pPr algn="just" rtl="1" fontAlgn="base">
              <a:spcBef>
                <a:spcPct val="0"/>
              </a:spcBef>
              <a:spcAft>
                <a:spcPct val="0"/>
              </a:spcAft>
              <a:defRPr/>
            </a:pPr>
            <a:r>
              <a:rPr lang="he-IL"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סודר על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ידי</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Steve</a:t>
            </a:r>
          </a:p>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שנה</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2015</a:t>
            </a:r>
          </a:p>
        </p:txBody>
      </p:sp>
      <p:sp>
        <p:nvSpPr>
          <p:cNvPr id="6" name="BlokTextu 5"/>
          <p:cNvSpPr txBox="1"/>
          <p:nvPr/>
        </p:nvSpPr>
        <p:spPr>
          <a:xfrm>
            <a:off x="1547664" y="4390408"/>
            <a:ext cx="991105" cy="307777"/>
          </a:xfrm>
          <a:prstGeom prst="rect">
            <a:avLst/>
          </a:prstGeom>
          <a:noFill/>
        </p:spPr>
        <p:txBody>
          <a:bodyPr wrap="square" rtlCol="0">
            <a:spAutoFit/>
          </a:bodyPr>
          <a:lstStyle/>
          <a:p>
            <a:pPr algn="ctr"/>
            <a:r>
              <a:rPr lang="sk-SK" sz="1400" dirty="0" err="1" smtClean="0"/>
              <a:t>Wikipedia</a:t>
            </a:r>
            <a:endParaRPr lang="sk-SK" sz="1400" dirty="0"/>
          </a:p>
        </p:txBody>
      </p:sp>
      <p:sp>
        <p:nvSpPr>
          <p:cNvPr id="9" name="BlokTextu 8"/>
          <p:cNvSpPr txBox="1"/>
          <p:nvPr/>
        </p:nvSpPr>
        <p:spPr>
          <a:xfrm>
            <a:off x="720000" y="900000"/>
            <a:ext cx="7848600" cy="61555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i="1" smtClean="0">
                <a:ln w="9525">
                  <a:solidFill>
                    <a:srgbClr val="006600"/>
                  </a:solidFill>
                  <a:prstDash val="solid"/>
                </a:ln>
                <a:solidFill>
                  <a:srgbClr val="006600"/>
                </a:solidFill>
                <a:latin typeface="Nadianne" panose="03020902050305070206" pitchFamily="66" charset="0"/>
                <a:cs typeface="Arial" charset="0"/>
              </a:rPr>
              <a:t> </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מערת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ארגוניט ייחודית זו נמצאת בדרום סלובקיה, ליד </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500" i="1" smtClean="0">
                <a:ln w="9525">
                  <a:noFill/>
                  <a:prstDash val="solid"/>
                </a:ln>
                <a:solidFill>
                  <a:schemeClr val="accent6">
                    <a:lumMod val="50000"/>
                  </a:schemeClr>
                </a:solidFill>
                <a:latin typeface="Nadianne" panose="03020902050305070206" pitchFamily="66" charset="0"/>
                <a:cs typeface="Arial" charset="0"/>
              </a:rPr>
              <a:t>Revúca</a:t>
            </a:r>
            <a:r>
              <a:rPr lang="sk-SK" sz="1500" i="1">
                <a:ln w="9525">
                  <a:noFill/>
                  <a:prstDash val="solid"/>
                </a:ln>
                <a:solidFill>
                  <a:schemeClr val="accent6">
                    <a:lumMod val="50000"/>
                  </a:schemeClr>
                </a:solidFill>
                <a:latin typeface="Nadianne" panose="03020902050305070206" pitchFamily="66" charset="0"/>
                <a:cs typeface="Arial" charset="0"/>
              </a:rPr>
              <a:t>.</a:t>
            </a:r>
            <a:r>
              <a:rPr lang="sk-SK"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אורכה כמעט 300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מ',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והיא מפורסמת בגלל הצורות  הנדירות של המינרל ארגוניט.</a:t>
            </a:r>
            <a:endParaRPr lang="sk-SK" sz="1700" i="1" dirty="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sp>
        <p:nvSpPr>
          <p:cNvPr id="11" name="BlokTextu 10"/>
          <p:cNvSpPr txBox="1"/>
          <p:nvPr/>
        </p:nvSpPr>
        <p:spPr>
          <a:xfrm>
            <a:off x="720000" y="1404000"/>
            <a:ext cx="7848600" cy="113877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a:ln w="9525">
                  <a:noFill/>
                  <a:prstDash val="solid"/>
                </a:ln>
                <a:solidFill>
                  <a:srgbClr val="006600"/>
                </a:solidFill>
                <a:latin typeface="Nadianne" panose="03020902050305070206" pitchFamily="66" charset="0"/>
                <a:cs typeface="Arial" charset="0"/>
              </a:rPr>
              <a:t>  </a:t>
            </a:r>
            <a:r>
              <a:rPr lang="sk-SK" sz="1700" b="1" i="1" smtClean="0">
                <a:ln w="9525">
                  <a:noFill/>
                  <a:prstDash val="solid"/>
                </a:ln>
                <a:solidFill>
                  <a:srgbClr val="006600"/>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ישנן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רק שלוש מערות ארגוניט בעולם אשר פתוח לציבור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700" i="1" smtClean="0">
                <a:ln w="9525">
                  <a:noFill/>
                  <a:prstDash val="solid"/>
                </a:ln>
                <a:solidFill>
                  <a:schemeClr val="accent6">
                    <a:lumMod val="50000"/>
                  </a:schemeClr>
                </a:solidFill>
                <a:latin typeface="Nadianne" panose="03020902050305070206" pitchFamily="66" charset="0"/>
                <a:cs typeface="Arial" charset="0"/>
              </a:rPr>
              <a:t>Ochtiná</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בסלובקיה</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מקסיקו וארגנטינה). מערת ארגוניט ב-</a:t>
            </a:r>
            <a:r>
              <a:rPr lang="sk-SK" sz="1700" i="1" smtClean="0">
                <a:ln w="9525">
                  <a:noFill/>
                  <a:prstDash val="solid"/>
                </a:ln>
                <a:solidFill>
                  <a:schemeClr val="accent6">
                    <a:lumMod val="50000"/>
                  </a:schemeClr>
                </a:solidFill>
                <a:latin typeface="Nadianne" panose="03020902050305070206" pitchFamily="66" charset="0"/>
                <a:cs typeface="Arial" charset="0"/>
              </a:rPr>
              <a:t>Ochtiná</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התגלתה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בטעות בשנת 1954 בסקר גיאולוגי. מהאורך הכולל של 300 מ רק 230 מ' נפתחו למבקרים בשנת 1972. הטמפרטורות במערה  היא 7.2-9.5 מעלות צלזיוס והלחות היחסית היא 92-97%.</a:t>
            </a:r>
            <a:endParaRPr lang="sk-SK" sz="1700" i="1" dirty="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sp>
        <p:nvSpPr>
          <p:cNvPr id="12" name="BlokTextu 11"/>
          <p:cNvSpPr txBox="1"/>
          <p:nvPr/>
        </p:nvSpPr>
        <p:spPr>
          <a:xfrm>
            <a:off x="720000" y="2448000"/>
            <a:ext cx="7848600" cy="87716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a:ln w="9525">
                  <a:noFill/>
                  <a:prstDash val="solid"/>
                </a:ln>
                <a:solidFill>
                  <a:srgbClr val="006600"/>
                </a:solidFill>
                <a:latin typeface="Nadianne" panose="03020902050305070206" pitchFamily="66" charset="0"/>
                <a:cs typeface="Arial" charset="0"/>
              </a:rPr>
              <a:t> </a:t>
            </a:r>
            <a:r>
              <a:rPr lang="sk-SK" sz="1700" b="1" i="1" smtClean="0">
                <a:ln w="9525">
                  <a:noFill/>
                  <a:prstDash val="solid"/>
                </a:ln>
                <a:solidFill>
                  <a:srgbClr val="006600"/>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המערת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ארגונייט היא תופעת טבע ייחודית. ארגוניט נוצר באופן טבעי כמעט בכל הקונכיות של רכיכות ימיים, כמו גם בימים ובמערות כמשקע אנאורגני. ארגוניט לבן יוצר מראה יופי נדיר של המערה.</a:t>
            </a:r>
            <a:endParaRPr lang="sk-SK" sz="1700" i="1" dirty="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sp>
        <p:nvSpPr>
          <p:cNvPr id="13" name="BlokTextu 12"/>
          <p:cNvSpPr txBox="1"/>
          <p:nvPr/>
        </p:nvSpPr>
        <p:spPr>
          <a:xfrm>
            <a:off x="720000" y="3240000"/>
            <a:ext cx="7848600" cy="61555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a:ln w="9525">
                  <a:noFill/>
                  <a:prstDash val="solid"/>
                </a:ln>
                <a:solidFill>
                  <a:srgbClr val="006600"/>
                </a:solidFill>
                <a:latin typeface="Nadianne" panose="03020902050305070206" pitchFamily="66" charset="0"/>
                <a:cs typeface="Arial" charset="0"/>
              </a:rPr>
              <a:t> </a:t>
            </a:r>
            <a:r>
              <a:rPr lang="sk-SK" sz="1700" b="1" i="1" smtClean="0">
                <a:ln w="9525">
                  <a:noFill/>
                  <a:prstDash val="solid"/>
                </a:ln>
                <a:solidFill>
                  <a:srgbClr val="006600"/>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ההמערה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היא אוצר לאומי טבעי. יחד עם מערות אחרות של הקארסט הסלובקי מערת </a:t>
            </a:r>
            <a:r>
              <a:rPr lang="sk-SK" sz="1700" i="1">
                <a:ln w="9525">
                  <a:noFill/>
                  <a:prstDash val="solid"/>
                </a:ln>
                <a:solidFill>
                  <a:schemeClr val="accent6">
                    <a:lumMod val="50000"/>
                  </a:schemeClr>
                </a:solidFill>
                <a:latin typeface="Nadianne" panose="03020902050305070206" pitchFamily="66" charset="0"/>
                <a:cs typeface="Arial" charset="0"/>
              </a:rPr>
              <a:t>Ochtinská</a:t>
            </a:r>
            <a:r>
              <a:rPr lang="sk-SK"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כלולה ברשימת המורשת העולמית של אונסק"ו.</a:t>
            </a:r>
            <a:endParaRPr lang="sk-SK" sz="1700" i="1" dirty="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4" action="ppaction://hlinksldjump"/>
          </p:cNvPr>
          <p:cNvPicPr>
            <a:picLocks/>
          </p:cNvPicPr>
          <p:nvPr/>
        </p:nvPicPr>
        <p:blipFill>
          <a:blip r:embed="rId5">
            <a:grayscl/>
            <a:extLst>
              <a:ext uri="{BEBA8EAE-BF5A-486C-A8C5-ECC9F3942E4B}">
                <a14:imgProps xmlns:a14="http://schemas.microsoft.com/office/drawing/2010/main">
                  <a14:imgLayer r:embed="rId6">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7" name="Obrázok 16">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83578" y="6191497"/>
            <a:ext cx="548680" cy="548680"/>
          </a:xfrm>
          <a:prstGeom prst="rect">
            <a:avLst/>
          </a:prstGeom>
        </p:spPr>
      </p:pic>
      <p:pic>
        <p:nvPicPr>
          <p:cNvPr id="19" name="Obrázok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69030"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8814606"/>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17"/>
                                        </p:tgtEl>
                                        <p:attrNameLst>
                                          <p:attrName>style.visibility</p:attrName>
                                        </p:attrNameLst>
                                      </p:cBhvr>
                                      <p:to>
                                        <p:strVal val="visible"/>
                                      </p:to>
                                    </p:set>
                                    <p:anim calcmode="lin" valueType="num">
                                      <p:cBhvr>
                                        <p:cTn id="48" dur="1000" fill="hold"/>
                                        <p:tgtEl>
                                          <p:spTgt spid="17"/>
                                        </p:tgtEl>
                                        <p:attrNameLst>
                                          <p:attrName>ppt_w</p:attrName>
                                        </p:attrNameLst>
                                      </p:cBhvr>
                                      <p:tavLst>
                                        <p:tav tm="0">
                                          <p:val>
                                            <p:fltVal val="0"/>
                                          </p:val>
                                        </p:tav>
                                        <p:tav tm="100000">
                                          <p:val>
                                            <p:strVal val="#ppt_w"/>
                                          </p:val>
                                        </p:tav>
                                      </p:tavLst>
                                    </p:anim>
                                    <p:anim calcmode="lin" valueType="num">
                                      <p:cBhvr>
                                        <p:cTn id="49" dur="1000" fill="hold"/>
                                        <p:tgtEl>
                                          <p:spTgt spid="17"/>
                                        </p:tgtEl>
                                        <p:attrNameLst>
                                          <p:attrName>ppt_h</p:attrName>
                                        </p:attrNameLst>
                                      </p:cBhvr>
                                      <p:tavLst>
                                        <p:tav tm="0">
                                          <p:val>
                                            <p:fltVal val="0"/>
                                          </p:val>
                                        </p:tav>
                                        <p:tav tm="100000">
                                          <p:val>
                                            <p:strVal val="#ppt_h"/>
                                          </p:val>
                                        </p:tav>
                                      </p:tavLst>
                                    </p:anim>
                                    <p:animEffect transition="in" filter="fade">
                                      <p:cBhvr>
                                        <p:cTn id="5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Aragonitowa </a:t>
            </a: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jaskinia Ochtińska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a:t>
            </a: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Słowacja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dirty="0" err="1" smtClean="0">
                <a:ln w="9525">
                  <a:noFill/>
                  <a:prstDash val="solid"/>
                </a:ln>
                <a:solidFill>
                  <a:schemeClr val="accent6">
                    <a:lumMod val="50000"/>
                  </a:schemeClr>
                </a:solidFill>
                <a:latin typeface="Nadianne" panose="03020902050305070206" pitchFamily="66" charset="0"/>
                <a:cs typeface="Arial" charset="0"/>
              </a:rPr>
              <a:t>Muzyka</a:t>
            </a:r>
            <a:r>
              <a:rPr lang="sk-SK" sz="1400" i="1" dirty="0" smtClean="0">
                <a:ln w="9525">
                  <a:noFill/>
                  <a:prstDash val="solid"/>
                </a:ln>
                <a:solidFill>
                  <a:schemeClr val="accent6">
                    <a:lumMod val="50000"/>
                  </a:schemeClr>
                </a:solidFill>
                <a:latin typeface="Nadianne" panose="03020902050305070206" pitchFamily="66" charset="0"/>
                <a:cs typeface="Arial" charset="0"/>
              </a:rPr>
              <a:t> :	</a:t>
            </a:r>
            <a:r>
              <a:rPr lang="sk-SK" sz="1400" i="1" smtClean="0">
                <a:ln w="9525">
                  <a:noFill/>
                  <a:prstDash val="solid"/>
                </a:ln>
                <a:solidFill>
                  <a:schemeClr val="accent6">
                    <a:lumMod val="50000"/>
                  </a:schemeClr>
                </a:solidFill>
                <a:latin typeface="Nadianne" panose="03020902050305070206" pitchFamily="66" charset="0"/>
                <a:cs typeface="Arial" charset="0"/>
              </a:rPr>
              <a:t>	</a:t>
            </a:r>
            <a:r>
              <a:rPr lang="sk-SK" sz="1400" i="1">
                <a:ln w="9525">
                  <a:noFill/>
                  <a:prstDash val="solid"/>
                </a:ln>
                <a:solidFill>
                  <a:schemeClr val="accent6">
                    <a:lumMod val="50000"/>
                  </a:scheme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Fotografie </a:t>
            </a:r>
            <a:r>
              <a:rPr lang="sk-SK" sz="1400" i="1" dirty="0" smtClean="0">
                <a:ln w="9525">
                  <a:noFill/>
                  <a:prstDash val="solid"/>
                </a:ln>
                <a:solidFill>
                  <a:schemeClr val="accent6">
                    <a:lumMod val="50000"/>
                  </a:schemeClr>
                </a:solidFill>
                <a:latin typeface="Nadianne" panose="03020902050305070206" pitchFamily="66" charset="0"/>
                <a:cs typeface="Arial" charset="0"/>
              </a:rPr>
              <a:t>:	</a:t>
            </a:r>
            <a:r>
              <a:rPr lang="sk-SK" sz="1400" i="1" dirty="0" err="1" smtClean="0">
                <a:ln w="9525">
                  <a:noFill/>
                  <a:prstDash val="solid"/>
                </a:ln>
                <a:solidFill>
                  <a:schemeClr val="accent6">
                    <a:lumMod val="50000"/>
                  </a:schemeClr>
                </a:solidFill>
                <a:latin typeface="Nadianne" panose="03020902050305070206" pitchFamily="66" charset="0"/>
                <a:cs typeface="Arial" charset="0"/>
              </a:rPr>
              <a:t>prywatne</a:t>
            </a:r>
            <a:endParaRPr lang="sk-SK" sz="1400" i="1" dirty="0" smtClean="0">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chemeClr val="accent6">
                    <a:lumMod val="50000"/>
                  </a:schemeClr>
                </a:solidFill>
                <a:latin typeface="Nadianne" panose="03020902050305070206" pitchFamily="66" charset="0"/>
                <a:cs typeface="Arial" charset="0"/>
              </a:rPr>
              <a:t>E-mail :		</a:t>
            </a:r>
            <a:r>
              <a:rPr lang="sk-SK" sz="1400" i="1" dirty="0" smtClean="0">
                <a:ln w="9525">
                  <a:noFill/>
                  <a:prstDash val="solid"/>
                </a:ln>
                <a:solidFill>
                  <a:schemeClr val="accent6">
                    <a:lumMod val="50000"/>
                  </a:schemeClr>
                </a:solidFill>
                <a:latin typeface="Nadianne" panose="03020902050305070206" pitchFamily="66" charset="0"/>
                <a:cs typeface="Arial" charset="0"/>
                <a:hlinkClick r:id="rId3"/>
              </a:rPr>
              <a:t>pista2011@gmail.com      </a:t>
            </a:r>
            <a:r>
              <a:rPr lang="sk-SK" sz="1400" i="1" dirty="0" smtClean="0">
                <a:ln w="9525">
                  <a:no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sk-SK" sz="1400" i="1" dirty="0" err="1" smtClean="0">
                <a:ln w="9525">
                  <a:noFill/>
                  <a:prstDash val="solid"/>
                </a:ln>
                <a:solidFill>
                  <a:schemeClr val="accent6">
                    <a:lumMod val="50000"/>
                  </a:schemeClr>
                </a:solidFill>
                <a:latin typeface="Nadianne" panose="03020902050305070206" pitchFamily="66" charset="0"/>
                <a:cs typeface="Arial" charset="0"/>
              </a:rPr>
              <a:t>Skompletował</a:t>
            </a:r>
            <a:r>
              <a:rPr lang="sk-SK" sz="1400" i="1" dirty="0" smtClean="0">
                <a:ln w="9525">
                  <a:noFill/>
                  <a:prstDash val="solid"/>
                </a:ln>
                <a:solidFill>
                  <a:schemeClr val="accent6">
                    <a:lumMod val="50000"/>
                  </a:schemeClr>
                </a:solidFill>
                <a:latin typeface="Nadianne" panose="03020902050305070206" pitchFamily="66" charset="0"/>
                <a:cs typeface="Arial" charset="0"/>
              </a:rPr>
              <a:t>  :	</a:t>
            </a:r>
            <a:r>
              <a:rPr lang="sk-SK" sz="1400" i="1" dirty="0" err="1" smtClean="0">
                <a:ln w="9525">
                  <a:noFill/>
                  <a:prstDash val="solid"/>
                </a:ln>
                <a:solidFill>
                  <a:schemeClr val="accent6">
                    <a:lumMod val="50000"/>
                  </a:schemeClr>
                </a:solidFill>
                <a:latin typeface="Nadianne" panose="03020902050305070206" pitchFamily="66" charset="0"/>
                <a:cs typeface="Arial" charset="0"/>
              </a:rPr>
              <a:t>Steve</a:t>
            </a:r>
            <a:endParaRPr lang="sk-SK" sz="1400" i="1" dirty="0" smtClean="0">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chemeClr val="accent6">
                    <a:lumMod val="50000"/>
                  </a:schemeClr>
                </a:solidFill>
                <a:latin typeface="Nadianne" panose="03020902050305070206" pitchFamily="66" charset="0"/>
                <a:cs typeface="Arial" charset="0"/>
              </a:rPr>
              <a:t>Rok :		2015</a:t>
            </a:r>
          </a:p>
        </p:txBody>
      </p:sp>
      <p:sp>
        <p:nvSpPr>
          <p:cNvPr id="6" name="BlokTextu 5"/>
          <p:cNvSpPr txBox="1"/>
          <p:nvPr/>
        </p:nvSpPr>
        <p:spPr>
          <a:xfrm>
            <a:off x="6765786" y="4941168"/>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pl-PL" sz="1500" i="1" smtClean="0">
                <a:ln w="9525">
                  <a:noFill/>
                  <a:prstDash val="solid"/>
                </a:ln>
                <a:solidFill>
                  <a:schemeClr val="accent6">
                    <a:lumMod val="50000"/>
                  </a:schemeClr>
                </a:solidFill>
                <a:latin typeface="Nadianne" panose="03020902050305070206" pitchFamily="66" charset="0"/>
                <a:cs typeface="Arial" charset="0"/>
              </a:rPr>
              <a:t>Unikatowa </a:t>
            </a:r>
            <a:r>
              <a:rPr lang="pl-PL" sz="1500" i="1">
                <a:ln w="9525">
                  <a:noFill/>
                  <a:prstDash val="solid"/>
                </a:ln>
                <a:solidFill>
                  <a:schemeClr val="accent6">
                    <a:lumMod val="50000"/>
                  </a:schemeClr>
                </a:solidFill>
                <a:latin typeface="Nadianne" panose="03020902050305070206" pitchFamily="66" charset="0"/>
                <a:cs typeface="Arial" charset="0"/>
              </a:rPr>
              <a:t>aragonitowa jaskinia Ochtińska znajduje się w południowej </a:t>
            </a:r>
            <a:r>
              <a:rPr lang="pl-PL" sz="1500" i="1" smtClean="0">
                <a:ln w="9525">
                  <a:noFill/>
                  <a:prstDash val="solid"/>
                </a:ln>
                <a:solidFill>
                  <a:schemeClr val="accent6">
                    <a:lumMod val="50000"/>
                  </a:schemeClr>
                </a:solidFill>
                <a:latin typeface="Nadianne" panose="03020902050305070206" pitchFamily="66" charset="0"/>
                <a:cs typeface="Arial" charset="0"/>
              </a:rPr>
              <a:t>Słowacji</a:t>
            </a:r>
            <a:r>
              <a:rPr lang="pl-PL" sz="1500" i="1">
                <a:ln w="9525">
                  <a:noFill/>
                  <a:prstDash val="solid"/>
                </a:ln>
                <a:solidFill>
                  <a:schemeClr val="accent6">
                    <a:lumMod val="50000"/>
                  </a:schemeClr>
                </a:solidFill>
                <a:latin typeface="Nadianne" panose="03020902050305070206" pitchFamily="66" charset="0"/>
                <a:cs typeface="Arial" charset="0"/>
              </a:rPr>
              <a:t>, w pobliżu miasta Revúca. Długość jej korytarzy wynosi około 300 m. Osobliwością jej są minerały aragonitu.</a:t>
            </a:r>
            <a:endParaRPr lang="sk-SK" sz="1500" i="1" dirty="0">
              <a:ln w="9525">
                <a:noFill/>
                <a:prstDash val="solid"/>
              </a:ln>
              <a:solidFill>
                <a:schemeClr val="accent6">
                  <a:lumMod val="50000"/>
                </a:schemeClr>
              </a:solidFill>
              <a:latin typeface="Nadianne" panose="03020902050305070206" pitchFamily="66" charset="0"/>
              <a:cs typeface="Arial" charset="0"/>
            </a:endParaRPr>
          </a:p>
        </p:txBody>
      </p:sp>
      <p:sp>
        <p:nvSpPr>
          <p:cNvPr id="11" name="BlokTextu 10"/>
          <p:cNvSpPr txBox="1"/>
          <p:nvPr/>
        </p:nvSpPr>
        <p:spPr>
          <a:xfrm>
            <a:off x="720000" y="1548000"/>
            <a:ext cx="7848600" cy="147732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pl-PL" sz="1500" i="1" smtClean="0">
                <a:ln w="9525">
                  <a:noFill/>
                  <a:prstDash val="solid"/>
                </a:ln>
                <a:solidFill>
                  <a:schemeClr val="accent6">
                    <a:lumMod val="50000"/>
                  </a:schemeClr>
                </a:solidFill>
                <a:latin typeface="Nadianne" panose="03020902050305070206" pitchFamily="66" charset="0"/>
                <a:cs typeface="Arial" charset="0"/>
              </a:rPr>
              <a:t>Na </a:t>
            </a:r>
            <a:r>
              <a:rPr lang="pl-PL" sz="1500" i="1">
                <a:ln w="9525">
                  <a:noFill/>
                  <a:prstDash val="solid"/>
                </a:ln>
                <a:solidFill>
                  <a:schemeClr val="accent6">
                    <a:lumMod val="50000"/>
                  </a:schemeClr>
                </a:solidFill>
                <a:latin typeface="Nadianne" panose="03020902050305070206" pitchFamily="66" charset="0"/>
                <a:cs typeface="Arial" charset="0"/>
              </a:rPr>
              <a:t>świecie są tylko trzy jaskinie aragonitowe otwarte dla publiczności (poza Ochtińską  podobne są w Meksyku i Argentynie). Jaskinia została </a:t>
            </a:r>
            <a:r>
              <a:rPr lang="pl-PL" sz="1500" i="1" smtClean="0">
                <a:ln w="9525">
                  <a:noFill/>
                  <a:prstDash val="solid"/>
                </a:ln>
                <a:solidFill>
                  <a:schemeClr val="accent6">
                    <a:lumMod val="50000"/>
                  </a:schemeClr>
                </a:solidFill>
                <a:latin typeface="Nadianne" panose="03020902050305070206" pitchFamily="66" charset="0"/>
                <a:cs typeface="Arial" charset="0"/>
              </a:rPr>
              <a:t>od-kryta </a:t>
            </a:r>
            <a:r>
              <a:rPr lang="pl-PL" sz="1500" i="1">
                <a:ln w="9525">
                  <a:noFill/>
                  <a:prstDash val="solid"/>
                </a:ln>
                <a:solidFill>
                  <a:schemeClr val="accent6">
                    <a:lumMod val="50000"/>
                  </a:schemeClr>
                </a:solidFill>
                <a:latin typeface="Nadianne" panose="03020902050305070206" pitchFamily="66" charset="0"/>
                <a:cs typeface="Arial" charset="0"/>
              </a:rPr>
              <a:t>przypadkowo w 1954 roku podczas prac geologicznych. Udostępniono ją do zwiedzania w 1972 </a:t>
            </a:r>
            <a:r>
              <a:rPr lang="pl-PL" sz="1500" i="1" smtClean="0">
                <a:ln w="9525">
                  <a:noFill/>
                  <a:prstDash val="solid"/>
                </a:ln>
                <a:solidFill>
                  <a:schemeClr val="accent6">
                    <a:lumMod val="50000"/>
                  </a:schemeClr>
                </a:solidFill>
                <a:latin typeface="Nadianne" panose="03020902050305070206" pitchFamily="66" charset="0"/>
                <a:cs typeface="Arial" charset="0"/>
              </a:rPr>
              <a:t>roku. </a:t>
            </a:r>
            <a:r>
              <a:rPr lang="pl-PL" sz="1500" i="1">
                <a:ln w="9525">
                  <a:noFill/>
                  <a:prstDash val="solid"/>
                </a:ln>
                <a:solidFill>
                  <a:schemeClr val="accent6">
                    <a:lumMod val="50000"/>
                  </a:schemeClr>
                </a:solidFill>
                <a:latin typeface="Nadianne" panose="03020902050305070206" pitchFamily="66" charset="0"/>
                <a:cs typeface="Arial" charset="0"/>
              </a:rPr>
              <a:t>Wytyczona trasa turystyczna ma 235 metrów </a:t>
            </a:r>
            <a:r>
              <a:rPr lang="pl-PL" sz="1500" i="1" smtClean="0">
                <a:ln w="9525">
                  <a:noFill/>
                  <a:prstDash val="solid"/>
                </a:ln>
                <a:solidFill>
                  <a:schemeClr val="accent6">
                    <a:lumMod val="50000"/>
                  </a:schemeClr>
                </a:solidFill>
                <a:latin typeface="Nadianne" panose="03020902050305070206" pitchFamily="66" charset="0"/>
                <a:cs typeface="Arial" charset="0"/>
              </a:rPr>
              <a:t>długości. </a:t>
            </a:r>
            <a:r>
              <a:rPr lang="pl-PL" sz="1500" i="1">
                <a:ln w="9525">
                  <a:noFill/>
                  <a:prstDash val="solid"/>
                </a:ln>
                <a:solidFill>
                  <a:schemeClr val="accent6">
                    <a:lumMod val="50000"/>
                  </a:schemeClr>
                </a:solidFill>
                <a:latin typeface="Nadianne" panose="03020902050305070206" pitchFamily="66" charset="0"/>
                <a:cs typeface="Arial" charset="0"/>
              </a:rPr>
              <a:t>Temperatura powietrza w jaskini wynosi 7,2 - 9,5 °</a:t>
            </a:r>
            <a:r>
              <a:rPr lang="pl-PL" sz="1500" i="1" smtClean="0">
                <a:ln w="9525">
                  <a:noFill/>
                  <a:prstDash val="solid"/>
                </a:ln>
                <a:solidFill>
                  <a:schemeClr val="accent6">
                    <a:lumMod val="50000"/>
                  </a:schemeClr>
                </a:solidFill>
                <a:latin typeface="Nadianne" panose="03020902050305070206" pitchFamily="66" charset="0"/>
                <a:cs typeface="Arial" charset="0"/>
              </a:rPr>
              <a:t>C. </a:t>
            </a:r>
            <a:r>
              <a:rPr lang="pl-PL" sz="1500" i="1">
                <a:ln w="9525">
                  <a:noFill/>
                  <a:prstDash val="solid"/>
                </a:ln>
                <a:solidFill>
                  <a:schemeClr val="accent6">
                    <a:lumMod val="50000"/>
                  </a:schemeClr>
                </a:solidFill>
                <a:latin typeface="Nadianne" panose="03020902050305070206" pitchFamily="66" charset="0"/>
                <a:cs typeface="Arial" charset="0"/>
              </a:rPr>
              <a:t>Wilgotność względna </a:t>
            </a:r>
            <a:r>
              <a:rPr lang="pl-PL" sz="1500" i="1" smtClean="0">
                <a:ln w="9525">
                  <a:noFill/>
                  <a:prstDash val="solid"/>
                </a:ln>
                <a:solidFill>
                  <a:schemeClr val="accent6">
                    <a:lumMod val="50000"/>
                  </a:schemeClr>
                </a:solidFill>
                <a:latin typeface="Nadianne" panose="03020902050305070206" pitchFamily="66" charset="0"/>
                <a:cs typeface="Arial" charset="0"/>
              </a:rPr>
              <a:t>od </a:t>
            </a:r>
            <a:r>
              <a:rPr lang="pl-PL" sz="1500" i="1">
                <a:ln w="9525">
                  <a:noFill/>
                  <a:prstDash val="solid"/>
                </a:ln>
                <a:solidFill>
                  <a:schemeClr val="accent6">
                    <a:lumMod val="50000"/>
                  </a:schemeClr>
                </a:solidFill>
                <a:latin typeface="Nadianne" panose="03020902050305070206" pitchFamily="66" charset="0"/>
                <a:cs typeface="Arial" charset="0"/>
              </a:rPr>
              <a:t>92 do 97 %.</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2" name="BlokTextu 11"/>
          <p:cNvSpPr txBox="1"/>
          <p:nvPr/>
        </p:nvSpPr>
        <p:spPr>
          <a:xfrm>
            <a:off x="720000" y="2916000"/>
            <a:ext cx="7848600" cy="10156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pl-PL" sz="1500" i="1" smtClean="0">
                <a:ln w="9525">
                  <a:noFill/>
                  <a:prstDash val="solid"/>
                </a:ln>
                <a:solidFill>
                  <a:schemeClr val="accent6">
                    <a:lumMod val="50000"/>
                  </a:schemeClr>
                </a:solidFill>
                <a:latin typeface="Nadianne" panose="03020902050305070206" pitchFamily="66" charset="0"/>
                <a:cs typeface="Arial" charset="0"/>
              </a:rPr>
              <a:t>Jaskinia </a:t>
            </a:r>
            <a:r>
              <a:rPr lang="pl-PL" sz="1500" i="1">
                <a:ln w="9525">
                  <a:noFill/>
                  <a:prstDash val="solid"/>
                </a:ln>
                <a:solidFill>
                  <a:schemeClr val="accent6">
                    <a:lumMod val="50000"/>
                  </a:schemeClr>
                </a:solidFill>
                <a:latin typeface="Nadianne" panose="03020902050305070206" pitchFamily="66" charset="0"/>
                <a:cs typeface="Arial" charset="0"/>
              </a:rPr>
              <a:t>stanowi unikalne zjawisko naturalne. Powstała ona w soczewce krystalicznych wapieni, wytworzonej w otaczających ją zlepieńcach wieku </a:t>
            </a:r>
            <a:r>
              <a:rPr lang="pl-PL" sz="1500" i="1" smtClean="0">
                <a:ln w="9525">
                  <a:noFill/>
                  <a:prstDash val="solid"/>
                </a:ln>
                <a:solidFill>
                  <a:schemeClr val="accent6">
                    <a:lumMod val="50000"/>
                  </a:schemeClr>
                </a:solidFill>
                <a:latin typeface="Nadianne" panose="03020902050305070206" pitchFamily="66" charset="0"/>
                <a:cs typeface="Arial" charset="0"/>
              </a:rPr>
              <a:t>karbońskiego</a:t>
            </a:r>
            <a:r>
              <a:rPr lang="pl-PL" sz="1500" i="1">
                <a:ln w="9525">
                  <a:noFill/>
                  <a:prstDash val="solid"/>
                </a:ln>
                <a:solidFill>
                  <a:schemeClr val="accent6">
                    <a:lumMod val="50000"/>
                  </a:schemeClr>
                </a:solidFill>
                <a:latin typeface="Nadianne" panose="03020902050305070206" pitchFamily="66" charset="0"/>
                <a:cs typeface="Arial" charset="0"/>
              </a:rPr>
              <a:t>. Aragonit jako minerał krystalizuje się </a:t>
            </a:r>
            <a:r>
              <a:rPr lang="pl-PL" sz="1500" i="1" smtClean="0">
                <a:ln w="9525">
                  <a:noFill/>
                  <a:prstDash val="solid"/>
                </a:ln>
                <a:solidFill>
                  <a:schemeClr val="accent6">
                    <a:lumMod val="50000"/>
                  </a:schemeClr>
                </a:solidFill>
                <a:latin typeface="Nadianne" panose="03020902050305070206" pitchFamily="66" charset="0"/>
                <a:cs typeface="Arial" charset="0"/>
              </a:rPr>
              <a:t>w </a:t>
            </a:r>
            <a:r>
              <a:rPr lang="pl-PL" sz="1500" i="1">
                <a:ln w="9525">
                  <a:noFill/>
                  <a:prstDash val="solid"/>
                </a:ln>
                <a:solidFill>
                  <a:schemeClr val="accent6">
                    <a:lumMod val="50000"/>
                  </a:schemeClr>
                </a:solidFill>
                <a:latin typeface="Nadianne" panose="03020902050305070206" pitchFamily="66" charset="0"/>
                <a:cs typeface="Arial" charset="0"/>
              </a:rPr>
              <a:t>różnych postaciach. Biały aragonit tworzy w jaskini rzadką dekorację.</a:t>
            </a:r>
            <a:endParaRPr lang="sk-SK" sz="1500" i="1">
              <a:ln w="9525">
                <a:noFill/>
                <a:prstDash val="solid"/>
              </a:ln>
              <a:solidFill>
                <a:schemeClr val="accent6">
                  <a:lumMod val="50000"/>
                </a:schemeClr>
              </a:solidFill>
              <a:latin typeface="Nadianne" panose="03020902050305070206" pitchFamily="66" charset="0"/>
              <a:cs typeface="Arial" charset="0"/>
            </a:endParaRPr>
          </a:p>
        </p:txBody>
      </p:sp>
      <p:sp>
        <p:nvSpPr>
          <p:cNvPr id="13" name="BlokTextu 12"/>
          <p:cNvSpPr txBox="1"/>
          <p:nvPr/>
        </p:nvSpPr>
        <p:spPr>
          <a:xfrm>
            <a:off x="720000" y="3852000"/>
            <a:ext cx="7848600" cy="7848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006600"/>
                </a:solidFill>
                <a:latin typeface="Nadianne" panose="03020902050305070206" pitchFamily="66" charset="0"/>
                <a:cs typeface="Arial" charset="0"/>
              </a:rPr>
              <a:t>     </a:t>
            </a:r>
            <a:r>
              <a:rPr lang="pl-PL" sz="1500" i="1" smtClean="0">
                <a:ln w="9525">
                  <a:noFill/>
                  <a:prstDash val="solid"/>
                </a:ln>
                <a:solidFill>
                  <a:schemeClr val="accent6">
                    <a:lumMod val="50000"/>
                  </a:schemeClr>
                </a:solidFill>
                <a:latin typeface="Nadianne" panose="03020902050305070206" pitchFamily="66" charset="0"/>
                <a:cs typeface="Arial" charset="0"/>
              </a:rPr>
              <a:t>Jaskinia </a:t>
            </a:r>
            <a:r>
              <a:rPr lang="pl-PL" sz="1500" i="1">
                <a:ln w="9525">
                  <a:noFill/>
                  <a:prstDash val="solid"/>
                </a:ln>
                <a:solidFill>
                  <a:schemeClr val="accent6">
                    <a:lumMod val="50000"/>
                  </a:schemeClr>
                </a:solidFill>
                <a:latin typeface="Nadianne" panose="03020902050305070206" pitchFamily="66" charset="0"/>
                <a:cs typeface="Arial" charset="0"/>
              </a:rPr>
              <a:t>to nie tylko atrakcja turystyczna. Jest narodowym pomnikiem przyrody. Wraz z innymi jaskiniami Słowackiego </a:t>
            </a:r>
            <a:r>
              <a:rPr lang="pl-PL" sz="1500" i="1" smtClean="0">
                <a:ln w="9525">
                  <a:noFill/>
                  <a:prstDash val="solid"/>
                </a:ln>
                <a:solidFill>
                  <a:schemeClr val="accent6">
                    <a:lumMod val="50000"/>
                  </a:schemeClr>
                </a:solidFill>
                <a:latin typeface="Nadianne" panose="03020902050305070206" pitchFamily="66" charset="0"/>
                <a:cs typeface="Arial" charset="0"/>
              </a:rPr>
              <a:t>Krasu, </a:t>
            </a:r>
            <a:r>
              <a:rPr lang="pl-PL" sz="1500" i="1">
                <a:ln w="9525">
                  <a:noFill/>
                  <a:prstDash val="solid"/>
                </a:ln>
                <a:solidFill>
                  <a:schemeClr val="accent6">
                    <a:lumMod val="50000"/>
                  </a:schemeClr>
                </a:solidFill>
                <a:latin typeface="Nadianne" panose="03020902050305070206" pitchFamily="66" charset="0"/>
                <a:cs typeface="Arial" charset="0"/>
              </a:rPr>
              <a:t>jaskinia Ochtińska wpisana jest na Listę Światowego Dziedzictwa UNESCO.</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4" action="ppaction://hlinksldjump"/>
          </p:cNvPr>
          <p:cNvPicPr>
            <a:picLocks/>
          </p:cNvPicPr>
          <p:nvPr/>
        </p:nvPicPr>
        <p:blipFill>
          <a:blip r:embed="rId5">
            <a:grayscl/>
            <a:extLst>
              <a:ext uri="{BEBA8EAE-BF5A-486C-A8C5-ECC9F3942E4B}">
                <a14:imgProps xmlns:a14="http://schemas.microsoft.com/office/drawing/2010/main">
                  <a14:imgLayer r:embed="rId6">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7" name="Obrázok 16">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83578" y="6191497"/>
            <a:ext cx="548680" cy="548680"/>
          </a:xfrm>
          <a:prstGeom prst="rect">
            <a:avLst/>
          </a:prstGeom>
        </p:spPr>
      </p:pic>
      <p:pic>
        <p:nvPicPr>
          <p:cNvPr id="19" name="Obrázok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17772845"/>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17"/>
                                        </p:tgtEl>
                                        <p:attrNameLst>
                                          <p:attrName>style.visibility</p:attrName>
                                        </p:attrNameLst>
                                      </p:cBhvr>
                                      <p:to>
                                        <p:strVal val="visible"/>
                                      </p:to>
                                    </p:set>
                                    <p:anim calcmode="lin" valueType="num">
                                      <p:cBhvr>
                                        <p:cTn id="48" dur="1000" fill="hold"/>
                                        <p:tgtEl>
                                          <p:spTgt spid="17"/>
                                        </p:tgtEl>
                                        <p:attrNameLst>
                                          <p:attrName>ppt_w</p:attrName>
                                        </p:attrNameLst>
                                      </p:cBhvr>
                                      <p:tavLst>
                                        <p:tav tm="0">
                                          <p:val>
                                            <p:fltVal val="0"/>
                                          </p:val>
                                        </p:tav>
                                        <p:tav tm="100000">
                                          <p:val>
                                            <p:strVal val="#ppt_w"/>
                                          </p:val>
                                        </p:tav>
                                      </p:tavLst>
                                    </p:anim>
                                    <p:anim calcmode="lin" valueType="num">
                                      <p:cBhvr>
                                        <p:cTn id="49" dur="1000" fill="hold"/>
                                        <p:tgtEl>
                                          <p:spTgt spid="17"/>
                                        </p:tgtEl>
                                        <p:attrNameLst>
                                          <p:attrName>ppt_h</p:attrName>
                                        </p:attrNameLst>
                                      </p:cBhvr>
                                      <p:tavLst>
                                        <p:tav tm="0">
                                          <p:val>
                                            <p:fltVal val="0"/>
                                          </p:val>
                                        </p:tav>
                                        <p:tav tm="100000">
                                          <p:val>
                                            <p:strVal val="#ppt_h"/>
                                          </p:val>
                                        </p:tav>
                                      </p:tavLst>
                                    </p:anim>
                                    <p:animEffect transition="in" filter="fade">
                                      <p:cBhvr>
                                        <p:cTn id="5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6863977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868635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0" y="1"/>
            <a:ext cx="4512562" cy="6857998"/>
          </a:xfrm>
          <a:prstGeom prst="rect">
            <a:avLst/>
          </a:prstGeom>
        </p:spPr>
      </p:pic>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spTree>
    <p:extLst>
      <p:ext uri="{BB962C8B-B14F-4D97-AF65-F5344CB8AC3E}">
        <p14:creationId xmlns:p14="http://schemas.microsoft.com/office/powerpoint/2010/main" val="3302440405"/>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554575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83839190"/>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99384" y="0"/>
            <a:ext cx="13743384"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46601438"/>
      </p:ext>
    </p:extLst>
  </p:cSld>
  <p:clrMapOvr>
    <a:masterClrMapping/>
  </p:clrMapOvr>
  <mc:AlternateContent xmlns:mc="http://schemas.openxmlformats.org/markup-compatibility/2006" xmlns:p14="http://schemas.microsoft.com/office/powerpoint/2010/main">
    <mc:Choice Requires="p14">
      <p:transition spd="slow" p14:dur="3000" advClick="0" advTm="9000">
        <p14:gallery dir="l"/>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1.38889E-6 3.33333E-6 L 0.48923 0.00208 " pathEditMode="relative" rAng="0" ptsTypes="AA">
                                      <p:cBhvr>
                                        <p:cTn id="6" dur="8000" fill="hold"/>
                                        <p:tgtEl>
                                          <p:spTgt spid="2"/>
                                        </p:tgtEl>
                                        <p:attrNameLst>
                                          <p:attrName>ppt_x</p:attrName>
                                          <p:attrName>ppt_y</p:attrName>
                                        </p:attrNameLst>
                                      </p:cBhvr>
                                      <p:rCtr x="24462"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53935936"/>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09224811"/>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94944592"/>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11959579"/>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69827009"/>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5634466"/>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10146132"/>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47560089"/>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287002"/>
            <a:ext cx="9144000" cy="1714500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37721797"/>
      </p:ext>
    </p:extLst>
  </p:cSld>
  <p:clrMapOvr>
    <a:masterClrMapping/>
  </p:clrMapOvr>
  <mc:AlternateContent xmlns:mc="http://schemas.openxmlformats.org/markup-compatibility/2006" xmlns:p14="http://schemas.microsoft.com/office/powerpoint/2010/main">
    <mc:Choice Requires="p14">
      <p:transition spd="slow" p14:dur="3000" advClick="0" advTm="16000">
        <p14:prism isInverted="1"/>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500"/>
                                  </p:stCondLst>
                                  <p:childTnLst>
                                    <p:animMotion origin="layout" path="M 0 4.9481E-6 L 0 1.47981 " pathEditMode="relative" rAng="0" ptsTypes="AA">
                                      <p:cBhvr>
                                        <p:cTn id="6" dur="15000" fill="hold"/>
                                        <p:tgtEl>
                                          <p:spTgt spid="2"/>
                                        </p:tgtEl>
                                        <p:attrNameLst>
                                          <p:attrName>ppt_x</p:attrName>
                                          <p:attrName>ppt_y</p:attrName>
                                        </p:attrNameLst>
                                      </p:cBhvr>
                                      <p:rCtr x="0" y="739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88474073"/>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09226247"/>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3265784"/>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65739950"/>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0" y="1"/>
            <a:ext cx="4512562" cy="6857998"/>
          </a:xfrm>
          <a:prstGeom prst="rect">
            <a:avLst/>
          </a:prstGeom>
        </p:spPr>
      </p:pic>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spTree>
    <p:extLst>
      <p:ext uri="{BB962C8B-B14F-4D97-AF65-F5344CB8AC3E}">
        <p14:creationId xmlns:p14="http://schemas.microsoft.com/office/powerpoint/2010/main" val="746717831"/>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0153223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71181338"/>
      </p:ext>
    </p:extLst>
  </p:cSld>
  <p:clrMapOvr>
    <a:masterClrMapping/>
  </p:clrMapOvr>
  <mc:AlternateContent xmlns:mc="http://schemas.openxmlformats.org/markup-compatibility/2006" xmlns:p14="http://schemas.microsoft.com/office/powerpoint/2010/main">
    <mc:Choice Requires="p14">
      <p:transition spd="slow" p14:dur="3000" advClick="0" advTm="4000">
        <p:pull/>
      </p:transition>
    </mc:Choice>
    <mc:Fallback xmlns="">
      <p:transition spd="slow" advClick="0" advTm="4000">
        <p:pull/>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0" y="1"/>
            <a:ext cx="4512562" cy="6857998"/>
          </a:xfrm>
          <a:prstGeom prst="rect">
            <a:avLst/>
          </a:prstGeom>
        </p:spPr>
      </p:pic>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spTree>
    <p:extLst>
      <p:ext uri="{BB962C8B-B14F-4D97-AF65-F5344CB8AC3E}">
        <p14:creationId xmlns:p14="http://schemas.microsoft.com/office/powerpoint/2010/main" val="3056307652"/>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5566761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47618168"/>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281284"/>
            <a:ext cx="9143999" cy="17139284"/>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27122017"/>
      </p:ext>
    </p:extLst>
  </p:cSld>
  <p:clrMapOvr>
    <a:masterClrMapping/>
  </p:clrMapOvr>
  <mc:AlternateContent xmlns:mc="http://schemas.openxmlformats.org/markup-compatibility/2006" xmlns:p14="http://schemas.microsoft.com/office/powerpoint/2010/main">
    <mc:Choice Requires="p14">
      <p:transition spd="slow" p14:dur="3000" advClick="0" advTm="16000">
        <p14:gallery dir="l"/>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0 3.58708E-6 L 0 1.45836 " pathEditMode="relative" rAng="0" ptsTypes="AA">
                                      <p:cBhvr>
                                        <p:cTn id="6" dur="15000" fill="hold"/>
                                        <p:tgtEl>
                                          <p:spTgt spid="2"/>
                                        </p:tgtEl>
                                        <p:attrNameLst>
                                          <p:attrName>ppt_x</p:attrName>
                                          <p:attrName>ppt_y</p:attrName>
                                        </p:attrNameLst>
                                      </p:cBhvr>
                                      <p:rCtr x="0" y="7291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4157968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56788962"/>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8905380"/>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2233611"/>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4798322"/>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1183896"/>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9961392"/>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9371479"/>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67588079"/>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56582170"/>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027574"/>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4191491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Obrázok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pic>
        <p:nvPicPr>
          <p:cNvPr id="21" name="Obrázok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2325742" y="87977"/>
            <a:ext cx="4492515" cy="6858000"/>
          </a:xfrm>
          <a:prstGeom prst="rect">
            <a:avLst/>
          </a:prstGeom>
          <a:effectLst>
            <a:outerShdw blurRad="50800" dist="38100" dir="2700000" algn="tl" rotWithShape="0">
              <a:srgbClr val="F79646">
                <a:lumMod val="50000"/>
                <a:alpha val="40000"/>
              </a:srgbClr>
            </a:outerShdw>
          </a:effectLst>
        </p:spPr>
      </p:pic>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Obdĺžnik 1"/>
          <p:cNvSpPr/>
          <p:nvPr/>
        </p:nvSpPr>
        <p:spPr>
          <a:xfrm>
            <a:off x="6183565" y="345673"/>
            <a:ext cx="2505814" cy="70788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000" b="1" spc="50" smtClean="0">
                <a:ln w="11430"/>
                <a:solidFill>
                  <a:srgbClr val="F79646">
                    <a:lumMod val="50000"/>
                  </a:srgbClr>
                </a:solidFill>
                <a:effectLst>
                  <a:outerShdw blurRad="76200" dist="50800" dir="5400000" algn="tl" rotWithShape="0">
                    <a:srgbClr val="000000">
                      <a:alpha val="65000"/>
                    </a:srgbClr>
                  </a:outerShdw>
                </a:effectLst>
                <a:latin typeface="Cooper Std Black" pitchFamily="18" charset="0"/>
              </a:rPr>
              <a:t>The End</a:t>
            </a:r>
            <a:endParaRPr lang="sk-SK" sz="4000" b="1" spc="50">
              <a:ln w="11430"/>
              <a:solidFill>
                <a:srgbClr val="F79646">
                  <a:lumMod val="50000"/>
                </a:srgbClr>
              </a:solidFill>
              <a:effectLst>
                <a:outerShdw blurRad="76200" dist="50800" dir="5400000" algn="tl" rotWithShape="0">
                  <a:srgbClr val="000000">
                    <a:alpha val="65000"/>
                  </a:srgbClr>
                </a:outerShdw>
              </a:effectLst>
              <a:latin typeface="Cooper Std Black" pitchFamily="18" charset="0"/>
            </a:endParaRPr>
          </a:p>
        </p:txBody>
      </p:sp>
      <p:sp>
        <p:nvSpPr>
          <p:cNvPr id="7" name="Obdĺžnik 6"/>
          <p:cNvSpPr/>
          <p:nvPr/>
        </p:nvSpPr>
        <p:spPr>
          <a:xfrm rot="253558">
            <a:off x="1856361" y="1687232"/>
            <a:ext cx="92685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Adios</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8" name="Obdĺžnik 7"/>
          <p:cNvSpPr/>
          <p:nvPr/>
        </p:nvSpPr>
        <p:spPr>
          <a:xfrm rot="20641997">
            <a:off x="3133212" y="1859070"/>
            <a:ext cx="1334020"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Goodbye</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9" name="Obdĺžnik 8"/>
          <p:cNvSpPr/>
          <p:nvPr/>
        </p:nvSpPr>
        <p:spPr>
          <a:xfrm rot="313571">
            <a:off x="5795520" y="1799552"/>
            <a:ext cx="1047082"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Hej då</a:t>
            </a:r>
          </a:p>
        </p:txBody>
      </p:sp>
      <p:sp>
        <p:nvSpPr>
          <p:cNvPr id="10" name="Obdĺžnik 9"/>
          <p:cNvSpPr/>
          <p:nvPr/>
        </p:nvSpPr>
        <p:spPr>
          <a:xfrm>
            <a:off x="4765319" y="2234888"/>
            <a:ext cx="963725" cy="400110"/>
          </a:xfrm>
          <a:prstGeom prst="rect">
            <a:avLst/>
          </a:prstGeom>
          <a:noFill/>
          <a:effectLst>
            <a:outerShdw blurRad="50800" dist="38100" dir="2700000" algn="tl" rotWithShape="0">
              <a:prstClr val="black">
                <a:alpha val="40000"/>
              </a:prstClr>
            </a:outerShdw>
          </a:effectLst>
          <a:scene3d>
            <a:camera prst="orthographicFront">
              <a:rot lat="487432" lon="21003158" rev="20905738"/>
            </a:camera>
            <a:lightRig rig="threePt" dir="t"/>
          </a:scene3d>
        </p:spPr>
        <p:txBody>
          <a:bodyPr wrap="none" lIns="91440" tIns="45720" rIns="91440" bIns="45720">
            <a:spAutoFit/>
            <a:sp3d extrusionH="57150">
              <a:bevelT w="38100" h="38100" prst="relaxedInset"/>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Addio</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1" name="Obdĺžnik 10"/>
          <p:cNvSpPr/>
          <p:nvPr/>
        </p:nvSpPr>
        <p:spPr>
          <a:xfrm rot="20674169">
            <a:off x="1706823" y="2486870"/>
            <a:ext cx="1107997" cy="400110"/>
          </a:xfrm>
          <a:prstGeom prst="rect">
            <a:avLst/>
          </a:prstGeom>
          <a:noFill/>
          <a:effectLst>
            <a:outerShdw blurRad="50800" dist="38100" dir="2700000" algn="tl" rotWithShape="0">
              <a:prstClr val="black">
                <a:alpha val="40000"/>
              </a:prstClr>
            </a:outerShdw>
          </a:effectLst>
          <a:scene3d>
            <a:camera prst="orthographicFront">
              <a:rot lat="300000" lon="0" rev="300000"/>
            </a:camera>
            <a:lightRig rig="threePt" dir="t"/>
          </a:scene3d>
        </p:spPr>
        <p:txBody>
          <a:bodyPr wrap="none" lIns="91440" tIns="45720" rIns="91440" bIns="45720">
            <a:spAutoFit/>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Viszlát</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2" name="Obdĺžnik 11"/>
          <p:cNvSpPr/>
          <p:nvPr/>
        </p:nvSpPr>
        <p:spPr>
          <a:xfrm rot="352070">
            <a:off x="3505636" y="2719583"/>
            <a:ext cx="151682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  revoir</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3" name="Obdĺžnik 12"/>
          <p:cNvSpPr/>
          <p:nvPr/>
        </p:nvSpPr>
        <p:spPr>
          <a:xfrm rot="21346037">
            <a:off x="6084508" y="2608930"/>
            <a:ext cx="141737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Güle güle</a:t>
            </a:r>
          </a:p>
        </p:txBody>
      </p:sp>
      <p:sp>
        <p:nvSpPr>
          <p:cNvPr id="14" name="Obdĺžnik 13"/>
          <p:cNvSpPr/>
          <p:nvPr/>
        </p:nvSpPr>
        <p:spPr>
          <a:xfrm rot="253558">
            <a:off x="5214677" y="3249473"/>
            <a:ext cx="171399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Dowidzenia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5" name="Obdĺžnik 14"/>
          <p:cNvSpPr/>
          <p:nvPr/>
        </p:nvSpPr>
        <p:spPr>
          <a:xfrm rot="21315538">
            <a:off x="2100118" y="3224092"/>
            <a:ext cx="149592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Dovidenia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6" name="Obdĺžnik 15"/>
          <p:cNvSpPr/>
          <p:nvPr/>
        </p:nvSpPr>
        <p:spPr>
          <a:xfrm rot="21287616">
            <a:off x="3327053" y="3659411"/>
            <a:ext cx="1675459"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az-Cyrl-AZ"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До свидания</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7" name="Obdĺžnik 16"/>
          <p:cNvSpPr/>
          <p:nvPr/>
        </p:nvSpPr>
        <p:spPr>
          <a:xfrm rot="952600">
            <a:off x="6081199" y="3958310"/>
            <a:ext cx="1284454"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Vaarwel</a:t>
            </a:r>
          </a:p>
        </p:txBody>
      </p:sp>
      <p:sp>
        <p:nvSpPr>
          <p:cNvPr id="18" name="Obdĺžnik 17"/>
          <p:cNvSpPr/>
          <p:nvPr/>
        </p:nvSpPr>
        <p:spPr>
          <a:xfrm rot="470071">
            <a:off x="1668702" y="3957152"/>
            <a:ext cx="101021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Adeus</a:t>
            </a:r>
          </a:p>
        </p:txBody>
      </p:sp>
      <p:sp>
        <p:nvSpPr>
          <p:cNvPr id="19" name="Obdĺžnik 18"/>
          <p:cNvSpPr/>
          <p:nvPr/>
        </p:nvSpPr>
        <p:spPr>
          <a:xfrm rot="20953575">
            <a:off x="2358451" y="4486597"/>
            <a:ext cx="254428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Auf  Wiedersehen</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0" name="Obdĺžnik 19"/>
          <p:cNvSpPr/>
          <p:nvPr/>
        </p:nvSpPr>
        <p:spPr>
          <a:xfrm rot="359580">
            <a:off x="4769813" y="4052264"/>
            <a:ext cx="116730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rtl="1"/>
            <a:r>
              <a:rPr lang="he-IL"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להתראות</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2" name="Obdĺžnik 21"/>
          <p:cNvSpPr/>
          <p:nvPr/>
        </p:nvSpPr>
        <p:spPr>
          <a:xfrm rot="21162835">
            <a:off x="6327228" y="4672242"/>
            <a:ext cx="79239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el-GR"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Αντίο</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3" name="Obdĺžnik 22"/>
          <p:cNvSpPr/>
          <p:nvPr/>
        </p:nvSpPr>
        <p:spPr>
          <a:xfrm>
            <a:off x="4010581" y="4869160"/>
            <a:ext cx="177016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La revedere</a:t>
            </a:r>
          </a:p>
        </p:txBody>
      </p:sp>
      <p:pic>
        <p:nvPicPr>
          <p:cNvPr id="29" name="Obrázok 2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68683" y="5665093"/>
            <a:ext cx="720696" cy="792086"/>
          </a:xfrm>
          <a:prstGeom prst="rect">
            <a:avLst/>
          </a:prstGeom>
          <a:effectLst>
            <a:outerShdw blurRad="63500" dist="50800" dir="2700000" sx="103000" sy="103000" algn="tl" rotWithShape="0">
              <a:prstClr val="black">
                <a:alpha val="50000"/>
              </a:prstClr>
            </a:outerShdw>
          </a:effectLst>
        </p:spPr>
      </p:pic>
      <p:sp>
        <p:nvSpPr>
          <p:cNvPr id="26" name="BlokTextu 25">
            <a:hlinkClick r:id="rId6"/>
          </p:cNvPr>
          <p:cNvSpPr txBox="1"/>
          <p:nvPr/>
        </p:nvSpPr>
        <p:spPr>
          <a:xfrm>
            <a:off x="720000" y="514950"/>
            <a:ext cx="4229088" cy="369332"/>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Non-commercial presentation</a:t>
            </a:r>
            <a:endParaRPr lang="sk-SK">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endParaRPr>
          </a:p>
        </p:txBody>
      </p:sp>
      <p:sp>
        <p:nvSpPr>
          <p:cNvPr id="27" name="BlokTextu 26">
            <a:hlinkClick r:id="rId6"/>
          </p:cNvPr>
          <p:cNvSpPr txBox="1"/>
          <p:nvPr/>
        </p:nvSpPr>
        <p:spPr>
          <a:xfrm>
            <a:off x="720000" y="5872404"/>
            <a:ext cx="4229088" cy="584775"/>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z="1600"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Thank you my friends for your help</a:t>
            </a:r>
          </a:p>
          <a:p>
            <a:pPr algn="ctr"/>
            <a:r>
              <a:rPr lang="sk-SK" sz="160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w</a:t>
            </a:r>
            <a:r>
              <a:rPr lang="sk-SK" sz="1600"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ith the translation</a:t>
            </a:r>
            <a:endParaRPr lang="sk-SK" sz="160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endParaRPr>
          </a:p>
        </p:txBody>
      </p:sp>
    </p:spTree>
    <p:extLst>
      <p:ext uri="{BB962C8B-B14F-4D97-AF65-F5344CB8AC3E}">
        <p14:creationId xmlns:p14="http://schemas.microsoft.com/office/powerpoint/2010/main" val="1067748031"/>
      </p:ext>
    </p:extLst>
  </p:cSld>
  <p:clrMapOvr>
    <a:masterClrMapping/>
  </p:clrMapOvr>
  <mc:AlternateContent xmlns:mc="http://schemas.openxmlformats.org/markup-compatibility/2006" xmlns:p14="http://schemas.microsoft.com/office/powerpoint/2010/main">
    <mc:Choice Requires="p14">
      <p:transition spd="slow" p14:dur="3000" advClick="0" advTm="20000">
        <p14:doors dir="vert"/>
      </p:transition>
    </mc:Choice>
    <mc:Fallback xmlns="">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500"/>
                                        <p:tgtEl>
                                          <p:spTgt spid="26"/>
                                        </p:tgtEl>
                                      </p:cBhvr>
                                    </p:animEffect>
                                    <p:anim calcmode="lin" valueType="num">
                                      <p:cBhvr>
                                        <p:cTn id="8" dur="1500" fill="hold"/>
                                        <p:tgtEl>
                                          <p:spTgt spid="26"/>
                                        </p:tgtEl>
                                        <p:attrNameLst>
                                          <p:attrName>ppt_x</p:attrName>
                                        </p:attrNameLst>
                                      </p:cBhvr>
                                      <p:tavLst>
                                        <p:tav tm="0">
                                          <p:val>
                                            <p:strVal val="#ppt_x"/>
                                          </p:val>
                                        </p:tav>
                                        <p:tav tm="100000">
                                          <p:val>
                                            <p:strVal val="#ppt_x"/>
                                          </p:val>
                                        </p:tav>
                                      </p:tavLst>
                                    </p:anim>
                                    <p:anim calcmode="lin" valueType="num">
                                      <p:cBhvr>
                                        <p:cTn id="9" dur="15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500"/>
                                        <p:tgtEl>
                                          <p:spTgt spid="27"/>
                                        </p:tgtEl>
                                      </p:cBhvr>
                                    </p:animEffect>
                                    <p:anim calcmode="lin" valueType="num">
                                      <p:cBhvr>
                                        <p:cTn id="13" dur="1500" fill="hold"/>
                                        <p:tgtEl>
                                          <p:spTgt spid="27"/>
                                        </p:tgtEl>
                                        <p:attrNameLst>
                                          <p:attrName>ppt_x</p:attrName>
                                        </p:attrNameLst>
                                      </p:cBhvr>
                                      <p:tavLst>
                                        <p:tav tm="0">
                                          <p:val>
                                            <p:strVal val="#ppt_x"/>
                                          </p:val>
                                        </p:tav>
                                        <p:tav tm="100000">
                                          <p:val>
                                            <p:strVal val="#ppt_x"/>
                                          </p:val>
                                        </p:tav>
                                      </p:tavLst>
                                    </p:anim>
                                    <p:anim calcmode="lin" valueType="num">
                                      <p:cBhvr>
                                        <p:cTn id="14" dur="1500" fill="hold"/>
                                        <p:tgtEl>
                                          <p:spTgt spid="27"/>
                                        </p:tgtEl>
                                        <p:attrNameLst>
                                          <p:attrName>ppt_y</p:attrName>
                                        </p:attrNameLst>
                                      </p:cBhvr>
                                      <p:tavLst>
                                        <p:tav tm="0">
                                          <p:val>
                                            <p:strVal val="#ppt_y+.1"/>
                                          </p:val>
                                        </p:tav>
                                        <p:tav tm="100000">
                                          <p:val>
                                            <p:strVal val="#ppt_y"/>
                                          </p:val>
                                        </p:tav>
                                      </p:tavLst>
                                    </p:anim>
                                  </p:childTnLst>
                                </p:cTn>
                              </p:par>
                              <p:par>
                                <p:cTn id="15" presetID="31" presetClass="entr" presetSubtype="0" fill="hold" grpId="0" nodeType="withEffect">
                                  <p:stCondLst>
                                    <p:cond delay="400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anim calcmode="lin" valueType="num">
                                      <p:cBhvr>
                                        <p:cTn id="19" dur="2000" fill="hold"/>
                                        <p:tgtEl>
                                          <p:spTgt spid="7"/>
                                        </p:tgtEl>
                                        <p:attrNameLst>
                                          <p:attrName>style.rotation</p:attrName>
                                        </p:attrNameLst>
                                      </p:cBhvr>
                                      <p:tavLst>
                                        <p:tav tm="0">
                                          <p:val>
                                            <p:fltVal val="90"/>
                                          </p:val>
                                        </p:tav>
                                        <p:tav tm="100000">
                                          <p:val>
                                            <p:fltVal val="0"/>
                                          </p:val>
                                        </p:tav>
                                      </p:tavLst>
                                    </p:anim>
                                    <p:animEffect transition="in" filter="fade">
                                      <p:cBhvr>
                                        <p:cTn id="20" dur="2000"/>
                                        <p:tgtEl>
                                          <p:spTgt spid="7"/>
                                        </p:tgtEl>
                                      </p:cBhvr>
                                    </p:animEffect>
                                  </p:childTnLst>
                                </p:cTn>
                              </p:par>
                              <p:par>
                                <p:cTn id="21" presetID="31" presetClass="entr" presetSubtype="0" fill="hold" grpId="0" nodeType="withEffect">
                                  <p:stCondLst>
                                    <p:cond delay="4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style.rotation</p:attrName>
                                        </p:attrNameLst>
                                      </p:cBhvr>
                                      <p:tavLst>
                                        <p:tav tm="0">
                                          <p:val>
                                            <p:fltVal val="90"/>
                                          </p:val>
                                        </p:tav>
                                        <p:tav tm="100000">
                                          <p:val>
                                            <p:fltVal val="0"/>
                                          </p:val>
                                        </p:tav>
                                      </p:tavLst>
                                    </p:anim>
                                    <p:animEffect transition="in" filter="fade">
                                      <p:cBhvr>
                                        <p:cTn id="26" dur="2000"/>
                                        <p:tgtEl>
                                          <p:spTgt spid="8"/>
                                        </p:tgtEl>
                                      </p:cBhvr>
                                    </p:animEffect>
                                  </p:childTnLst>
                                </p:cTn>
                              </p:par>
                              <p:par>
                                <p:cTn id="27" presetID="31" presetClass="entr" presetSubtype="0" fill="hold" grpId="0" nodeType="withEffect">
                                  <p:stCondLst>
                                    <p:cond delay="500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anim calcmode="lin" valueType="num">
                                      <p:cBhvr>
                                        <p:cTn id="31" dur="2000" fill="hold"/>
                                        <p:tgtEl>
                                          <p:spTgt spid="9"/>
                                        </p:tgtEl>
                                        <p:attrNameLst>
                                          <p:attrName>style.rotation</p:attrName>
                                        </p:attrNameLst>
                                      </p:cBhvr>
                                      <p:tavLst>
                                        <p:tav tm="0">
                                          <p:val>
                                            <p:fltVal val="90"/>
                                          </p:val>
                                        </p:tav>
                                        <p:tav tm="100000">
                                          <p:val>
                                            <p:fltVal val="0"/>
                                          </p:val>
                                        </p:tav>
                                      </p:tavLst>
                                    </p:anim>
                                    <p:animEffect transition="in" filter="fade">
                                      <p:cBhvr>
                                        <p:cTn id="32" dur="2000"/>
                                        <p:tgtEl>
                                          <p:spTgt spid="9"/>
                                        </p:tgtEl>
                                      </p:cBhvr>
                                    </p:animEffect>
                                  </p:childTnLst>
                                </p:cTn>
                              </p:par>
                              <p:par>
                                <p:cTn id="33" presetID="31" presetClass="entr" presetSubtype="0" fill="hold" grpId="0" nodeType="withEffect">
                                  <p:stCondLst>
                                    <p:cond delay="5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000" fill="hold"/>
                                        <p:tgtEl>
                                          <p:spTgt spid="10"/>
                                        </p:tgtEl>
                                        <p:attrNameLst>
                                          <p:attrName>ppt_w</p:attrName>
                                        </p:attrNameLst>
                                      </p:cBhvr>
                                      <p:tavLst>
                                        <p:tav tm="0">
                                          <p:val>
                                            <p:fltVal val="0"/>
                                          </p:val>
                                        </p:tav>
                                        <p:tav tm="100000">
                                          <p:val>
                                            <p:strVal val="#ppt_w"/>
                                          </p:val>
                                        </p:tav>
                                      </p:tavLst>
                                    </p:anim>
                                    <p:anim calcmode="lin" valueType="num">
                                      <p:cBhvr>
                                        <p:cTn id="36" dur="2000" fill="hold"/>
                                        <p:tgtEl>
                                          <p:spTgt spid="10"/>
                                        </p:tgtEl>
                                        <p:attrNameLst>
                                          <p:attrName>ppt_h</p:attrName>
                                        </p:attrNameLst>
                                      </p:cBhvr>
                                      <p:tavLst>
                                        <p:tav tm="0">
                                          <p:val>
                                            <p:fltVal val="0"/>
                                          </p:val>
                                        </p:tav>
                                        <p:tav tm="100000">
                                          <p:val>
                                            <p:strVal val="#ppt_h"/>
                                          </p:val>
                                        </p:tav>
                                      </p:tavLst>
                                    </p:anim>
                                    <p:anim calcmode="lin" valueType="num">
                                      <p:cBhvr>
                                        <p:cTn id="37" dur="2000" fill="hold"/>
                                        <p:tgtEl>
                                          <p:spTgt spid="10"/>
                                        </p:tgtEl>
                                        <p:attrNameLst>
                                          <p:attrName>style.rotation</p:attrName>
                                        </p:attrNameLst>
                                      </p:cBhvr>
                                      <p:tavLst>
                                        <p:tav tm="0">
                                          <p:val>
                                            <p:fltVal val="90"/>
                                          </p:val>
                                        </p:tav>
                                        <p:tav tm="100000">
                                          <p:val>
                                            <p:fltVal val="0"/>
                                          </p:val>
                                        </p:tav>
                                      </p:tavLst>
                                    </p:anim>
                                    <p:animEffect transition="in" filter="fade">
                                      <p:cBhvr>
                                        <p:cTn id="38" dur="2000"/>
                                        <p:tgtEl>
                                          <p:spTgt spid="10"/>
                                        </p:tgtEl>
                                      </p:cBhvr>
                                    </p:animEffect>
                                  </p:childTnLst>
                                </p:cTn>
                              </p:par>
                              <p:par>
                                <p:cTn id="39" presetID="31" presetClass="entr" presetSubtype="0" fill="hold" grpId="0" nodeType="withEffect">
                                  <p:stCondLst>
                                    <p:cond delay="600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anim calcmode="lin" valueType="num">
                                      <p:cBhvr>
                                        <p:cTn id="43" dur="2000" fill="hold"/>
                                        <p:tgtEl>
                                          <p:spTgt spid="11"/>
                                        </p:tgtEl>
                                        <p:attrNameLst>
                                          <p:attrName>style.rotation</p:attrName>
                                        </p:attrNameLst>
                                      </p:cBhvr>
                                      <p:tavLst>
                                        <p:tav tm="0">
                                          <p:val>
                                            <p:fltVal val="90"/>
                                          </p:val>
                                        </p:tav>
                                        <p:tav tm="100000">
                                          <p:val>
                                            <p:fltVal val="0"/>
                                          </p:val>
                                        </p:tav>
                                      </p:tavLst>
                                    </p:anim>
                                    <p:animEffect transition="in" filter="fade">
                                      <p:cBhvr>
                                        <p:cTn id="44" dur="2000"/>
                                        <p:tgtEl>
                                          <p:spTgt spid="11"/>
                                        </p:tgtEl>
                                      </p:cBhvr>
                                    </p:animEffect>
                                  </p:childTnLst>
                                </p:cTn>
                              </p:par>
                              <p:par>
                                <p:cTn id="45" presetID="31" presetClass="entr" presetSubtype="0" fill="hold" grpId="0" nodeType="withEffect">
                                  <p:stCondLst>
                                    <p:cond delay="6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2000" fill="hold"/>
                                        <p:tgtEl>
                                          <p:spTgt spid="12"/>
                                        </p:tgtEl>
                                        <p:attrNameLst>
                                          <p:attrName>ppt_w</p:attrName>
                                        </p:attrNameLst>
                                      </p:cBhvr>
                                      <p:tavLst>
                                        <p:tav tm="0">
                                          <p:val>
                                            <p:fltVal val="0"/>
                                          </p:val>
                                        </p:tav>
                                        <p:tav tm="100000">
                                          <p:val>
                                            <p:strVal val="#ppt_w"/>
                                          </p:val>
                                        </p:tav>
                                      </p:tavLst>
                                    </p:anim>
                                    <p:anim calcmode="lin" valueType="num">
                                      <p:cBhvr>
                                        <p:cTn id="48" dur="2000" fill="hold"/>
                                        <p:tgtEl>
                                          <p:spTgt spid="12"/>
                                        </p:tgtEl>
                                        <p:attrNameLst>
                                          <p:attrName>ppt_h</p:attrName>
                                        </p:attrNameLst>
                                      </p:cBhvr>
                                      <p:tavLst>
                                        <p:tav tm="0">
                                          <p:val>
                                            <p:fltVal val="0"/>
                                          </p:val>
                                        </p:tav>
                                        <p:tav tm="100000">
                                          <p:val>
                                            <p:strVal val="#ppt_h"/>
                                          </p:val>
                                        </p:tav>
                                      </p:tavLst>
                                    </p:anim>
                                    <p:anim calcmode="lin" valueType="num">
                                      <p:cBhvr>
                                        <p:cTn id="49" dur="2000" fill="hold"/>
                                        <p:tgtEl>
                                          <p:spTgt spid="12"/>
                                        </p:tgtEl>
                                        <p:attrNameLst>
                                          <p:attrName>style.rotation</p:attrName>
                                        </p:attrNameLst>
                                      </p:cBhvr>
                                      <p:tavLst>
                                        <p:tav tm="0">
                                          <p:val>
                                            <p:fltVal val="90"/>
                                          </p:val>
                                        </p:tav>
                                        <p:tav tm="100000">
                                          <p:val>
                                            <p:fltVal val="0"/>
                                          </p:val>
                                        </p:tav>
                                      </p:tavLst>
                                    </p:anim>
                                    <p:animEffect transition="in" filter="fade">
                                      <p:cBhvr>
                                        <p:cTn id="50" dur="2000"/>
                                        <p:tgtEl>
                                          <p:spTgt spid="12"/>
                                        </p:tgtEl>
                                      </p:cBhvr>
                                    </p:animEffect>
                                  </p:childTnLst>
                                </p:cTn>
                              </p:par>
                              <p:par>
                                <p:cTn id="51" presetID="31" presetClass="entr" presetSubtype="0" fill="hold" grpId="0" nodeType="withEffect">
                                  <p:stCondLst>
                                    <p:cond delay="7000"/>
                                  </p:stCondLst>
                                  <p:childTnLst>
                                    <p:set>
                                      <p:cBhvr>
                                        <p:cTn id="52" dur="1" fill="hold">
                                          <p:stCondLst>
                                            <p:cond delay="0"/>
                                          </p:stCondLst>
                                        </p:cTn>
                                        <p:tgtEl>
                                          <p:spTgt spid="13"/>
                                        </p:tgtEl>
                                        <p:attrNameLst>
                                          <p:attrName>style.visibility</p:attrName>
                                        </p:attrNameLst>
                                      </p:cBhvr>
                                      <p:to>
                                        <p:strVal val="visible"/>
                                      </p:to>
                                    </p:set>
                                    <p:anim calcmode="lin" valueType="num">
                                      <p:cBhvr>
                                        <p:cTn id="53" dur="2000" fill="hold"/>
                                        <p:tgtEl>
                                          <p:spTgt spid="13"/>
                                        </p:tgtEl>
                                        <p:attrNameLst>
                                          <p:attrName>ppt_w</p:attrName>
                                        </p:attrNameLst>
                                      </p:cBhvr>
                                      <p:tavLst>
                                        <p:tav tm="0">
                                          <p:val>
                                            <p:fltVal val="0"/>
                                          </p:val>
                                        </p:tav>
                                        <p:tav tm="100000">
                                          <p:val>
                                            <p:strVal val="#ppt_w"/>
                                          </p:val>
                                        </p:tav>
                                      </p:tavLst>
                                    </p:anim>
                                    <p:anim calcmode="lin" valueType="num">
                                      <p:cBhvr>
                                        <p:cTn id="54" dur="2000" fill="hold"/>
                                        <p:tgtEl>
                                          <p:spTgt spid="13"/>
                                        </p:tgtEl>
                                        <p:attrNameLst>
                                          <p:attrName>ppt_h</p:attrName>
                                        </p:attrNameLst>
                                      </p:cBhvr>
                                      <p:tavLst>
                                        <p:tav tm="0">
                                          <p:val>
                                            <p:fltVal val="0"/>
                                          </p:val>
                                        </p:tav>
                                        <p:tav tm="100000">
                                          <p:val>
                                            <p:strVal val="#ppt_h"/>
                                          </p:val>
                                        </p:tav>
                                      </p:tavLst>
                                    </p:anim>
                                    <p:anim calcmode="lin" valueType="num">
                                      <p:cBhvr>
                                        <p:cTn id="55" dur="2000" fill="hold"/>
                                        <p:tgtEl>
                                          <p:spTgt spid="13"/>
                                        </p:tgtEl>
                                        <p:attrNameLst>
                                          <p:attrName>style.rotation</p:attrName>
                                        </p:attrNameLst>
                                      </p:cBhvr>
                                      <p:tavLst>
                                        <p:tav tm="0">
                                          <p:val>
                                            <p:fltVal val="90"/>
                                          </p:val>
                                        </p:tav>
                                        <p:tav tm="100000">
                                          <p:val>
                                            <p:fltVal val="0"/>
                                          </p:val>
                                        </p:tav>
                                      </p:tavLst>
                                    </p:anim>
                                    <p:animEffect transition="in" filter="fade">
                                      <p:cBhvr>
                                        <p:cTn id="56" dur="2000"/>
                                        <p:tgtEl>
                                          <p:spTgt spid="13"/>
                                        </p:tgtEl>
                                      </p:cBhvr>
                                    </p:animEffect>
                                  </p:childTnLst>
                                </p:cTn>
                              </p:par>
                              <p:par>
                                <p:cTn id="57" presetID="31" presetClass="entr" presetSubtype="0" fill="hold" grpId="0" nodeType="withEffect">
                                  <p:stCondLst>
                                    <p:cond delay="7500"/>
                                  </p:stCondLst>
                                  <p:childTnLst>
                                    <p:set>
                                      <p:cBhvr>
                                        <p:cTn id="58" dur="1" fill="hold">
                                          <p:stCondLst>
                                            <p:cond delay="0"/>
                                          </p:stCondLst>
                                        </p:cTn>
                                        <p:tgtEl>
                                          <p:spTgt spid="14"/>
                                        </p:tgtEl>
                                        <p:attrNameLst>
                                          <p:attrName>style.visibility</p:attrName>
                                        </p:attrNameLst>
                                      </p:cBhvr>
                                      <p:to>
                                        <p:strVal val="visible"/>
                                      </p:to>
                                    </p:set>
                                    <p:anim calcmode="lin" valueType="num">
                                      <p:cBhvr>
                                        <p:cTn id="59" dur="2000" fill="hold"/>
                                        <p:tgtEl>
                                          <p:spTgt spid="14"/>
                                        </p:tgtEl>
                                        <p:attrNameLst>
                                          <p:attrName>ppt_w</p:attrName>
                                        </p:attrNameLst>
                                      </p:cBhvr>
                                      <p:tavLst>
                                        <p:tav tm="0">
                                          <p:val>
                                            <p:fltVal val="0"/>
                                          </p:val>
                                        </p:tav>
                                        <p:tav tm="100000">
                                          <p:val>
                                            <p:strVal val="#ppt_w"/>
                                          </p:val>
                                        </p:tav>
                                      </p:tavLst>
                                    </p:anim>
                                    <p:anim calcmode="lin" valueType="num">
                                      <p:cBhvr>
                                        <p:cTn id="60" dur="2000" fill="hold"/>
                                        <p:tgtEl>
                                          <p:spTgt spid="14"/>
                                        </p:tgtEl>
                                        <p:attrNameLst>
                                          <p:attrName>ppt_h</p:attrName>
                                        </p:attrNameLst>
                                      </p:cBhvr>
                                      <p:tavLst>
                                        <p:tav tm="0">
                                          <p:val>
                                            <p:fltVal val="0"/>
                                          </p:val>
                                        </p:tav>
                                        <p:tav tm="100000">
                                          <p:val>
                                            <p:strVal val="#ppt_h"/>
                                          </p:val>
                                        </p:tav>
                                      </p:tavLst>
                                    </p:anim>
                                    <p:anim calcmode="lin" valueType="num">
                                      <p:cBhvr>
                                        <p:cTn id="61" dur="2000" fill="hold"/>
                                        <p:tgtEl>
                                          <p:spTgt spid="14"/>
                                        </p:tgtEl>
                                        <p:attrNameLst>
                                          <p:attrName>style.rotation</p:attrName>
                                        </p:attrNameLst>
                                      </p:cBhvr>
                                      <p:tavLst>
                                        <p:tav tm="0">
                                          <p:val>
                                            <p:fltVal val="90"/>
                                          </p:val>
                                        </p:tav>
                                        <p:tav tm="100000">
                                          <p:val>
                                            <p:fltVal val="0"/>
                                          </p:val>
                                        </p:tav>
                                      </p:tavLst>
                                    </p:anim>
                                    <p:animEffect transition="in" filter="fade">
                                      <p:cBhvr>
                                        <p:cTn id="62" dur="2000"/>
                                        <p:tgtEl>
                                          <p:spTgt spid="14"/>
                                        </p:tgtEl>
                                      </p:cBhvr>
                                    </p:animEffect>
                                  </p:childTnLst>
                                </p:cTn>
                              </p:par>
                              <p:par>
                                <p:cTn id="63" presetID="31" presetClass="entr" presetSubtype="0" fill="hold" grpId="0" nodeType="withEffect">
                                  <p:stCondLst>
                                    <p:cond delay="8000"/>
                                  </p:stCondLst>
                                  <p:childTnLst>
                                    <p:set>
                                      <p:cBhvr>
                                        <p:cTn id="64" dur="1" fill="hold">
                                          <p:stCondLst>
                                            <p:cond delay="0"/>
                                          </p:stCondLst>
                                        </p:cTn>
                                        <p:tgtEl>
                                          <p:spTgt spid="15"/>
                                        </p:tgtEl>
                                        <p:attrNameLst>
                                          <p:attrName>style.visibility</p:attrName>
                                        </p:attrNameLst>
                                      </p:cBhvr>
                                      <p:to>
                                        <p:strVal val="visible"/>
                                      </p:to>
                                    </p:set>
                                    <p:anim calcmode="lin" valueType="num">
                                      <p:cBhvr>
                                        <p:cTn id="65" dur="2000" fill="hold"/>
                                        <p:tgtEl>
                                          <p:spTgt spid="15"/>
                                        </p:tgtEl>
                                        <p:attrNameLst>
                                          <p:attrName>ppt_w</p:attrName>
                                        </p:attrNameLst>
                                      </p:cBhvr>
                                      <p:tavLst>
                                        <p:tav tm="0">
                                          <p:val>
                                            <p:fltVal val="0"/>
                                          </p:val>
                                        </p:tav>
                                        <p:tav tm="100000">
                                          <p:val>
                                            <p:strVal val="#ppt_w"/>
                                          </p:val>
                                        </p:tav>
                                      </p:tavLst>
                                    </p:anim>
                                    <p:anim calcmode="lin" valueType="num">
                                      <p:cBhvr>
                                        <p:cTn id="66" dur="2000" fill="hold"/>
                                        <p:tgtEl>
                                          <p:spTgt spid="15"/>
                                        </p:tgtEl>
                                        <p:attrNameLst>
                                          <p:attrName>ppt_h</p:attrName>
                                        </p:attrNameLst>
                                      </p:cBhvr>
                                      <p:tavLst>
                                        <p:tav tm="0">
                                          <p:val>
                                            <p:fltVal val="0"/>
                                          </p:val>
                                        </p:tav>
                                        <p:tav tm="100000">
                                          <p:val>
                                            <p:strVal val="#ppt_h"/>
                                          </p:val>
                                        </p:tav>
                                      </p:tavLst>
                                    </p:anim>
                                    <p:anim calcmode="lin" valueType="num">
                                      <p:cBhvr>
                                        <p:cTn id="67" dur="2000" fill="hold"/>
                                        <p:tgtEl>
                                          <p:spTgt spid="15"/>
                                        </p:tgtEl>
                                        <p:attrNameLst>
                                          <p:attrName>style.rotation</p:attrName>
                                        </p:attrNameLst>
                                      </p:cBhvr>
                                      <p:tavLst>
                                        <p:tav tm="0">
                                          <p:val>
                                            <p:fltVal val="90"/>
                                          </p:val>
                                        </p:tav>
                                        <p:tav tm="100000">
                                          <p:val>
                                            <p:fltVal val="0"/>
                                          </p:val>
                                        </p:tav>
                                      </p:tavLst>
                                    </p:anim>
                                    <p:animEffect transition="in" filter="fade">
                                      <p:cBhvr>
                                        <p:cTn id="68" dur="2000"/>
                                        <p:tgtEl>
                                          <p:spTgt spid="15"/>
                                        </p:tgtEl>
                                      </p:cBhvr>
                                    </p:animEffect>
                                  </p:childTnLst>
                                </p:cTn>
                              </p:par>
                              <p:par>
                                <p:cTn id="69" presetID="31" presetClass="entr" presetSubtype="0" fill="hold" grpId="0" nodeType="withEffect">
                                  <p:stCondLst>
                                    <p:cond delay="8500"/>
                                  </p:stCondLst>
                                  <p:childTnLst>
                                    <p:set>
                                      <p:cBhvr>
                                        <p:cTn id="70" dur="1" fill="hold">
                                          <p:stCondLst>
                                            <p:cond delay="0"/>
                                          </p:stCondLst>
                                        </p:cTn>
                                        <p:tgtEl>
                                          <p:spTgt spid="16"/>
                                        </p:tgtEl>
                                        <p:attrNameLst>
                                          <p:attrName>style.visibility</p:attrName>
                                        </p:attrNameLst>
                                      </p:cBhvr>
                                      <p:to>
                                        <p:strVal val="visible"/>
                                      </p:to>
                                    </p:set>
                                    <p:anim calcmode="lin" valueType="num">
                                      <p:cBhvr>
                                        <p:cTn id="71" dur="2000" fill="hold"/>
                                        <p:tgtEl>
                                          <p:spTgt spid="16"/>
                                        </p:tgtEl>
                                        <p:attrNameLst>
                                          <p:attrName>ppt_w</p:attrName>
                                        </p:attrNameLst>
                                      </p:cBhvr>
                                      <p:tavLst>
                                        <p:tav tm="0">
                                          <p:val>
                                            <p:fltVal val="0"/>
                                          </p:val>
                                        </p:tav>
                                        <p:tav tm="100000">
                                          <p:val>
                                            <p:strVal val="#ppt_w"/>
                                          </p:val>
                                        </p:tav>
                                      </p:tavLst>
                                    </p:anim>
                                    <p:anim calcmode="lin" valueType="num">
                                      <p:cBhvr>
                                        <p:cTn id="72" dur="2000" fill="hold"/>
                                        <p:tgtEl>
                                          <p:spTgt spid="16"/>
                                        </p:tgtEl>
                                        <p:attrNameLst>
                                          <p:attrName>ppt_h</p:attrName>
                                        </p:attrNameLst>
                                      </p:cBhvr>
                                      <p:tavLst>
                                        <p:tav tm="0">
                                          <p:val>
                                            <p:fltVal val="0"/>
                                          </p:val>
                                        </p:tav>
                                        <p:tav tm="100000">
                                          <p:val>
                                            <p:strVal val="#ppt_h"/>
                                          </p:val>
                                        </p:tav>
                                      </p:tavLst>
                                    </p:anim>
                                    <p:anim calcmode="lin" valueType="num">
                                      <p:cBhvr>
                                        <p:cTn id="73" dur="2000" fill="hold"/>
                                        <p:tgtEl>
                                          <p:spTgt spid="16"/>
                                        </p:tgtEl>
                                        <p:attrNameLst>
                                          <p:attrName>style.rotation</p:attrName>
                                        </p:attrNameLst>
                                      </p:cBhvr>
                                      <p:tavLst>
                                        <p:tav tm="0">
                                          <p:val>
                                            <p:fltVal val="90"/>
                                          </p:val>
                                        </p:tav>
                                        <p:tav tm="100000">
                                          <p:val>
                                            <p:fltVal val="0"/>
                                          </p:val>
                                        </p:tav>
                                      </p:tavLst>
                                    </p:anim>
                                    <p:animEffect transition="in" filter="fade">
                                      <p:cBhvr>
                                        <p:cTn id="74" dur="2000"/>
                                        <p:tgtEl>
                                          <p:spTgt spid="16"/>
                                        </p:tgtEl>
                                      </p:cBhvr>
                                    </p:animEffect>
                                  </p:childTnLst>
                                </p:cTn>
                              </p:par>
                              <p:par>
                                <p:cTn id="75" presetID="31" presetClass="entr" presetSubtype="0" fill="hold" grpId="0" nodeType="withEffect">
                                  <p:stCondLst>
                                    <p:cond delay="9000"/>
                                  </p:stCondLst>
                                  <p:childTnLst>
                                    <p:set>
                                      <p:cBhvr>
                                        <p:cTn id="76" dur="1" fill="hold">
                                          <p:stCondLst>
                                            <p:cond delay="0"/>
                                          </p:stCondLst>
                                        </p:cTn>
                                        <p:tgtEl>
                                          <p:spTgt spid="17"/>
                                        </p:tgtEl>
                                        <p:attrNameLst>
                                          <p:attrName>style.visibility</p:attrName>
                                        </p:attrNameLst>
                                      </p:cBhvr>
                                      <p:to>
                                        <p:strVal val="visible"/>
                                      </p:to>
                                    </p:set>
                                    <p:anim calcmode="lin" valueType="num">
                                      <p:cBhvr>
                                        <p:cTn id="77" dur="2000" fill="hold"/>
                                        <p:tgtEl>
                                          <p:spTgt spid="17"/>
                                        </p:tgtEl>
                                        <p:attrNameLst>
                                          <p:attrName>ppt_w</p:attrName>
                                        </p:attrNameLst>
                                      </p:cBhvr>
                                      <p:tavLst>
                                        <p:tav tm="0">
                                          <p:val>
                                            <p:fltVal val="0"/>
                                          </p:val>
                                        </p:tav>
                                        <p:tav tm="100000">
                                          <p:val>
                                            <p:strVal val="#ppt_w"/>
                                          </p:val>
                                        </p:tav>
                                      </p:tavLst>
                                    </p:anim>
                                    <p:anim calcmode="lin" valueType="num">
                                      <p:cBhvr>
                                        <p:cTn id="78" dur="2000" fill="hold"/>
                                        <p:tgtEl>
                                          <p:spTgt spid="17"/>
                                        </p:tgtEl>
                                        <p:attrNameLst>
                                          <p:attrName>ppt_h</p:attrName>
                                        </p:attrNameLst>
                                      </p:cBhvr>
                                      <p:tavLst>
                                        <p:tav tm="0">
                                          <p:val>
                                            <p:fltVal val="0"/>
                                          </p:val>
                                        </p:tav>
                                        <p:tav tm="100000">
                                          <p:val>
                                            <p:strVal val="#ppt_h"/>
                                          </p:val>
                                        </p:tav>
                                      </p:tavLst>
                                    </p:anim>
                                    <p:anim calcmode="lin" valueType="num">
                                      <p:cBhvr>
                                        <p:cTn id="79" dur="2000" fill="hold"/>
                                        <p:tgtEl>
                                          <p:spTgt spid="17"/>
                                        </p:tgtEl>
                                        <p:attrNameLst>
                                          <p:attrName>style.rotation</p:attrName>
                                        </p:attrNameLst>
                                      </p:cBhvr>
                                      <p:tavLst>
                                        <p:tav tm="0">
                                          <p:val>
                                            <p:fltVal val="90"/>
                                          </p:val>
                                        </p:tav>
                                        <p:tav tm="100000">
                                          <p:val>
                                            <p:fltVal val="0"/>
                                          </p:val>
                                        </p:tav>
                                      </p:tavLst>
                                    </p:anim>
                                    <p:animEffect transition="in" filter="fade">
                                      <p:cBhvr>
                                        <p:cTn id="80" dur="2000"/>
                                        <p:tgtEl>
                                          <p:spTgt spid="17"/>
                                        </p:tgtEl>
                                      </p:cBhvr>
                                    </p:animEffect>
                                  </p:childTnLst>
                                </p:cTn>
                              </p:par>
                              <p:par>
                                <p:cTn id="81" presetID="31" presetClass="entr" presetSubtype="0" fill="hold" grpId="0" nodeType="withEffect">
                                  <p:stCondLst>
                                    <p:cond delay="9500"/>
                                  </p:stCondLst>
                                  <p:childTnLst>
                                    <p:set>
                                      <p:cBhvr>
                                        <p:cTn id="82" dur="1" fill="hold">
                                          <p:stCondLst>
                                            <p:cond delay="0"/>
                                          </p:stCondLst>
                                        </p:cTn>
                                        <p:tgtEl>
                                          <p:spTgt spid="18"/>
                                        </p:tgtEl>
                                        <p:attrNameLst>
                                          <p:attrName>style.visibility</p:attrName>
                                        </p:attrNameLst>
                                      </p:cBhvr>
                                      <p:to>
                                        <p:strVal val="visible"/>
                                      </p:to>
                                    </p:set>
                                    <p:anim calcmode="lin" valueType="num">
                                      <p:cBhvr>
                                        <p:cTn id="83" dur="2000" fill="hold"/>
                                        <p:tgtEl>
                                          <p:spTgt spid="18"/>
                                        </p:tgtEl>
                                        <p:attrNameLst>
                                          <p:attrName>ppt_w</p:attrName>
                                        </p:attrNameLst>
                                      </p:cBhvr>
                                      <p:tavLst>
                                        <p:tav tm="0">
                                          <p:val>
                                            <p:fltVal val="0"/>
                                          </p:val>
                                        </p:tav>
                                        <p:tav tm="100000">
                                          <p:val>
                                            <p:strVal val="#ppt_w"/>
                                          </p:val>
                                        </p:tav>
                                      </p:tavLst>
                                    </p:anim>
                                    <p:anim calcmode="lin" valueType="num">
                                      <p:cBhvr>
                                        <p:cTn id="84" dur="2000" fill="hold"/>
                                        <p:tgtEl>
                                          <p:spTgt spid="18"/>
                                        </p:tgtEl>
                                        <p:attrNameLst>
                                          <p:attrName>ppt_h</p:attrName>
                                        </p:attrNameLst>
                                      </p:cBhvr>
                                      <p:tavLst>
                                        <p:tav tm="0">
                                          <p:val>
                                            <p:fltVal val="0"/>
                                          </p:val>
                                        </p:tav>
                                        <p:tav tm="100000">
                                          <p:val>
                                            <p:strVal val="#ppt_h"/>
                                          </p:val>
                                        </p:tav>
                                      </p:tavLst>
                                    </p:anim>
                                    <p:anim calcmode="lin" valueType="num">
                                      <p:cBhvr>
                                        <p:cTn id="85" dur="2000" fill="hold"/>
                                        <p:tgtEl>
                                          <p:spTgt spid="18"/>
                                        </p:tgtEl>
                                        <p:attrNameLst>
                                          <p:attrName>style.rotation</p:attrName>
                                        </p:attrNameLst>
                                      </p:cBhvr>
                                      <p:tavLst>
                                        <p:tav tm="0">
                                          <p:val>
                                            <p:fltVal val="90"/>
                                          </p:val>
                                        </p:tav>
                                        <p:tav tm="100000">
                                          <p:val>
                                            <p:fltVal val="0"/>
                                          </p:val>
                                        </p:tav>
                                      </p:tavLst>
                                    </p:anim>
                                    <p:animEffect transition="in" filter="fade">
                                      <p:cBhvr>
                                        <p:cTn id="86" dur="2000"/>
                                        <p:tgtEl>
                                          <p:spTgt spid="18"/>
                                        </p:tgtEl>
                                      </p:cBhvr>
                                    </p:animEffect>
                                  </p:childTnLst>
                                </p:cTn>
                              </p:par>
                              <p:par>
                                <p:cTn id="87" presetID="31" presetClass="entr" presetSubtype="0" fill="hold" grpId="0" nodeType="withEffect">
                                  <p:stCondLst>
                                    <p:cond delay="10000"/>
                                  </p:stCondLst>
                                  <p:childTnLst>
                                    <p:set>
                                      <p:cBhvr>
                                        <p:cTn id="88" dur="1" fill="hold">
                                          <p:stCondLst>
                                            <p:cond delay="0"/>
                                          </p:stCondLst>
                                        </p:cTn>
                                        <p:tgtEl>
                                          <p:spTgt spid="19"/>
                                        </p:tgtEl>
                                        <p:attrNameLst>
                                          <p:attrName>style.visibility</p:attrName>
                                        </p:attrNameLst>
                                      </p:cBhvr>
                                      <p:to>
                                        <p:strVal val="visible"/>
                                      </p:to>
                                    </p:set>
                                    <p:anim calcmode="lin" valueType="num">
                                      <p:cBhvr>
                                        <p:cTn id="89" dur="2000" fill="hold"/>
                                        <p:tgtEl>
                                          <p:spTgt spid="19"/>
                                        </p:tgtEl>
                                        <p:attrNameLst>
                                          <p:attrName>ppt_w</p:attrName>
                                        </p:attrNameLst>
                                      </p:cBhvr>
                                      <p:tavLst>
                                        <p:tav tm="0">
                                          <p:val>
                                            <p:fltVal val="0"/>
                                          </p:val>
                                        </p:tav>
                                        <p:tav tm="100000">
                                          <p:val>
                                            <p:strVal val="#ppt_w"/>
                                          </p:val>
                                        </p:tav>
                                      </p:tavLst>
                                    </p:anim>
                                    <p:anim calcmode="lin" valueType="num">
                                      <p:cBhvr>
                                        <p:cTn id="90" dur="2000" fill="hold"/>
                                        <p:tgtEl>
                                          <p:spTgt spid="19"/>
                                        </p:tgtEl>
                                        <p:attrNameLst>
                                          <p:attrName>ppt_h</p:attrName>
                                        </p:attrNameLst>
                                      </p:cBhvr>
                                      <p:tavLst>
                                        <p:tav tm="0">
                                          <p:val>
                                            <p:fltVal val="0"/>
                                          </p:val>
                                        </p:tav>
                                        <p:tav tm="100000">
                                          <p:val>
                                            <p:strVal val="#ppt_h"/>
                                          </p:val>
                                        </p:tav>
                                      </p:tavLst>
                                    </p:anim>
                                    <p:anim calcmode="lin" valueType="num">
                                      <p:cBhvr>
                                        <p:cTn id="91" dur="2000" fill="hold"/>
                                        <p:tgtEl>
                                          <p:spTgt spid="19"/>
                                        </p:tgtEl>
                                        <p:attrNameLst>
                                          <p:attrName>style.rotation</p:attrName>
                                        </p:attrNameLst>
                                      </p:cBhvr>
                                      <p:tavLst>
                                        <p:tav tm="0">
                                          <p:val>
                                            <p:fltVal val="90"/>
                                          </p:val>
                                        </p:tav>
                                        <p:tav tm="100000">
                                          <p:val>
                                            <p:fltVal val="0"/>
                                          </p:val>
                                        </p:tav>
                                      </p:tavLst>
                                    </p:anim>
                                    <p:animEffect transition="in" filter="fade">
                                      <p:cBhvr>
                                        <p:cTn id="92" dur="2000"/>
                                        <p:tgtEl>
                                          <p:spTgt spid="19"/>
                                        </p:tgtEl>
                                      </p:cBhvr>
                                    </p:animEffect>
                                  </p:childTnLst>
                                </p:cTn>
                              </p:par>
                              <p:par>
                                <p:cTn id="93" presetID="31" presetClass="entr" presetSubtype="0" fill="hold" grpId="0" nodeType="withEffect">
                                  <p:stCondLst>
                                    <p:cond delay="10500"/>
                                  </p:stCondLst>
                                  <p:childTnLst>
                                    <p:set>
                                      <p:cBhvr>
                                        <p:cTn id="94" dur="1" fill="hold">
                                          <p:stCondLst>
                                            <p:cond delay="0"/>
                                          </p:stCondLst>
                                        </p:cTn>
                                        <p:tgtEl>
                                          <p:spTgt spid="20"/>
                                        </p:tgtEl>
                                        <p:attrNameLst>
                                          <p:attrName>style.visibility</p:attrName>
                                        </p:attrNameLst>
                                      </p:cBhvr>
                                      <p:to>
                                        <p:strVal val="visible"/>
                                      </p:to>
                                    </p:set>
                                    <p:anim calcmode="lin" valueType="num">
                                      <p:cBhvr>
                                        <p:cTn id="95" dur="2000" fill="hold"/>
                                        <p:tgtEl>
                                          <p:spTgt spid="20"/>
                                        </p:tgtEl>
                                        <p:attrNameLst>
                                          <p:attrName>ppt_w</p:attrName>
                                        </p:attrNameLst>
                                      </p:cBhvr>
                                      <p:tavLst>
                                        <p:tav tm="0">
                                          <p:val>
                                            <p:fltVal val="0"/>
                                          </p:val>
                                        </p:tav>
                                        <p:tav tm="100000">
                                          <p:val>
                                            <p:strVal val="#ppt_w"/>
                                          </p:val>
                                        </p:tav>
                                      </p:tavLst>
                                    </p:anim>
                                    <p:anim calcmode="lin" valueType="num">
                                      <p:cBhvr>
                                        <p:cTn id="96" dur="2000" fill="hold"/>
                                        <p:tgtEl>
                                          <p:spTgt spid="20"/>
                                        </p:tgtEl>
                                        <p:attrNameLst>
                                          <p:attrName>ppt_h</p:attrName>
                                        </p:attrNameLst>
                                      </p:cBhvr>
                                      <p:tavLst>
                                        <p:tav tm="0">
                                          <p:val>
                                            <p:fltVal val="0"/>
                                          </p:val>
                                        </p:tav>
                                        <p:tav tm="100000">
                                          <p:val>
                                            <p:strVal val="#ppt_h"/>
                                          </p:val>
                                        </p:tav>
                                      </p:tavLst>
                                    </p:anim>
                                    <p:anim calcmode="lin" valueType="num">
                                      <p:cBhvr>
                                        <p:cTn id="97" dur="2000" fill="hold"/>
                                        <p:tgtEl>
                                          <p:spTgt spid="20"/>
                                        </p:tgtEl>
                                        <p:attrNameLst>
                                          <p:attrName>style.rotation</p:attrName>
                                        </p:attrNameLst>
                                      </p:cBhvr>
                                      <p:tavLst>
                                        <p:tav tm="0">
                                          <p:val>
                                            <p:fltVal val="90"/>
                                          </p:val>
                                        </p:tav>
                                        <p:tav tm="100000">
                                          <p:val>
                                            <p:fltVal val="0"/>
                                          </p:val>
                                        </p:tav>
                                      </p:tavLst>
                                    </p:anim>
                                    <p:animEffect transition="in" filter="fade">
                                      <p:cBhvr>
                                        <p:cTn id="98" dur="2000"/>
                                        <p:tgtEl>
                                          <p:spTgt spid="20"/>
                                        </p:tgtEl>
                                      </p:cBhvr>
                                    </p:animEffect>
                                  </p:childTnLst>
                                </p:cTn>
                              </p:par>
                              <p:par>
                                <p:cTn id="99" presetID="31" presetClass="entr" presetSubtype="0" fill="hold" grpId="0" nodeType="withEffect">
                                  <p:stCondLst>
                                    <p:cond delay="1100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2000" fill="hold"/>
                                        <p:tgtEl>
                                          <p:spTgt spid="22"/>
                                        </p:tgtEl>
                                        <p:attrNameLst>
                                          <p:attrName>ppt_w</p:attrName>
                                        </p:attrNameLst>
                                      </p:cBhvr>
                                      <p:tavLst>
                                        <p:tav tm="0">
                                          <p:val>
                                            <p:fltVal val="0"/>
                                          </p:val>
                                        </p:tav>
                                        <p:tav tm="100000">
                                          <p:val>
                                            <p:strVal val="#ppt_w"/>
                                          </p:val>
                                        </p:tav>
                                      </p:tavLst>
                                    </p:anim>
                                    <p:anim calcmode="lin" valueType="num">
                                      <p:cBhvr>
                                        <p:cTn id="102" dur="2000" fill="hold"/>
                                        <p:tgtEl>
                                          <p:spTgt spid="22"/>
                                        </p:tgtEl>
                                        <p:attrNameLst>
                                          <p:attrName>ppt_h</p:attrName>
                                        </p:attrNameLst>
                                      </p:cBhvr>
                                      <p:tavLst>
                                        <p:tav tm="0">
                                          <p:val>
                                            <p:fltVal val="0"/>
                                          </p:val>
                                        </p:tav>
                                        <p:tav tm="100000">
                                          <p:val>
                                            <p:strVal val="#ppt_h"/>
                                          </p:val>
                                        </p:tav>
                                      </p:tavLst>
                                    </p:anim>
                                    <p:anim calcmode="lin" valueType="num">
                                      <p:cBhvr>
                                        <p:cTn id="103" dur="2000" fill="hold"/>
                                        <p:tgtEl>
                                          <p:spTgt spid="22"/>
                                        </p:tgtEl>
                                        <p:attrNameLst>
                                          <p:attrName>style.rotation</p:attrName>
                                        </p:attrNameLst>
                                      </p:cBhvr>
                                      <p:tavLst>
                                        <p:tav tm="0">
                                          <p:val>
                                            <p:fltVal val="90"/>
                                          </p:val>
                                        </p:tav>
                                        <p:tav tm="100000">
                                          <p:val>
                                            <p:fltVal val="0"/>
                                          </p:val>
                                        </p:tav>
                                      </p:tavLst>
                                    </p:anim>
                                    <p:animEffect transition="in" filter="fade">
                                      <p:cBhvr>
                                        <p:cTn id="104" dur="2000"/>
                                        <p:tgtEl>
                                          <p:spTgt spid="22"/>
                                        </p:tgtEl>
                                      </p:cBhvr>
                                    </p:animEffect>
                                  </p:childTnLst>
                                </p:cTn>
                              </p:par>
                              <p:par>
                                <p:cTn id="105" presetID="31" presetClass="entr" presetSubtype="0" fill="hold" grpId="0" nodeType="withEffect">
                                  <p:stCondLst>
                                    <p:cond delay="11500"/>
                                  </p:stCondLst>
                                  <p:childTnLst>
                                    <p:set>
                                      <p:cBhvr>
                                        <p:cTn id="106" dur="1" fill="hold">
                                          <p:stCondLst>
                                            <p:cond delay="0"/>
                                          </p:stCondLst>
                                        </p:cTn>
                                        <p:tgtEl>
                                          <p:spTgt spid="23"/>
                                        </p:tgtEl>
                                        <p:attrNameLst>
                                          <p:attrName>style.visibility</p:attrName>
                                        </p:attrNameLst>
                                      </p:cBhvr>
                                      <p:to>
                                        <p:strVal val="visible"/>
                                      </p:to>
                                    </p:set>
                                    <p:anim calcmode="lin" valueType="num">
                                      <p:cBhvr>
                                        <p:cTn id="107" dur="2000" fill="hold"/>
                                        <p:tgtEl>
                                          <p:spTgt spid="23"/>
                                        </p:tgtEl>
                                        <p:attrNameLst>
                                          <p:attrName>ppt_w</p:attrName>
                                        </p:attrNameLst>
                                      </p:cBhvr>
                                      <p:tavLst>
                                        <p:tav tm="0">
                                          <p:val>
                                            <p:fltVal val="0"/>
                                          </p:val>
                                        </p:tav>
                                        <p:tav tm="100000">
                                          <p:val>
                                            <p:strVal val="#ppt_w"/>
                                          </p:val>
                                        </p:tav>
                                      </p:tavLst>
                                    </p:anim>
                                    <p:anim calcmode="lin" valueType="num">
                                      <p:cBhvr>
                                        <p:cTn id="108" dur="2000" fill="hold"/>
                                        <p:tgtEl>
                                          <p:spTgt spid="23"/>
                                        </p:tgtEl>
                                        <p:attrNameLst>
                                          <p:attrName>ppt_h</p:attrName>
                                        </p:attrNameLst>
                                      </p:cBhvr>
                                      <p:tavLst>
                                        <p:tav tm="0">
                                          <p:val>
                                            <p:fltVal val="0"/>
                                          </p:val>
                                        </p:tav>
                                        <p:tav tm="100000">
                                          <p:val>
                                            <p:strVal val="#ppt_h"/>
                                          </p:val>
                                        </p:tav>
                                      </p:tavLst>
                                    </p:anim>
                                    <p:anim calcmode="lin" valueType="num">
                                      <p:cBhvr>
                                        <p:cTn id="109" dur="2000" fill="hold"/>
                                        <p:tgtEl>
                                          <p:spTgt spid="23"/>
                                        </p:tgtEl>
                                        <p:attrNameLst>
                                          <p:attrName>style.rotation</p:attrName>
                                        </p:attrNameLst>
                                      </p:cBhvr>
                                      <p:tavLst>
                                        <p:tav tm="0">
                                          <p:val>
                                            <p:fltVal val="90"/>
                                          </p:val>
                                        </p:tav>
                                        <p:tav tm="100000">
                                          <p:val>
                                            <p:fltVal val="0"/>
                                          </p:val>
                                        </p:tav>
                                      </p:tavLst>
                                    </p:anim>
                                    <p:animEffect transition="in" filter="fade">
                                      <p:cBhvr>
                                        <p:cTn id="110" dur="2000"/>
                                        <p:tgtEl>
                                          <p:spTgt spid="23"/>
                                        </p:tgtEl>
                                      </p:cBhvr>
                                    </p:animEffect>
                                  </p:childTnLst>
                                </p:cTn>
                              </p:par>
                            </p:childTnLst>
                          </p:cTn>
                        </p:par>
                        <p:par>
                          <p:cTn id="111" fill="hold">
                            <p:stCondLst>
                              <p:cond delay="13500"/>
                            </p:stCondLst>
                            <p:childTnLst>
                              <p:par>
                                <p:cTn id="112" presetID="53" presetClass="entr" presetSubtype="16" fill="hold" nodeType="afterEffect">
                                  <p:stCondLst>
                                    <p:cond delay="500"/>
                                  </p:stCondLst>
                                  <p:childTnLst>
                                    <p:set>
                                      <p:cBhvr>
                                        <p:cTn id="113" dur="1" fill="hold">
                                          <p:stCondLst>
                                            <p:cond delay="0"/>
                                          </p:stCondLst>
                                        </p:cTn>
                                        <p:tgtEl>
                                          <p:spTgt spid="29"/>
                                        </p:tgtEl>
                                        <p:attrNameLst>
                                          <p:attrName>style.visibility</p:attrName>
                                        </p:attrNameLst>
                                      </p:cBhvr>
                                      <p:to>
                                        <p:strVal val="visible"/>
                                      </p:to>
                                    </p:set>
                                    <p:anim calcmode="lin" valueType="num">
                                      <p:cBhvr>
                                        <p:cTn id="114" dur="1500" fill="hold"/>
                                        <p:tgtEl>
                                          <p:spTgt spid="29"/>
                                        </p:tgtEl>
                                        <p:attrNameLst>
                                          <p:attrName>ppt_w</p:attrName>
                                        </p:attrNameLst>
                                      </p:cBhvr>
                                      <p:tavLst>
                                        <p:tav tm="0">
                                          <p:val>
                                            <p:fltVal val="0"/>
                                          </p:val>
                                        </p:tav>
                                        <p:tav tm="100000">
                                          <p:val>
                                            <p:strVal val="#ppt_w"/>
                                          </p:val>
                                        </p:tav>
                                      </p:tavLst>
                                    </p:anim>
                                    <p:anim calcmode="lin" valueType="num">
                                      <p:cBhvr>
                                        <p:cTn id="115" dur="1500" fill="hold"/>
                                        <p:tgtEl>
                                          <p:spTgt spid="29"/>
                                        </p:tgtEl>
                                        <p:attrNameLst>
                                          <p:attrName>ppt_h</p:attrName>
                                        </p:attrNameLst>
                                      </p:cBhvr>
                                      <p:tavLst>
                                        <p:tav tm="0">
                                          <p:val>
                                            <p:fltVal val="0"/>
                                          </p:val>
                                        </p:tav>
                                        <p:tav tm="100000">
                                          <p:val>
                                            <p:strVal val="#ppt_h"/>
                                          </p:val>
                                        </p:tav>
                                      </p:tavLst>
                                    </p:anim>
                                    <p:animEffect transition="in" filter="fade">
                                      <p:cBhvr>
                                        <p:cTn id="116" dur="1500"/>
                                        <p:tgtEl>
                                          <p:spTgt spid="29"/>
                                        </p:tgtEl>
                                      </p:cBhvr>
                                    </p:animEffect>
                                  </p:childTnLst>
                                </p:cTn>
                              </p:par>
                            </p:childTnLst>
                          </p:cTn>
                        </p:par>
                        <p:par>
                          <p:cTn id="117" fill="hold">
                            <p:stCondLst>
                              <p:cond delay="15500"/>
                            </p:stCondLst>
                            <p:childTnLst>
                              <p:par>
                                <p:cTn id="118" presetID="31" presetClass="entr" presetSubtype="0" fill="hold" grpId="0" nodeType="afterEffect">
                                  <p:stCondLst>
                                    <p:cond delay="500"/>
                                  </p:stCondLst>
                                  <p:childTnLst>
                                    <p:set>
                                      <p:cBhvr>
                                        <p:cTn id="119" dur="1" fill="hold">
                                          <p:stCondLst>
                                            <p:cond delay="0"/>
                                          </p:stCondLst>
                                        </p:cTn>
                                        <p:tgtEl>
                                          <p:spTgt spid="2"/>
                                        </p:tgtEl>
                                        <p:attrNameLst>
                                          <p:attrName>style.visibility</p:attrName>
                                        </p:attrNameLst>
                                      </p:cBhvr>
                                      <p:to>
                                        <p:strVal val="visible"/>
                                      </p:to>
                                    </p:set>
                                    <p:anim calcmode="lin" valueType="num">
                                      <p:cBhvr>
                                        <p:cTn id="120" dur="2000" fill="hold"/>
                                        <p:tgtEl>
                                          <p:spTgt spid="2"/>
                                        </p:tgtEl>
                                        <p:attrNameLst>
                                          <p:attrName>ppt_w</p:attrName>
                                        </p:attrNameLst>
                                      </p:cBhvr>
                                      <p:tavLst>
                                        <p:tav tm="0">
                                          <p:val>
                                            <p:fltVal val="0"/>
                                          </p:val>
                                        </p:tav>
                                        <p:tav tm="100000">
                                          <p:val>
                                            <p:strVal val="#ppt_w"/>
                                          </p:val>
                                        </p:tav>
                                      </p:tavLst>
                                    </p:anim>
                                    <p:anim calcmode="lin" valueType="num">
                                      <p:cBhvr>
                                        <p:cTn id="121" dur="2000" fill="hold"/>
                                        <p:tgtEl>
                                          <p:spTgt spid="2"/>
                                        </p:tgtEl>
                                        <p:attrNameLst>
                                          <p:attrName>ppt_h</p:attrName>
                                        </p:attrNameLst>
                                      </p:cBhvr>
                                      <p:tavLst>
                                        <p:tav tm="0">
                                          <p:val>
                                            <p:fltVal val="0"/>
                                          </p:val>
                                        </p:tav>
                                        <p:tav tm="100000">
                                          <p:val>
                                            <p:strVal val="#ppt_h"/>
                                          </p:val>
                                        </p:tav>
                                      </p:tavLst>
                                    </p:anim>
                                    <p:anim calcmode="lin" valueType="num">
                                      <p:cBhvr>
                                        <p:cTn id="122" dur="2000" fill="hold"/>
                                        <p:tgtEl>
                                          <p:spTgt spid="2"/>
                                        </p:tgtEl>
                                        <p:attrNameLst>
                                          <p:attrName>style.rotation</p:attrName>
                                        </p:attrNameLst>
                                      </p:cBhvr>
                                      <p:tavLst>
                                        <p:tav tm="0">
                                          <p:val>
                                            <p:fltVal val="90"/>
                                          </p:val>
                                        </p:tav>
                                        <p:tav tm="100000">
                                          <p:val>
                                            <p:fltVal val="0"/>
                                          </p:val>
                                        </p:tav>
                                      </p:tavLst>
                                    </p:anim>
                                    <p:animEffect transition="in" filter="fade">
                                      <p:cBhvr>
                                        <p:cTn id="12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2" grpId="0"/>
      <p:bldP spid="23" grpId="0"/>
      <p:bldP spid="26" grpId="0" animBg="1"/>
      <p:bldP spid="2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82946"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fontAlgn="base" hangingPunct="1">
              <a:spcBef>
                <a:spcPct val="0"/>
              </a:spcBef>
              <a:spcAft>
                <a:spcPct val="0"/>
              </a:spcAft>
            </a:pPr>
            <a:endParaRPr lang="sk-SK" altLang="sk-SK" smtClean="0">
              <a:solidFill>
                <a:srgbClr val="000000"/>
              </a:solidFill>
              <a:latin typeface="Arial" pitchFamily="34" charset="0"/>
            </a:endParaRPr>
          </a:p>
        </p:txBody>
      </p:sp>
      <p:sp>
        <p:nvSpPr>
          <p:cNvPr id="82947"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0"/>
              </a:spcBef>
              <a:spcAft>
                <a:spcPct val="0"/>
              </a:spcAft>
            </a:pPr>
            <a:endParaRPr lang="sk-SK" altLang="sk-SK" smtClean="0">
              <a:solidFill>
                <a:srgbClr val="000000"/>
              </a:solidFill>
              <a:latin typeface="Arial" pitchFamily="34" charset="0"/>
            </a:endParaRPr>
          </a:p>
        </p:txBody>
      </p:sp>
      <p:pic>
        <p:nvPicPr>
          <p:cNvPr id="82948"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 altLang="sk-SK" sz="6000" b="1" smtClean="0">
                <a:solidFill>
                  <a:srgbClr val="000000"/>
                </a:solidFill>
                <a:latin typeface="Kristen ITC" pitchFamily="66" charset="0"/>
              </a:rPr>
              <a:t>¿Te ha gustado?</a:t>
            </a:r>
            <a:r>
              <a:rPr lang="es-ES" altLang="sk-SK" sz="4800" smtClean="0">
                <a:solidFill>
                  <a:srgbClr val="000000"/>
                </a:solidFill>
                <a:latin typeface="Kristen ITC" pitchFamily="66" charset="0"/>
              </a:rPr>
              <a:t> </a:t>
            </a:r>
            <a:br>
              <a:rPr lang="es-ES" altLang="sk-SK" sz="4800" smtClean="0">
                <a:solidFill>
                  <a:srgbClr val="000000"/>
                </a:solidFill>
                <a:latin typeface="Kristen ITC" pitchFamily="66" charset="0"/>
              </a:rPr>
            </a:br>
            <a:r>
              <a:rPr lang="es-ES" altLang="sk-SK" sz="4400" smtClean="0">
                <a:solidFill>
                  <a:srgbClr val="000000"/>
                </a:solidFill>
                <a:latin typeface="Kristen ITC" pitchFamily="66" charset="0"/>
              </a:rPr>
              <a:t>Puedes ver más entrando </a:t>
            </a:r>
            <a:br>
              <a:rPr lang="es-ES" altLang="sk-SK" sz="4400" smtClean="0">
                <a:solidFill>
                  <a:srgbClr val="000000"/>
                </a:solidFill>
                <a:latin typeface="Kristen ITC" pitchFamily="66" charset="0"/>
              </a:rPr>
            </a:br>
            <a:r>
              <a:rPr lang="es-ES" altLang="sk-SK" sz="4400" b="1" smtClean="0">
                <a:solidFill>
                  <a:srgbClr val="40F903"/>
                </a:solidFill>
                <a:latin typeface="Kristen ITC" pitchFamily="66" charset="0"/>
                <a:hlinkClick r:id="rId2"/>
              </a:rPr>
              <a:t>Aquí</a:t>
            </a:r>
            <a:endParaRPr lang="es-ES" altLang="sk-SK" sz="4400" b="1" smtClean="0">
              <a:solidFill>
                <a:srgbClr val="40F903"/>
              </a:solidFill>
              <a:latin typeface="Kristen ITC" pitchFamily="66" charset="0"/>
            </a:endParaRPr>
          </a:p>
        </p:txBody>
      </p:sp>
      <p:sp>
        <p:nvSpPr>
          <p:cNvPr id="82950"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_tradnl" altLang="sk-SK" b="1" smtClean="0">
                <a:solidFill>
                  <a:srgbClr val="000000"/>
                </a:solidFill>
                <a:latin typeface="Kristen ITC" pitchFamily="66" charset="0"/>
              </a:rPr>
              <a:t>Además puedes recibir powerpoints en tu correo electrónico suscribiéndote aquí:</a:t>
            </a:r>
            <a:r>
              <a:rPr lang="es-ES_tradnl" altLang="sk-SK" b="1" smtClean="0">
                <a:solidFill>
                  <a:srgbClr val="0066FF"/>
                </a:solidFill>
                <a:latin typeface="Arial" pitchFamily="34" charset="0"/>
              </a:rPr>
              <a:t> </a:t>
            </a:r>
          </a:p>
          <a:p>
            <a:pPr eaLnBrk="1" fontAlgn="base" hangingPunct="1">
              <a:spcBef>
                <a:spcPct val="50000"/>
              </a:spcBef>
              <a:spcAft>
                <a:spcPct val="0"/>
              </a:spcAft>
            </a:pPr>
            <a:endParaRPr lang="es-ES" altLang="sk-SK" b="1" smtClean="0">
              <a:solidFill>
                <a:srgbClr val="0066FF"/>
              </a:solidFill>
              <a:latin typeface="Arial" pitchFamily="34" charset="0"/>
            </a:endParaRPr>
          </a:p>
        </p:txBody>
      </p:sp>
      <p:pic>
        <p:nvPicPr>
          <p:cNvPr id="82951"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2"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3"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4"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5"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6"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8" name="Obrázok 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8243888" y="6072188"/>
            <a:ext cx="723900" cy="65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2291698"/>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5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2490</Words>
  <Application>Microsoft Office PowerPoint</Application>
  <PresentationFormat>Prezentácia na obrazovke (4:3)</PresentationFormat>
  <Paragraphs>216</Paragraphs>
  <Slides>57</Slides>
  <Notes>0</Notes>
  <HiddenSlides>0</HiddenSlides>
  <MMClips>0</MMClips>
  <ScaleCrop>false</ScaleCrop>
  <HeadingPairs>
    <vt:vector size="6" baseType="variant">
      <vt:variant>
        <vt:lpstr>Použité písma</vt:lpstr>
      </vt:variant>
      <vt:variant>
        <vt:i4>10</vt:i4>
      </vt:variant>
      <vt:variant>
        <vt:lpstr>Motív</vt:lpstr>
      </vt:variant>
      <vt:variant>
        <vt:i4>5</vt:i4>
      </vt:variant>
      <vt:variant>
        <vt:lpstr>Nadpisy snímok</vt:lpstr>
      </vt:variant>
      <vt:variant>
        <vt:i4>57</vt:i4>
      </vt:variant>
    </vt:vector>
  </HeadingPairs>
  <TitlesOfParts>
    <vt:vector size="72" baseType="lpstr">
      <vt:lpstr>Arial</vt:lpstr>
      <vt:lpstr>Arial Black</vt:lpstr>
      <vt:lpstr>Calibri</vt:lpstr>
      <vt:lpstr>Kristen ITC</vt:lpstr>
      <vt:lpstr>Bertram CE</vt:lpstr>
      <vt:lpstr>Aharoni</vt:lpstr>
      <vt:lpstr>Cooper Std Black</vt:lpstr>
      <vt:lpstr>Verdana</vt:lpstr>
      <vt:lpstr>Cupertino</vt:lpstr>
      <vt:lpstr>Nadianne</vt:lpstr>
      <vt:lpstr>Motív Office</vt:lpstr>
      <vt:lpstr>2_Motív Office</vt:lpstr>
      <vt:lpstr>3_Motív Office</vt:lpstr>
      <vt:lpstr>5_Motív Office</vt:lpstr>
      <vt:lpstr>2_Diseño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2015-02-25T10:46:00Z</dcterms:created>
  <dcterms:modified xsi:type="dcterms:W3CDTF">2015-07-30T13:59:24Z</dcterms:modified>
</cp:coreProperties>
</file>