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2"/>
  </p:notesMasterIdLst>
  <p:sldIdLst>
    <p:sldId id="377" r:id="rId3"/>
    <p:sldId id="518" r:id="rId4"/>
    <p:sldId id="480" r:id="rId5"/>
    <p:sldId id="531" r:id="rId6"/>
    <p:sldId id="510" r:id="rId7"/>
    <p:sldId id="493" r:id="rId8"/>
    <p:sldId id="516" r:id="rId9"/>
    <p:sldId id="511" r:id="rId10"/>
    <p:sldId id="530" r:id="rId11"/>
    <p:sldId id="506" r:id="rId12"/>
    <p:sldId id="519" r:id="rId13"/>
    <p:sldId id="476" r:id="rId14"/>
    <p:sldId id="520" r:id="rId15"/>
    <p:sldId id="521" r:id="rId16"/>
    <p:sldId id="522" r:id="rId17"/>
    <p:sldId id="514" r:id="rId18"/>
    <p:sldId id="523" r:id="rId19"/>
    <p:sldId id="528" r:id="rId20"/>
    <p:sldId id="529" r:id="rId21"/>
    <p:sldId id="524" r:id="rId22"/>
    <p:sldId id="525" r:id="rId23"/>
    <p:sldId id="526" r:id="rId24"/>
    <p:sldId id="515" r:id="rId25"/>
    <p:sldId id="527" r:id="rId26"/>
    <p:sldId id="517" r:id="rId27"/>
    <p:sldId id="486" r:id="rId28"/>
    <p:sldId id="505" r:id="rId29"/>
    <p:sldId id="378" r:id="rId30"/>
    <p:sldId id="513" r:id="rId31"/>
  </p:sldIdLst>
  <p:sldSz cx="11269663"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3x7AM9dZ2tFXWsHVJiGng==" hashData="gikdddxA3cOMkFtl363cMFfyvW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FF66"/>
    <a:srgbClr val="FF00FF"/>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230" y="-690"/>
      </p:cViewPr>
      <p:guideLst>
        <p:guide orient="horz" pos="1997"/>
        <p:guide pos="355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10/05/2021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6" y="1968671"/>
            <a:ext cx="9579215"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3591141"/>
            <a:ext cx="7888764"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7" y="4072305"/>
            <a:ext cx="9579215"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7" y="2686020"/>
            <a:ext cx="9579215"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478708"/>
            <a:ext cx="4977436"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418560"/>
            <a:ext cx="4979392"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009745"/>
            <a:ext cx="4979392"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9" y="1418560"/>
            <a:ext cx="4981347"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9" y="2009745"/>
            <a:ext cx="4981347"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252322"/>
            <a:ext cx="3707642"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252320"/>
            <a:ext cx="6300056"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326143"/>
            <a:ext cx="3707642"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4436111"/>
            <a:ext cx="6761798"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566250"/>
            <a:ext cx="6761798"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4959819"/>
            <a:ext cx="6761798"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2" y="253787"/>
            <a:ext cx="253567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253787"/>
            <a:ext cx="7419194"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1968672"/>
            <a:ext cx="9579214" cy="1358412"/>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3591137"/>
            <a:ext cx="7888764" cy="1619532"/>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43333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rgbClr val="FFFF00"/>
            </a:gs>
            <a:gs pos="29000">
              <a:srgbClr val="00CCCC"/>
            </a:gs>
            <a:gs pos="47000">
              <a:srgbClr val="9999FF"/>
            </a:gs>
            <a:gs pos="60001">
              <a:srgbClr val="2E6792"/>
            </a:gs>
            <a:gs pos="71001">
              <a:srgbClr val="3333CC"/>
            </a:gs>
            <a:gs pos="81000">
              <a:srgbClr val="1170FF"/>
            </a:gs>
            <a:gs pos="90000">
              <a:schemeClr val="accent6">
                <a:lumMod val="75000"/>
              </a:schemeClr>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5" y="253789"/>
            <a:ext cx="10142697"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5" y="1478708"/>
            <a:ext cx="10142697"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5873740"/>
            <a:ext cx="2629588"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10/05/2021</a:t>
            </a:fld>
            <a:endParaRPr lang="es-ES"/>
          </a:p>
        </p:txBody>
      </p:sp>
      <p:sp>
        <p:nvSpPr>
          <p:cNvPr id="5" name="4 Marcador de pie de página"/>
          <p:cNvSpPr>
            <a:spLocks noGrp="1"/>
          </p:cNvSpPr>
          <p:nvPr>
            <p:ph type="ftr" sz="quarter" idx="3"/>
          </p:nvPr>
        </p:nvSpPr>
        <p:spPr>
          <a:xfrm>
            <a:off x="3850475" y="5873740"/>
            <a:ext cx="3568727"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5873740"/>
            <a:ext cx="2629588"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5771051"/>
            <a:ext cx="2629588"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3">
                <a:shade val="45000"/>
                <a:satMod val="135000"/>
              </a:schemeClr>
              <a:prstClr val="white"/>
            </a:duotone>
          </a:blip>
          <a:srcRect/>
          <a:stretch>
            <a:fillRect/>
          </a:stretch>
        </p:blipFill>
        <p:spPr bwMode="auto">
          <a:xfrm>
            <a:off x="2" y="0"/>
            <a:ext cx="11269663"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25756" y="3125763"/>
            <a:ext cx="6337300" cy="8578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300381" y="5185318"/>
            <a:ext cx="762419" cy="708754"/>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90824" y="667220"/>
            <a:ext cx="7632848"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El pueblo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con </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habitantes más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feos del mundo</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5126004"/>
            <a:ext cx="2475822"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76235" y="706643"/>
            <a:ext cx="1263923"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21245" y="174320"/>
            <a:ext cx="962617" cy="985801"/>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11000">
        <p:checker/>
        <p:sndAc>
          <p:stSnd>
            <p:snd r:embed="rId2" name="Romantic Guitar 5.wav"/>
          </p:stSnd>
        </p:sndAc>
      </p:transition>
    </mc:Choice>
    <mc:Fallback xmlns="">
      <p:transition spd="slow" advTm="11000">
        <p:checker/>
        <p:sndAc>
          <p:stSnd>
            <p:snd r:embed="rId9" name="Romantic Guitar 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onocé el pueblo donde vive la gente más fea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430000"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172960"/>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iobbico: imágenes, fotos de stock libres de derechos | Depositph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269664" cy="652310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52140" y="264033"/>
            <a:ext cx="10477338" cy="5874761"/>
          </a:xfrm>
          <a:prstGeom prst="frame">
            <a:avLst/>
          </a:prstGeom>
          <a:solidFill>
            <a:schemeClr val="accent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441970" y="1383351"/>
            <a:ext cx="8342681" cy="3638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36095575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iobbico: el pueblo italiano que celebra a los &quot;feos&quot; por que tienen más  belleza interi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 y="0"/>
            <a:ext cx="11269692"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890697"/>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FFFF00"/>
            </a:gs>
            <a:gs pos="29000">
              <a:srgbClr val="00CCCC"/>
            </a:gs>
            <a:gs pos="47000">
              <a:srgbClr val="9999FF"/>
            </a:gs>
            <a:gs pos="60001">
              <a:srgbClr val="FFFF00"/>
            </a:gs>
            <a:gs pos="71001">
              <a:srgbClr val="92D050"/>
            </a:gs>
            <a:gs pos="81000">
              <a:srgbClr val="1170FF"/>
            </a:gs>
            <a:gs pos="90000">
              <a:schemeClr val="accent6">
                <a:lumMod val="75000"/>
              </a:schemeClr>
            </a:gs>
          </a:gsLst>
          <a:lin ang="5400000" scaled="0"/>
          <a:tileRect/>
        </a:gra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78448" y="1133668"/>
            <a:ext cx="8020006" cy="4093428"/>
          </a:xfrm>
          <a:prstGeom prst="rect">
            <a:avLst/>
          </a:prstGeom>
          <a:solidFill>
            <a:srgbClr val="66FF66"/>
          </a:solidFill>
          <a:ln w="38100">
            <a:solidFill>
              <a:srgbClr val="FF0000"/>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a:solidFill>
                  <a:srgbClr val="FF0000"/>
                </a:solidFill>
                <a:latin typeface="+mj-lt"/>
              </a:rPr>
              <a:t>La pequeña localidad se encuentra en las montañas italianas, en los Apeninos. Se llama </a:t>
            </a:r>
            <a:r>
              <a:rPr lang="es-ES" altLang="es-ES" sz="3600" b="1" i="1" dirty="0" smtClean="0">
                <a:solidFill>
                  <a:srgbClr val="FF0000"/>
                </a:solidFill>
                <a:latin typeface="+mj-lt"/>
              </a:rPr>
              <a:t>PIOBBICO</a:t>
            </a:r>
            <a:r>
              <a:rPr lang="es-ES" altLang="es-ES" b="1" i="1" dirty="0" smtClean="0">
                <a:solidFill>
                  <a:srgbClr val="FF0000"/>
                </a:solidFill>
                <a:latin typeface="+mj-lt"/>
              </a:rPr>
              <a:t>. </a:t>
            </a:r>
            <a:r>
              <a:rPr lang="es-ES" altLang="es-ES" b="1" i="1" dirty="0">
                <a:solidFill>
                  <a:srgbClr val="FF0000"/>
                </a:solidFill>
                <a:latin typeface="+mj-lt"/>
              </a:rPr>
              <a:t>Al contrario que sus habitantes es un lugar hermoso, de carácter medieval y lleno de grandes casas de piedra rodeados de frondosos bosques. Es un pueblo de cuento, precioso, que, sin embargo, es famoso por la fealdad de su gente.</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3831882237"/>
      </p:ext>
    </p:extLst>
  </p:cSld>
  <p:clrMapOvr>
    <a:masterClrMapping/>
  </p:clrMapOvr>
  <mc:AlternateContent xmlns:mc="http://schemas.openxmlformats.org/markup-compatibility/2006" xmlns:p14="http://schemas.microsoft.com/office/powerpoint/2010/main">
    <mc:Choice Requires="p14">
      <p:transition spd="slow" p14:dur="3000" advTm="37000">
        <p14:shre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n Un Pueblo De Colombia Hacen Un Concurso De Feos | ventanaeclect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8487" y="0"/>
            <a:ext cx="6349573" cy="63117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2538487" y="-25522"/>
            <a:ext cx="6349573" cy="6337300"/>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3573828657"/>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n de julio dibujando lancis en meme pics | Fotos de gente divertidas,  Hombres feos, Chicas diverti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8407" y="0"/>
            <a:ext cx="6912768" cy="649800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1818407" y="30850"/>
            <a:ext cx="7276368" cy="6480720"/>
          </a:xfrm>
          <a:prstGeom prst="rect">
            <a:avLst/>
          </a:prstGeom>
          <a:blipFill>
            <a:blip r:embed="rId3">
              <a:duotone>
                <a:prstClr val="black"/>
                <a:schemeClr val="accent3">
                  <a:tint val="45000"/>
                  <a:satMod val="400000"/>
                </a:schemeClr>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703962784"/>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FFFF00"/>
            </a:gs>
            <a:gs pos="29000">
              <a:srgbClr val="00CCCC"/>
            </a:gs>
            <a:gs pos="47000">
              <a:srgbClr val="9999FF"/>
            </a:gs>
            <a:gs pos="60001">
              <a:srgbClr val="2E6792"/>
            </a:gs>
            <a:gs pos="71001">
              <a:srgbClr val="92D050"/>
            </a:gs>
            <a:gs pos="87000">
              <a:srgbClr val="1170FF"/>
            </a:gs>
            <a:gs pos="95000">
              <a:schemeClr val="accent6">
                <a:lumMod val="75000"/>
              </a:schemeClr>
            </a:gs>
          </a:gsLst>
          <a:lin ang="5400000" scaled="0"/>
          <a:tileRect/>
        </a:gra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22463" y="1224434"/>
            <a:ext cx="6532430" cy="3970318"/>
          </a:xfrm>
          <a:prstGeom prst="rect">
            <a:avLst/>
          </a:prstGeom>
          <a:solidFill>
            <a:srgbClr val="66FF66"/>
          </a:solidFill>
          <a:ln w="38100">
            <a:solidFill>
              <a:schemeClr val="accent1"/>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Tiene un total de 2.149 habitantes, informa la BBC. ¿Seguro que todos son feos? Desde 1879 esta ciudad ha sido el hogar del ‘Club </a:t>
            </a:r>
            <a:r>
              <a:rPr lang="es-ES" altLang="es-ES" sz="2800" b="1" i="1" dirty="0" err="1">
                <a:solidFill>
                  <a:srgbClr val="FF0000"/>
                </a:solidFill>
                <a:latin typeface="+mj-lt"/>
              </a:rPr>
              <a:t>dei</a:t>
            </a:r>
            <a:r>
              <a:rPr lang="es-ES" altLang="es-ES" sz="2800" b="1" i="1" dirty="0">
                <a:solidFill>
                  <a:srgbClr val="FF0000"/>
                </a:solidFill>
                <a:latin typeface="+mj-lt"/>
              </a:rPr>
              <a:t> </a:t>
            </a:r>
            <a:r>
              <a:rPr lang="es-ES" altLang="es-ES" sz="2800" b="1" i="1" dirty="0" err="1">
                <a:solidFill>
                  <a:srgbClr val="FF0000"/>
                </a:solidFill>
                <a:latin typeface="+mj-lt"/>
              </a:rPr>
              <a:t>brutti</a:t>
            </a:r>
            <a:r>
              <a:rPr lang="es-ES" altLang="es-ES" sz="2800" b="1" i="1" dirty="0">
                <a:solidFill>
                  <a:srgbClr val="FF0000"/>
                </a:solidFill>
                <a:latin typeface="+mj-lt"/>
              </a:rPr>
              <a:t>’ en su idioma, o ‘Club de los feos’, una asociación en la que el lema de los miembros es algo así como “una persona es lo que es y no lo que parece”. Algo que se ha convertido en todo un movimiento mundial.</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3288251363"/>
      </p:ext>
    </p:extLst>
  </p:cSld>
  <p:clrMapOvr>
    <a:masterClrMapping/>
  </p:clrMapOvr>
  <mc:AlternateContent xmlns:mc="http://schemas.openxmlformats.org/markup-compatibility/2006" xmlns:p14="http://schemas.microsoft.com/office/powerpoint/2010/main">
    <mc:Choice Requires="p14">
      <p:transition spd="slow" p14:dur="3000" advTm="43000">
        <p14:shred/>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nizia venerdì a Piobbico il Festival dei brutti | Laltrogiorna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8367" y="2530"/>
            <a:ext cx="8163992"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85286"/>
      </p:ext>
    </p:extLst>
  </p:cSld>
  <p:clrMapOvr>
    <a:masterClrMapping/>
  </p:clrMapOvr>
  <mc:AlternateContent xmlns:mc="http://schemas.openxmlformats.org/markup-compatibility/2006">
    <mc:Choice xmlns:p14="http://schemas.microsoft.com/office/powerpoint/2010/main" Requires="p14">
      <p:transition spd="slow" p14:dur="2500" advTm="11000">
        <p:checker/>
      </p:transition>
    </mc:Choice>
    <mc:Fallback>
      <p:transition spd="slow" advTm="11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in de Ruud Steenbakkers en Chavs , &quot;Правильные&quot;, Scally, Гопники,  &quot;Неправильные&quot;, Те, кто пивчандру глушат , &quot;Ровные Пацанчики&quot;, Чувырлы,  Ханыги,Быдло ,Четкие пацаны и… | Hombres feos, Chicos feos, Fe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70534" y="-10790"/>
            <a:ext cx="4655265" cy="634809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52140" y="264033"/>
            <a:ext cx="10477338" cy="5874761"/>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441970" y="1383351"/>
            <a:ext cx="8342681" cy="363808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405608908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iobbico: el pueblo italiano que celebra a los &quot;feos&quot; por que tienen más  belleza interior"/>
          <p:cNvPicPr>
            <a:picLocks noChangeAspect="1" noChangeArrowheads="1"/>
          </p:cNvPicPr>
          <p:nvPr/>
        </p:nvPicPr>
        <p:blipFill rotWithShape="1">
          <a:blip r:embed="rId2">
            <a:extLst>
              <a:ext uri="{28A0092B-C50C-407E-A947-70E740481C1C}">
                <a14:useLocalDpi xmlns:a14="http://schemas.microsoft.com/office/drawing/2010/main" val="0"/>
              </a:ext>
            </a:extLst>
          </a:blip>
          <a:srcRect r="23392"/>
          <a:stretch/>
        </p:blipFill>
        <p:spPr bwMode="auto">
          <a:xfrm>
            <a:off x="2928" y="-91662"/>
            <a:ext cx="11266736" cy="65726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39142" y="-91662"/>
            <a:ext cx="11497294" cy="6572680"/>
          </a:xfrm>
          <a:prstGeom prst="rect">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395231344"/>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kstvak 7"/>
          <p:cNvSpPr txBox="1"/>
          <p:nvPr/>
        </p:nvSpPr>
        <p:spPr>
          <a:xfrm>
            <a:off x="354403" y="5820700"/>
            <a:ext cx="1655618" cy="276999"/>
          </a:xfrm>
          <a:prstGeom prst="rect">
            <a:avLst/>
          </a:prstGeom>
          <a:noFill/>
        </p:spPr>
        <p:txBody>
          <a:bodyPr>
            <a:spAutoFit/>
          </a:bodyPr>
          <a:lstStyle/>
          <a:p>
            <a:pPr fontAlgn="base">
              <a:spcBef>
                <a:spcPct val="0"/>
              </a:spcBef>
              <a:spcAft>
                <a:spcPct val="0"/>
              </a:spcAft>
              <a:defRPr/>
            </a:pPr>
            <a:r>
              <a:rPr lang="nl-NL" sz="1200" dirty="0" err="1">
                <a:solidFill>
                  <a:srgbClr val="F79646">
                    <a:lumMod val="40000"/>
                    <a:lumOff val="60000"/>
                  </a:srgbClr>
                </a:solidFill>
                <a:latin typeface="A Charming Font Superexpanded" pitchFamily="2" charset="0"/>
                <a:cs typeface="Arial" charset="0"/>
              </a:rPr>
              <a:t>Pps</a:t>
            </a:r>
            <a:r>
              <a:rPr lang="nl-NL" sz="1200" dirty="0">
                <a:solidFill>
                  <a:srgbClr val="F79646">
                    <a:lumMod val="40000"/>
                    <a:lumOff val="60000"/>
                  </a:srgbClr>
                </a:solidFill>
                <a:latin typeface="A Charming Font Superexpanded" pitchFamily="2" charset="0"/>
                <a:cs typeface="Arial" charset="0"/>
              </a:rPr>
              <a:t> Mari@</a:t>
            </a:r>
            <a:r>
              <a:rPr lang="nl-NL" sz="1200" dirty="0" err="1">
                <a:solidFill>
                  <a:srgbClr val="F79646">
                    <a:lumMod val="40000"/>
                    <a:lumOff val="60000"/>
                  </a:srgbClr>
                </a:solidFill>
                <a:latin typeface="A Charming Font Superexpanded" pitchFamily="2" charset="0"/>
                <a:cs typeface="Arial" charset="0"/>
              </a:rPr>
              <a:t>nne</a:t>
            </a:r>
            <a:endParaRPr lang="nl-NL" sz="1200" dirty="0">
              <a:solidFill>
                <a:srgbClr val="F79646">
                  <a:lumMod val="40000"/>
                  <a:lumOff val="60000"/>
                </a:srgbClr>
              </a:solidFill>
              <a:latin typeface="A Charming Font Superexpanded" pitchFamily="2" charset="0"/>
              <a:cs typeface="Arial" charset="0"/>
            </a:endParaRPr>
          </a:p>
        </p:txBody>
      </p:sp>
      <p:sp>
        <p:nvSpPr>
          <p:cNvPr id="9" name="Gelijkbenige driehoek 8"/>
          <p:cNvSpPr/>
          <p:nvPr/>
        </p:nvSpPr>
        <p:spPr>
          <a:xfrm>
            <a:off x="0" y="3153219"/>
            <a:ext cx="11269663" cy="3167838"/>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1" name="Gelijkbenige driehoek 10"/>
          <p:cNvSpPr/>
          <p:nvPr/>
        </p:nvSpPr>
        <p:spPr>
          <a:xfrm flipV="1">
            <a:off x="0" y="9750"/>
            <a:ext cx="11269663" cy="3169462"/>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2" name="Gelijkbenige driehoek 11"/>
          <p:cNvSpPr/>
          <p:nvPr/>
        </p:nvSpPr>
        <p:spPr>
          <a:xfrm rot="16200000">
            <a:off x="5284031" y="392549"/>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sp>
        <p:nvSpPr>
          <p:cNvPr id="13" name="Gelijkbenige driehoek 12"/>
          <p:cNvSpPr/>
          <p:nvPr/>
        </p:nvSpPr>
        <p:spPr>
          <a:xfrm rot="5400000" flipH="1">
            <a:off x="-351668" y="351670"/>
            <a:ext cx="6337300" cy="5633963"/>
          </a:xfrm>
          <a:prstGeom prst="triangle">
            <a:avLst/>
          </a:prstGeom>
          <a:gradFill flip="none" rotWithShape="1">
            <a:gsLst>
              <a:gs pos="71000">
                <a:srgbClr val="FF6600">
                  <a:alpha val="0"/>
                </a:srgbClr>
              </a:gs>
              <a:gs pos="17999">
                <a:srgbClr val="FEE7F2"/>
              </a:gs>
              <a:gs pos="92000">
                <a:srgbClr val="FF6600">
                  <a:alpha val="13000"/>
                </a:srgbClr>
              </a:gs>
              <a:gs pos="81000">
                <a:srgbClr val="FF9900">
                  <a:alpha val="0"/>
                </a:srgbClr>
              </a:gs>
              <a:gs pos="82001">
                <a:srgbClr val="FBD49C"/>
              </a:gs>
              <a:gs pos="77000">
                <a:srgbClr val="FF6600">
                  <a:alpha val="57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nl-NL">
              <a:solidFill>
                <a:prstClr val="white"/>
              </a:solidFill>
            </a:endParaRPr>
          </a:p>
        </p:txBody>
      </p:sp>
      <p:pic>
        <p:nvPicPr>
          <p:cNvPr id="10" name="Picture 2" descr="El pueblo de los feos | El Corre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0335" y="0"/>
            <a:ext cx="9060822"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568401"/>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LA PALOMA.wav"/>
          </p:stSnd>
        </p:sndAc>
      </p:transition>
    </mc:Choice>
    <mc:Fallback>
      <p:transition spd="slow" advTm="8000">
        <p:checker/>
        <p:sndAc>
          <p:stSnd>
            <p:snd r:embed="rId2" name="LA PALOM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xit" presetSubtype="4" fill="hold" nodeType="afterEffect">
                                  <p:stCondLst>
                                    <p:cond delay="500"/>
                                  </p:stCondLst>
                                  <p:childTnLst>
                                    <p:anim calcmode="lin" valueType="num">
                                      <p:cBhvr additive="base">
                                        <p:cTn id="6" dur="8000"/>
                                        <p:tgtEl>
                                          <p:spTgt spid="11"/>
                                        </p:tgtEl>
                                        <p:attrNameLst>
                                          <p:attrName>ppt_x</p:attrName>
                                        </p:attrNameLst>
                                      </p:cBhvr>
                                      <p:tavLst>
                                        <p:tav tm="0">
                                          <p:val>
                                            <p:strVal val="ppt_x"/>
                                          </p:val>
                                        </p:tav>
                                        <p:tav tm="100000">
                                          <p:val>
                                            <p:strVal val="ppt_x"/>
                                          </p:val>
                                        </p:tav>
                                      </p:tavLst>
                                    </p:anim>
                                    <p:anim calcmode="lin" valueType="num">
                                      <p:cBhvr additive="base">
                                        <p:cTn id="7" dur="8000"/>
                                        <p:tgtEl>
                                          <p:spTgt spid="11"/>
                                        </p:tgtEl>
                                        <p:attrNameLst>
                                          <p:attrName>ppt_y</p:attrName>
                                        </p:attrNameLst>
                                      </p:cBhvr>
                                      <p:tavLst>
                                        <p:tav tm="0">
                                          <p:val>
                                            <p:strVal val="ppt_y"/>
                                          </p:val>
                                        </p:tav>
                                        <p:tav tm="100000">
                                          <p:val>
                                            <p:strVal val="1+ppt_h/2"/>
                                          </p:val>
                                        </p:tav>
                                      </p:tavLst>
                                    </p:anim>
                                    <p:set>
                                      <p:cBhvr>
                                        <p:cTn id="8" dur="1" fill="hold">
                                          <p:stCondLst>
                                            <p:cond delay="7999"/>
                                          </p:stCondLst>
                                        </p:cTn>
                                        <p:tgtEl>
                                          <p:spTgt spid="11"/>
                                        </p:tgtEl>
                                        <p:attrNameLst>
                                          <p:attrName>style.visibility</p:attrName>
                                        </p:attrNameLst>
                                      </p:cBhvr>
                                      <p:to>
                                        <p:strVal val="hidden"/>
                                      </p:to>
                                    </p:set>
                                  </p:childTnLst>
                                </p:cTn>
                              </p:par>
                              <p:par>
                                <p:cTn id="9" presetID="3" presetClass="exit" presetSubtype="10" fill="hold" nodeType="withEffect">
                                  <p:stCondLst>
                                    <p:cond delay="500"/>
                                  </p:stCondLst>
                                  <p:childTnLst>
                                    <p:animEffect transition="out" filter="blinds(horizontal)">
                                      <p:cBhvr>
                                        <p:cTn id="10" dur="8000"/>
                                        <p:tgtEl>
                                          <p:spTgt spid="11"/>
                                        </p:tgtEl>
                                      </p:cBhvr>
                                    </p:animEffect>
                                    <p:set>
                                      <p:cBhvr>
                                        <p:cTn id="11" dur="1" fill="hold">
                                          <p:stCondLst>
                                            <p:cond delay="7999"/>
                                          </p:stCondLst>
                                        </p:cTn>
                                        <p:tgtEl>
                                          <p:spTgt spid="11"/>
                                        </p:tgtEl>
                                        <p:attrNameLst>
                                          <p:attrName>style.visibility</p:attrName>
                                        </p:attrNameLst>
                                      </p:cBhvr>
                                      <p:to>
                                        <p:strVal val="hidden"/>
                                      </p:to>
                                    </p:set>
                                  </p:childTnLst>
                                </p:cTn>
                              </p:par>
                              <p:par>
                                <p:cTn id="12" presetID="7" presetClass="exit" presetSubtype="1" fill="hold" nodeType="withEffect">
                                  <p:stCondLst>
                                    <p:cond delay="500"/>
                                  </p:stCondLst>
                                  <p:childTnLst>
                                    <p:anim calcmode="lin" valueType="num">
                                      <p:cBhvr additive="base">
                                        <p:cTn id="13" dur="8000"/>
                                        <p:tgtEl>
                                          <p:spTgt spid="9"/>
                                        </p:tgtEl>
                                        <p:attrNameLst>
                                          <p:attrName>ppt_x</p:attrName>
                                        </p:attrNameLst>
                                      </p:cBhvr>
                                      <p:tavLst>
                                        <p:tav tm="0">
                                          <p:val>
                                            <p:strVal val="ppt_x"/>
                                          </p:val>
                                        </p:tav>
                                        <p:tav tm="100000">
                                          <p:val>
                                            <p:strVal val="ppt_x"/>
                                          </p:val>
                                        </p:tav>
                                      </p:tavLst>
                                    </p:anim>
                                    <p:anim calcmode="lin" valueType="num">
                                      <p:cBhvr additive="base">
                                        <p:cTn id="14" dur="8000"/>
                                        <p:tgtEl>
                                          <p:spTgt spid="9"/>
                                        </p:tgtEl>
                                        <p:attrNameLst>
                                          <p:attrName>ppt_y</p:attrName>
                                        </p:attrNameLst>
                                      </p:cBhvr>
                                      <p:tavLst>
                                        <p:tav tm="0">
                                          <p:val>
                                            <p:strVal val="ppt_y"/>
                                          </p:val>
                                        </p:tav>
                                        <p:tav tm="100000">
                                          <p:val>
                                            <p:strVal val="0-ppt_h/2"/>
                                          </p:val>
                                        </p:tav>
                                      </p:tavLst>
                                    </p:anim>
                                    <p:set>
                                      <p:cBhvr>
                                        <p:cTn id="15" dur="1" fill="hold">
                                          <p:stCondLst>
                                            <p:cond delay="7999"/>
                                          </p:stCondLst>
                                        </p:cTn>
                                        <p:tgtEl>
                                          <p:spTgt spid="9"/>
                                        </p:tgtEl>
                                        <p:attrNameLst>
                                          <p:attrName>style.visibility</p:attrName>
                                        </p:attrNameLst>
                                      </p:cBhvr>
                                      <p:to>
                                        <p:strVal val="hidden"/>
                                      </p:to>
                                    </p:set>
                                  </p:childTnLst>
                                </p:cTn>
                              </p:par>
                              <p:par>
                                <p:cTn id="16" presetID="3" presetClass="exit" presetSubtype="10" fill="hold" nodeType="withEffect">
                                  <p:stCondLst>
                                    <p:cond delay="500"/>
                                  </p:stCondLst>
                                  <p:childTnLst>
                                    <p:animEffect transition="out" filter="blinds(horizontal)">
                                      <p:cBhvr>
                                        <p:cTn id="17" dur="8000"/>
                                        <p:tgtEl>
                                          <p:spTgt spid="9"/>
                                        </p:tgtEl>
                                      </p:cBhvr>
                                    </p:animEffect>
                                    <p:set>
                                      <p:cBhvr>
                                        <p:cTn id="18" dur="1" fill="hold">
                                          <p:stCondLst>
                                            <p:cond delay="7999"/>
                                          </p:stCondLst>
                                        </p:cTn>
                                        <p:tgtEl>
                                          <p:spTgt spid="9"/>
                                        </p:tgtEl>
                                        <p:attrNameLst>
                                          <p:attrName>style.visibility</p:attrName>
                                        </p:attrNameLst>
                                      </p:cBhvr>
                                      <p:to>
                                        <p:strVal val="hidden"/>
                                      </p:to>
                                    </p:set>
                                  </p:childTnLst>
                                </p:cTn>
                              </p:par>
                              <p:par>
                                <p:cTn id="19" presetID="7" presetClass="exit" presetSubtype="8" fill="hold" nodeType="withEffect">
                                  <p:stCondLst>
                                    <p:cond delay="500"/>
                                  </p:stCondLst>
                                  <p:childTnLst>
                                    <p:anim calcmode="lin" valueType="num">
                                      <p:cBhvr additive="base">
                                        <p:cTn id="20" dur="8000"/>
                                        <p:tgtEl>
                                          <p:spTgt spid="12"/>
                                        </p:tgtEl>
                                        <p:attrNameLst>
                                          <p:attrName>ppt_x</p:attrName>
                                        </p:attrNameLst>
                                      </p:cBhvr>
                                      <p:tavLst>
                                        <p:tav tm="0">
                                          <p:val>
                                            <p:strVal val="ppt_x"/>
                                          </p:val>
                                        </p:tav>
                                        <p:tav tm="100000">
                                          <p:val>
                                            <p:strVal val="0-ppt_w/2"/>
                                          </p:val>
                                        </p:tav>
                                      </p:tavLst>
                                    </p:anim>
                                    <p:anim calcmode="lin" valueType="num">
                                      <p:cBhvr additive="base">
                                        <p:cTn id="21" dur="8000"/>
                                        <p:tgtEl>
                                          <p:spTgt spid="12"/>
                                        </p:tgtEl>
                                        <p:attrNameLst>
                                          <p:attrName>ppt_y</p:attrName>
                                        </p:attrNameLst>
                                      </p:cBhvr>
                                      <p:tavLst>
                                        <p:tav tm="0">
                                          <p:val>
                                            <p:strVal val="ppt_y"/>
                                          </p:val>
                                        </p:tav>
                                        <p:tav tm="100000">
                                          <p:val>
                                            <p:strVal val="ppt_y"/>
                                          </p:val>
                                        </p:tav>
                                      </p:tavLst>
                                    </p:anim>
                                    <p:set>
                                      <p:cBhvr>
                                        <p:cTn id="22" dur="1" fill="hold">
                                          <p:stCondLst>
                                            <p:cond delay="7999"/>
                                          </p:stCondLst>
                                        </p:cTn>
                                        <p:tgtEl>
                                          <p:spTgt spid="12"/>
                                        </p:tgtEl>
                                        <p:attrNameLst>
                                          <p:attrName>style.visibility</p:attrName>
                                        </p:attrNameLst>
                                      </p:cBhvr>
                                      <p:to>
                                        <p:strVal val="hidden"/>
                                      </p:to>
                                    </p:set>
                                  </p:childTnLst>
                                </p:cTn>
                              </p:par>
                              <p:par>
                                <p:cTn id="23" presetID="3" presetClass="exit" presetSubtype="5" fill="hold" nodeType="withEffect">
                                  <p:stCondLst>
                                    <p:cond delay="500"/>
                                  </p:stCondLst>
                                  <p:childTnLst>
                                    <p:animEffect transition="out" filter="blinds(vertical)">
                                      <p:cBhvr>
                                        <p:cTn id="24" dur="8000"/>
                                        <p:tgtEl>
                                          <p:spTgt spid="12"/>
                                        </p:tgtEl>
                                      </p:cBhvr>
                                    </p:animEffect>
                                    <p:set>
                                      <p:cBhvr>
                                        <p:cTn id="25" dur="1" fill="hold">
                                          <p:stCondLst>
                                            <p:cond delay="7999"/>
                                          </p:stCondLst>
                                        </p:cTn>
                                        <p:tgtEl>
                                          <p:spTgt spid="12"/>
                                        </p:tgtEl>
                                        <p:attrNameLst>
                                          <p:attrName>style.visibility</p:attrName>
                                        </p:attrNameLst>
                                      </p:cBhvr>
                                      <p:to>
                                        <p:strVal val="hidden"/>
                                      </p:to>
                                    </p:set>
                                  </p:childTnLst>
                                </p:cTn>
                              </p:par>
                              <p:par>
                                <p:cTn id="26" presetID="7" presetClass="exit" presetSubtype="2" fill="hold" nodeType="withEffect">
                                  <p:stCondLst>
                                    <p:cond delay="500"/>
                                  </p:stCondLst>
                                  <p:childTnLst>
                                    <p:anim calcmode="lin" valueType="num">
                                      <p:cBhvr additive="base">
                                        <p:cTn id="27" dur="8000"/>
                                        <p:tgtEl>
                                          <p:spTgt spid="13"/>
                                        </p:tgtEl>
                                        <p:attrNameLst>
                                          <p:attrName>ppt_x</p:attrName>
                                        </p:attrNameLst>
                                      </p:cBhvr>
                                      <p:tavLst>
                                        <p:tav tm="0">
                                          <p:val>
                                            <p:strVal val="ppt_x"/>
                                          </p:val>
                                        </p:tav>
                                        <p:tav tm="100000">
                                          <p:val>
                                            <p:strVal val="1+ppt_w/2"/>
                                          </p:val>
                                        </p:tav>
                                      </p:tavLst>
                                    </p:anim>
                                    <p:anim calcmode="lin" valueType="num">
                                      <p:cBhvr additive="base">
                                        <p:cTn id="28" dur="8000"/>
                                        <p:tgtEl>
                                          <p:spTgt spid="13"/>
                                        </p:tgtEl>
                                        <p:attrNameLst>
                                          <p:attrName>ppt_y</p:attrName>
                                        </p:attrNameLst>
                                      </p:cBhvr>
                                      <p:tavLst>
                                        <p:tav tm="0">
                                          <p:val>
                                            <p:strVal val="ppt_y"/>
                                          </p:val>
                                        </p:tav>
                                        <p:tav tm="100000">
                                          <p:val>
                                            <p:strVal val="ppt_y"/>
                                          </p:val>
                                        </p:tav>
                                      </p:tavLst>
                                    </p:anim>
                                    <p:set>
                                      <p:cBhvr>
                                        <p:cTn id="29" dur="1" fill="hold">
                                          <p:stCondLst>
                                            <p:cond delay="7999"/>
                                          </p:stCondLst>
                                        </p:cTn>
                                        <p:tgtEl>
                                          <p:spTgt spid="13"/>
                                        </p:tgtEl>
                                        <p:attrNameLst>
                                          <p:attrName>style.visibility</p:attrName>
                                        </p:attrNameLst>
                                      </p:cBhvr>
                                      <p:to>
                                        <p:strVal val="hidden"/>
                                      </p:to>
                                    </p:set>
                                  </p:childTnLst>
                                </p:cTn>
                              </p:par>
                              <p:par>
                                <p:cTn id="30" presetID="3" presetClass="exit" presetSubtype="5" fill="hold" nodeType="withEffect">
                                  <p:stCondLst>
                                    <p:cond delay="500"/>
                                  </p:stCondLst>
                                  <p:childTnLst>
                                    <p:animEffect transition="out" filter="blinds(vertical)">
                                      <p:cBhvr>
                                        <p:cTn id="31" dur="8000"/>
                                        <p:tgtEl>
                                          <p:spTgt spid="13"/>
                                        </p:tgtEl>
                                      </p:cBhvr>
                                    </p:animEffect>
                                    <p:set>
                                      <p:cBhvr>
                                        <p:cTn id="32" dur="1" fill="hold">
                                          <p:stCondLst>
                                            <p:cond delay="7999"/>
                                          </p:stCondLst>
                                        </p:cTn>
                                        <p:tgtEl>
                                          <p:spTgt spid="13"/>
                                        </p:tgtEl>
                                        <p:attrNameLst>
                                          <p:attrName>style.visibility</p:attrName>
                                        </p:attrNameLst>
                                      </p:cBhvr>
                                      <p:to>
                                        <p:strVal val="hidden"/>
                                      </p:to>
                                    </p:set>
                                  </p:childTnLst>
                                </p:cTn>
                              </p:par>
                              <p:par>
                                <p:cTn id="33" presetID="53" presetClass="entr" presetSubtype="16" fill="hold" nodeType="withEffect">
                                  <p:stCondLst>
                                    <p:cond delay="175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750" fill="hold"/>
                                        <p:tgtEl>
                                          <p:spTgt spid="10"/>
                                        </p:tgtEl>
                                        <p:attrNameLst>
                                          <p:attrName>ppt_w</p:attrName>
                                        </p:attrNameLst>
                                      </p:cBhvr>
                                      <p:tavLst>
                                        <p:tav tm="0">
                                          <p:val>
                                            <p:fltVal val="0"/>
                                          </p:val>
                                        </p:tav>
                                        <p:tav tm="100000">
                                          <p:val>
                                            <p:strVal val="#ppt_w"/>
                                          </p:val>
                                        </p:tav>
                                      </p:tavLst>
                                    </p:anim>
                                    <p:anim calcmode="lin" valueType="num">
                                      <p:cBhvr>
                                        <p:cTn id="36" dur="1750" fill="hold"/>
                                        <p:tgtEl>
                                          <p:spTgt spid="10"/>
                                        </p:tgtEl>
                                        <p:attrNameLst>
                                          <p:attrName>ppt_h</p:attrName>
                                        </p:attrNameLst>
                                      </p:cBhvr>
                                      <p:tavLst>
                                        <p:tav tm="0">
                                          <p:val>
                                            <p:fltVal val="0"/>
                                          </p:val>
                                        </p:tav>
                                        <p:tav tm="100000">
                                          <p:val>
                                            <p:strVal val="#ppt_h"/>
                                          </p:val>
                                        </p:tav>
                                      </p:tavLst>
                                    </p:anim>
                                    <p:animEffect transition="in" filter="fade">
                                      <p:cBhvr>
                                        <p:cTn id="37" dur="1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Robert Hoge at Brisbane Writers Festival - The Body Sphere - ABC Radio  National (Australian Broadcasting Corpo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303" y="16098"/>
            <a:ext cx="9667279" cy="6449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7001295"/>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Este pueblo de Italia celebra ser feo con un festiv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298049"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357708"/>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scontent-mad1-1.xx.fbcdn.net/v/t1.6435-0/p403x403/54516732_2331989047083797_7468321457655775232_n.jpg?_nc_cat=106&amp;ccb=1-3&amp;_nc_sid=2d5d41&amp;_nc_ohc=YJBGY8Hm9QAAX-OqT3p&amp;_nc_ht=scontent-mad1-1.xx&amp;tp=6&amp;oh=affdff8315681bb8af494aec273425e2&amp;oe=60BBE4F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4471" y="0"/>
            <a:ext cx="5040560" cy="6303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0415990"/>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ste es el pueblo con los habitantes más feos d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279" y="0"/>
            <a:ext cx="9542834" cy="654082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690909" y="0"/>
            <a:ext cx="9518203" cy="6540820"/>
          </a:xfrm>
          <a:prstGeom prst="rect">
            <a:avLst/>
          </a:prstGeom>
          <a:solidFill>
            <a:srgbClr val="FF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270760741"/>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his village in Italy celebrates being ugly with a festival | Mapp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239" y="-13866"/>
            <a:ext cx="5378682" cy="6716663"/>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Le facce del club italiano dei brutt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6879" y="-42218"/>
            <a:ext cx="4824536" cy="7229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1377277"/>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iobbico: el pueblo italiano que celebra a los &quot;feos&quot; por que tienen más  belleza interi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4" y="576362"/>
            <a:ext cx="11542563" cy="5275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81210"/>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estival dei Brutti Piobbico, Giannino 'la belva' rieletto Re - Cronaca -  ilrestodelcarlino.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548" y="-143718"/>
            <a:ext cx="9595271" cy="6584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9864161"/>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这个意大利小镇每年都庆祝丑人节，这原因好扎心… – 英国那些事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6358" y="-143718"/>
            <a:ext cx="8641357" cy="64810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898222"/>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iobbico, Club dei Brutti: Roberta Iacobelli lascia la presidenza | Il  Mascalzone Archivio Storico - San Benedetto del Tronto - l'informazione  della riviera adriatica a portata di mo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262" y="-13444"/>
            <a:ext cx="8759645" cy="6350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969037"/>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Brutti e possibili, la sfida di Piobbico diventa uno spot per gli uomini  cinesi - Provi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21" y="0"/>
            <a:ext cx="11298784" cy="6351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252641"/>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49300" y="1224434"/>
            <a:ext cx="8294043" cy="3970318"/>
          </a:xfrm>
          <a:prstGeom prst="rect">
            <a:avLst/>
          </a:prstGeom>
          <a:solidFill>
            <a:srgbClr val="66FF66"/>
          </a:solidFill>
          <a:ln w="38100">
            <a:solidFill>
              <a:schemeClr val="accent1"/>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La llamada ‘Asociación Mundial de Gente Fea‘ cuenta con más de 30.000 miembros en 25 puntos del planeta. “Nuestro lema es que la fealdad es una virtud, la belleza, esclavitud”, cuenta Giovanni </a:t>
            </a:r>
            <a:r>
              <a:rPr lang="es-ES" altLang="es-ES" sz="2800" b="1" i="1" dirty="0" err="1">
                <a:solidFill>
                  <a:srgbClr val="FF0000"/>
                </a:solidFill>
                <a:latin typeface="+mj-lt"/>
              </a:rPr>
              <a:t>Aluigi</a:t>
            </a:r>
            <a:r>
              <a:rPr lang="es-ES" altLang="es-ES" sz="2800" b="1" i="1" dirty="0">
                <a:solidFill>
                  <a:srgbClr val="FF0000"/>
                </a:solidFill>
                <a:latin typeface="+mj-lt"/>
              </a:rPr>
              <a:t>, presidente del club durante ocho </a:t>
            </a:r>
            <a:r>
              <a:rPr lang="es-ES" altLang="es-ES" sz="2800" b="1" i="1" dirty="0" smtClean="0">
                <a:solidFill>
                  <a:srgbClr val="FF0000"/>
                </a:solidFill>
                <a:latin typeface="+mj-lt"/>
              </a:rPr>
              <a:t>años. El </a:t>
            </a:r>
            <a:r>
              <a:rPr lang="es-ES" altLang="es-ES" sz="2800" b="1" i="1" dirty="0">
                <a:solidFill>
                  <a:srgbClr val="FF0000"/>
                </a:solidFill>
                <a:latin typeface="+mj-lt"/>
              </a:rPr>
              <a:t>club de los feos no solo sirve para calificar a la gente según su aspecto físico, sino que históricamente también funcionaba como servicio de emparejamiento para las mujeres solteras de la ciudad.</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1998174554"/>
      </p:ext>
    </p:extLst>
  </p:cSld>
  <p:clrMapOvr>
    <a:masterClrMapping/>
  </p:clrMapOvr>
  <mc:AlternateContent xmlns:mc="http://schemas.openxmlformats.org/markup-compatibility/2006" xmlns:p14="http://schemas.microsoft.com/office/powerpoint/2010/main">
    <mc:Choice Requires="p14">
      <p:transition spd="slow" p14:dur="3000" advTm="43000">
        <p14:shred/>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os hombres feos son más educados según experimen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8699"/>
            <a:ext cx="11269663" cy="6386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4812476"/>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6399" y="648667"/>
            <a:ext cx="8726091" cy="5386090"/>
          </a:xfrm>
          <a:prstGeom prst="rect">
            <a:avLst/>
          </a:prstGeom>
          <a:solidFill>
            <a:srgbClr val="66FF66"/>
          </a:solidFill>
          <a:ln w="38100">
            <a:solidFill>
              <a:schemeClr val="accent1"/>
            </a:solid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mj-lt"/>
              </a:rPr>
              <a:t>“Antes, el club era como una especie de </a:t>
            </a:r>
            <a:r>
              <a:rPr lang="es-ES" altLang="es-ES" sz="2800" b="1" i="1" dirty="0" err="1">
                <a:solidFill>
                  <a:srgbClr val="FF0000"/>
                </a:solidFill>
                <a:latin typeface="+mj-lt"/>
              </a:rPr>
              <a:t>Tinder</a:t>
            </a:r>
            <a:r>
              <a:rPr lang="es-ES" altLang="es-ES" sz="2800" b="1" i="1" dirty="0">
                <a:solidFill>
                  <a:srgbClr val="FF0000"/>
                </a:solidFill>
                <a:latin typeface="+mj-lt"/>
              </a:rPr>
              <a:t>, que servía para emparejar</a:t>
            </a:r>
            <a:r>
              <a:rPr lang="es-ES" altLang="es-ES" sz="2800" b="1" i="1" dirty="0" smtClean="0">
                <a:solidFill>
                  <a:srgbClr val="FF0000"/>
                </a:solidFill>
                <a:latin typeface="+mj-lt"/>
              </a:rPr>
              <a:t>.</a:t>
            </a:r>
            <a:r>
              <a:rPr lang="es-ES" altLang="es-ES" sz="3600" b="1" i="1" dirty="0" smtClean="0">
                <a:solidFill>
                  <a:srgbClr val="FF0000"/>
                </a:solidFill>
                <a:latin typeface="+mj-lt"/>
              </a:rPr>
              <a:t> PIOBBICO </a:t>
            </a:r>
            <a:r>
              <a:rPr lang="es-ES" altLang="es-ES" sz="2800" b="1" i="1" dirty="0" smtClean="0">
                <a:solidFill>
                  <a:srgbClr val="FF0000"/>
                </a:solidFill>
                <a:latin typeface="+mj-lt"/>
              </a:rPr>
              <a:t>es </a:t>
            </a:r>
            <a:r>
              <a:rPr lang="es-ES" altLang="es-ES" sz="2800" b="1" i="1" dirty="0">
                <a:solidFill>
                  <a:srgbClr val="FF0000"/>
                </a:solidFill>
                <a:latin typeface="+mj-lt"/>
              </a:rPr>
              <a:t>un pueblo muy pequeño y todos nos conocemos, la empatía es algo esencial aquí. El club contribuye a que nos ayudemos entre nosotros“, cuenta </a:t>
            </a:r>
            <a:r>
              <a:rPr lang="es-ES" altLang="es-ES" sz="2800" b="1" i="1" dirty="0" err="1">
                <a:solidFill>
                  <a:srgbClr val="FF0000"/>
                </a:solidFill>
                <a:latin typeface="+mj-lt"/>
              </a:rPr>
              <a:t>Benedetta</a:t>
            </a:r>
            <a:r>
              <a:rPr lang="es-ES" altLang="es-ES" sz="2800" b="1" i="1" dirty="0">
                <a:solidFill>
                  <a:srgbClr val="FF0000"/>
                </a:solidFill>
                <a:latin typeface="+mj-lt"/>
              </a:rPr>
              <a:t> </a:t>
            </a:r>
            <a:r>
              <a:rPr lang="es-ES" altLang="es-ES" sz="2800" b="1" i="1" dirty="0" err="1">
                <a:solidFill>
                  <a:srgbClr val="FF0000"/>
                </a:solidFill>
                <a:latin typeface="+mj-lt"/>
              </a:rPr>
              <a:t>Aluigi</a:t>
            </a:r>
            <a:r>
              <a:rPr lang="es-ES" altLang="es-ES" sz="2800" b="1" i="1" dirty="0">
                <a:solidFill>
                  <a:srgbClr val="FF0000"/>
                </a:solidFill>
                <a:latin typeface="+mj-lt"/>
              </a:rPr>
              <a:t>, miembro del club</a:t>
            </a:r>
            <a:r>
              <a:rPr lang="es-ES" altLang="es-ES" sz="2800" b="1" i="1" dirty="0" smtClean="0">
                <a:solidFill>
                  <a:srgbClr val="FF0000"/>
                </a:solidFill>
                <a:latin typeface="+mj-lt"/>
              </a:rPr>
              <a:t>.  ¿</a:t>
            </a:r>
            <a:r>
              <a:rPr lang="es-ES" altLang="es-ES" sz="2800" b="1" i="1" dirty="0">
                <a:solidFill>
                  <a:srgbClr val="FF0000"/>
                </a:solidFill>
                <a:latin typeface="+mj-lt"/>
              </a:rPr>
              <a:t>Pero </a:t>
            </a:r>
            <a:r>
              <a:rPr lang="es-ES" altLang="es-ES" sz="2800" b="1" i="1" dirty="0" smtClean="0">
                <a:solidFill>
                  <a:srgbClr val="FF0000"/>
                </a:solidFill>
                <a:latin typeface="+mj-lt"/>
              </a:rPr>
              <a:t>cómo de </a:t>
            </a:r>
            <a:r>
              <a:rPr lang="es-ES" altLang="es-ES" sz="2800" b="1" i="1" dirty="0">
                <a:solidFill>
                  <a:srgbClr val="FF0000"/>
                </a:solidFill>
                <a:latin typeface="+mj-lt"/>
              </a:rPr>
              <a:t>feo hay que ser para poder ingresar en el club? Los miembros </a:t>
            </a:r>
            <a:r>
              <a:rPr lang="es-ES" altLang="es-ES" sz="2800" b="1" i="1" dirty="0" err="1">
                <a:solidFill>
                  <a:srgbClr val="FF0000"/>
                </a:solidFill>
                <a:latin typeface="+mj-lt"/>
              </a:rPr>
              <a:t>senior</a:t>
            </a:r>
            <a:r>
              <a:rPr lang="es-ES" altLang="es-ES" sz="2800" b="1" i="1" dirty="0">
                <a:solidFill>
                  <a:srgbClr val="FF0000"/>
                </a:solidFill>
                <a:latin typeface="+mj-lt"/>
              </a:rPr>
              <a:t> del club se encargan de clasificar la fealdad. Lo hacen en dos grupos: “no especificado” y “extraordinariamente feo”. Eso sí, quieren destacar que lo que verdaderamente importa es la celebración de la belleza interior y, sobre todo, no preocuparse por lo que piensan los demás.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3643" y="4903383"/>
            <a:ext cx="1775657" cy="1262980"/>
          </a:xfrm>
          <a:prstGeom prst="rect">
            <a:avLst/>
          </a:prstGeom>
          <a:noFill/>
        </p:spPr>
      </p:pic>
    </p:spTree>
    <p:extLst>
      <p:ext uri="{BB962C8B-B14F-4D97-AF65-F5344CB8AC3E}">
        <p14:creationId xmlns:p14="http://schemas.microsoft.com/office/powerpoint/2010/main" val="535752170"/>
      </p:ext>
    </p:extLst>
  </p:cSld>
  <p:clrMapOvr>
    <a:masterClrMapping/>
  </p:clrMapOvr>
  <mc:AlternateContent xmlns:mc="http://schemas.openxmlformats.org/markup-compatibility/2006">
    <mc:Choice xmlns:p14="http://schemas.microsoft.com/office/powerpoint/2010/main" Requires="p14">
      <p:transition spd="slow" p14:dur="3000" advTm="43000">
        <p14:shred/>
        <p:sndAc>
          <p:stSnd>
            <p:snd r:embed="rId2" name="MARIA ELENA.wav"/>
          </p:stSnd>
        </p:sndAc>
      </p:transition>
    </mc:Choice>
    <mc:Fallback>
      <p:transition spd="slow" advTm="43000">
        <p:fade/>
        <p:sndAc>
          <p:stSnd>
            <p:snd r:embed="rId2" name="MARIA ELEN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s 50 personas más feas y feos del mundo 2015. Hombres y mujere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09" y="-44450"/>
            <a:ext cx="11496820" cy="646696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1"/>
          <p:cNvSpPr/>
          <p:nvPr/>
        </p:nvSpPr>
        <p:spPr>
          <a:xfrm>
            <a:off x="594271" y="-126454"/>
            <a:ext cx="9865096" cy="6548966"/>
          </a:xfrm>
          <a:prstGeom prst="rect">
            <a:avLst/>
          </a:prstGeom>
          <a:blipFill>
            <a:blip r:embed="rId3">
              <a:duotone>
                <a:prstClr val="black"/>
                <a:schemeClr val="accent3">
                  <a:tint val="45000"/>
                  <a:satMod val="400000"/>
                </a:schemeClr>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2604140767"/>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Mizell | Hombres feos, Chicos feos, Caras fe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15" y="-215726"/>
            <a:ext cx="5371332" cy="655302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6 Hola grupo para enviar por WhatsApp | Videos Populares | Hombres feos,  Chicos feos, Gente divertida"/>
          <p:cNvPicPr>
            <a:picLocks noChangeAspect="1" noChangeArrowheads="1"/>
          </p:cNvPicPr>
          <p:nvPr/>
        </p:nvPicPr>
        <p:blipFill rotWithShape="1">
          <a:blip r:embed="rId3">
            <a:extLst>
              <a:ext uri="{28A0092B-C50C-407E-A947-70E740481C1C}">
                <a14:useLocalDpi xmlns:a14="http://schemas.microsoft.com/office/drawing/2010/main" val="0"/>
              </a:ext>
            </a:extLst>
          </a:blip>
          <a:srcRect l="11053" r="10197"/>
          <a:stretch/>
        </p:blipFill>
        <p:spPr bwMode="auto">
          <a:xfrm>
            <a:off x="5355010" y="-107863"/>
            <a:ext cx="6153527" cy="655302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1"/>
          <p:cNvSpPr/>
          <p:nvPr/>
        </p:nvSpPr>
        <p:spPr>
          <a:xfrm>
            <a:off x="-29815" y="0"/>
            <a:ext cx="11497294" cy="63373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extLst>
      <p:ext uri="{BB962C8B-B14F-4D97-AF65-F5344CB8AC3E}">
        <p14:creationId xmlns:p14="http://schemas.microsoft.com/office/powerpoint/2010/main" val="1635411197"/>
      </p:ext>
    </p:extLst>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269664"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25756" y="3125764"/>
            <a:ext cx="6337300" cy="8578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058122" y="3125764"/>
            <a:ext cx="6337300" cy="8578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269663"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268287"/>
            <a:ext cx="11269663"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7365" y="5363259"/>
            <a:ext cx="742625" cy="632541"/>
          </a:xfrm>
          <a:prstGeom prst="rect">
            <a:avLst/>
          </a:prstGeom>
          <a:noFill/>
          <a:ln w="38100">
            <a:solidFill>
              <a:srgbClr val="1CDEF8"/>
            </a:solidFill>
            <a:miter lim="800000"/>
            <a:headEnd/>
            <a:tailEnd/>
          </a:ln>
        </p:spPr>
      </p:pic>
      <p:sp>
        <p:nvSpPr>
          <p:cNvPr id="19" name="18 Rectángulo"/>
          <p:cNvSpPr/>
          <p:nvPr/>
        </p:nvSpPr>
        <p:spPr>
          <a:xfrm>
            <a:off x="2440721" y="4224884"/>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7" y="463170"/>
            <a:ext cx="4840871" cy="376171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855415"/>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0000"/>
              </a:solidFill>
              <a:latin typeface="Comic Sans MS" pitchFamily="66" charset="0"/>
              <a:cs typeface="Arial" charset="0"/>
            </a:endParaRPr>
          </a:p>
          <a:p>
            <a:pPr algn="ctr" defTabSz="1017133" eaLnBrk="0" hangingPunct="0">
              <a:spcBef>
                <a:spcPct val="50000"/>
              </a:spcBef>
            </a:pPr>
            <a:r>
              <a:rPr lang="fr-FR" sz="4000" b="1" dirty="0" err="1">
                <a:solidFill>
                  <a:srgbClr val="FF0000"/>
                </a:solidFill>
                <a:latin typeface="Comic Sans MS" pitchFamily="66" charset="0"/>
                <a:cs typeface="Arial" charset="0"/>
              </a:rPr>
              <a:t>Hoy</a:t>
            </a:r>
            <a:r>
              <a:rPr lang="fr-FR" sz="4000" b="1" dirty="0">
                <a:solidFill>
                  <a:srgbClr val="FF0000"/>
                </a:solidFill>
                <a:latin typeface="Comic Sans MS" pitchFamily="66" charset="0"/>
                <a:cs typeface="Arial" charset="0"/>
              </a:rPr>
              <a:t> es </a:t>
            </a:r>
            <a:fld id="{547A8F08-4E97-4815-9C23-5989351D5EDB}" type="datetime2">
              <a:rPr lang="es-ES_tradnl" sz="4000" b="1">
                <a:solidFill>
                  <a:srgbClr val="FF0000"/>
                </a:solidFill>
                <a:latin typeface="Comic Sans MS" pitchFamily="66" charset="0"/>
                <a:cs typeface="Arial" charset="0"/>
              </a:rPr>
              <a:pPr algn="ctr" defTabSz="1017133" eaLnBrk="0" hangingPunct="0">
                <a:spcBef>
                  <a:spcPct val="50000"/>
                </a:spcBef>
              </a:pPr>
              <a:t>lunes, 10 de mayo de 2021</a:t>
            </a:fld>
            <a:endParaRPr lang="es-ES" sz="4000" b="1" dirty="0">
              <a:solidFill>
                <a:srgbClr val="FF0000"/>
              </a:solidFill>
              <a:latin typeface="Comic Sans MS" pitchFamily="66" charset="0"/>
              <a:cs typeface="Arial" charset="0"/>
            </a:endParaRPr>
          </a:p>
          <a:p>
            <a:pPr algn="ctr" defTabSz="1017133" eaLnBrk="0" hangingPunct="0">
              <a:spcBef>
                <a:spcPct val="50000"/>
              </a:spcBef>
            </a:pPr>
            <a:r>
              <a:rPr lang="fr-FR" sz="3600" b="1" dirty="0" err="1">
                <a:solidFill>
                  <a:srgbClr val="FF0000"/>
                </a:solidFill>
                <a:latin typeface="Comic Sans MS" pitchFamily="66" charset="0"/>
                <a:cs typeface="Arial" charset="0"/>
              </a:rPr>
              <a:t>Ahora</a:t>
            </a:r>
            <a:r>
              <a:rPr lang="fr-FR" sz="3600" b="1" dirty="0">
                <a:solidFill>
                  <a:srgbClr val="FF0000"/>
                </a:solidFill>
                <a:latin typeface="Comic Sans MS" pitchFamily="66" charset="0"/>
                <a:cs typeface="Arial" charset="0"/>
              </a:rPr>
              <a:t> </a:t>
            </a:r>
            <a:r>
              <a:rPr lang="fr-FR" sz="3600" b="1" dirty="0" err="1">
                <a:solidFill>
                  <a:srgbClr val="FF0000"/>
                </a:solidFill>
                <a:latin typeface="Comic Sans MS" pitchFamily="66" charset="0"/>
                <a:cs typeface="Arial" charset="0"/>
              </a:rPr>
              <a:t>mismo</a:t>
            </a:r>
            <a:r>
              <a:rPr lang="fr-FR" sz="3600" b="1" dirty="0">
                <a:solidFill>
                  <a:srgbClr val="FF0000"/>
                </a:solidFill>
                <a:latin typeface="Comic Sans MS" pitchFamily="66" charset="0"/>
                <a:cs typeface="Arial" charset="0"/>
              </a:rPr>
              <a:t> son las </a:t>
            </a:r>
            <a:fld id="{D4F074C5-9B07-4D47-A00C-C4AC33E005FE}" type="datetime10">
              <a:rPr lang="fr-FR" sz="3600" b="1">
                <a:solidFill>
                  <a:srgbClr val="FF0000"/>
                </a:solidFill>
                <a:latin typeface="Comic Sans MS" pitchFamily="66" charset="0"/>
                <a:cs typeface="Arial" charset="0"/>
              </a:rPr>
              <a:pPr algn="ctr" defTabSz="1017133" eaLnBrk="0" hangingPunct="0">
                <a:spcBef>
                  <a:spcPct val="50000"/>
                </a:spcBef>
              </a:pPr>
              <a:t>19:07</a:t>
            </a:fld>
            <a:r>
              <a:rPr lang="fr-FR" sz="3600" b="1" dirty="0">
                <a:solidFill>
                  <a:srgbClr val="FF00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2865" y="5185318"/>
            <a:ext cx="2475822" cy="86314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500" advTm="7000">
        <p:checker/>
      </p:transition>
    </mc:Choice>
    <mc:Fallback xmlns="">
      <p:transition spd="slow" advTm="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78704"/>
            <a:ext cx="11269663"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689948"/>
            <a:ext cx="11269663"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1760" y="0"/>
            <a:ext cx="601048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760362"/>
            <a:ext cx="112696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08708" y="4365697"/>
            <a:ext cx="3286985"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625" y="3872794"/>
            <a:ext cx="2911330"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77434" y="4506524"/>
            <a:ext cx="1502622"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746163"/>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239065"/>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731967"/>
            <a:ext cx="657397"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224868"/>
            <a:ext cx="657397"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 Lpueblo con l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 Lpueblo con los</Template>
  <TotalTime>34</TotalTime>
  <Words>404</Words>
  <Application>Microsoft Office PowerPoint</Application>
  <PresentationFormat>Personalizado</PresentationFormat>
  <Paragraphs>17</Paragraphs>
  <Slides>29</Slides>
  <Notes>0</Notes>
  <HiddenSlides>0</HiddenSlides>
  <MMClips>0</MMClips>
  <ScaleCrop>false</ScaleCrop>
  <HeadingPairs>
    <vt:vector size="4" baseType="variant">
      <vt:variant>
        <vt:lpstr>Tema</vt:lpstr>
      </vt:variant>
      <vt:variant>
        <vt:i4>2</vt:i4>
      </vt:variant>
      <vt:variant>
        <vt:lpstr>Títulos de diapositiva</vt:lpstr>
      </vt:variant>
      <vt:variant>
        <vt:i4>29</vt:i4>
      </vt:variant>
    </vt:vector>
  </HeadingPairs>
  <TitlesOfParts>
    <vt:vector size="31" baseType="lpstr">
      <vt:lpstr>E Lpueblo con los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16</cp:revision>
  <dcterms:created xsi:type="dcterms:W3CDTF">2021-05-10T17:06:54Z</dcterms:created>
  <dcterms:modified xsi:type="dcterms:W3CDTF">2021-05-10T17:41:27Z</dcterms:modified>
</cp:coreProperties>
</file>