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1"/>
  </p:notesMasterIdLst>
  <p:sldIdLst>
    <p:sldId id="377" r:id="rId3"/>
    <p:sldId id="382" r:id="rId4"/>
    <p:sldId id="390" r:id="rId5"/>
    <p:sldId id="398" r:id="rId6"/>
    <p:sldId id="383" r:id="rId7"/>
    <p:sldId id="391" r:id="rId8"/>
    <p:sldId id="392" r:id="rId9"/>
    <p:sldId id="384" r:id="rId10"/>
    <p:sldId id="385" r:id="rId11"/>
    <p:sldId id="397" r:id="rId12"/>
    <p:sldId id="386" r:id="rId13"/>
    <p:sldId id="393" r:id="rId14"/>
    <p:sldId id="394" r:id="rId15"/>
    <p:sldId id="388" r:id="rId16"/>
    <p:sldId id="396" r:id="rId17"/>
    <p:sldId id="399" r:id="rId18"/>
    <p:sldId id="395" r:id="rId19"/>
    <p:sldId id="400" r:id="rId20"/>
    <p:sldId id="401" r:id="rId21"/>
    <p:sldId id="402" r:id="rId22"/>
    <p:sldId id="403" r:id="rId23"/>
    <p:sldId id="406" r:id="rId24"/>
    <p:sldId id="404" r:id="rId25"/>
    <p:sldId id="405" r:id="rId26"/>
    <p:sldId id="407" r:id="rId27"/>
    <p:sldId id="408" r:id="rId28"/>
    <p:sldId id="409" r:id="rId29"/>
    <p:sldId id="410" r:id="rId30"/>
    <p:sldId id="411" r:id="rId31"/>
    <p:sldId id="412" r:id="rId32"/>
    <p:sldId id="413" r:id="rId33"/>
    <p:sldId id="414" r:id="rId34"/>
    <p:sldId id="415" r:id="rId35"/>
    <p:sldId id="416" r:id="rId36"/>
    <p:sldId id="417" r:id="rId37"/>
    <p:sldId id="418" r:id="rId38"/>
    <p:sldId id="419" r:id="rId39"/>
    <p:sldId id="420" r:id="rId40"/>
    <p:sldId id="421" r:id="rId41"/>
    <p:sldId id="422" r:id="rId42"/>
    <p:sldId id="423" r:id="rId43"/>
    <p:sldId id="424" r:id="rId44"/>
    <p:sldId id="425" r:id="rId45"/>
    <p:sldId id="426" r:id="rId46"/>
    <p:sldId id="427" r:id="rId47"/>
    <p:sldId id="428" r:id="rId48"/>
    <p:sldId id="446" r:id="rId49"/>
    <p:sldId id="429" r:id="rId50"/>
    <p:sldId id="430" r:id="rId51"/>
    <p:sldId id="431" r:id="rId52"/>
    <p:sldId id="432" r:id="rId53"/>
    <p:sldId id="433" r:id="rId54"/>
    <p:sldId id="434" r:id="rId55"/>
    <p:sldId id="435" r:id="rId56"/>
    <p:sldId id="436" r:id="rId57"/>
    <p:sldId id="437" r:id="rId58"/>
    <p:sldId id="438" r:id="rId59"/>
    <p:sldId id="439" r:id="rId60"/>
    <p:sldId id="440" r:id="rId61"/>
    <p:sldId id="445" r:id="rId62"/>
    <p:sldId id="441" r:id="rId63"/>
    <p:sldId id="442" r:id="rId64"/>
    <p:sldId id="443" r:id="rId65"/>
    <p:sldId id="444" r:id="rId66"/>
    <p:sldId id="447" r:id="rId67"/>
    <p:sldId id="448" r:id="rId68"/>
    <p:sldId id="449" r:id="rId69"/>
    <p:sldId id="451" r:id="rId70"/>
    <p:sldId id="454" r:id="rId71"/>
    <p:sldId id="450" r:id="rId72"/>
    <p:sldId id="459" r:id="rId73"/>
    <p:sldId id="456" r:id="rId74"/>
    <p:sldId id="458" r:id="rId75"/>
    <p:sldId id="452" r:id="rId76"/>
    <p:sldId id="455" r:id="rId77"/>
    <p:sldId id="457" r:id="rId78"/>
    <p:sldId id="378" r:id="rId79"/>
    <p:sldId id="460" r:id="rId80"/>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kreXBdSEwvpXCXAKAyJAA" hashData="cr3c4GxTRejViTkd8htiIDNkZc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006600"/>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36" y="-510"/>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24/07/2016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577FE54-0EE6-4939-9BD0-8FA148071824}" type="slidenum">
              <a:rPr lang="es-ES" smtClean="0"/>
              <a:pPr/>
              <a:t>35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577FE54-0EE6-4939-9BD0-8FA148071824}" type="slidenum">
              <a:rPr lang="es-ES" smtClean="0"/>
              <a:pPr/>
              <a:t>46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24/07/2016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9.jpeg"/><Relationship Id="rId4" Type="http://schemas.openxmlformats.org/officeDocument/2006/relationships/image" Target="../media/image3.gif"/></Relationships>
</file>

<file path=ppt/slides/_rels/slide78.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esphoto980x880noname.mnstatic.com/641806ae57e7657bf86071febfdb9d1b"/>
          <p:cNvPicPr>
            <a:picLocks noChangeAspect="1" noChangeArrowheads="1"/>
          </p:cNvPicPr>
          <p:nvPr/>
        </p:nvPicPr>
        <p:blipFill>
          <a:blip r:embed="rId3"/>
          <a:srcRect/>
          <a:stretch>
            <a:fillRect/>
          </a:stretch>
        </p:blipFill>
        <p:spPr bwMode="auto">
          <a:xfrm>
            <a:off x="0" y="-1"/>
            <a:ext cx="11269663" cy="7632700"/>
          </a:xfrm>
          <a:prstGeom prst="rect">
            <a:avLst/>
          </a:prstGeom>
          <a:noFill/>
        </p:spPr>
      </p:pic>
      <p:pic>
        <p:nvPicPr>
          <p:cNvPr id="12" name="Picture 3" descr="illusion-013"/>
          <p:cNvPicPr>
            <a:picLocks noChangeAspect="1" noChangeArrowheads="1"/>
          </p:cNvPicPr>
          <p:nvPr/>
        </p:nvPicPr>
        <p:blipFill>
          <a:blip r:embed="rId4" cstate="print">
            <a:duotone>
              <a:schemeClr val="accent5">
                <a:shade val="45000"/>
                <a:satMod val="135000"/>
              </a:schemeClr>
              <a:prstClr val="white"/>
            </a:duotone>
            <a:lum bright="31000" contrast="67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48683" y="2459028"/>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PERELLO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(Valencia)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1000">
    <p:comb dir="vert"/>
    <p:sndAc>
      <p:stSnd>
        <p:snd r:embed="rId2" name="FRANCISCO 'VALENCIA MÍ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4" presetClass="entr" presetSubtype="32"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ox(out)">
                                      <p:cBhvr>
                                        <p:cTn id="24"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El Perelló ubicada en Provincia de Valencia"/>
          <p:cNvPicPr>
            <a:picLocks noChangeAspect="1" noChangeArrowheads="1"/>
          </p:cNvPicPr>
          <p:nvPr/>
        </p:nvPicPr>
        <p:blipFill>
          <a:blip r:embed="rId2"/>
          <a:srcRect/>
          <a:stretch>
            <a:fillRect/>
          </a:stretch>
        </p:blipFill>
        <p:spPr bwMode="auto">
          <a:xfrm>
            <a:off x="1" y="1"/>
            <a:ext cx="6435829" cy="7632700"/>
          </a:xfrm>
          <a:prstGeom prst="rect">
            <a:avLst/>
          </a:prstGeom>
          <a:noFill/>
        </p:spPr>
      </p:pic>
      <p:sp>
        <p:nvSpPr>
          <p:cNvPr id="3" name="2 Rectángulo"/>
          <p:cNvSpPr/>
          <p:nvPr/>
        </p:nvSpPr>
        <p:spPr>
          <a:xfrm>
            <a:off x="6849277" y="601640"/>
            <a:ext cx="4063196" cy="6396025"/>
          </a:xfrm>
          <a:prstGeom prst="rect">
            <a:avLst/>
          </a:prstGeom>
        </p:spPr>
        <p:txBody>
          <a:bodyPr wrap="square" lIns="116248" tIns="58124" rIns="116248" bIns="58124">
            <a:spAutoFit/>
          </a:bodyPr>
          <a:lstStyle/>
          <a:p>
            <a:pPr algn="ctr"/>
            <a:r>
              <a:rPr lang="es-ES" sz="2400" b="1" dirty="0" smtClean="0">
                <a:solidFill>
                  <a:srgbClr val="00FFFF"/>
                </a:solidFill>
                <a:latin typeface="Agency FB" pitchFamily="34" charset="0"/>
              </a:rPr>
              <a:t>El </a:t>
            </a:r>
            <a:r>
              <a:rPr lang="es-ES" sz="2400" b="1" dirty="0" err="1" smtClean="0">
                <a:solidFill>
                  <a:srgbClr val="00FFFF"/>
                </a:solidFill>
                <a:latin typeface="Agency FB" pitchFamily="34" charset="0"/>
              </a:rPr>
              <a:t>Perelló</a:t>
            </a:r>
            <a:r>
              <a:rPr lang="es-ES" sz="2400" b="1" dirty="0" smtClean="0">
                <a:solidFill>
                  <a:srgbClr val="00FFFF"/>
                </a:solidFill>
                <a:latin typeface="Agency FB" pitchFamily="34" charset="0"/>
              </a:rPr>
              <a:t> es una entidad local menor (ELM)</a:t>
            </a:r>
            <a:r>
              <a:rPr lang="es-ES" sz="2400" b="1" baseline="30000" dirty="0" smtClean="0">
                <a:solidFill>
                  <a:srgbClr val="00FFFF"/>
                </a:solidFill>
                <a:latin typeface="Agency FB" pitchFamily="34" charset="0"/>
              </a:rPr>
              <a:t>1</a:t>
            </a:r>
            <a:r>
              <a:rPr lang="es-ES" sz="2400" b="1" dirty="0" smtClean="0">
                <a:solidFill>
                  <a:srgbClr val="00FFFF"/>
                </a:solidFill>
                <a:latin typeface="Agency FB" pitchFamily="34" charset="0"/>
              </a:rPr>
              <a:t> perteneciente al municipio valenciano de Sueca, en la Comunidad Valenciana (España). Contaba con una población censada de 2563 habitantes en 2013 (INE). En los meses estivales la población puede alcanzar estacionalmente los 40 000 habitantes.</a:t>
            </a:r>
          </a:p>
          <a:p>
            <a:pPr algn="ctr"/>
            <a:endParaRPr lang="es-ES" sz="2400" b="1" dirty="0" smtClean="0">
              <a:solidFill>
                <a:srgbClr val="00FFFF"/>
              </a:solidFill>
              <a:latin typeface="Agency FB" pitchFamily="34" charset="0"/>
            </a:endParaRPr>
          </a:p>
          <a:p>
            <a:pPr algn="ctr"/>
            <a:r>
              <a:rPr lang="es-ES" sz="2400" b="1" dirty="0" smtClean="0">
                <a:solidFill>
                  <a:srgbClr val="00FFFF"/>
                </a:solidFill>
                <a:latin typeface="Agency FB" pitchFamily="34" charset="0"/>
              </a:rPr>
              <a:t>Hasta el año 1999 El </a:t>
            </a:r>
            <a:r>
              <a:rPr lang="es-ES" sz="2400" b="1" dirty="0" err="1" smtClean="0">
                <a:solidFill>
                  <a:srgbClr val="00FFFF"/>
                </a:solidFill>
                <a:latin typeface="Agency FB" pitchFamily="34" charset="0"/>
              </a:rPr>
              <a:t>Perelló</a:t>
            </a:r>
            <a:r>
              <a:rPr lang="es-ES" sz="2400" b="1" dirty="0" smtClean="0">
                <a:solidFill>
                  <a:srgbClr val="00FFFF"/>
                </a:solidFill>
                <a:latin typeface="Agency FB" pitchFamily="34" charset="0"/>
              </a:rPr>
              <a:t> estaba considerado como pedanía del municipio de Sueca. En dicho año se constituyó en Entidad de Ámbito Territorial Inferior al Municipio (EATIM) y actualmente es una Entidad Local Menor (ELM).</a:t>
            </a:r>
            <a:endParaRPr lang="es-ES" sz="2400" b="1" dirty="0">
              <a:solidFill>
                <a:srgbClr val="00FFFF"/>
              </a:solidFill>
              <a:latin typeface="Agency FB" pitchFamily="34" charset="0"/>
            </a:endParaRPr>
          </a:p>
        </p:txBody>
      </p:sp>
      <p:pic>
        <p:nvPicPr>
          <p:cNvPr id="5" name="Picture 3" descr="illusion-015"/>
          <p:cNvPicPr>
            <a:picLocks noChangeAspect="1" noChangeArrowheads="1" noCrop="1"/>
          </p:cNvPicPr>
          <p:nvPr/>
        </p:nvPicPr>
        <p:blipFill>
          <a:blip r:embed="rId3" cstate="print">
            <a:duotone>
              <a:prstClr val="black"/>
              <a:schemeClr val="accent4">
                <a:tint val="45000"/>
                <a:satMod val="400000"/>
              </a:schemeClr>
            </a:duotone>
            <a:lum bright="-35000" contrast="80000"/>
          </a:blip>
          <a:srcRect/>
          <a:stretch>
            <a:fillRect/>
          </a:stretch>
        </p:blipFill>
        <p:spPr bwMode="auto">
          <a:xfrm>
            <a:off x="6349211" y="0"/>
            <a:ext cx="4920452" cy="7653902"/>
          </a:xfrm>
          <a:prstGeom prst="rect">
            <a:avLst/>
          </a:prstGeom>
          <a:noFill/>
          <a:ln w="9525">
            <a:noFill/>
            <a:miter lim="800000"/>
            <a:headEnd/>
            <a:tailEnd/>
          </a:ln>
        </p:spPr>
      </p:pic>
    </p:spTree>
  </p:cSld>
  <p:clrMapOvr>
    <a:masterClrMapping/>
  </p:clrMapOvr>
  <p:transition spd="slow" advTm="2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p:cTn id="11"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2" dur="5000" fill="hold"/>
                                        <p:tgtEl>
                                          <p:spTgt spid="3">
                                            <p:txEl>
                                              <p:pRg st="2" end="2"/>
                                            </p:txEl>
                                          </p:spTgt>
                                        </p:tgtEl>
                                        <p:attrNameLst>
                                          <p:attrName>ppt_h</p:attrName>
                                        </p:attrNameLst>
                                      </p:cBhvr>
                                      <p:tavLst>
                                        <p:tav tm="0">
                                          <p:val>
                                            <p:strVal val="#ppt_h"/>
                                          </p:val>
                                        </p:tav>
                                        <p:tav tm="100000">
                                          <p:val>
                                            <p:strVal val="#ppt_h"/>
                                          </p:val>
                                        </p:tav>
                                      </p:tavLst>
                                    </p:anim>
                                  </p:childTnLst>
                                </p:cTn>
                              </p:par>
                              <p:par>
                                <p:cTn id="13" presetID="8" presetClass="exit" presetSubtype="16" fill="hold" nodeType="withEffect">
                                  <p:stCondLst>
                                    <p:cond delay="0"/>
                                  </p:stCondLst>
                                  <p:childTnLst>
                                    <p:animEffect transition="out" filter="diamond(in)">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Vista de la playa de El Perelló"/>
          <p:cNvPicPr>
            <a:picLocks noChangeAspect="1" noChangeArrowheads="1"/>
          </p:cNvPicPr>
          <p:nvPr/>
        </p:nvPicPr>
        <p:blipFill>
          <a:blip r:embed="rId2"/>
          <a:srcRect/>
          <a:stretch>
            <a:fillRect/>
          </a:stretch>
        </p:blipFill>
        <p:spPr bwMode="auto">
          <a:xfrm>
            <a:off x="-5634910" y="0"/>
            <a:ext cx="19633964" cy="8102629"/>
          </a:xfrm>
          <a:prstGeom prst="rect">
            <a:avLst/>
          </a:prstGeom>
          <a:noFill/>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42761 -0.02633 L -0.25 -1.48559E-6 " pathEditMode="relative" rAng="0" ptsTypes="AA">
                                      <p:cBhvr>
                                        <p:cTn id="6" dur="5000" fill="hold"/>
                                        <p:tgtEl>
                                          <p:spTgt spid="80898"/>
                                        </p:tgtEl>
                                        <p:attrNameLst>
                                          <p:attrName>ppt_x</p:attrName>
                                          <p:attrName>ppt_y</p:attrName>
                                        </p:attrNameLst>
                                      </p:cBhvr>
                                      <p:rCtr x="-339"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eurosol-inmobiliaria.com/images/entorno/entorno08.jpg"/>
          <p:cNvPicPr>
            <a:picLocks noChangeAspect="1" noChangeArrowheads="1"/>
          </p:cNvPicPr>
          <p:nvPr/>
        </p:nvPicPr>
        <p:blipFill>
          <a:blip r:embed="rId2"/>
          <a:srcRect b="18571"/>
          <a:stretch>
            <a:fillRect/>
          </a:stretch>
        </p:blipFill>
        <p:spPr bwMode="auto">
          <a:xfrm>
            <a:off x="0" y="-1"/>
            <a:ext cx="1155242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62865" y="1030268"/>
            <a:ext cx="8215370" cy="5534251"/>
          </a:xfrm>
          <a:prstGeom prst="rect">
            <a:avLst/>
          </a:prstGeom>
        </p:spPr>
        <p:txBody>
          <a:bodyPr wrap="square" lIns="116248" tIns="58124" rIns="116248" bIns="58124">
            <a:spAutoFit/>
          </a:bodyPr>
          <a:lstStyle/>
          <a:p>
            <a:pPr algn="ctr"/>
            <a:r>
              <a:rPr lang="es-ES" sz="3200" b="1" dirty="0" smtClean="0">
                <a:solidFill>
                  <a:srgbClr val="00FFFF"/>
                </a:solidFill>
                <a:latin typeface="Agency FB" pitchFamily="34" charset="0"/>
              </a:rPr>
              <a:t>El </a:t>
            </a:r>
            <a:r>
              <a:rPr lang="es-ES" sz="3200" b="1" dirty="0" err="1" smtClean="0">
                <a:solidFill>
                  <a:srgbClr val="00FFFF"/>
                </a:solidFill>
                <a:latin typeface="Agency FB" pitchFamily="34" charset="0"/>
              </a:rPr>
              <a:t>Perelló</a:t>
            </a:r>
            <a:r>
              <a:rPr lang="es-ES" sz="3200" b="1" dirty="0" smtClean="0">
                <a:solidFill>
                  <a:srgbClr val="00FFFF"/>
                </a:solidFill>
                <a:latin typeface="Agency FB" pitchFamily="34" charset="0"/>
              </a:rPr>
              <a:t> se sitúa a 3 msnm, rodeado por el Parque Natural de la Albufera. La localidad se levanta junto a la costa y en el margen derecho del canal o </a:t>
            </a:r>
            <a:r>
              <a:rPr lang="es-ES" sz="3200" b="1" i="1" dirty="0" smtClean="0">
                <a:solidFill>
                  <a:srgbClr val="00FFFF"/>
                </a:solidFill>
                <a:latin typeface="Agency FB" pitchFamily="34" charset="0"/>
              </a:rPr>
              <a:t>gola</a:t>
            </a:r>
            <a:r>
              <a:rPr lang="es-ES" sz="3200" b="1" dirty="0" smtClean="0">
                <a:solidFill>
                  <a:srgbClr val="00FFFF"/>
                </a:solidFill>
                <a:latin typeface="Agency FB" pitchFamily="34" charset="0"/>
              </a:rPr>
              <a:t> del </a:t>
            </a:r>
            <a:r>
              <a:rPr lang="es-ES" sz="3200" b="1" dirty="0" err="1" smtClean="0">
                <a:solidFill>
                  <a:srgbClr val="00FFFF"/>
                </a:solidFill>
                <a:latin typeface="Agency FB" pitchFamily="34" charset="0"/>
              </a:rPr>
              <a:t>Perelló</a:t>
            </a:r>
            <a:r>
              <a:rPr lang="es-ES" sz="3200" b="1" dirty="0" smtClean="0">
                <a:solidFill>
                  <a:srgbClr val="00FFFF"/>
                </a:solidFill>
                <a:latin typeface="Agency FB" pitchFamily="34" charset="0"/>
              </a:rPr>
              <a:t>. Este último posee a la altura de El </a:t>
            </a:r>
            <a:r>
              <a:rPr lang="es-ES" sz="3200" b="1" dirty="0" err="1" smtClean="0">
                <a:solidFill>
                  <a:srgbClr val="00FFFF"/>
                </a:solidFill>
                <a:latin typeface="Agency FB" pitchFamily="34" charset="0"/>
              </a:rPr>
              <a:t>Perelló</a:t>
            </a:r>
            <a:r>
              <a:rPr lang="es-ES" sz="3200" b="1" dirty="0" smtClean="0">
                <a:solidFill>
                  <a:srgbClr val="00FFFF"/>
                </a:solidFill>
                <a:latin typeface="Agency FB" pitchFamily="34" charset="0"/>
              </a:rPr>
              <a:t> unas compuertas que se utilizan para regular el nivel de las aguas en </a:t>
            </a:r>
            <a:r>
              <a:rPr lang="es-ES" sz="3200" b="1" dirty="0" err="1" smtClean="0">
                <a:solidFill>
                  <a:srgbClr val="00FFFF"/>
                </a:solidFill>
                <a:latin typeface="Agency FB" pitchFamily="34" charset="0"/>
              </a:rPr>
              <a:t>laAlbufera</a:t>
            </a:r>
            <a:r>
              <a:rPr lang="es-ES" sz="3200" b="1" dirty="0" smtClean="0">
                <a:solidFill>
                  <a:srgbClr val="00FFFF"/>
                </a:solidFill>
                <a:latin typeface="Agency FB" pitchFamily="34" charset="0"/>
              </a:rPr>
              <a:t>, de acuerdo con las necesidades agrícolas, e impedir que en días de mar gruesa puedan penetrar en la misma las aguas saladas del mar. Por el norte limita con El </a:t>
            </a:r>
            <a:r>
              <a:rPr lang="es-ES" sz="3200" b="1" dirty="0" err="1" smtClean="0">
                <a:solidFill>
                  <a:srgbClr val="00FFFF"/>
                </a:solidFill>
                <a:latin typeface="Agency FB" pitchFamily="34" charset="0"/>
              </a:rPr>
              <a:t>Perellonet</a:t>
            </a:r>
            <a:r>
              <a:rPr lang="es-ES" sz="3200" b="1" dirty="0" smtClean="0">
                <a:solidFill>
                  <a:srgbClr val="00FFFF"/>
                </a:solidFill>
                <a:latin typeface="Agency FB" pitchFamily="34" charset="0"/>
              </a:rPr>
              <a:t>, pedanía perteneciente al término municipal de Valencia que se alza en la margen izquierda del canal del </a:t>
            </a:r>
            <a:r>
              <a:rPr lang="es-ES" sz="3200" b="1" dirty="0" err="1" smtClean="0">
                <a:solidFill>
                  <a:srgbClr val="00FFFF"/>
                </a:solidFill>
                <a:latin typeface="Agency FB" pitchFamily="34" charset="0"/>
              </a:rPr>
              <a:t>Perelló</a:t>
            </a:r>
            <a:r>
              <a:rPr lang="es-ES" sz="3200" b="1" dirty="0" smtClean="0">
                <a:solidFill>
                  <a:srgbClr val="00FFFF"/>
                </a:solidFill>
                <a:latin typeface="Agency FB" pitchFamily="34" charset="0"/>
              </a:rPr>
              <a:t>.</a:t>
            </a:r>
            <a:endParaRPr lang="es-ES" sz="3200" b="1" dirty="0">
              <a:solidFill>
                <a:srgbClr val="00FFFF"/>
              </a:solidFill>
              <a:latin typeface="Agency FB" pitchFamily="34" charset="0"/>
            </a:endParaRPr>
          </a:p>
        </p:txBody>
      </p:sp>
      <p:pic>
        <p:nvPicPr>
          <p:cNvPr id="3" name="Picture 3" descr="illusion-015"/>
          <p:cNvPicPr>
            <a:picLocks noChangeAspect="1" noChangeArrowheads="1" noCrop="1"/>
          </p:cNvPicPr>
          <p:nvPr/>
        </p:nvPicPr>
        <p:blipFill>
          <a:blip r:embed="rId2" cstate="print">
            <a:duotone>
              <a:prstClr val="black"/>
              <a:schemeClr val="accent3">
                <a:tint val="45000"/>
                <a:satMod val="400000"/>
              </a:schemeClr>
            </a:duotone>
            <a:lum bright="-49000" contrast="65000"/>
          </a:blip>
          <a:srcRect/>
          <a:stretch>
            <a:fillRect/>
          </a:stretch>
        </p:blipFill>
        <p:spPr bwMode="auto">
          <a:xfrm>
            <a:off x="0" y="-21202"/>
            <a:ext cx="11269663" cy="7653902"/>
          </a:xfrm>
          <a:prstGeom prst="rect">
            <a:avLst/>
          </a:prstGeom>
          <a:noFill/>
          <a:ln w="9525">
            <a:noFill/>
            <a:miter lim="800000"/>
            <a:headEnd/>
            <a:tailEnd/>
          </a:ln>
        </p:spPr>
      </p:pic>
    </p:spTree>
  </p:cSld>
  <p:clrMapOvr>
    <a:masterClrMapping/>
  </p:clrMapOvr>
  <p:transition spd="slow" advTm="3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plusesmas.com/escudos_postales/postales2/espana/comunidad_valenciana/valencia/sueca/espana_comunidad_valenciana_valencia_sueca_0015.jpg"/>
          <p:cNvPicPr>
            <a:picLocks noChangeAspect="1" noChangeArrowheads="1"/>
          </p:cNvPicPr>
          <p:nvPr/>
        </p:nvPicPr>
        <p:blipFill>
          <a:blip r:embed="rId2"/>
          <a:srcRect l="1739" t="11196" r="1739" b="2246"/>
          <a:stretch>
            <a:fillRect/>
          </a:stretch>
        </p:blipFill>
        <p:spPr bwMode="auto">
          <a:xfrm>
            <a:off x="0" y="-1"/>
            <a:ext cx="11338888"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eurosol-inmobiliaria.com/images/entorno/entorno07.jpg"/>
          <p:cNvPicPr>
            <a:picLocks noChangeAspect="1" noChangeArrowheads="1"/>
          </p:cNvPicPr>
          <p:nvPr/>
        </p:nvPicPr>
        <p:blipFill>
          <a:blip r:embed="rId2"/>
          <a:srcRect b="17142"/>
          <a:stretch>
            <a:fillRect/>
          </a:stretch>
        </p:blipFill>
        <p:spPr bwMode="auto">
          <a:xfrm>
            <a:off x="-1" y="-1"/>
            <a:ext cx="1135324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05807" y="1458896"/>
            <a:ext cx="7746637" cy="5041808"/>
          </a:xfrm>
          <a:prstGeom prst="rect">
            <a:avLst/>
          </a:prstGeom>
        </p:spPr>
        <p:txBody>
          <a:bodyPr wrap="square" lIns="116248" tIns="58124" rIns="116248" bIns="58124">
            <a:spAutoFit/>
          </a:bodyPr>
          <a:lstStyle/>
          <a:p>
            <a:pPr algn="ctr"/>
            <a:r>
              <a:rPr lang="es-ES" sz="3200" b="1" dirty="0" smtClean="0">
                <a:solidFill>
                  <a:srgbClr val="00FFFF"/>
                </a:solidFill>
                <a:latin typeface="Agency FB" pitchFamily="34" charset="0"/>
              </a:rPr>
              <a:t>La población toma su nombre del canal del </a:t>
            </a:r>
            <a:r>
              <a:rPr lang="es-ES" sz="3200" b="1" dirty="0" err="1" smtClean="0">
                <a:solidFill>
                  <a:srgbClr val="00FFFF"/>
                </a:solidFill>
                <a:latin typeface="Agency FB" pitchFamily="34" charset="0"/>
              </a:rPr>
              <a:t>Perelló</a:t>
            </a:r>
            <a:r>
              <a:rPr lang="es-ES" sz="3200" b="1" dirty="0" smtClean="0">
                <a:solidFill>
                  <a:srgbClr val="00FFFF"/>
                </a:solidFill>
                <a:latin typeface="Agency FB" pitchFamily="34" charset="0"/>
              </a:rPr>
              <a:t>, en cuyo margen derecho se levanta. El primer núcleo de población se conformó merced a los pescadores de la Albufera, que levantaron barracas y otras viviendas entre el mar y el canal.</a:t>
            </a:r>
            <a:r>
              <a:rPr lang="es-ES" sz="3200" b="1" baseline="30000" dirty="0" smtClean="0">
                <a:solidFill>
                  <a:srgbClr val="00FFFF"/>
                </a:solidFill>
                <a:latin typeface="Agency FB" pitchFamily="34" charset="0"/>
              </a:rPr>
              <a:t> </a:t>
            </a:r>
            <a:r>
              <a:rPr lang="es-ES" sz="3200" b="1" dirty="0" smtClean="0">
                <a:solidFill>
                  <a:srgbClr val="00FFFF"/>
                </a:solidFill>
                <a:latin typeface="Agency FB" pitchFamily="34" charset="0"/>
              </a:rPr>
              <a:t> Más tarde, sobre todo a partir de la década de 1960 se convirtió en lugar de veraneo, principalmente para la población </a:t>
            </a:r>
            <a:r>
              <a:rPr lang="es-ES" sz="3200" b="1" dirty="0" err="1" smtClean="0">
                <a:solidFill>
                  <a:srgbClr val="00FFFF"/>
                </a:solidFill>
                <a:latin typeface="Agency FB" pitchFamily="34" charset="0"/>
              </a:rPr>
              <a:t>deValencia</a:t>
            </a:r>
            <a:r>
              <a:rPr lang="es-ES" sz="3200" b="1" dirty="0" smtClean="0">
                <a:solidFill>
                  <a:srgbClr val="00FFFF"/>
                </a:solidFill>
                <a:latin typeface="Agency FB" pitchFamily="34" charset="0"/>
              </a:rPr>
              <a:t> y la Ribera Baja. En época reciente se han construido numerosos bloques de apartamentos y servicios turísticos.</a:t>
            </a:r>
            <a:endParaRPr lang="es-ES" sz="3200" b="1" dirty="0">
              <a:solidFill>
                <a:srgbClr val="00FFFF"/>
              </a:solidFill>
              <a:latin typeface="Agency FB" pitchFamily="34" charset="0"/>
            </a:endParaRPr>
          </a:p>
        </p:txBody>
      </p:sp>
      <p:pic>
        <p:nvPicPr>
          <p:cNvPr id="3" name="Picture 3" descr="illusion-015"/>
          <p:cNvPicPr>
            <a:picLocks noChangeAspect="1" noChangeArrowheads="1" noCrop="1"/>
          </p:cNvPicPr>
          <p:nvPr/>
        </p:nvPicPr>
        <p:blipFill>
          <a:blip r:embed="rId2" cstate="print">
            <a:duotone>
              <a:prstClr val="black"/>
              <a:schemeClr val="accent3">
                <a:tint val="45000"/>
                <a:satMod val="400000"/>
              </a:schemeClr>
            </a:duotone>
            <a:lum bright="-49000" contrast="65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3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auto">
          <a:xfrm>
            <a:off x="276981" y="244450"/>
            <a:ext cx="10992682" cy="7388250"/>
          </a:xfrm>
          <a:prstGeom prst="bevel">
            <a:avLst>
              <a:gd name="adj" fmla="val 3356"/>
            </a:avLst>
          </a:prstGeom>
          <a:solidFill>
            <a:srgbClr val="00FF00"/>
          </a:solidFill>
          <a:ln w="381000">
            <a:solidFill>
              <a:srgbClr val="FF0000"/>
            </a:solidFill>
            <a:miter lim="800000"/>
            <a:headEnd/>
            <a:tailEnd/>
          </a:ln>
          <a:effectLst>
            <a:prstShdw prst="shdw17" dist="17961" dir="2700000">
              <a:srgbClr val="6B6B6B"/>
            </a:prstShdw>
          </a:effectLst>
        </p:spPr>
        <p:txBody>
          <a:bodyPr wrap="none" lIns="108009" tIns="54004" rIns="108009" bIns="54004" anchor="ctr"/>
          <a:lstStyle/>
          <a:p>
            <a:endParaRPr lang="it-IT" sz="2800" dirty="0"/>
          </a:p>
        </p:txBody>
      </p:sp>
      <p:pic>
        <p:nvPicPr>
          <p:cNvPr id="4" name="Picture 2" descr="http://www.elperello.es/sites/default/files/images/Gola%20de%20El%20Perello.jpg"/>
          <p:cNvPicPr>
            <a:picLocks noChangeAspect="1" noChangeArrowheads="1"/>
          </p:cNvPicPr>
          <p:nvPr/>
        </p:nvPicPr>
        <p:blipFill>
          <a:blip r:embed="rId2"/>
          <a:srcRect/>
          <a:stretch>
            <a:fillRect/>
          </a:stretch>
        </p:blipFill>
        <p:spPr bwMode="auto">
          <a:xfrm>
            <a:off x="0" y="1"/>
            <a:ext cx="11269663" cy="763270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par>
                                <p:cTn id="8" presetID="22" presetClass="emph" presetSubtype="0" repeatCount="indefinite" fill="hold" grpId="0" nodeType="withEffect">
                                  <p:stCondLst>
                                    <p:cond delay="0"/>
                                  </p:stCondLst>
                                  <p:childTnLst>
                                    <p:animClr clrSpc="hsl" dir="cw">
                                      <p:cBhvr override="childStyle">
                                        <p:cTn id="9" dur="2000" fill="hold"/>
                                        <p:tgtEl>
                                          <p:spTgt spid="3"/>
                                        </p:tgtEl>
                                        <p:attrNameLst>
                                          <p:attrName>style.color</p:attrName>
                                        </p:attrNameLst>
                                      </p:cBhvr>
                                      <p:by>
                                        <p:hsl h="-7200000" s="0" l="0"/>
                                      </p:by>
                                    </p:animClr>
                                    <p:animClr clrSpc="hsl" dir="cw">
                                      <p:cBhvr>
                                        <p:cTn id="10" dur="2000" fill="hold"/>
                                        <p:tgtEl>
                                          <p:spTgt spid="3"/>
                                        </p:tgtEl>
                                        <p:attrNameLst>
                                          <p:attrName>fillcolor</p:attrName>
                                        </p:attrNameLst>
                                      </p:cBhvr>
                                      <p:by>
                                        <p:hsl h="-7200000" s="0" l="0"/>
                                      </p:by>
                                    </p:animClr>
                                    <p:animClr clrSpc="hsl" dir="cw">
                                      <p:cBhvr>
                                        <p:cTn id="11" dur="2000" fill="hold"/>
                                        <p:tgtEl>
                                          <p:spTgt spid="3"/>
                                        </p:tgtEl>
                                        <p:attrNameLst>
                                          <p:attrName>stroke.color</p:attrName>
                                        </p:attrNameLst>
                                      </p:cBhvr>
                                      <p:by>
                                        <p:hsl h="-7200000" s="0" l="0"/>
                                      </p:by>
                                    </p:animClr>
                                    <p:set>
                                      <p:cBhvr>
                                        <p:cTn id="12" dur="2000" fill="hold"/>
                                        <p:tgtEl>
                                          <p:spTgt spid="3"/>
                                        </p:tgtEl>
                                        <p:attrNameLst>
                                          <p:attrName>fill.type</p:attrName>
                                        </p:attrNameLst>
                                      </p:cBhvr>
                                      <p:to>
                                        <p:strVal val="solid"/>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espaunica.com/wp-content/uploads/2015/04/lespalmeretes3.jpg"/>
          <p:cNvPicPr>
            <a:picLocks noChangeAspect="1" noChangeArrowheads="1"/>
          </p:cNvPicPr>
          <p:nvPr/>
        </p:nvPicPr>
        <p:blipFill>
          <a:blip r:embed="rId2"/>
          <a:srcRect/>
          <a:stretch>
            <a:fillRect/>
          </a:stretch>
        </p:blipFill>
        <p:spPr bwMode="auto">
          <a:xfrm>
            <a:off x="1" y="-27572"/>
            <a:ext cx="11269662" cy="7660271"/>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777839" y="458764"/>
            <a:ext cx="3929090" cy="6580691"/>
          </a:xfrm>
          <a:prstGeom prst="rect">
            <a:avLst/>
          </a:prstGeom>
        </p:spPr>
        <p:txBody>
          <a:bodyPr wrap="square" lIns="116248" tIns="58124" rIns="116248" bIns="58124">
            <a:spAutoFit/>
          </a:bodyPr>
          <a:lstStyle/>
          <a:p>
            <a:pPr algn="ctr"/>
            <a:endParaRPr lang="es-ES" sz="2800" b="1" dirty="0" smtClean="0">
              <a:solidFill>
                <a:srgbClr val="00FFFF"/>
              </a:solidFill>
              <a:latin typeface="Agency FB" pitchFamily="34" charset="0"/>
            </a:endParaRPr>
          </a:p>
          <a:p>
            <a:pPr algn="ctr"/>
            <a:endParaRPr lang="es-ES" sz="2800" b="1" dirty="0" smtClean="0">
              <a:solidFill>
                <a:srgbClr val="00FFFF"/>
              </a:solidFill>
              <a:latin typeface="Agency FB" pitchFamily="34" charset="0"/>
            </a:endParaRPr>
          </a:p>
          <a:p>
            <a:pPr algn="ctr"/>
            <a:r>
              <a:rPr lang="es-ES" sz="2800" b="1" dirty="0" smtClean="0">
                <a:solidFill>
                  <a:srgbClr val="00FFFF"/>
                </a:solidFill>
                <a:latin typeface="Agency FB" pitchFamily="34" charset="0"/>
              </a:rPr>
              <a:t>La economía de El </a:t>
            </a:r>
            <a:r>
              <a:rPr lang="es-ES" sz="2800" b="1" dirty="0" err="1" smtClean="0">
                <a:solidFill>
                  <a:srgbClr val="00FFFF"/>
                </a:solidFill>
                <a:latin typeface="Agency FB" pitchFamily="34" charset="0"/>
              </a:rPr>
              <a:t>Perelló</a:t>
            </a:r>
            <a:r>
              <a:rPr lang="es-ES" sz="2800" b="1" dirty="0" smtClean="0">
                <a:solidFill>
                  <a:srgbClr val="00FFFF"/>
                </a:solidFill>
                <a:latin typeface="Agency FB" pitchFamily="34" charset="0"/>
              </a:rPr>
              <a:t> está centrada principalmente en el sector turístico y hostelero,</a:t>
            </a:r>
            <a:r>
              <a:rPr lang="es-ES" sz="2800" b="1" baseline="30000" dirty="0" smtClean="0">
                <a:solidFill>
                  <a:srgbClr val="00FFFF"/>
                </a:solidFill>
                <a:latin typeface="Agency FB" pitchFamily="34" charset="0"/>
              </a:rPr>
              <a:t> </a:t>
            </a:r>
            <a:r>
              <a:rPr lang="es-ES" sz="2800" b="1" dirty="0" smtClean="0">
                <a:solidFill>
                  <a:srgbClr val="00FFFF"/>
                </a:solidFill>
                <a:latin typeface="Agency FB" pitchFamily="34" charset="0"/>
              </a:rPr>
              <a:t>dada su condición de pueblo costero y su ubicación en pleno Parque Natural de la Albufera.</a:t>
            </a:r>
          </a:p>
          <a:p>
            <a:pPr algn="ctr"/>
            <a:endParaRPr lang="es-ES" sz="2800" b="1" dirty="0" smtClean="0">
              <a:solidFill>
                <a:srgbClr val="00FFFF"/>
              </a:solidFill>
              <a:latin typeface="Agency FB" pitchFamily="34" charset="0"/>
            </a:endParaRPr>
          </a:p>
          <a:p>
            <a:pPr algn="ctr"/>
            <a:r>
              <a:rPr lang="es-ES" sz="2800" b="1" dirty="0" smtClean="0">
                <a:solidFill>
                  <a:srgbClr val="00FFFF"/>
                </a:solidFill>
                <a:latin typeface="Agency FB" pitchFamily="34" charset="0"/>
              </a:rPr>
              <a:t>Con todo, sigue conservando cierta importancia la agricultura, sobre todo del arroz y cultivos en invernadero.</a:t>
            </a:r>
            <a:endParaRPr lang="es-ES" sz="2800" b="1" dirty="0">
              <a:solidFill>
                <a:srgbClr val="00FFFF"/>
              </a:solidFill>
              <a:latin typeface="Agency FB" pitchFamily="34" charset="0"/>
            </a:endParaRPr>
          </a:p>
        </p:txBody>
      </p:sp>
      <p:pic>
        <p:nvPicPr>
          <p:cNvPr id="3" name="Picture 3" descr="illusion-015"/>
          <p:cNvPicPr>
            <a:picLocks noChangeAspect="1" noChangeArrowheads="1" noCrop="1"/>
          </p:cNvPicPr>
          <p:nvPr/>
        </p:nvPicPr>
        <p:blipFill>
          <a:blip r:embed="rId2" cstate="print">
            <a:duotone>
              <a:prstClr val="black"/>
              <a:schemeClr val="accent4">
                <a:tint val="45000"/>
                <a:satMod val="400000"/>
              </a:schemeClr>
            </a:duotone>
            <a:lum bright="-35000" contrast="80000"/>
          </a:blip>
          <a:srcRect/>
          <a:stretch>
            <a:fillRect/>
          </a:stretch>
        </p:blipFill>
        <p:spPr bwMode="auto">
          <a:xfrm>
            <a:off x="5777707" y="0"/>
            <a:ext cx="5491956" cy="7653902"/>
          </a:xfrm>
          <a:prstGeom prst="rect">
            <a:avLst/>
          </a:prstGeom>
          <a:noFill/>
          <a:ln w="9525">
            <a:noFill/>
            <a:miter lim="800000"/>
            <a:headEnd/>
            <a:tailEnd/>
          </a:ln>
        </p:spPr>
      </p:pic>
      <p:pic>
        <p:nvPicPr>
          <p:cNvPr id="4" name="Picture 2" descr="http://www.eurosol-inmobiliaria.com/images/entorno/entorno06.jpg"/>
          <p:cNvPicPr>
            <a:picLocks noChangeAspect="1" noChangeArrowheads="1"/>
          </p:cNvPicPr>
          <p:nvPr/>
        </p:nvPicPr>
        <p:blipFill>
          <a:blip r:embed="rId3"/>
          <a:srcRect l="33912" t="15309" r="28376" b="26968"/>
          <a:stretch>
            <a:fillRect/>
          </a:stretch>
        </p:blipFill>
        <p:spPr bwMode="auto">
          <a:xfrm>
            <a:off x="-365961" y="0"/>
            <a:ext cx="6145809" cy="7632700"/>
          </a:xfrm>
          <a:prstGeom prst="rect">
            <a:avLst/>
          </a:prstGeom>
          <a:noFill/>
        </p:spPr>
      </p:pic>
    </p:spTree>
  </p:cSld>
  <p:clrMapOvr>
    <a:masterClrMapping/>
  </p:clrMapOvr>
  <p:transition spd="slow" advTm="3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cdn.s3.eltiempo.es/eltiempo/playas/new/images/ply1526_img02PERELLO.jpg"/>
          <p:cNvPicPr>
            <a:picLocks noChangeAspect="1" noChangeArrowheads="1"/>
          </p:cNvPicPr>
          <p:nvPr/>
        </p:nvPicPr>
        <p:blipFill>
          <a:blip r:embed="rId2"/>
          <a:srcRect t="31456"/>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dn.s3.eltiempo.es/eltiempo/playas/new/images/ply1526_img04PERELLO.jpg"/>
          <p:cNvPicPr>
            <a:picLocks noChangeAspect="1" noChangeArrowheads="1"/>
          </p:cNvPicPr>
          <p:nvPr/>
        </p:nvPicPr>
        <p:blipFill>
          <a:blip r:embed="rId2"/>
          <a:srcRect b="11896"/>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10921" y="577827"/>
            <a:ext cx="4967446" cy="6211359"/>
          </a:xfrm>
          <a:prstGeom prst="rect">
            <a:avLst/>
          </a:prstGeom>
        </p:spPr>
        <p:txBody>
          <a:bodyPr wrap="square" lIns="116248" tIns="58124" rIns="116248" bIns="58124">
            <a:spAutoFit/>
          </a:bodyPr>
          <a:lstStyle/>
          <a:p>
            <a:r>
              <a:rPr lang="es-ES" sz="3600" b="1" dirty="0" smtClean="0">
                <a:solidFill>
                  <a:srgbClr val="00FFFF"/>
                </a:solidFill>
                <a:latin typeface="Agency FB" pitchFamily="34" charset="0"/>
              </a:rPr>
              <a:t>Fiestas</a:t>
            </a:r>
          </a:p>
          <a:p>
            <a:r>
              <a:rPr lang="es-ES" sz="3600" b="1" dirty="0" smtClean="0">
                <a:solidFill>
                  <a:srgbClr val="00FFFF"/>
                </a:solidFill>
                <a:latin typeface="Agency FB" pitchFamily="34" charset="0"/>
              </a:rPr>
              <a:t>Fallas</a:t>
            </a:r>
            <a:r>
              <a:rPr lang="es-ES" sz="3600" dirty="0" smtClean="0">
                <a:solidFill>
                  <a:srgbClr val="00FFFF"/>
                </a:solidFill>
                <a:latin typeface="Agency FB" pitchFamily="34" charset="0"/>
              </a:rPr>
              <a:t>: se celebran el 19 de marzo. Hay dos comisiones falleras: </a:t>
            </a:r>
            <a:r>
              <a:rPr lang="es-ES" sz="3600" dirty="0" err="1" smtClean="0">
                <a:solidFill>
                  <a:srgbClr val="00FFFF"/>
                </a:solidFill>
                <a:latin typeface="Agency FB" pitchFamily="34" charset="0"/>
              </a:rPr>
              <a:t>Poble</a:t>
            </a:r>
            <a:r>
              <a:rPr lang="es-ES" sz="3600" dirty="0" smtClean="0">
                <a:solidFill>
                  <a:srgbClr val="00FFFF"/>
                </a:solidFill>
                <a:latin typeface="Agency FB" pitchFamily="34" charset="0"/>
              </a:rPr>
              <a:t> </a:t>
            </a:r>
            <a:r>
              <a:rPr lang="es-ES" sz="3600" dirty="0" err="1" smtClean="0">
                <a:solidFill>
                  <a:srgbClr val="00FFFF"/>
                </a:solidFill>
                <a:latin typeface="Agency FB" pitchFamily="34" charset="0"/>
              </a:rPr>
              <a:t>Vell</a:t>
            </a:r>
            <a:r>
              <a:rPr lang="es-ES" sz="3600" dirty="0" smtClean="0">
                <a:solidFill>
                  <a:srgbClr val="00FFFF"/>
                </a:solidFill>
                <a:latin typeface="Agency FB" pitchFamily="34" charset="0"/>
              </a:rPr>
              <a:t> y </a:t>
            </a:r>
            <a:r>
              <a:rPr lang="es-ES" sz="3600" dirty="0" err="1" smtClean="0">
                <a:solidFill>
                  <a:srgbClr val="00FFFF"/>
                </a:solidFill>
                <a:latin typeface="Agency FB" pitchFamily="34" charset="0"/>
              </a:rPr>
              <a:t>Tro</a:t>
            </a:r>
            <a:r>
              <a:rPr lang="es-ES" sz="3600" dirty="0" smtClean="0">
                <a:solidFill>
                  <a:srgbClr val="00FFFF"/>
                </a:solidFill>
                <a:latin typeface="Agency FB" pitchFamily="34" charset="0"/>
              </a:rPr>
              <a:t> i Flama.</a:t>
            </a:r>
          </a:p>
          <a:p>
            <a:r>
              <a:rPr lang="es-ES" sz="3600" b="1" dirty="0" smtClean="0">
                <a:solidFill>
                  <a:srgbClr val="00FFFF"/>
                </a:solidFill>
                <a:latin typeface="Agency FB" pitchFamily="34" charset="0"/>
              </a:rPr>
              <a:t>San Juan</a:t>
            </a:r>
            <a:r>
              <a:rPr lang="es-ES" sz="3600" dirty="0" smtClean="0">
                <a:solidFill>
                  <a:srgbClr val="00FFFF"/>
                </a:solidFill>
                <a:latin typeface="Agency FB" pitchFamily="34" charset="0"/>
              </a:rPr>
              <a:t>: se celebra el 23 de junio, organizado por la Falla </a:t>
            </a:r>
            <a:r>
              <a:rPr lang="es-ES" sz="3600" dirty="0" err="1" smtClean="0">
                <a:solidFill>
                  <a:srgbClr val="00FFFF"/>
                </a:solidFill>
                <a:latin typeface="Agency FB" pitchFamily="34" charset="0"/>
              </a:rPr>
              <a:t>Tro</a:t>
            </a:r>
            <a:r>
              <a:rPr lang="es-ES" sz="3600" dirty="0" smtClean="0">
                <a:solidFill>
                  <a:srgbClr val="00FFFF"/>
                </a:solidFill>
                <a:latin typeface="Agency FB" pitchFamily="34" charset="0"/>
              </a:rPr>
              <a:t> Flama.</a:t>
            </a:r>
          </a:p>
          <a:p>
            <a:r>
              <a:rPr lang="es-ES" sz="3600" b="1" dirty="0" smtClean="0">
                <a:solidFill>
                  <a:srgbClr val="00FFFF"/>
                </a:solidFill>
                <a:latin typeface="Agency FB" pitchFamily="34" charset="0"/>
              </a:rPr>
              <a:t>Virgen del Carmen</a:t>
            </a:r>
            <a:r>
              <a:rPr lang="es-ES" sz="3600" dirty="0" smtClean="0">
                <a:solidFill>
                  <a:srgbClr val="00FFFF"/>
                </a:solidFill>
                <a:latin typeface="Agency FB" pitchFamily="34" charset="0"/>
              </a:rPr>
              <a:t>: se celebra el 16 de julio.</a:t>
            </a:r>
          </a:p>
          <a:p>
            <a:r>
              <a:rPr lang="es-ES" sz="3600" b="1" dirty="0" smtClean="0">
                <a:solidFill>
                  <a:srgbClr val="00FFFF"/>
                </a:solidFill>
                <a:latin typeface="Agency FB" pitchFamily="34" charset="0"/>
              </a:rPr>
              <a:t>Fiestas Patronales</a:t>
            </a:r>
            <a:r>
              <a:rPr lang="es-ES" sz="3600" dirty="0" smtClean="0">
                <a:solidFill>
                  <a:srgbClr val="00FFFF"/>
                </a:solidFill>
                <a:latin typeface="Agency FB" pitchFamily="34" charset="0"/>
              </a:rPr>
              <a:t>: se celebran del 5 al 8 de diciembre</a:t>
            </a:r>
            <a:r>
              <a:rPr lang="es-ES" sz="3600" dirty="0" smtClean="0">
                <a:latin typeface="Agency FB" pitchFamily="34" charset="0"/>
              </a:rPr>
              <a:t>.</a:t>
            </a:r>
            <a:endParaRPr lang="es-ES" sz="3600" dirty="0">
              <a:latin typeface="Agency FB" pitchFamily="34" charset="0"/>
            </a:endParaRPr>
          </a:p>
        </p:txBody>
      </p:sp>
      <p:pic>
        <p:nvPicPr>
          <p:cNvPr id="3" name="Picture 2" descr="Foto de La Albufera, Embarcadero, Valencia, España - Puesta de Sol romántica"/>
          <p:cNvPicPr>
            <a:picLocks noChangeAspect="1" noChangeArrowheads="1"/>
          </p:cNvPicPr>
          <p:nvPr/>
        </p:nvPicPr>
        <p:blipFill>
          <a:blip r:embed="rId3"/>
          <a:srcRect b="4734"/>
          <a:stretch>
            <a:fillRect/>
          </a:stretch>
        </p:blipFill>
        <p:spPr bwMode="auto">
          <a:xfrm>
            <a:off x="0" y="1"/>
            <a:ext cx="4930473" cy="7632700"/>
          </a:xfrm>
          <a:prstGeom prst="rect">
            <a:avLst/>
          </a:prstGeom>
          <a:noFill/>
        </p:spPr>
      </p:pic>
      <p:pic>
        <p:nvPicPr>
          <p:cNvPr id="4" name="Picture 3" descr="illusion-015"/>
          <p:cNvPicPr>
            <a:picLocks noChangeAspect="1" noChangeArrowheads="1" noCrop="1"/>
          </p:cNvPicPr>
          <p:nvPr/>
        </p:nvPicPr>
        <p:blipFill>
          <a:blip r:embed="rId4" cstate="print">
            <a:duotone>
              <a:prstClr val="black"/>
              <a:schemeClr val="accent3">
                <a:tint val="45000"/>
                <a:satMod val="400000"/>
              </a:schemeClr>
            </a:duotone>
            <a:lum bright="-49000" contrast="65000"/>
          </a:blip>
          <a:srcRect/>
          <a:stretch>
            <a:fillRect/>
          </a:stretch>
        </p:blipFill>
        <p:spPr bwMode="auto">
          <a:xfrm>
            <a:off x="4920451" y="0"/>
            <a:ext cx="6349212" cy="7653902"/>
          </a:xfrm>
          <a:prstGeom prst="rect">
            <a:avLst/>
          </a:prstGeom>
          <a:noFill/>
          <a:ln w="9525">
            <a:noFill/>
            <a:miter lim="800000"/>
            <a:headEnd/>
            <a:tailEnd/>
          </a:ln>
        </p:spPr>
      </p:pic>
    </p:spTree>
  </p:cSld>
  <p:clrMapOvr>
    <a:masterClrMapping/>
  </p:clrMapOvr>
  <p:transition spd="slow" advTm="20000">
    <p:comb dir="vert"/>
    <p:sndAc>
      <p:stSnd>
        <p:snd r:embed="rId2" name="Francisco - Himno a Valen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eurosol-inmobiliaria.com/images/entorno/entorno05.jpg"/>
          <p:cNvPicPr>
            <a:picLocks noChangeAspect="1" noChangeArrowheads="1"/>
          </p:cNvPicPr>
          <p:nvPr/>
        </p:nvPicPr>
        <p:blipFill>
          <a:blip r:embed="rId2"/>
          <a:srcRect b="24999"/>
          <a:stretch>
            <a:fillRect/>
          </a:stretch>
        </p:blipFill>
        <p:spPr bwMode="auto">
          <a:xfrm>
            <a:off x="0" y="-1"/>
            <a:ext cx="1128005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eurosol-inmobiliaria.com/images/entorno/entorno25.jpg"/>
          <p:cNvPicPr>
            <a:picLocks noChangeAspect="1" noChangeArrowheads="1"/>
          </p:cNvPicPr>
          <p:nvPr/>
        </p:nvPicPr>
        <p:blipFill>
          <a:blip r:embed="rId2"/>
          <a:srcRect b="19999"/>
          <a:stretch>
            <a:fillRect/>
          </a:stretch>
        </p:blipFill>
        <p:spPr bwMode="auto">
          <a:xfrm>
            <a:off x="0" y="-1"/>
            <a:ext cx="11308752"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elperello.es/sites/default/files/images/Gola%20de%20El%20Perello.jpg"/>
          <p:cNvPicPr>
            <a:picLocks noChangeAspect="1" noChangeArrowheads="1"/>
          </p:cNvPicPr>
          <p:nvPr/>
        </p:nvPicPr>
        <p:blipFill>
          <a:blip r:embed="rId2"/>
          <a:srcRect/>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eurosol-inmobiliaria.com/images/entorno/entorno24.jpg"/>
          <p:cNvPicPr>
            <a:picLocks noChangeAspect="1" noChangeArrowheads="1"/>
          </p:cNvPicPr>
          <p:nvPr/>
        </p:nvPicPr>
        <p:blipFill>
          <a:blip r:embed="rId2"/>
          <a:srcRect b="18571"/>
          <a:stretch>
            <a:fillRect/>
          </a:stretch>
        </p:blipFill>
        <p:spPr bwMode="auto">
          <a:xfrm>
            <a:off x="0" y="-1"/>
            <a:ext cx="11269663" cy="7632700"/>
          </a:xfrm>
          <a:prstGeom prst="rect">
            <a:avLst/>
          </a:prstGeom>
          <a:noFill/>
        </p:spPr>
      </p:pic>
    </p:spTree>
  </p:cSld>
  <p:clrMapOvr>
    <a:masterClrMapping/>
  </p:clrMapOvr>
  <p:transition spd="slow" advTm="10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eurosol-inmobiliaria.com/images/entorno/entorno11.jpg"/>
          <p:cNvPicPr>
            <a:picLocks noChangeAspect="1" noChangeArrowheads="1"/>
          </p:cNvPicPr>
          <p:nvPr/>
        </p:nvPicPr>
        <p:blipFill>
          <a:blip r:embed="rId2"/>
          <a:srcRect b="19999"/>
          <a:stretch>
            <a:fillRect/>
          </a:stretch>
        </p:blipFill>
        <p:spPr bwMode="auto">
          <a:xfrm>
            <a:off x="-1" y="-184180"/>
            <a:ext cx="11299012" cy="7816879"/>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eurosol-inmobiliaria.com/images/entorno/entorno19.jpg"/>
          <p:cNvPicPr>
            <a:picLocks noChangeAspect="1" noChangeArrowheads="1"/>
          </p:cNvPicPr>
          <p:nvPr/>
        </p:nvPicPr>
        <p:blipFill>
          <a:blip r:embed="rId2"/>
          <a:srcRect b="18791"/>
          <a:stretch>
            <a:fillRect/>
          </a:stretch>
        </p:blipFill>
        <p:spPr bwMode="auto">
          <a:xfrm>
            <a:off x="0" y="-1"/>
            <a:ext cx="11294756" cy="763270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eurosol-inmobiliaria.com/images/entorno/entorno22.jpg"/>
          <p:cNvPicPr>
            <a:picLocks noChangeAspect="1" noChangeArrowheads="1"/>
          </p:cNvPicPr>
          <p:nvPr/>
        </p:nvPicPr>
        <p:blipFill>
          <a:blip r:embed="rId2"/>
          <a:srcRect b="21875"/>
          <a:stretch>
            <a:fillRect/>
          </a:stretch>
        </p:blipFill>
        <p:spPr bwMode="auto">
          <a:xfrm>
            <a:off x="0" y="1"/>
            <a:ext cx="112696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eurosol-inmobiliaria.com/images/entorno/entorno06.jpg"/>
          <p:cNvPicPr>
            <a:picLocks noChangeAspect="1" noChangeArrowheads="1"/>
          </p:cNvPicPr>
          <p:nvPr/>
        </p:nvPicPr>
        <p:blipFill>
          <a:blip r:embed="rId2"/>
          <a:srcRect b="19905"/>
          <a:stretch>
            <a:fillRect/>
          </a:stretch>
        </p:blipFill>
        <p:spPr bwMode="auto">
          <a:xfrm>
            <a:off x="0" y="-1"/>
            <a:ext cx="1174479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eurosol-inmobiliaria.com/images/entorno/entorno23.jpg"/>
          <p:cNvPicPr>
            <a:picLocks noChangeAspect="1" noChangeArrowheads="1"/>
          </p:cNvPicPr>
          <p:nvPr/>
        </p:nvPicPr>
        <p:blipFill>
          <a:blip r:embed="rId2"/>
          <a:srcRect b="17142"/>
          <a:stretch>
            <a:fillRect/>
          </a:stretch>
        </p:blipFill>
        <p:spPr bwMode="auto">
          <a:xfrm>
            <a:off x="-1" y="-1"/>
            <a:ext cx="1135324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eurosol-inmobiliaria.com/images/entorno/entorno13.jpg"/>
          <p:cNvPicPr>
            <a:picLocks noChangeAspect="1" noChangeArrowheads="1"/>
          </p:cNvPicPr>
          <p:nvPr/>
        </p:nvPicPr>
        <p:blipFill>
          <a:blip r:embed="rId2"/>
          <a:srcRect b="15714"/>
          <a:stretch>
            <a:fillRect/>
          </a:stretch>
        </p:blipFill>
        <p:spPr bwMode="auto">
          <a:xfrm>
            <a:off x="0" y="-1"/>
            <a:ext cx="11269663" cy="763270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s://s-media-cache-ak0.pinimg.com/736x/29/d4/65/29d4659e8a5fbab6d9576a8cbe8c232e.jpg"/>
          <p:cNvPicPr>
            <a:picLocks noChangeAspect="1" noChangeArrowheads="1"/>
          </p:cNvPicPr>
          <p:nvPr/>
        </p:nvPicPr>
        <p:blipFill>
          <a:blip r:embed="rId2"/>
          <a:srcRect/>
          <a:stretch>
            <a:fillRect/>
          </a:stretch>
        </p:blipFill>
        <p:spPr bwMode="auto">
          <a:xfrm>
            <a:off x="0" y="-1"/>
            <a:ext cx="1128143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mw2.google.com/mw-panoramio/photos/medium/60845910.jpg"/>
          <p:cNvPicPr>
            <a:picLocks noChangeAspect="1" noChangeArrowheads="1"/>
          </p:cNvPicPr>
          <p:nvPr/>
        </p:nvPicPr>
        <p:blipFill>
          <a:blip r:embed="rId2"/>
          <a:srcRect/>
          <a:stretch>
            <a:fillRect/>
          </a:stretch>
        </p:blipFill>
        <p:spPr bwMode="auto">
          <a:xfrm>
            <a:off x="-1" y="-374679"/>
            <a:ext cx="11269664" cy="8007379"/>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eurosol-inmobiliaria.com/images/entorno/entorno16.jpg"/>
          <p:cNvPicPr>
            <a:picLocks noChangeAspect="1" noChangeArrowheads="1"/>
          </p:cNvPicPr>
          <p:nvPr/>
        </p:nvPicPr>
        <p:blipFill>
          <a:blip r:embed="rId2"/>
          <a:srcRect b="18666"/>
          <a:stretch>
            <a:fillRect/>
          </a:stretch>
        </p:blipFill>
        <p:spPr bwMode="auto">
          <a:xfrm>
            <a:off x="0" y="-1"/>
            <a:ext cx="11267740" cy="7632700"/>
          </a:xfrm>
          <a:prstGeom prst="rect">
            <a:avLst/>
          </a:prstGeom>
          <a:noFill/>
        </p:spPr>
      </p:pic>
    </p:spTree>
  </p:cSld>
  <p:clrMapOvr>
    <a:masterClrMapping/>
  </p:clrMapOvr>
  <p:transition spd="slow" advTm="11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eurosol-inmobiliaria.com/images/entorno/entorno21.jpg"/>
          <p:cNvPicPr>
            <a:picLocks noChangeAspect="1" noChangeArrowheads="1"/>
          </p:cNvPicPr>
          <p:nvPr/>
        </p:nvPicPr>
        <p:blipFill>
          <a:blip r:embed="rId2"/>
          <a:srcRect b="18571"/>
          <a:stretch>
            <a:fillRect/>
          </a:stretch>
        </p:blipFill>
        <p:spPr bwMode="auto">
          <a:xfrm>
            <a:off x="0" y="-1"/>
            <a:ext cx="11254518"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uias.masmar.net/var/masmar/storage/images/gu%C3%ADas/playas/comunidad-valenciana/playa-de-el-perellonet-valencia/playa-de-el-perellonet-valencia6/253797-1-esl-ES/Playa-de-El-Perellonet-Valencia.jpg"/>
          <p:cNvPicPr>
            <a:picLocks noChangeAspect="1" noChangeArrowheads="1"/>
          </p:cNvPicPr>
          <p:nvPr/>
        </p:nvPicPr>
        <p:blipFill>
          <a:blip r:embed="rId2"/>
          <a:srcRect/>
          <a:stretch>
            <a:fillRect/>
          </a:stretch>
        </p:blipFill>
        <p:spPr bwMode="auto">
          <a:xfrm>
            <a:off x="0" y="0"/>
            <a:ext cx="11269663" cy="7695117"/>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images.marinas.com/med_res_id/77098"/>
          <p:cNvPicPr>
            <a:picLocks noChangeAspect="1" noChangeArrowheads="1"/>
          </p:cNvPicPr>
          <p:nvPr/>
        </p:nvPicPr>
        <p:blipFill>
          <a:blip r:embed="rId2"/>
          <a:srcRect b="5595"/>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ciclointegraldelagua.com/img/telemando/gpere02g.jpg"/>
          <p:cNvPicPr>
            <a:picLocks noChangeAspect="1" noChangeArrowheads="1"/>
          </p:cNvPicPr>
          <p:nvPr/>
        </p:nvPicPr>
        <p:blipFill>
          <a:blip r:embed="rId2"/>
          <a:srcRect/>
          <a:stretch>
            <a:fillRect/>
          </a:stretch>
        </p:blipFill>
        <p:spPr bwMode="auto">
          <a:xfrm>
            <a:off x="0" y="0"/>
            <a:ext cx="11269663" cy="7649085"/>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eurosol-inmobiliaria.com/images/entorno/entorno01.jpg"/>
          <p:cNvPicPr>
            <a:picLocks noChangeAspect="1" noChangeArrowheads="1"/>
          </p:cNvPicPr>
          <p:nvPr/>
        </p:nvPicPr>
        <p:blipFill>
          <a:blip r:embed="rId2"/>
          <a:srcRect b="12500"/>
          <a:stretch>
            <a:fillRect/>
          </a:stretch>
        </p:blipFill>
        <p:spPr bwMode="auto">
          <a:xfrm>
            <a:off x="0" y="1"/>
            <a:ext cx="1126966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spaincenter.org/turismo-spain/comunidad-valenciana/valencia/fotos/el-perello-003.jpg"/>
          <p:cNvPicPr>
            <a:picLocks noChangeAspect="1" noChangeArrowheads="1"/>
          </p:cNvPicPr>
          <p:nvPr/>
        </p:nvPicPr>
        <p:blipFill>
          <a:blip r:embed="rId2"/>
          <a:srcRect t="7976" b="9888"/>
          <a:stretch>
            <a:fillRect/>
          </a:stretch>
        </p:blipFill>
        <p:spPr bwMode="auto">
          <a:xfrm>
            <a:off x="-602619" y="-279428"/>
            <a:ext cx="11872283" cy="7912128"/>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eurosol-inmobiliaria.com/images/entorno/entorno10.jpg"/>
          <p:cNvPicPr>
            <a:picLocks noChangeAspect="1" noChangeArrowheads="1"/>
          </p:cNvPicPr>
          <p:nvPr/>
        </p:nvPicPr>
        <p:blipFill>
          <a:blip r:embed="rId2"/>
          <a:srcRect b="15809"/>
          <a:stretch>
            <a:fillRect/>
          </a:stretch>
        </p:blipFill>
        <p:spPr bwMode="auto">
          <a:xfrm>
            <a:off x="0" y="-1"/>
            <a:ext cx="11269663" cy="763270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eurosol-inmobiliaria.com/images/entorno/entorno04.jpg"/>
          <p:cNvPicPr>
            <a:picLocks noChangeAspect="1" noChangeArrowheads="1"/>
          </p:cNvPicPr>
          <p:nvPr/>
        </p:nvPicPr>
        <p:blipFill>
          <a:blip r:embed="rId3"/>
          <a:srcRect b="17142"/>
          <a:stretch>
            <a:fillRect/>
          </a:stretch>
        </p:blipFill>
        <p:spPr bwMode="auto">
          <a:xfrm>
            <a:off x="-1" y="-1"/>
            <a:ext cx="1135324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resizer.lasprovincias.es/resizer/resizer.php?imagen=/deliverty/demo/resources/jpg/7/3/1291467879637.jpg&amp;nuevoancho=950&amp;nuevoalto=570&amp;copyright=conCopyright&amp;encrypt=false"/>
          <p:cNvPicPr>
            <a:picLocks noChangeAspect="1" noChangeArrowheads="1"/>
          </p:cNvPicPr>
          <p:nvPr/>
        </p:nvPicPr>
        <p:blipFill>
          <a:blip r:embed="rId2"/>
          <a:srcRect/>
          <a:stretch>
            <a:fillRect/>
          </a:stretch>
        </p:blipFill>
        <p:spPr bwMode="auto">
          <a:xfrm>
            <a:off x="0" y="0"/>
            <a:ext cx="11269663" cy="7747027"/>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imagenes.forociudad.com/fotos/1526-el-perello-playa-del-perello.jpg"/>
          <p:cNvPicPr>
            <a:picLocks noChangeAspect="1" noChangeArrowheads="1"/>
          </p:cNvPicPr>
          <p:nvPr/>
        </p:nvPicPr>
        <p:blipFill>
          <a:blip r:embed="rId2"/>
          <a:srcRect/>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eurosol-inmobiliaria.com/images/entorno/entorno12.jpg"/>
          <p:cNvPicPr>
            <a:picLocks noChangeAspect="1" noChangeArrowheads="1"/>
          </p:cNvPicPr>
          <p:nvPr/>
        </p:nvPicPr>
        <p:blipFill>
          <a:blip r:embed="rId2"/>
          <a:srcRect b="15714"/>
          <a:stretch>
            <a:fillRect/>
          </a:stretch>
        </p:blipFill>
        <p:spPr bwMode="auto">
          <a:xfrm>
            <a:off x="0" y="-1"/>
            <a:ext cx="1126966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eurosol-inmobiliaria.com/images/entorno/entorno30.jpg"/>
          <p:cNvPicPr>
            <a:picLocks noChangeAspect="1" noChangeArrowheads="1"/>
          </p:cNvPicPr>
          <p:nvPr/>
        </p:nvPicPr>
        <p:blipFill>
          <a:blip r:embed="rId2"/>
          <a:srcRect b="19999"/>
          <a:stretch>
            <a:fillRect/>
          </a:stretch>
        </p:blipFill>
        <p:spPr bwMode="auto">
          <a:xfrm>
            <a:off x="0" y="-1"/>
            <a:ext cx="11308752"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eurosol-inmobiliaria.com/images/entorno/entorno14.jpg"/>
          <p:cNvPicPr>
            <a:picLocks noChangeAspect="1" noChangeArrowheads="1"/>
          </p:cNvPicPr>
          <p:nvPr/>
        </p:nvPicPr>
        <p:blipFill>
          <a:blip r:embed="rId2"/>
          <a:srcRect b="19999"/>
          <a:stretch>
            <a:fillRect/>
          </a:stretch>
        </p:blipFill>
        <p:spPr bwMode="auto">
          <a:xfrm>
            <a:off x="0" y="-1"/>
            <a:ext cx="11758715"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mw2.google.com/mw-panoramio/photos/medium/33825234.jpg"/>
          <p:cNvPicPr>
            <a:picLocks noChangeAspect="1" noChangeArrowheads="1"/>
          </p:cNvPicPr>
          <p:nvPr/>
        </p:nvPicPr>
        <p:blipFill>
          <a:blip r:embed="rId2"/>
          <a:srcRect/>
          <a:stretch>
            <a:fillRect/>
          </a:stretch>
        </p:blipFill>
        <p:spPr bwMode="auto">
          <a:xfrm>
            <a:off x="0" y="0"/>
            <a:ext cx="11269663" cy="7929587"/>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eurosol-inmobiliaria.com/images/entorno/entorno15.jpg"/>
          <p:cNvPicPr>
            <a:picLocks noChangeAspect="1" noChangeArrowheads="1"/>
          </p:cNvPicPr>
          <p:nvPr/>
        </p:nvPicPr>
        <p:blipFill>
          <a:blip r:embed="rId2"/>
          <a:srcRect b="21428"/>
          <a:stretch>
            <a:fillRect/>
          </a:stretch>
        </p:blipFill>
        <p:spPr bwMode="auto">
          <a:xfrm>
            <a:off x="0" y="-1"/>
            <a:ext cx="11364957"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eurosol-inmobiliaria.com/images/entorno/entorno18.jpg"/>
          <p:cNvPicPr>
            <a:picLocks noChangeAspect="1" noChangeArrowheads="1"/>
          </p:cNvPicPr>
          <p:nvPr/>
        </p:nvPicPr>
        <p:blipFill>
          <a:blip r:embed="rId2"/>
          <a:srcRect b="19905"/>
          <a:stretch>
            <a:fillRect/>
          </a:stretch>
        </p:blipFill>
        <p:spPr bwMode="auto">
          <a:xfrm>
            <a:off x="0" y="-1"/>
            <a:ext cx="11295362"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2.bp.blogspot.com/-z8fNhvVynDk/Um6d1YwjxHI/AAAAAAAAaqM/cHheulwRqZw/s1600/DSC_1390.JPG"/>
          <p:cNvPicPr>
            <a:picLocks noChangeAspect="1" noChangeArrowheads="1"/>
          </p:cNvPicPr>
          <p:nvPr/>
        </p:nvPicPr>
        <p:blipFill>
          <a:blip r:embed="rId2"/>
          <a:srcRect b="5740"/>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eurosol-inmobiliaria.com/images/entorno/entorno09.jpg"/>
          <p:cNvPicPr>
            <a:picLocks noChangeAspect="1" noChangeArrowheads="1"/>
          </p:cNvPicPr>
          <p:nvPr/>
        </p:nvPicPr>
        <p:blipFill>
          <a:blip r:embed="rId2"/>
          <a:srcRect b="21333"/>
          <a:stretch>
            <a:fillRect/>
          </a:stretch>
        </p:blipFill>
        <p:spPr bwMode="auto">
          <a:xfrm>
            <a:off x="0" y="-1"/>
            <a:ext cx="11958077"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fotopaises.com/Fotos-Paises/t/2007/4/22/1705_1177320022.jpg"/>
          <p:cNvPicPr>
            <a:picLocks noChangeAspect="1" noChangeArrowheads="1"/>
          </p:cNvPicPr>
          <p:nvPr/>
        </p:nvPicPr>
        <p:blipFill>
          <a:blip r:embed="rId3"/>
          <a:srcRect/>
          <a:stretch>
            <a:fillRect/>
          </a:stretch>
        </p:blipFill>
        <p:spPr bwMode="auto">
          <a:xfrm>
            <a:off x="0" y="-279429"/>
            <a:ext cx="11269663" cy="7912129"/>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Puente puerto deportivo El Perello"/>
          <p:cNvPicPr>
            <a:picLocks noChangeAspect="1" noChangeArrowheads="1"/>
          </p:cNvPicPr>
          <p:nvPr/>
        </p:nvPicPr>
        <p:blipFill>
          <a:blip r:embed="rId3"/>
          <a:srcRect/>
          <a:stretch>
            <a:fillRect/>
          </a:stretch>
        </p:blipFill>
        <p:spPr bwMode="auto">
          <a:xfrm>
            <a:off x="0" y="0"/>
            <a:ext cx="11269663" cy="7635745"/>
          </a:xfrm>
          <a:prstGeom prst="rect">
            <a:avLst/>
          </a:prstGeom>
          <a:noFill/>
        </p:spPr>
      </p:pic>
    </p:spTree>
  </p:cSld>
  <p:clrMapOvr>
    <a:masterClrMapping/>
  </p:clrMapOvr>
  <p:transition spd="slow" advTm="5000">
    <p:comb dir="vert"/>
    <p:sndAc>
      <p:stSnd>
        <p:snd r:embed="rId2" name="Morenito de Valencia - Vicente Portolés Tomás [Pasodoble].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ep00.epimg.net/ccaa/imagenes/2012/07/01/valencia/1341171789_083219_1341171967_noticia_normal.jpg"/>
          <p:cNvPicPr>
            <a:picLocks noChangeAspect="1" noChangeArrowheads="1"/>
          </p:cNvPicPr>
          <p:nvPr/>
        </p:nvPicPr>
        <p:blipFill>
          <a:blip r:embed="rId2"/>
          <a:srcRect/>
          <a:stretch>
            <a:fillRect/>
          </a:stretch>
        </p:blipFill>
        <p:spPr bwMode="auto">
          <a:xfrm>
            <a:off x="0" y="-1"/>
            <a:ext cx="11352206"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2.bp.blogspot.com/-qeRoIfUPJoE/Um6dMfD8EHI/AAAAAAAAaj8/ebNc5OQ2Rto/s1600/DSC_1317.JPG"/>
          <p:cNvPicPr>
            <a:picLocks noChangeAspect="1" noChangeArrowheads="1"/>
          </p:cNvPicPr>
          <p:nvPr/>
        </p:nvPicPr>
        <p:blipFill>
          <a:blip r:embed="rId2"/>
          <a:srcRect b="5200"/>
          <a:stretch>
            <a:fillRect/>
          </a:stretch>
        </p:blipFill>
        <p:spPr bwMode="auto">
          <a:xfrm>
            <a:off x="0" y="0"/>
            <a:ext cx="11269663" cy="7676483"/>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eurosol-inmobiliaria.com/images/entorno/entorno26.jpg"/>
          <p:cNvPicPr>
            <a:picLocks noChangeAspect="1" noChangeArrowheads="1"/>
          </p:cNvPicPr>
          <p:nvPr/>
        </p:nvPicPr>
        <p:blipFill>
          <a:blip r:embed="rId2"/>
          <a:srcRect b="5714"/>
          <a:stretch>
            <a:fillRect/>
          </a:stretch>
        </p:blipFill>
        <p:spPr bwMode="auto">
          <a:xfrm>
            <a:off x="-1" y="-850932"/>
            <a:ext cx="11269664" cy="8483632"/>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eurosol-inmobiliaria.com/images/entorno/entorno02.jpg"/>
          <p:cNvPicPr>
            <a:picLocks noChangeAspect="1" noChangeArrowheads="1"/>
          </p:cNvPicPr>
          <p:nvPr/>
        </p:nvPicPr>
        <p:blipFill>
          <a:blip r:embed="rId2"/>
          <a:srcRect b="15303"/>
          <a:stretch>
            <a:fillRect/>
          </a:stretch>
        </p:blipFill>
        <p:spPr bwMode="auto">
          <a:xfrm>
            <a:off x="-2" y="-1"/>
            <a:ext cx="11269664"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static.panoramio.com/photos/original/1489336.jpg"/>
          <p:cNvPicPr>
            <a:picLocks noChangeAspect="1" noChangeArrowheads="1"/>
          </p:cNvPicPr>
          <p:nvPr/>
        </p:nvPicPr>
        <p:blipFill>
          <a:blip r:embed="rId2"/>
          <a:srcRect b="10119"/>
          <a:stretch>
            <a:fillRect/>
          </a:stretch>
        </p:blipFill>
        <p:spPr bwMode="auto">
          <a:xfrm>
            <a:off x="0" y="0"/>
            <a:ext cx="11269663" cy="7651035"/>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eurosol-inmobiliaria.com/images/entorno/entorno03.jpg"/>
          <p:cNvPicPr>
            <a:picLocks noChangeAspect="1" noChangeArrowheads="1"/>
          </p:cNvPicPr>
          <p:nvPr/>
        </p:nvPicPr>
        <p:blipFill>
          <a:blip r:embed="rId2"/>
          <a:srcRect b="14190"/>
          <a:stretch>
            <a:fillRect/>
          </a:stretch>
        </p:blipFill>
        <p:spPr bwMode="auto">
          <a:xfrm>
            <a:off x="0" y="-1"/>
            <a:ext cx="1126966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imagesus-ssl.homeaway.com/mda01/85e34cf2-bfa1-4db1-a3ad-582b3ed13ea7.1.6"/>
          <p:cNvPicPr>
            <a:picLocks noChangeAspect="1" noChangeArrowheads="1"/>
          </p:cNvPicPr>
          <p:nvPr/>
        </p:nvPicPr>
        <p:blipFill>
          <a:blip r:embed="rId2"/>
          <a:srcRect t="20843"/>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spaincenter.org/turismo-spain/comunidad-valenciana/valencia/fotos/el-perello-002.jpg"/>
          <p:cNvPicPr>
            <a:picLocks noChangeAspect="1" noChangeArrowheads="1"/>
          </p:cNvPicPr>
          <p:nvPr/>
        </p:nvPicPr>
        <p:blipFill>
          <a:blip r:embed="rId2"/>
          <a:srcRect t="9116" b="14285"/>
          <a:stretch>
            <a:fillRect/>
          </a:stretch>
        </p:blipFill>
        <p:spPr bwMode="auto">
          <a:xfrm>
            <a:off x="0" y="1"/>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spaincenter.org/turismo-spain/comunidad-valenciana/valencia/fotos/el-perello-001.jpg"/>
          <p:cNvPicPr>
            <a:picLocks noChangeAspect="1" noChangeArrowheads="1"/>
          </p:cNvPicPr>
          <p:nvPr/>
        </p:nvPicPr>
        <p:blipFill>
          <a:blip r:embed="rId2"/>
          <a:srcRect/>
          <a:stretch>
            <a:fillRect/>
          </a:stretch>
        </p:blipFill>
        <p:spPr bwMode="auto">
          <a:xfrm>
            <a:off x="0" y="-533436"/>
            <a:ext cx="11269663" cy="91440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spaincenter.org/turismo-spain/comunidad-valenciana/valencia/fotos/el-perello-007.jpg"/>
          <p:cNvPicPr>
            <a:picLocks noChangeAspect="1" noChangeArrowheads="1"/>
          </p:cNvPicPr>
          <p:nvPr/>
        </p:nvPicPr>
        <p:blipFill>
          <a:blip r:embed="rId2"/>
          <a:srcRect/>
          <a:stretch>
            <a:fillRect/>
          </a:stretch>
        </p:blipFill>
        <p:spPr bwMode="auto">
          <a:xfrm>
            <a:off x="0" y="-1"/>
            <a:ext cx="11269663" cy="7912129"/>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www.conxip.com/imatges/fototraperello2011.jpg"/>
          <p:cNvPicPr>
            <a:picLocks noChangeAspect="1" noChangeArrowheads="1"/>
          </p:cNvPicPr>
          <p:nvPr/>
        </p:nvPicPr>
        <p:blipFill>
          <a:blip r:embed="rId2"/>
          <a:srcRect/>
          <a:stretch>
            <a:fillRect/>
          </a:stretch>
        </p:blipFill>
        <p:spPr bwMode="auto">
          <a:xfrm>
            <a:off x="-1" y="-1"/>
            <a:ext cx="1126966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mw2.google.com/mw-panoramio/photos/medium/4090712.jpg"/>
          <p:cNvPicPr>
            <a:picLocks noChangeAspect="1" noChangeArrowheads="1"/>
          </p:cNvPicPr>
          <p:nvPr/>
        </p:nvPicPr>
        <p:blipFill>
          <a:blip r:embed="rId2"/>
          <a:srcRect/>
          <a:stretch>
            <a:fillRect/>
          </a:stretch>
        </p:blipFill>
        <p:spPr bwMode="auto">
          <a:xfrm>
            <a:off x="-1" y="-1"/>
            <a:ext cx="1126966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www.valenciaturisme.org/blog/wp-content/uploads/2014/11/Arrozales-EL-Perello-750x434.jpg"/>
          <p:cNvPicPr>
            <a:picLocks noChangeAspect="1" noChangeArrowheads="1"/>
          </p:cNvPicPr>
          <p:nvPr/>
        </p:nvPicPr>
        <p:blipFill>
          <a:blip r:embed="rId2"/>
          <a:srcRect/>
          <a:stretch>
            <a:fillRect/>
          </a:stretch>
        </p:blipFill>
        <p:spPr bwMode="auto">
          <a:xfrm>
            <a:off x="-1" y="-469931"/>
            <a:ext cx="11269292" cy="8477309"/>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media2.clubrural.com/img990x400/pueblos/valencia/el-perello/20151028150105-valencia-el-perello.jpg"/>
          <p:cNvPicPr>
            <a:picLocks noChangeAspect="1" noChangeArrowheads="1"/>
          </p:cNvPicPr>
          <p:nvPr/>
        </p:nvPicPr>
        <p:blipFill>
          <a:blip r:embed="rId2"/>
          <a:srcRect/>
          <a:stretch>
            <a:fillRect/>
          </a:stretch>
        </p:blipFill>
        <p:spPr bwMode="auto">
          <a:xfrm>
            <a:off x="-880488" y="-1"/>
            <a:ext cx="12150151" cy="763270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discoverymundo.com/blog/wp-content/uploads/2016/04/RVM3.png"/>
          <p:cNvPicPr>
            <a:picLocks noChangeAspect="1" noChangeArrowheads="1"/>
          </p:cNvPicPr>
          <p:nvPr/>
        </p:nvPicPr>
        <p:blipFill>
          <a:blip r:embed="rId2"/>
          <a:srcRect/>
          <a:stretch>
            <a:fillRect/>
          </a:stretch>
        </p:blipFill>
        <p:spPr bwMode="auto">
          <a:xfrm>
            <a:off x="0" y="-660431"/>
            <a:ext cx="11287499" cy="829908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cm-ausiasmarch.com/wp-content/uploads/2015/07/EL_PORT_DE_SAGUNT_1.jpg"/>
          <p:cNvPicPr>
            <a:picLocks noChangeAspect="1" noChangeArrowheads="1"/>
          </p:cNvPicPr>
          <p:nvPr/>
        </p:nvPicPr>
        <p:blipFill>
          <a:blip r:embed="rId2" cstate="print"/>
          <a:srcRect/>
          <a:stretch>
            <a:fillRect/>
          </a:stretch>
        </p:blipFill>
        <p:spPr bwMode="auto">
          <a:xfrm>
            <a:off x="-96892" y="-565181"/>
            <a:ext cx="11366556" cy="8197881"/>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4.bp.blogspot.com/-hFEVbMXJkpc/UvE6-JXjU4I/AAAAAAAAAnA/GIdbNKV84Zw/s1600/061+cala+Baladrar-2+cala+Baladrar.jpg"/>
          <p:cNvPicPr>
            <a:picLocks noChangeAspect="1" noChangeArrowheads="1"/>
          </p:cNvPicPr>
          <p:nvPr/>
        </p:nvPicPr>
        <p:blipFill>
          <a:blip r:embed="rId2"/>
          <a:srcRect/>
          <a:stretch>
            <a:fillRect/>
          </a:stretch>
        </p:blipFill>
        <p:spPr bwMode="auto">
          <a:xfrm>
            <a:off x="0" y="0"/>
            <a:ext cx="11373661" cy="819788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www.lovevalencia.com/wp-content/uploads/2014/06/hogueras-de-san-juan.jpg"/>
          <p:cNvPicPr>
            <a:picLocks noChangeAspect="1" noChangeArrowheads="1"/>
          </p:cNvPicPr>
          <p:nvPr/>
        </p:nvPicPr>
        <p:blipFill>
          <a:blip r:embed="rId2"/>
          <a:srcRect/>
          <a:stretch>
            <a:fillRect/>
          </a:stretch>
        </p:blipFill>
        <p:spPr bwMode="auto">
          <a:xfrm>
            <a:off x="0" y="-318604"/>
            <a:ext cx="11269663" cy="7951304"/>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blog.sandos.com/wp-content/uploads/Dinner-on-the-beach-Los-Cabos.jpg"/>
          <p:cNvPicPr>
            <a:picLocks noChangeAspect="1" noChangeArrowheads="1"/>
          </p:cNvPicPr>
          <p:nvPr/>
        </p:nvPicPr>
        <p:blipFill>
          <a:blip r:embed="rId2"/>
          <a:srcRect/>
          <a:stretch>
            <a:fillRect/>
          </a:stretch>
        </p:blipFill>
        <p:spPr bwMode="auto">
          <a:xfrm>
            <a:off x="0" y="0"/>
            <a:ext cx="11269663" cy="7874027"/>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0" y="0"/>
            <a:ext cx="11269664" cy="7632700"/>
          </a:xfrm>
          <a:prstGeom prst="rect">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91427" y="1958962"/>
            <a:ext cx="8188172" cy="5364974"/>
          </a:xfrm>
          <a:prstGeom prst="rect">
            <a:avLst/>
          </a:prstGeom>
        </p:spPr>
        <p:txBody>
          <a:bodyPr wrap="square" lIns="116248" tIns="58124" rIns="116248" bIns="58124">
            <a:spAutoFit/>
          </a:bodyPr>
          <a:lstStyle/>
          <a:p>
            <a:pPr algn="ctr"/>
            <a:r>
              <a:rPr lang="es-ES" sz="3100" dirty="0" smtClean="0">
                <a:solidFill>
                  <a:srgbClr val="00FFFF"/>
                </a:solidFill>
              </a:rPr>
              <a:t>La excelencia y la exclusividad de este tomate ha relanzado la economía y la marca turística de este núcleo de poco más de 2.000 habitantes que multiplica su población por cinco en verano. El </a:t>
            </a:r>
            <a:r>
              <a:rPr lang="es-ES" sz="3100" dirty="0" err="1" smtClean="0">
                <a:solidFill>
                  <a:srgbClr val="00FFFF"/>
                </a:solidFill>
              </a:rPr>
              <a:t>Perelló</a:t>
            </a:r>
            <a:r>
              <a:rPr lang="es-ES" sz="3100" dirty="0" smtClean="0">
                <a:solidFill>
                  <a:srgbClr val="00FFFF"/>
                </a:solidFill>
              </a:rPr>
              <a:t> cuenta con su feria gastronómica, que en su última edición vendió </a:t>
            </a:r>
            <a:r>
              <a:rPr lang="es-ES" sz="3100" b="1" dirty="0" smtClean="0">
                <a:solidFill>
                  <a:srgbClr val="00FFFF"/>
                </a:solidFill>
              </a:rPr>
              <a:t>15.000 kilos de tomate en cajas de 2 ó 3 kilos</a:t>
            </a:r>
            <a:r>
              <a:rPr lang="es-ES" sz="3100" dirty="0" smtClean="0">
                <a:solidFill>
                  <a:srgbClr val="00FFFF"/>
                </a:solidFill>
              </a:rPr>
              <a:t> a los más de 20.000 visitantes, y una subasta solidaria que abre la campaña que se extiende entre mayo y agosto, en la que se </a:t>
            </a:r>
            <a:r>
              <a:rPr lang="es-ES" sz="3100" b="1" dirty="0" smtClean="0">
                <a:solidFill>
                  <a:srgbClr val="00FFFF"/>
                </a:solidFill>
              </a:rPr>
              <a:t>puja por el primer tomate de temporada</a:t>
            </a:r>
            <a:r>
              <a:rPr lang="es-ES" sz="3100" dirty="0" smtClean="0">
                <a:solidFill>
                  <a:srgbClr val="00FFFF"/>
                </a:solidFill>
              </a:rPr>
              <a:t>.</a:t>
            </a:r>
            <a:endParaRPr lang="es-ES" sz="3100" dirty="0">
              <a:solidFill>
                <a:srgbClr val="00FFFF"/>
              </a:solidFill>
            </a:endParaRPr>
          </a:p>
        </p:txBody>
      </p:sp>
      <p:sp>
        <p:nvSpPr>
          <p:cNvPr id="3" name="2 Rectángulo"/>
          <p:cNvSpPr/>
          <p:nvPr/>
        </p:nvSpPr>
        <p:spPr>
          <a:xfrm>
            <a:off x="1672814" y="387326"/>
            <a:ext cx="6856003" cy="1533155"/>
          </a:xfrm>
          <a:prstGeom prst="rect">
            <a:avLst/>
          </a:prstGeom>
        </p:spPr>
        <p:txBody>
          <a:bodyPr wrap="none" lIns="116248" tIns="58124" rIns="116248" bIns="58124">
            <a:spAutoFit/>
          </a:bodyPr>
          <a:lstStyle/>
          <a:p>
            <a:pPr algn="ctr"/>
            <a:r>
              <a:rPr lang="es-ES" sz="4600" b="1" dirty="0" smtClean="0">
                <a:solidFill>
                  <a:srgbClr val="00FFFF"/>
                </a:solidFill>
              </a:rPr>
              <a:t>Los secretos del </a:t>
            </a:r>
          </a:p>
          <a:p>
            <a:pPr algn="ctr"/>
            <a:r>
              <a:rPr lang="es-ES" sz="4600" b="1" dirty="0" smtClean="0">
                <a:solidFill>
                  <a:srgbClr val="00FFFF"/>
                </a:solidFill>
              </a:rPr>
              <a:t>¨mejor tomate del mundo¨</a:t>
            </a:r>
            <a:endParaRPr lang="es-ES" sz="4600" b="1" dirty="0">
              <a:solidFill>
                <a:srgbClr val="00FFFF"/>
              </a:solidFill>
            </a:endParaRPr>
          </a:p>
        </p:txBody>
      </p:sp>
      <p:pic>
        <p:nvPicPr>
          <p:cNvPr id="4" name="Picture 3" descr="illusion-015"/>
          <p:cNvPicPr>
            <a:picLocks noChangeAspect="1" noChangeArrowheads="1" noCrop="1"/>
          </p:cNvPicPr>
          <p:nvPr/>
        </p:nvPicPr>
        <p:blipFill>
          <a:blip r:embed="rId2" cstate="print">
            <a:duotone>
              <a:prstClr val="black"/>
              <a:schemeClr val="accent3">
                <a:tint val="45000"/>
                <a:satMod val="400000"/>
              </a:schemeClr>
            </a:duotone>
            <a:lum bright="-49000" contrast="65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4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Perelló subasta el primer lote del «mejor tomate del mundo» de la temporada"/>
          <p:cNvPicPr>
            <a:picLocks noChangeAspect="1" noChangeArrowheads="1"/>
          </p:cNvPicPr>
          <p:nvPr/>
        </p:nvPicPr>
        <p:blipFill>
          <a:blip r:embed="rId3"/>
          <a:srcRect/>
          <a:stretch>
            <a:fillRect/>
          </a:stretch>
        </p:blipFill>
        <p:spPr bwMode="auto">
          <a:xfrm>
            <a:off x="1" y="-1"/>
            <a:ext cx="11608883" cy="7632700"/>
          </a:xfrm>
          <a:prstGeom prst="rect">
            <a:avLst/>
          </a:prstGeom>
          <a:noFill/>
        </p:spPr>
      </p:pic>
    </p:spTree>
  </p:cSld>
  <p:clrMapOvr>
    <a:masterClrMapping/>
  </p:clrMapOvr>
  <p:transition spd="slow" advTm="5000">
    <p:comb dir="vert"/>
    <p:sndAc>
      <p:stSnd>
        <p:snd r:embed="rId2" name="FRANCISCO Valencia pasodoble GENTEFLOWcom GENTEFLOW GENTEFLOW (vmusice.net).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comersinmilongas.com/uploads/mascle%20y%20femella%20cortados%201.JPG"/>
          <p:cNvPicPr>
            <a:picLocks noChangeAspect="1" noChangeArrowheads="1"/>
          </p:cNvPicPr>
          <p:nvPr/>
        </p:nvPicPr>
        <p:blipFill>
          <a:blip r:embed="rId2"/>
          <a:srcRect/>
          <a:stretch>
            <a:fillRect/>
          </a:stretch>
        </p:blipFill>
        <p:spPr bwMode="auto">
          <a:xfrm>
            <a:off x="0" y="0"/>
            <a:ext cx="11269663" cy="7799373"/>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562865" y="958830"/>
            <a:ext cx="7889116" cy="5632311"/>
          </a:xfrm>
          <a:prstGeom prst="rect">
            <a:avLst/>
          </a:prstGeom>
        </p:spPr>
        <p:txBody>
          <a:bodyPr wrap="square">
            <a:spAutoFit/>
          </a:bodyPr>
          <a:lstStyle/>
          <a:p>
            <a:pPr algn="ctr" defTabSz="1162477" fontAlgn="base">
              <a:spcBef>
                <a:spcPct val="0"/>
              </a:spcBef>
              <a:spcAft>
                <a:spcPct val="0"/>
              </a:spcAft>
            </a:pPr>
            <a:r>
              <a:rPr lang="es-ES" sz="5400" dirty="0" smtClean="0">
                <a:solidFill>
                  <a:srgbClr val="00FFFF"/>
                </a:solidFill>
                <a:latin typeface="open sansb"/>
                <a:cs typeface="Arial" pitchFamily="34" charset="0"/>
              </a:rPr>
              <a:t>El </a:t>
            </a:r>
            <a:r>
              <a:rPr lang="es-ES" sz="5400" dirty="0" err="1" smtClean="0">
                <a:solidFill>
                  <a:srgbClr val="00FFFF"/>
                </a:solidFill>
                <a:latin typeface="open sansb"/>
                <a:cs typeface="Arial" pitchFamily="34" charset="0"/>
              </a:rPr>
              <a:t>Perelló</a:t>
            </a:r>
            <a:r>
              <a:rPr lang="es-ES" sz="5400" dirty="0" smtClean="0">
                <a:solidFill>
                  <a:srgbClr val="00FFFF"/>
                </a:solidFill>
                <a:latin typeface="open sansb"/>
                <a:cs typeface="Arial" pitchFamily="34" charset="0"/>
              </a:rPr>
              <a:t> subasta el primer lote del «mejor tomate del mundo» de la temporada</a:t>
            </a:r>
          </a:p>
          <a:p>
            <a:pPr algn="ctr" defTabSz="1162477" eaLnBrk="0" fontAlgn="base" hangingPunct="0">
              <a:spcBef>
                <a:spcPct val="0"/>
              </a:spcBef>
              <a:spcAft>
                <a:spcPct val="0"/>
              </a:spcAft>
            </a:pPr>
            <a:r>
              <a:rPr lang="es-ES" dirty="0" smtClean="0">
                <a:solidFill>
                  <a:srgbClr val="00FFFF"/>
                </a:solidFill>
                <a:latin typeface="Arial" pitchFamily="34" charset="0"/>
                <a:cs typeface="Arial" pitchFamily="34" charset="0"/>
              </a:rPr>
              <a:t>                                                                                                                                                             </a:t>
            </a:r>
            <a:endParaRPr lang="es-ES" sz="3200" dirty="0" smtClean="0">
              <a:solidFill>
                <a:srgbClr val="00FFFF"/>
              </a:solidFill>
              <a:latin typeface="Arial" pitchFamily="34" charset="0"/>
              <a:cs typeface="Arial" pitchFamily="34" charset="0"/>
            </a:endParaRPr>
          </a:p>
          <a:p>
            <a:pPr algn="ctr" defTabSz="1162477" eaLnBrk="0" fontAlgn="base" hangingPunct="0">
              <a:spcBef>
                <a:spcPct val="0"/>
              </a:spcBef>
              <a:spcAft>
                <a:spcPct val="0"/>
              </a:spcAft>
              <a:buFontTx/>
              <a:buChar char="•"/>
            </a:pPr>
            <a:r>
              <a:rPr lang="es-ES" sz="3600" dirty="0" smtClean="0">
                <a:solidFill>
                  <a:srgbClr val="00FFFF"/>
                </a:solidFill>
                <a:latin typeface="Fjord One"/>
                <a:cs typeface="Arial" pitchFamily="34" charset="0"/>
              </a:rPr>
              <a:t>Se hace con fines benéficos: salen a la venta 50 kilos de tomates con un precio inicial de 100 euros</a:t>
            </a:r>
          </a:p>
        </p:txBody>
      </p:sp>
      <p:pic>
        <p:nvPicPr>
          <p:cNvPr id="5" name="Picture 3" descr="illusion-015"/>
          <p:cNvPicPr>
            <a:picLocks noChangeAspect="1" noChangeArrowheads="1" noCrop="1"/>
          </p:cNvPicPr>
          <p:nvPr/>
        </p:nvPicPr>
        <p:blipFill>
          <a:blip r:embed="rId2" cstate="print">
            <a:duotone>
              <a:prstClr val="black"/>
              <a:schemeClr val="accent4">
                <a:tint val="45000"/>
                <a:satMod val="400000"/>
              </a:schemeClr>
            </a:duotone>
            <a:lum bright="-35000" contrast="80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p:cNvSpPr>
            <a:spLocks noChangeArrowheads="1"/>
          </p:cNvSpPr>
          <p:nvPr/>
        </p:nvSpPr>
        <p:spPr bwMode="auto">
          <a:xfrm>
            <a:off x="0" y="0"/>
            <a:ext cx="11269663" cy="7632700"/>
          </a:xfrm>
          <a:prstGeom prst="bevel">
            <a:avLst>
              <a:gd name="adj" fmla="val 3356"/>
            </a:avLst>
          </a:prstGeom>
          <a:solidFill>
            <a:srgbClr val="00FF00"/>
          </a:solidFill>
          <a:ln w="381000">
            <a:solidFill>
              <a:srgbClr val="FF0000"/>
            </a:solidFill>
            <a:miter lim="800000"/>
            <a:headEnd/>
            <a:tailEnd/>
          </a:ln>
          <a:effectLst>
            <a:prstShdw prst="shdw17" dist="17961" dir="2700000">
              <a:srgbClr val="6B6B6B"/>
            </a:prstShdw>
          </a:effectLst>
        </p:spPr>
        <p:txBody>
          <a:bodyPr wrap="none" lIns="108009" tIns="54004" rIns="108009" bIns="54004" anchor="ctr"/>
          <a:lstStyle/>
          <a:p>
            <a:endParaRPr lang="it-IT" sz="2800" dirty="0"/>
          </a:p>
        </p:txBody>
      </p:sp>
      <p:pic>
        <p:nvPicPr>
          <p:cNvPr id="58373" name="Picture 5" descr="BBBBBBB"/>
          <p:cNvPicPr>
            <a:picLocks noChangeAspect="1" noChangeArrowheads="1"/>
          </p:cNvPicPr>
          <p:nvPr/>
        </p:nvPicPr>
        <p:blipFill>
          <a:blip r:embed="rId2"/>
          <a:srcRect l="18943" t="20369" r="12389" b="9612"/>
          <a:stretch>
            <a:fillRect/>
          </a:stretch>
        </p:blipFill>
        <p:spPr bwMode="auto">
          <a:xfrm>
            <a:off x="1205675" y="1101706"/>
            <a:ext cx="8786874" cy="5429288"/>
          </a:xfrm>
          <a:prstGeom prst="rect">
            <a:avLst/>
          </a:prstGeom>
          <a:solidFill>
            <a:srgbClr val="800080"/>
          </a:solidFill>
          <a:ln w="254000">
            <a:solidFill>
              <a:srgbClr val="FF6600"/>
            </a:solidFill>
            <a:miter lim="800000"/>
            <a:headEnd/>
            <a:tailEnd/>
          </a:ln>
        </p:spPr>
      </p:pic>
      <p:pic>
        <p:nvPicPr>
          <p:cNvPr id="14" name="Picture 2" descr="http://cooperativesagroalimentariescv.com/wp-content/uploads/2015/04/TomateTexturizado-900x656.jpg"/>
          <p:cNvPicPr>
            <a:picLocks noChangeAspect="1" noChangeArrowheads="1"/>
          </p:cNvPicPr>
          <p:nvPr/>
        </p:nvPicPr>
        <p:blipFill>
          <a:blip r:embed="rId3"/>
          <a:srcRect/>
          <a:stretch>
            <a:fillRect/>
          </a:stretch>
        </p:blipFill>
        <p:spPr bwMode="auto">
          <a:xfrm>
            <a:off x="-365961" y="-184178"/>
            <a:ext cx="11858708" cy="8331200"/>
          </a:xfrm>
          <a:prstGeom prst="rect">
            <a:avLst/>
          </a:prstGeom>
          <a:noFill/>
        </p:spPr>
      </p:pic>
    </p:spTree>
  </p:cSld>
  <p:clrMapOvr>
    <a:masterClrMapping/>
  </p:clrMapOvr>
  <p:transition spd="slow" advTm="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1"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diamond(in)">
                                      <p:cBhvr>
                                        <p:cTn id="7" dur="2000"/>
                                        <p:tgtEl>
                                          <p:spTgt spid="63490"/>
                                        </p:tgtEl>
                                      </p:cBhvr>
                                    </p:animEffect>
                                  </p:childTnLst>
                                </p:cTn>
                              </p:par>
                              <p:par>
                                <p:cTn id="8" presetID="8" presetClass="entr" presetSubtype="16" fill="hold" nodeType="withEffect">
                                  <p:stCondLst>
                                    <p:cond delay="0"/>
                                  </p:stCondLst>
                                  <p:childTnLst>
                                    <p:set>
                                      <p:cBhvr>
                                        <p:cTn id="9" dur="1" fill="hold">
                                          <p:stCondLst>
                                            <p:cond delay="0"/>
                                          </p:stCondLst>
                                        </p:cTn>
                                        <p:tgtEl>
                                          <p:spTgt spid="58373"/>
                                        </p:tgtEl>
                                        <p:attrNameLst>
                                          <p:attrName>style.visibility</p:attrName>
                                        </p:attrNameLst>
                                      </p:cBhvr>
                                      <p:to>
                                        <p:strVal val="visible"/>
                                      </p:to>
                                    </p:set>
                                    <p:animEffect transition="in" filter="diamond(in)">
                                      <p:cBhvr>
                                        <p:cTn id="10" dur="2000"/>
                                        <p:tgtEl>
                                          <p:spTgt spid="58373"/>
                                        </p:tgtEl>
                                      </p:cBhvr>
                                    </p:animEffect>
                                  </p:childTnLst>
                                </p:cTn>
                              </p:par>
                              <p:par>
                                <p:cTn id="11" presetID="22" presetClass="emph" presetSubtype="0" repeatCount="indefinite" fill="hold" grpId="0" nodeType="withEffect">
                                  <p:stCondLst>
                                    <p:cond delay="0"/>
                                  </p:stCondLst>
                                  <p:childTnLst>
                                    <p:animClr clrSpc="hsl" dir="cw">
                                      <p:cBhvr override="childStyle">
                                        <p:cTn id="12" dur="2000" fill="hold"/>
                                        <p:tgtEl>
                                          <p:spTgt spid="63490"/>
                                        </p:tgtEl>
                                        <p:attrNameLst>
                                          <p:attrName>style.color</p:attrName>
                                        </p:attrNameLst>
                                      </p:cBhvr>
                                      <p:by>
                                        <p:hsl h="-7200000" s="0" l="0"/>
                                      </p:by>
                                    </p:animClr>
                                    <p:animClr clrSpc="hsl" dir="cw">
                                      <p:cBhvr>
                                        <p:cTn id="13" dur="2000" fill="hold"/>
                                        <p:tgtEl>
                                          <p:spTgt spid="63490"/>
                                        </p:tgtEl>
                                        <p:attrNameLst>
                                          <p:attrName>fillcolor</p:attrName>
                                        </p:attrNameLst>
                                      </p:cBhvr>
                                      <p:by>
                                        <p:hsl h="-7200000" s="0" l="0"/>
                                      </p:by>
                                    </p:animClr>
                                    <p:animClr clrSpc="hsl" dir="cw">
                                      <p:cBhvr>
                                        <p:cTn id="14" dur="2000" fill="hold"/>
                                        <p:tgtEl>
                                          <p:spTgt spid="63490"/>
                                        </p:tgtEl>
                                        <p:attrNameLst>
                                          <p:attrName>stroke.color</p:attrName>
                                        </p:attrNameLst>
                                      </p:cBhvr>
                                      <p:by>
                                        <p:hsl h="-7200000" s="0" l="0"/>
                                      </p:by>
                                    </p:animClr>
                                    <p:set>
                                      <p:cBhvr>
                                        <p:cTn id="15" dur="2000" fill="hold"/>
                                        <p:tgtEl>
                                          <p:spTgt spid="63490"/>
                                        </p:tgtEl>
                                        <p:attrNameLst>
                                          <p:attrName>fill.type</p:attrName>
                                        </p:attrNameLst>
                                      </p:cBhvr>
                                      <p:to>
                                        <p:strVal val="solid"/>
                                      </p:to>
                                    </p:set>
                                  </p:childTnLst>
                                </p:cTn>
                              </p:par>
                            </p:childTnLst>
                          </p:cTn>
                        </p:par>
                        <p:par>
                          <p:cTn id="16" fill="hold">
                            <p:stCondLst>
                              <p:cond delay="2000"/>
                            </p:stCondLst>
                            <p:childTnLst>
                              <p:par>
                                <p:cTn id="17" presetID="22" presetClass="emph" presetSubtype="0" repeatCount="indefinite" fill="hold" nodeType="afterEffect">
                                  <p:stCondLst>
                                    <p:cond delay="0"/>
                                  </p:stCondLst>
                                  <p:childTnLst>
                                    <p:animClr clrSpc="hsl" dir="cw">
                                      <p:cBhvr override="childStyle">
                                        <p:cTn id="18" dur="2000" fill="hold"/>
                                        <p:tgtEl>
                                          <p:spTgt spid="58373"/>
                                        </p:tgtEl>
                                        <p:attrNameLst>
                                          <p:attrName>style.color</p:attrName>
                                        </p:attrNameLst>
                                      </p:cBhvr>
                                      <p:by>
                                        <p:hsl h="-7200000" s="0" l="0"/>
                                      </p:by>
                                    </p:animClr>
                                    <p:animClr clrSpc="hsl" dir="cw">
                                      <p:cBhvr>
                                        <p:cTn id="19" dur="2000" fill="hold"/>
                                        <p:tgtEl>
                                          <p:spTgt spid="58373"/>
                                        </p:tgtEl>
                                        <p:attrNameLst>
                                          <p:attrName>fillcolor</p:attrName>
                                        </p:attrNameLst>
                                      </p:cBhvr>
                                      <p:by>
                                        <p:hsl h="-7200000" s="0" l="0"/>
                                      </p:by>
                                    </p:animClr>
                                    <p:animClr clrSpc="hsl" dir="cw">
                                      <p:cBhvr>
                                        <p:cTn id="20" dur="2000" fill="hold"/>
                                        <p:tgtEl>
                                          <p:spTgt spid="58373"/>
                                        </p:tgtEl>
                                        <p:attrNameLst>
                                          <p:attrName>stroke.color</p:attrName>
                                        </p:attrNameLst>
                                      </p:cBhvr>
                                      <p:by>
                                        <p:hsl h="-7200000" s="0" l="0"/>
                                      </p:by>
                                    </p:animClr>
                                    <p:set>
                                      <p:cBhvr>
                                        <p:cTn id="21" dur="2000" fill="hold"/>
                                        <p:tgtEl>
                                          <p:spTgt spid="58373"/>
                                        </p:tgtEl>
                                        <p:attrNameLst>
                                          <p:attrName>fill.type</p:attrName>
                                        </p:attrNameLst>
                                      </p:cBhvr>
                                      <p:to>
                                        <p:strVal val="solid"/>
                                      </p:to>
                                    </p:set>
                                  </p:childTnLst>
                                </p:cTn>
                              </p:par>
                              <p:par>
                                <p:cTn id="22" presetID="4" presetClass="entr" presetSubtype="32"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ox(out)">
                                      <p:cBhvr>
                                        <p:cTn id="24"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animBg="1"/>
      <p:bldP spid="63490" grpId="1"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IMG_1923"/>
          <p:cNvPicPr>
            <a:picLocks noChangeAspect="1" noChangeArrowheads="1"/>
          </p:cNvPicPr>
          <p:nvPr/>
        </p:nvPicPr>
        <p:blipFill>
          <a:blip r:embed="rId2"/>
          <a:srcRect l="8994" t="22434" r="4339" b="8175"/>
          <a:stretch>
            <a:fillRect/>
          </a:stretch>
        </p:blipFill>
        <p:spPr bwMode="auto">
          <a:xfrm>
            <a:off x="-5152307" y="-2970260"/>
            <a:ext cx="20253639" cy="15430609"/>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s://i.ytimg.com/vi/x6aru9rvpM4/maxresdefault.jpg"/>
          <p:cNvPicPr>
            <a:picLocks noChangeAspect="1" noChangeArrowheads="1"/>
          </p:cNvPicPr>
          <p:nvPr/>
        </p:nvPicPr>
        <p:blipFill>
          <a:blip r:embed="rId2"/>
          <a:srcRect/>
          <a:stretch>
            <a:fillRect/>
          </a:stretch>
        </p:blipFill>
        <p:spPr bwMode="auto">
          <a:xfrm>
            <a:off x="1" y="1"/>
            <a:ext cx="1143665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62865" y="1030268"/>
            <a:ext cx="8088815" cy="5565028"/>
          </a:xfrm>
          <a:prstGeom prst="rect">
            <a:avLst/>
          </a:prstGeom>
        </p:spPr>
        <p:txBody>
          <a:bodyPr wrap="square" lIns="116248" tIns="58124" rIns="116248" bIns="58124">
            <a:spAutoFit/>
          </a:bodyPr>
          <a:lstStyle/>
          <a:p>
            <a:pPr algn="ctr"/>
            <a:r>
              <a:rPr lang="es-ES" sz="4400" b="1" dirty="0" smtClean="0">
                <a:solidFill>
                  <a:srgbClr val="00FFFF"/>
                </a:solidFill>
              </a:rPr>
              <a:t>«El mejor tomate del mundo»</a:t>
            </a:r>
          </a:p>
          <a:p>
            <a:pPr algn="ctr"/>
            <a:r>
              <a:rPr lang="es-ES" sz="3100" dirty="0" smtClean="0">
                <a:solidFill>
                  <a:srgbClr val="00FFFF"/>
                </a:solidFill>
              </a:rPr>
              <a:t>"El tomate de El </a:t>
            </a:r>
            <a:r>
              <a:rPr lang="es-ES" sz="3100" dirty="0" err="1" smtClean="0">
                <a:solidFill>
                  <a:srgbClr val="00FFFF"/>
                </a:solidFill>
              </a:rPr>
              <a:t>Perelló</a:t>
            </a:r>
            <a:r>
              <a:rPr lang="es-ES" sz="3100" dirty="0" smtClean="0">
                <a:solidFill>
                  <a:srgbClr val="00FFFF"/>
                </a:solidFill>
              </a:rPr>
              <a:t> está considerado el mejor tomate del mundo por su carnosidad, tiene una piel menos dura que los demás tomates y un sabor especial", ha recalcado.</a:t>
            </a:r>
          </a:p>
          <a:p>
            <a:pPr algn="ctr"/>
            <a:r>
              <a:rPr lang="es-ES" sz="3100" dirty="0" smtClean="0">
                <a:solidFill>
                  <a:srgbClr val="00FFFF"/>
                </a:solidFill>
              </a:rPr>
              <a:t>Como ejemplo de la repercusión alcanzada por este producto, el edil ha apuntado que la pasada semana organizaron un maridaje de cocina japonesa con esta variedad de tomate, que fue elegida por el chef protagonista como el </a:t>
            </a:r>
          </a:p>
          <a:p>
            <a:pPr algn="ctr"/>
            <a:r>
              <a:rPr lang="es-ES" sz="3100" dirty="0" smtClean="0">
                <a:solidFill>
                  <a:srgbClr val="00FFFF"/>
                </a:solidFill>
              </a:rPr>
              <a:t>mejor ingrediente para sus platos.</a:t>
            </a:r>
            <a:endParaRPr lang="es-ES" sz="3100" dirty="0">
              <a:solidFill>
                <a:srgbClr val="00FFFF"/>
              </a:solidFill>
            </a:endParaRPr>
          </a:p>
        </p:txBody>
      </p:sp>
      <p:pic>
        <p:nvPicPr>
          <p:cNvPr id="3" name="Picture 3" descr="illusion-015"/>
          <p:cNvPicPr>
            <a:picLocks noChangeAspect="1" noChangeArrowheads="1" noCrop="1"/>
          </p:cNvPicPr>
          <p:nvPr/>
        </p:nvPicPr>
        <p:blipFill>
          <a:blip r:embed="rId2" cstate="print">
            <a:duotone>
              <a:prstClr val="black"/>
              <a:schemeClr val="accent3">
                <a:tint val="45000"/>
                <a:satMod val="400000"/>
              </a:schemeClr>
            </a:duotone>
            <a:lum bright="-49000" contrast="65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3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comersinmilongas.com/uploads/alboraya%20cortado%20corto(1).jpg"/>
          <p:cNvPicPr>
            <a:picLocks noChangeAspect="1" noChangeArrowheads="1"/>
          </p:cNvPicPr>
          <p:nvPr/>
        </p:nvPicPr>
        <p:blipFill>
          <a:blip r:embed="rId2"/>
          <a:srcRect/>
          <a:stretch>
            <a:fillRect/>
          </a:stretch>
        </p:blipFill>
        <p:spPr bwMode="auto">
          <a:xfrm>
            <a:off x="0" y="0"/>
            <a:ext cx="11269663" cy="7995165"/>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estaticos.qdq.com/swdata/photos/839/839064969/b86e1ca83a4e4e179e51d45a485ed80d.jpg"/>
          <p:cNvPicPr>
            <a:picLocks noChangeAspect="1" noChangeArrowheads="1"/>
          </p:cNvPicPr>
          <p:nvPr/>
        </p:nvPicPr>
        <p:blipFill>
          <a:blip r:embed="rId2"/>
          <a:srcRect/>
          <a:stretch>
            <a:fillRect/>
          </a:stretch>
        </p:blipFill>
        <p:spPr bwMode="auto">
          <a:xfrm>
            <a:off x="0" y="0"/>
            <a:ext cx="11269663" cy="7638115"/>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eurosol-inmobiliaria.com/images/entorno/entorno21.jpg"/>
          <p:cNvPicPr>
            <a:picLocks noChangeAspect="1" noChangeArrowheads="1"/>
          </p:cNvPicPr>
          <p:nvPr/>
        </p:nvPicPr>
        <p:blipFill>
          <a:blip r:embed="rId2"/>
          <a:srcRect b="23964"/>
          <a:stretch>
            <a:fillRect/>
          </a:stretch>
        </p:blipFill>
        <p:spPr bwMode="auto">
          <a:xfrm>
            <a:off x="0" y="-2"/>
            <a:ext cx="11254518" cy="7632702"/>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31000" contrast="67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4626551"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20649" y="-4699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domingo, 24 de julio de 2016</a:t>
            </a:fld>
            <a:endParaRPr lang="es-ES"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22:26</a:t>
            </a:fld>
            <a:r>
              <a:rPr lang="fr-FR" sz="36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42000" contrast="63000"/>
          </a:blip>
          <a:srcRect/>
          <a:stretch>
            <a:fillRect/>
          </a:stretch>
        </p:blipFill>
        <p:spPr bwMode="auto">
          <a:xfrm>
            <a:off x="1562865" y="6245242"/>
            <a:ext cx="2475822" cy="1039579"/>
          </a:xfrm>
          <a:prstGeom prst="rect">
            <a:avLst/>
          </a:prstGeom>
          <a:noFill/>
        </p:spPr>
      </p:pic>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12" presetClass="entr" presetSubtype="1" fill="hold" grpId="0" nodeType="withEffect">
                                  <p:stCondLst>
                                    <p:cond delay="0"/>
                                  </p:stCondLst>
                                  <p:iterate type="lt">
                                    <p:tmPct val="10000"/>
                                  </p:iterate>
                                  <p:childTnLst>
                                    <p:set>
                                      <p:cBhvr>
                                        <p:cTn id="9" dur="1" fill="hold">
                                          <p:stCondLst>
                                            <p:cond delay="0"/>
                                          </p:stCondLst>
                                        </p:cTn>
                                        <p:tgtEl>
                                          <p:spTgt spid="12"/>
                                        </p:tgtEl>
                                        <p:attrNameLst>
                                          <p:attrName>style.visibility</p:attrName>
                                        </p:attrNameLst>
                                      </p:cBhvr>
                                      <p:to>
                                        <p:strVal val="visible"/>
                                      </p:to>
                                    </p:set>
                                    <p:animEffect transition="in" filter="slide(fromTop)">
                                      <p:cBhvr>
                                        <p:cTn id="10" dur="1000"/>
                                        <p:tgtEl>
                                          <p:spTgt spid="12"/>
                                        </p:tgtEl>
                                      </p:cBhvr>
                                    </p:animEffect>
                                  </p:childTnLst>
                                </p:cTn>
                              </p:par>
                            </p:childTnLst>
                          </p:cTn>
                        </p:par>
                        <p:par>
                          <p:cTn id="11" fill="hold">
                            <p:stCondLst>
                              <p:cond delay="6000"/>
                            </p:stCondLst>
                            <p:childTnLst>
                              <p:par>
                                <p:cTn id="12" presetID="22" presetClass="emph" presetSubtype="0" repeatCount="indefinite" fill="hold" grpId="1" nodeType="afterEffect">
                                  <p:stCondLst>
                                    <p:cond delay="0"/>
                                  </p:stCondLst>
                                  <p:childTnLst>
                                    <p:animClr clrSpc="hsl" dir="cw">
                                      <p:cBhvr override="childStyle">
                                        <p:cTn id="13" dur="2000" fill="hold"/>
                                        <p:tgtEl>
                                          <p:spTgt spid="22"/>
                                        </p:tgtEl>
                                        <p:attrNameLst>
                                          <p:attrName>style.color</p:attrName>
                                        </p:attrNameLst>
                                      </p:cBhvr>
                                      <p:by>
                                        <p:hsl h="-7200000" s="0" l="0"/>
                                      </p:by>
                                    </p:animClr>
                                    <p:animClr clrSpc="hsl" dir="cw">
                                      <p:cBhvr>
                                        <p:cTn id="14" dur="2000" fill="hold"/>
                                        <p:tgtEl>
                                          <p:spTgt spid="22"/>
                                        </p:tgtEl>
                                        <p:attrNameLst>
                                          <p:attrName>fillcolor</p:attrName>
                                        </p:attrNameLst>
                                      </p:cBhvr>
                                      <p:by>
                                        <p:hsl h="-7200000" s="0" l="0"/>
                                      </p:by>
                                    </p:animClr>
                                    <p:animClr clrSpc="hsl" dir="cw">
                                      <p:cBhvr>
                                        <p:cTn id="15" dur="2000" fill="hold"/>
                                        <p:tgtEl>
                                          <p:spTgt spid="22"/>
                                        </p:tgtEl>
                                        <p:attrNameLst>
                                          <p:attrName>stroke.color</p:attrName>
                                        </p:attrNameLst>
                                      </p:cBhvr>
                                      <p:by>
                                        <p:hsl h="-7200000" s="0" l="0"/>
                                      </p:by>
                                    </p:animClr>
                                    <p:set>
                                      <p:cBhvr>
                                        <p:cTn id="16" dur="2000" fill="hold"/>
                                        <p:tgtEl>
                                          <p:spTgt spid="22"/>
                                        </p:tgtEl>
                                        <p:attrNameLst>
                                          <p:attrName>fill.type</p:attrName>
                                        </p:attrNameLst>
                                      </p:cBhvr>
                                      <p:to>
                                        <p:strVal val="solid"/>
                                      </p:to>
                                    </p:set>
                                  </p:childTnLst>
                                </p:cTn>
                              </p:par>
                              <p:par>
                                <p:cTn id="17" presetID="42"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2000"/>
                                        <p:tgtEl>
                                          <p:spTgt spid="22"/>
                                        </p:tgtEl>
                                      </p:cBhvr>
                                    </p:animEffect>
                                    <p:anim calcmode="lin" valueType="num">
                                      <p:cBhvr>
                                        <p:cTn id="20" dur="2000" fill="hold"/>
                                        <p:tgtEl>
                                          <p:spTgt spid="22"/>
                                        </p:tgtEl>
                                        <p:attrNameLst>
                                          <p:attrName>ppt_x</p:attrName>
                                        </p:attrNameLst>
                                      </p:cBhvr>
                                      <p:tavLst>
                                        <p:tav tm="0">
                                          <p:val>
                                            <p:strVal val="#ppt_x"/>
                                          </p:val>
                                        </p:tav>
                                        <p:tav tm="100000">
                                          <p:val>
                                            <p:strVal val="#ppt_x"/>
                                          </p:val>
                                        </p:tav>
                                      </p:tavLst>
                                    </p:anim>
                                    <p:anim calcmode="lin" valueType="num">
                                      <p:cBhvr>
                                        <p:cTn id="21" dur="2000" fill="hold"/>
                                        <p:tgtEl>
                                          <p:spTgt spid="22"/>
                                        </p:tgtEl>
                                        <p:attrNameLst>
                                          <p:attrName>ppt_y</p:attrName>
                                        </p:attrNameLst>
                                      </p:cBhvr>
                                      <p:tavLst>
                                        <p:tav tm="0">
                                          <p:val>
                                            <p:strVal val="#ppt_y+.1"/>
                                          </p:val>
                                        </p:tav>
                                        <p:tav tm="100000">
                                          <p:val>
                                            <p:strVal val="#ppt_y"/>
                                          </p:val>
                                        </p:tav>
                                      </p:tavLst>
                                    </p:anim>
                                  </p:childTnLst>
                                </p:cTn>
                              </p:par>
                              <p:par>
                                <p:cTn id="22" presetID="6" presetClass="exit" presetSubtype="16" fill="hold" nodeType="withEffect">
                                  <p:stCondLst>
                                    <p:cond delay="0"/>
                                  </p:stCondLst>
                                  <p:childTnLst>
                                    <p:animEffect transition="out" filter="circle(in)">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PERELLO VALE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PERELLO VALENCIA</Template>
  <TotalTime>49</TotalTime>
  <Words>316</Words>
  <Application>Microsoft Office PowerPoint</Application>
  <PresentationFormat>Personalizado</PresentationFormat>
  <Paragraphs>38</Paragraphs>
  <Slides>78</Slides>
  <Notes>2</Notes>
  <HiddenSlides>0</HiddenSlides>
  <MMClips>0</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EL PERELLO VALENCIA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38</cp:revision>
  <dcterms:created xsi:type="dcterms:W3CDTF">2016-07-24T19:39:29Z</dcterms:created>
  <dcterms:modified xsi:type="dcterms:W3CDTF">2016-07-24T20:28:58Z</dcterms:modified>
</cp:coreProperties>
</file>