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7"/>
  </p:notesMasterIdLst>
  <p:sldIdLst>
    <p:sldId id="256" r:id="rId3"/>
    <p:sldId id="386" r:id="rId4"/>
    <p:sldId id="384" r:id="rId5"/>
    <p:sldId id="408" r:id="rId6"/>
    <p:sldId id="260" r:id="rId7"/>
    <p:sldId id="259" r:id="rId8"/>
    <p:sldId id="258" r:id="rId9"/>
    <p:sldId id="280" r:id="rId10"/>
    <p:sldId id="279" r:id="rId11"/>
    <p:sldId id="276" r:id="rId12"/>
    <p:sldId id="274" r:id="rId13"/>
    <p:sldId id="273" r:id="rId14"/>
    <p:sldId id="272" r:id="rId15"/>
    <p:sldId id="271" r:id="rId16"/>
    <p:sldId id="268" r:id="rId17"/>
    <p:sldId id="267" r:id="rId18"/>
    <p:sldId id="266" r:id="rId19"/>
    <p:sldId id="265" r:id="rId20"/>
    <p:sldId id="263" r:id="rId21"/>
    <p:sldId id="262" r:id="rId22"/>
    <p:sldId id="315" r:id="rId23"/>
    <p:sldId id="313" r:id="rId24"/>
    <p:sldId id="312" r:id="rId25"/>
    <p:sldId id="311" r:id="rId26"/>
    <p:sldId id="310" r:id="rId27"/>
    <p:sldId id="309" r:id="rId28"/>
    <p:sldId id="308" r:id="rId29"/>
    <p:sldId id="307" r:id="rId30"/>
    <p:sldId id="306" r:id="rId31"/>
    <p:sldId id="305" r:id="rId32"/>
    <p:sldId id="304" r:id="rId33"/>
    <p:sldId id="302" r:id="rId34"/>
    <p:sldId id="301" r:id="rId35"/>
    <p:sldId id="299" r:id="rId36"/>
    <p:sldId id="298" r:id="rId37"/>
    <p:sldId id="297" r:id="rId38"/>
    <p:sldId id="296" r:id="rId39"/>
    <p:sldId id="295" r:id="rId40"/>
    <p:sldId id="294" r:id="rId41"/>
    <p:sldId id="293" r:id="rId42"/>
    <p:sldId id="292" r:id="rId43"/>
    <p:sldId id="291" r:id="rId44"/>
    <p:sldId id="289" r:id="rId45"/>
    <p:sldId id="288" r:id="rId46"/>
    <p:sldId id="285" r:id="rId47"/>
    <p:sldId id="283" r:id="rId48"/>
    <p:sldId id="281" r:id="rId49"/>
    <p:sldId id="257" r:id="rId50"/>
    <p:sldId id="348" r:id="rId51"/>
    <p:sldId id="347" r:id="rId52"/>
    <p:sldId id="345" r:id="rId53"/>
    <p:sldId id="343" r:id="rId54"/>
    <p:sldId id="338" r:id="rId55"/>
    <p:sldId id="337" r:id="rId56"/>
    <p:sldId id="333" r:id="rId57"/>
    <p:sldId id="325" r:id="rId58"/>
    <p:sldId id="324" r:id="rId59"/>
    <p:sldId id="323" r:id="rId60"/>
    <p:sldId id="321" r:id="rId61"/>
    <p:sldId id="382" r:id="rId62"/>
    <p:sldId id="381" r:id="rId63"/>
    <p:sldId id="378" r:id="rId64"/>
    <p:sldId id="377" r:id="rId65"/>
    <p:sldId id="373" r:id="rId66"/>
    <p:sldId id="372" r:id="rId67"/>
    <p:sldId id="388" r:id="rId68"/>
    <p:sldId id="404" r:id="rId69"/>
    <p:sldId id="401" r:id="rId70"/>
    <p:sldId id="400" r:id="rId71"/>
    <p:sldId id="399" r:id="rId72"/>
    <p:sldId id="398" r:id="rId73"/>
    <p:sldId id="396" r:id="rId74"/>
    <p:sldId id="394" r:id="rId75"/>
    <p:sldId id="393" r:id="rId76"/>
    <p:sldId id="392" r:id="rId77"/>
    <p:sldId id="387" r:id="rId78"/>
    <p:sldId id="367" r:id="rId79"/>
    <p:sldId id="365" r:id="rId80"/>
    <p:sldId id="364" r:id="rId81"/>
    <p:sldId id="406" r:id="rId82"/>
    <p:sldId id="405" r:id="rId83"/>
    <p:sldId id="362" r:id="rId84"/>
    <p:sldId id="360" r:id="rId85"/>
    <p:sldId id="359" r:id="rId86"/>
    <p:sldId id="358" r:id="rId87"/>
    <p:sldId id="357" r:id="rId88"/>
    <p:sldId id="355" r:id="rId89"/>
    <p:sldId id="354" r:id="rId90"/>
    <p:sldId id="352" r:id="rId91"/>
    <p:sldId id="351" r:id="rId92"/>
    <p:sldId id="350" r:id="rId93"/>
    <p:sldId id="318" r:id="rId94"/>
    <p:sldId id="409" r:id="rId95"/>
    <p:sldId id="410" r:id="rId9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VGaMoXZmCmBXWmXHA6UYQ" hashData="Bz8TWjnwigAIIzeRrwKtrAPyus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DDDD"/>
    <a:srgbClr val="003399"/>
    <a:srgbClr val="B2B2B2"/>
    <a:srgbClr val="FFCC00"/>
    <a:srgbClr val="996633"/>
    <a:srgbClr val="FFFFFF"/>
    <a:srgbClr val="777777"/>
    <a:srgbClr val="FFCC66"/>
    <a:srgbClr val="333333"/>
    <a:srgbClr val="0033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7" d="100"/>
          <a:sy n="67" d="100"/>
        </p:scale>
        <p:origin x="-534" y="-1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9AF269-7E88-4C32-9492-06BDDDE5F593}" type="datetimeFigureOut">
              <a:rPr lang="es-ES" smtClean="0"/>
              <a:pPr/>
              <a:t>05/11/2012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853BA3-F4C9-4E93-A885-32FF1941ABA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8D2473C-23A6-427F-905A-777B3E55FFD3}" type="datetimeFigureOut">
              <a:rPr lang="es-ES" smtClean="0"/>
              <a:pPr/>
              <a:t>05/11/2012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8E93BF-1FA1-45FA-93E2-0FA045412ADA}" type="slidenum">
              <a:rPr lang="es-ES" smtClean="0"/>
              <a:pPr/>
              <a:t>‹Nº›</a:t>
            </a:fld>
            <a:endParaRPr lang="es-ES"/>
          </a:p>
        </p:txBody>
      </p:sp>
    </p:spTree>
  </p:cSld>
  <p:clrMapOvr>
    <a:masterClrMapping/>
  </p:clrMapOvr>
  <p:transition spd="slow">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FF27212-C957-412E-BC1B-FA0FD3B077C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D2473C-23A6-427F-905A-777B3E55FFD3}" type="datetimeFigureOut">
              <a:rPr lang="es-ES" smtClean="0"/>
              <a:pPr/>
              <a:t>05/11/2012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8E93BF-1FA1-45FA-93E2-0FA045412AD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0CB1D79-6589-4ED6-9670-06FEF25FC10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9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1 Rectángulo"/>
          <p:cNvSpPr/>
          <p:nvPr/>
        </p:nvSpPr>
        <p:spPr>
          <a:xfrm>
            <a:off x="285720" y="2786058"/>
            <a:ext cx="8501122" cy="1200329"/>
          </a:xfrm>
          <a:prstGeom prst="rect">
            <a:avLst/>
          </a:prstGeom>
        </p:spPr>
        <p:txBody>
          <a:bodyPr wrap="square">
            <a:spAutoFit/>
          </a:bodyPr>
          <a:lstStyle/>
          <a:p>
            <a:r>
              <a:rPr lang="es-ES" dirty="0" smtClean="0">
                <a:latin typeface="Cooper Black" pitchFamily="18" charset="0"/>
              </a:rPr>
              <a:t>El </a:t>
            </a:r>
            <a:r>
              <a:rPr lang="es-ES" b="1" dirty="0" smtClean="0">
                <a:latin typeface="Cooper Black" pitchFamily="18" charset="0"/>
              </a:rPr>
              <a:t>Huracán Sandy</a:t>
            </a:r>
            <a:r>
              <a:rPr lang="es-ES" dirty="0" smtClean="0">
                <a:latin typeface="Cooper Black" pitchFamily="18" charset="0"/>
              </a:rPr>
              <a:t> fue el decimoctavo ciclón tropical de la temporada de huracanes 2012 y el décimo en alcanzar el nivel de huracán. Afectó a Haití, República Dominicana, Jamaica, Cuba, Bahamas, Bermudas, Estados Unidos y Canadá.</a:t>
            </a:r>
            <a:endParaRPr lang="es-ES" dirty="0">
              <a:latin typeface="Cooper Black" pitchFamily="18" charset="0"/>
            </a:endParaRPr>
          </a:p>
        </p:txBody>
      </p:sp>
      <p:sp>
        <p:nvSpPr>
          <p:cNvPr id="3" name="2 Rectángulo"/>
          <p:cNvSpPr/>
          <p:nvPr/>
        </p:nvSpPr>
        <p:spPr>
          <a:xfrm>
            <a:off x="285720" y="4143380"/>
            <a:ext cx="8572560" cy="2031325"/>
          </a:xfrm>
          <a:prstGeom prst="rect">
            <a:avLst/>
          </a:prstGeom>
        </p:spPr>
        <p:txBody>
          <a:bodyPr wrap="square">
            <a:spAutoFit/>
          </a:bodyPr>
          <a:lstStyle/>
          <a:p>
            <a:r>
              <a:rPr lang="es-ES" dirty="0" smtClean="0">
                <a:latin typeface="Cooper Black" pitchFamily="18" charset="0"/>
              </a:rPr>
              <a:t>Dejó 69 muertos en el Caribe antes de girar hacia el norte y golpear a la costa este de Estados Unidos el lunes pasado, con vientos de 130 kilómetros por hora (kph) y una enorme marea de tormenta. El número de muertos en Estados Unidos se ha elevado a 113 como mínimo.</a:t>
            </a:r>
          </a:p>
          <a:p>
            <a:endParaRPr lang="es-ES" dirty="0" smtClean="0">
              <a:latin typeface="Cooper Black" pitchFamily="18" charset="0"/>
            </a:endParaRPr>
          </a:p>
          <a:p>
            <a:r>
              <a:rPr lang="es-ES" dirty="0" smtClean="0">
                <a:latin typeface="Cooper Black" pitchFamily="18" charset="0"/>
              </a:rPr>
              <a:t>Una semana después todas las ciudades luchan por volver a la normalidad.</a:t>
            </a:r>
            <a:endParaRPr lang="es-ES" dirty="0">
              <a:latin typeface="Cooper Black" pitchFamily="18" charset="0"/>
            </a:endParaRPr>
          </a:p>
        </p:txBody>
      </p:sp>
      <p:sp>
        <p:nvSpPr>
          <p:cNvPr id="5" name="4 Rectángulo"/>
          <p:cNvSpPr/>
          <p:nvPr/>
        </p:nvSpPr>
        <p:spPr>
          <a:xfrm>
            <a:off x="285720" y="500042"/>
            <a:ext cx="8572559" cy="1938992"/>
          </a:xfrm>
          <a:prstGeom prst="rect">
            <a:avLst/>
          </a:prstGeom>
          <a:noFill/>
        </p:spPr>
        <p:txBody>
          <a:bodyPr wrap="square" lIns="91440" tIns="45720" rIns="91440" bIns="45720">
            <a:spAutoFit/>
          </a:bodyPr>
          <a:lstStyle/>
          <a:p>
            <a:pPr algn="ctr"/>
            <a:r>
              <a:rPr lang="es-ES" sz="6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ooper Black" pitchFamily="18" charset="0"/>
              </a:rPr>
              <a:t>El paso del huracán Sandy</a:t>
            </a:r>
            <a:endParaRPr lang="es-ES" sz="6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ooper Black" pitchFamily="18" charset="0"/>
            </a:endParaRPr>
          </a:p>
        </p:txBody>
      </p:sp>
      <p:sp>
        <p:nvSpPr>
          <p:cNvPr id="6" name="5 CuadroTexto"/>
          <p:cNvSpPr txBox="1"/>
          <p:nvPr/>
        </p:nvSpPr>
        <p:spPr>
          <a:xfrm>
            <a:off x="6357950" y="6215082"/>
            <a:ext cx="2428892" cy="338554"/>
          </a:xfrm>
          <a:prstGeom prst="rect">
            <a:avLst/>
          </a:prstGeom>
          <a:noFill/>
        </p:spPr>
        <p:txBody>
          <a:bodyPr wrap="square" rtlCol="0">
            <a:spAutoFit/>
          </a:bodyPr>
          <a:lstStyle/>
          <a:p>
            <a:r>
              <a:rPr lang="es-ES" sz="1600" dirty="0" smtClean="0">
                <a:latin typeface="Cooper Black" pitchFamily="18" charset="0"/>
              </a:rPr>
              <a:t>Avance manual</a:t>
            </a:r>
            <a:endParaRPr lang="es-ES" sz="1600" dirty="0">
              <a:latin typeface="Cooper Black" pitchFamily="18" charset="0"/>
            </a:endParaRPr>
          </a:p>
        </p:txBody>
      </p:sp>
    </p:spTree>
  </p:cSld>
  <p:clrMapOvr>
    <a:masterClrMapping/>
  </p:clrMapOvr>
  <p:transition>
    <p:sndAc>
      <p:stSnd loop="1">
        <p:snd r:embed="rId2" name="Tristess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0_54978495.jpg"/>
          <p:cNvPicPr>
            <a:picLocks noChangeAspect="1"/>
          </p:cNvPicPr>
          <p:nvPr/>
        </p:nvPicPr>
        <p:blipFill>
          <a:blip r:embed="rId2" cstate="print"/>
          <a:stretch>
            <a:fillRect/>
          </a:stretch>
        </p:blipFill>
        <p:spPr>
          <a:xfrm>
            <a:off x="0" y="1"/>
            <a:ext cx="9144000" cy="6858000"/>
          </a:xfrm>
          <a:prstGeom prst="rect">
            <a:avLst/>
          </a:prstGeom>
        </p:spPr>
      </p:pic>
      <p:sp>
        <p:nvSpPr>
          <p:cNvPr id="4" name="3 CuadroTexto"/>
          <p:cNvSpPr txBox="1"/>
          <p:nvPr/>
        </p:nvSpPr>
        <p:spPr>
          <a:xfrm>
            <a:off x="5143504" y="4786322"/>
            <a:ext cx="3714776" cy="1512000"/>
          </a:xfrm>
          <a:prstGeom prst="rect">
            <a:avLst/>
          </a:prstGeom>
          <a:solidFill>
            <a:schemeClr val="tx2">
              <a:lumMod val="50000"/>
            </a:schemeClr>
          </a:solidFill>
        </p:spPr>
        <p:txBody>
          <a:bodyPr wrap="square" rtlCol="0">
            <a:spAutoFit/>
          </a:bodyPr>
          <a:lstStyle/>
          <a:p>
            <a:r>
              <a:rPr lang="es-ES" dirty="0" smtClean="0">
                <a:solidFill>
                  <a:schemeClr val="bg1"/>
                </a:solidFill>
                <a:latin typeface="Cooper Black" pitchFamily="18" charset="0"/>
              </a:rPr>
              <a:t>Huracán Sandy, a ( 10:40 am hora del este) el 29 de octubre de 2012 por la NASA satélite GOES, frente a la costa este en el Océano Atlántico.</a:t>
            </a:r>
          </a:p>
          <a:p>
            <a:endParaRPr lang="es-ES" dirty="0"/>
          </a:p>
        </p:txBody>
      </p:sp>
    </p:spTree>
  </p:cSld>
  <p:clrMapOvr>
    <a:masterClrMapping/>
  </p:clrMapOvr>
  <p:transition spd="slow">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s_s02_s201230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1000100" y="1285860"/>
            <a:ext cx="5857900" cy="923330"/>
          </a:xfrm>
          <a:prstGeom prst="rect">
            <a:avLst/>
          </a:prstGeom>
          <a:solidFill>
            <a:schemeClr val="bg1">
              <a:lumMod val="50000"/>
            </a:schemeClr>
          </a:solidFill>
        </p:spPr>
        <p:txBody>
          <a:bodyPr wrap="square">
            <a:spAutoFit/>
          </a:bodyPr>
          <a:lstStyle/>
          <a:p>
            <a:r>
              <a:rPr lang="en-US" dirty="0" smtClean="0">
                <a:solidFill>
                  <a:schemeClr val="bg1"/>
                </a:solidFill>
                <a:latin typeface="Cooper Black" pitchFamily="18" charset="0"/>
              </a:rPr>
              <a:t>Imaging Radiometer Suite (VIIRS) on the </a:t>
            </a:r>
            <a:r>
              <a:rPr lang="en-US" dirty="0" err="1" smtClean="0">
                <a:solidFill>
                  <a:schemeClr val="bg1"/>
                </a:solidFill>
                <a:latin typeface="Cooper Black" pitchFamily="18" charset="0"/>
              </a:rPr>
              <a:t>Suomi</a:t>
            </a:r>
            <a:r>
              <a:rPr lang="en-US" dirty="0" smtClean="0">
                <a:solidFill>
                  <a:schemeClr val="bg1"/>
                </a:solidFill>
                <a:latin typeface="Cooper Black" pitchFamily="18" charset="0"/>
              </a:rPr>
              <a:t> NPP satellite around 2:42 a.m. Eastern Daylight Time.</a:t>
            </a:r>
            <a:endParaRPr lang="es-ES" dirty="0">
              <a:solidFill>
                <a:schemeClr val="bg1"/>
              </a:solidFill>
              <a:latin typeface="Cooper Black" pitchFamily="18" charset="0"/>
            </a:endParaRPr>
          </a:p>
        </p:txBody>
      </p:sp>
      <p:sp>
        <p:nvSpPr>
          <p:cNvPr id="5" name="4 CuadroTexto"/>
          <p:cNvSpPr txBox="1"/>
          <p:nvPr/>
        </p:nvSpPr>
        <p:spPr>
          <a:xfrm>
            <a:off x="928662" y="571480"/>
            <a:ext cx="8215338" cy="646331"/>
          </a:xfrm>
          <a:prstGeom prst="rect">
            <a:avLst/>
          </a:prstGeom>
          <a:solidFill>
            <a:schemeClr val="bg1">
              <a:lumMod val="50000"/>
            </a:schemeClr>
          </a:solidFill>
        </p:spPr>
        <p:txBody>
          <a:bodyPr wrap="square" rtlCol="0">
            <a:spAutoFit/>
          </a:bodyPr>
          <a:lstStyle/>
          <a:p>
            <a:r>
              <a:rPr lang="es-ES" dirty="0" smtClean="0">
                <a:solidFill>
                  <a:schemeClr val="bg1"/>
                </a:solidFill>
                <a:latin typeface="Cooper Black" pitchFamily="18" charset="0"/>
              </a:rPr>
              <a:t>imagen nocturna de playa tomada por satélite del huracán Sandy,</a:t>
            </a:r>
          </a:p>
          <a:p>
            <a:r>
              <a:rPr lang="es-ES" dirty="0" smtClean="0">
                <a:solidFill>
                  <a:schemeClr val="bg1"/>
                </a:solidFill>
                <a:latin typeface="Cooper Black" pitchFamily="18" charset="0"/>
              </a:rPr>
              <a:t>el día 28 de octubre de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7_54991316.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928926" y="5572140"/>
            <a:ext cx="6000792" cy="923330"/>
          </a:xfrm>
          <a:prstGeom prst="rect">
            <a:avLst/>
          </a:prstGeom>
          <a:solidFill>
            <a:schemeClr val="tx2">
              <a:lumMod val="60000"/>
              <a:lumOff val="40000"/>
            </a:schemeClr>
          </a:solidFill>
        </p:spPr>
        <p:txBody>
          <a:bodyPr wrap="square">
            <a:spAutoFit/>
          </a:bodyPr>
          <a:lstStyle/>
          <a:p>
            <a:r>
              <a:rPr lang="es-ES" dirty="0" smtClean="0">
                <a:latin typeface="Cooper Black" pitchFamily="18" charset="0"/>
              </a:rPr>
              <a:t>Océano Atlántico, Carolina del Norte, un velero en el que iban 16 personas.</a:t>
            </a:r>
          </a:p>
          <a:p>
            <a:r>
              <a:rPr lang="es-ES" dirty="0" smtClean="0">
                <a:latin typeface="Cooper Black" pitchFamily="18" charset="0"/>
              </a:rPr>
              <a:t>Rescataron a 14, aún siguen buscando al capitán. </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1_RTR39RBN.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2286000" y="500042"/>
            <a:ext cx="3071818" cy="369332"/>
          </a:xfrm>
          <a:prstGeom prst="rect">
            <a:avLst/>
          </a:prstGeom>
          <a:solidFill>
            <a:schemeClr val="bg2">
              <a:lumMod val="25000"/>
            </a:schemeClr>
          </a:solidFill>
        </p:spPr>
        <p:txBody>
          <a:bodyPr wrap="square">
            <a:spAutoFit/>
          </a:bodyPr>
          <a:lstStyle/>
          <a:p>
            <a:r>
              <a:rPr lang="en-US" dirty="0" smtClean="0">
                <a:solidFill>
                  <a:schemeClr val="bg1"/>
                </a:solidFill>
                <a:latin typeface="Cooper Black" pitchFamily="18" charset="0"/>
              </a:rPr>
              <a:t>Manhattan , New York.</a:t>
            </a:r>
            <a:r>
              <a:rPr lang="en-US" dirty="0" smtClean="0">
                <a:solidFill>
                  <a:schemeClr val="bg1"/>
                </a:solidFill>
              </a:rPr>
              <a:t> </a:t>
            </a:r>
            <a:endParaRPr lang="es-ES" dirty="0">
              <a:solidFill>
                <a:schemeClr val="bg1"/>
              </a:solidFill>
            </a:endParaRPr>
          </a:p>
        </p:txBody>
      </p:sp>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2_37041594.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4065547" y="285728"/>
            <a:ext cx="1649461" cy="369332"/>
          </a:xfrm>
          <a:prstGeom prst="rect">
            <a:avLst/>
          </a:prstGeom>
          <a:solidFill>
            <a:schemeClr val="tx1">
              <a:lumMod val="85000"/>
              <a:lumOff val="15000"/>
            </a:schemeClr>
          </a:solidFill>
        </p:spPr>
        <p:txBody>
          <a:bodyPr wrap="square">
            <a:spAutoFit/>
          </a:bodyPr>
          <a:lstStyle/>
          <a:p>
            <a:r>
              <a:rPr lang="es-ES" dirty="0" smtClean="0">
                <a:solidFill>
                  <a:schemeClr val="bg1"/>
                </a:solidFill>
                <a:latin typeface="Cooper Black" pitchFamily="18" charset="0"/>
              </a:rPr>
              <a:t>Brooklyn.</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3_78929557.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857224" y="3244334"/>
            <a:ext cx="1643074" cy="369332"/>
          </a:xfrm>
          <a:prstGeom prst="rect">
            <a:avLst/>
          </a:prstGeom>
          <a:solidFill>
            <a:schemeClr val="tx1">
              <a:lumMod val="85000"/>
              <a:lumOff val="15000"/>
            </a:schemeClr>
          </a:solidFill>
        </p:spPr>
        <p:txBody>
          <a:bodyPr wrap="square">
            <a:spAutoFit/>
          </a:bodyPr>
          <a:lstStyle/>
          <a:p>
            <a:r>
              <a:rPr lang="es-ES" dirty="0" smtClean="0">
                <a:solidFill>
                  <a:schemeClr val="bg1"/>
                </a:solidFill>
                <a:latin typeface="Cooper Black" pitchFamily="18" charset="0"/>
              </a:rPr>
              <a:t>New York.</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4_54985112.jpg"/>
          <p:cNvPicPr>
            <a:picLocks noChangeAspect="1"/>
          </p:cNvPicPr>
          <p:nvPr/>
        </p:nvPicPr>
        <p:blipFill>
          <a:blip r:embed="rId2" cstate="print"/>
          <a:stretch>
            <a:fillRect/>
          </a:stretch>
        </p:blipFill>
        <p:spPr>
          <a:xfrm>
            <a:off x="-428660" y="0"/>
            <a:ext cx="9572660" cy="6858000"/>
          </a:xfrm>
          <a:prstGeom prst="rect">
            <a:avLst/>
          </a:prstGeom>
        </p:spPr>
      </p:pic>
      <p:sp>
        <p:nvSpPr>
          <p:cNvPr id="3" name="2 Rectángulo"/>
          <p:cNvSpPr/>
          <p:nvPr/>
        </p:nvSpPr>
        <p:spPr>
          <a:xfrm>
            <a:off x="4038424" y="500042"/>
            <a:ext cx="1748022" cy="369332"/>
          </a:xfrm>
          <a:prstGeom prst="rect">
            <a:avLst/>
          </a:prstGeom>
        </p:spPr>
        <p:txBody>
          <a:bodyPr wrap="square">
            <a:spAutoFit/>
          </a:bodyPr>
          <a:lstStyle/>
          <a:p>
            <a:r>
              <a:rPr lang="es-ES" dirty="0" smtClean="0">
                <a:solidFill>
                  <a:schemeClr val="bg1"/>
                </a:solidFill>
                <a:latin typeface="Cooper Black" pitchFamily="18" charset="0"/>
              </a:rPr>
              <a:t>New York.</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5_91852457.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3013272" y="4071942"/>
            <a:ext cx="4059058" cy="369332"/>
          </a:xfrm>
          <a:prstGeom prst="rect">
            <a:avLst/>
          </a:prstGeom>
          <a:solidFill>
            <a:schemeClr val="bg1">
              <a:lumMod val="65000"/>
            </a:schemeClr>
          </a:solidFill>
        </p:spPr>
        <p:txBody>
          <a:bodyPr wrap="square">
            <a:spAutoFit/>
          </a:bodyPr>
          <a:lstStyle/>
          <a:p>
            <a:r>
              <a:rPr lang="en-US" dirty="0" smtClean="0">
                <a:latin typeface="Cooper Black" pitchFamily="18" charset="0"/>
              </a:rPr>
              <a:t>Station in Hoboken, New Jersey.</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8_38927880.jpg"/>
          <p:cNvPicPr>
            <a:picLocks noChangeAspect="1"/>
          </p:cNvPicPr>
          <p:nvPr/>
        </p:nvPicPr>
        <p:blipFill>
          <a:blip r:embed="rId2" cstate="print"/>
          <a:stretch>
            <a:fillRect/>
          </a:stretch>
        </p:blipFill>
        <p:spPr>
          <a:xfrm>
            <a:off x="0" y="1"/>
            <a:ext cx="9144000" cy="6858000"/>
          </a:xfrm>
          <a:prstGeom prst="rect">
            <a:avLst/>
          </a:prstGeom>
        </p:spPr>
      </p:pic>
      <p:sp>
        <p:nvSpPr>
          <p:cNvPr id="5" name="4 Rectángulo"/>
          <p:cNvSpPr/>
          <p:nvPr/>
        </p:nvSpPr>
        <p:spPr>
          <a:xfrm>
            <a:off x="714348" y="4572008"/>
            <a:ext cx="6143652" cy="646331"/>
          </a:xfrm>
          <a:prstGeom prst="rect">
            <a:avLst/>
          </a:prstGeom>
          <a:solidFill>
            <a:schemeClr val="bg1">
              <a:lumMod val="65000"/>
            </a:schemeClr>
          </a:solidFill>
        </p:spPr>
        <p:txBody>
          <a:bodyPr wrap="square">
            <a:spAutoFit/>
          </a:bodyPr>
          <a:lstStyle/>
          <a:p>
            <a:r>
              <a:rPr lang="en-US" dirty="0" smtClean="0">
                <a:latin typeface="Cooper Black" pitchFamily="18" charset="0"/>
              </a:rPr>
              <a:t>Beach Avenue, 29 de </a:t>
            </a:r>
            <a:r>
              <a:rPr lang="en-US" dirty="0" err="1" smtClean="0">
                <a:latin typeface="Cooper Black" pitchFamily="18" charset="0"/>
              </a:rPr>
              <a:t>octubre</a:t>
            </a:r>
            <a:r>
              <a:rPr lang="en-US" dirty="0" smtClean="0">
                <a:latin typeface="Cooper Black" pitchFamily="18" charset="0"/>
              </a:rPr>
              <a:t> , 2012, en Cape May, New Jersey.</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0_54985108.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857224" y="3500436"/>
            <a:ext cx="6840000" cy="648000"/>
          </a:xfrm>
          <a:prstGeom prst="rect">
            <a:avLst/>
          </a:prstGeom>
          <a:solidFill>
            <a:schemeClr val="bg2">
              <a:lumMod val="10000"/>
            </a:schemeClr>
          </a:solidFill>
        </p:spPr>
        <p:txBody>
          <a:bodyPr wrap="square">
            <a:spAutoFit/>
          </a:bodyPr>
          <a:lstStyle/>
          <a:p>
            <a:r>
              <a:rPr lang="en-US" dirty="0" smtClean="0">
                <a:solidFill>
                  <a:schemeClr val="bg1"/>
                </a:solidFill>
                <a:latin typeface="Cooper Black" pitchFamily="18" charset="0"/>
              </a:rPr>
              <a:t>Parking  </a:t>
            </a:r>
            <a:r>
              <a:rPr lang="en-US" dirty="0" err="1" smtClean="0">
                <a:solidFill>
                  <a:schemeClr val="bg1"/>
                </a:solidFill>
                <a:latin typeface="Cooper Black" pitchFamily="18" charset="0"/>
              </a:rPr>
              <a:t>subterráneo</a:t>
            </a:r>
            <a:r>
              <a:rPr lang="en-US" dirty="0" smtClean="0">
                <a:solidFill>
                  <a:schemeClr val="bg1"/>
                </a:solidFill>
                <a:latin typeface="Cooper Black" pitchFamily="18" charset="0"/>
              </a:rPr>
              <a:t>  29 de </a:t>
            </a:r>
            <a:r>
              <a:rPr lang="en-US" dirty="0" err="1" smtClean="0">
                <a:solidFill>
                  <a:schemeClr val="bg1"/>
                </a:solidFill>
                <a:latin typeface="Cooper Black" pitchFamily="18" charset="0"/>
              </a:rPr>
              <a:t>octubre</a:t>
            </a:r>
            <a:r>
              <a:rPr lang="en-US" dirty="0" smtClean="0">
                <a:solidFill>
                  <a:schemeClr val="bg1"/>
                </a:solidFill>
                <a:latin typeface="Cooper Black" pitchFamily="18" charset="0"/>
              </a:rPr>
              <a:t>, 2012, en New York's Financial District.</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1_54984808.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1142976" y="428604"/>
            <a:ext cx="1643074" cy="369332"/>
          </a:xfrm>
          <a:prstGeom prst="rect">
            <a:avLst/>
          </a:prstGeom>
          <a:solidFill>
            <a:schemeClr val="tx1"/>
          </a:solidFill>
        </p:spPr>
        <p:txBody>
          <a:bodyPr wrap="square">
            <a:spAutoFit/>
          </a:bodyPr>
          <a:lstStyle/>
          <a:p>
            <a:r>
              <a:rPr lang="en-US" dirty="0" smtClean="0">
                <a:solidFill>
                  <a:schemeClr val="bg1"/>
                </a:solidFill>
                <a:latin typeface="Cooper Black" pitchFamily="18" charset="0"/>
              </a:rPr>
              <a:t>New York.</a:t>
            </a:r>
            <a:r>
              <a:rPr lang="en-US" dirty="0" smtClean="0"/>
              <a:t>,</a:t>
            </a:r>
            <a:endParaRPr lang="es-ES" dirty="0"/>
          </a:p>
        </p:txBody>
      </p:sp>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2_16945464.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1000100" y="4643446"/>
            <a:ext cx="7429552" cy="1200329"/>
          </a:xfrm>
          <a:prstGeom prst="rect">
            <a:avLst/>
          </a:prstGeom>
          <a:solidFill>
            <a:schemeClr val="bg2">
              <a:lumMod val="10000"/>
            </a:schemeClr>
          </a:solidFill>
        </p:spPr>
        <p:txBody>
          <a:bodyPr wrap="square">
            <a:spAutoFit/>
          </a:bodyPr>
          <a:lstStyle/>
          <a:p>
            <a:r>
              <a:rPr lang="en-US" dirty="0" smtClean="0">
                <a:solidFill>
                  <a:schemeClr val="bg1"/>
                </a:solidFill>
                <a:latin typeface="Cooper Black" pitchFamily="18" charset="0"/>
              </a:rPr>
              <a:t>A vehicle sits submerged on 14th Street near the Consolidated Edison power plant in New York, on October 29, 2012. Sandy knocked out power to at least 3.1 million people, and New York's main utility said large sections of Manhattan.</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3_54985818.jpg"/>
          <p:cNvPicPr>
            <a:picLocks noChangeAspect="1"/>
          </p:cNvPicPr>
          <p:nvPr/>
        </p:nvPicPr>
        <p:blipFill>
          <a:blip r:embed="rId2" cstate="print"/>
          <a:stretch>
            <a:fillRect/>
          </a:stretch>
        </p:blipFill>
        <p:spPr>
          <a:xfrm>
            <a:off x="-428660" y="0"/>
            <a:ext cx="9572660" cy="6857999"/>
          </a:xfrm>
          <a:prstGeom prst="rect">
            <a:avLst/>
          </a:prstGeom>
        </p:spPr>
      </p:pic>
      <p:sp>
        <p:nvSpPr>
          <p:cNvPr id="81923" name="Rectangle 3"/>
          <p:cNvSpPr>
            <a:spLocks noChangeArrowheads="1"/>
          </p:cNvSpPr>
          <p:nvPr/>
        </p:nvSpPr>
        <p:spPr bwMode="auto">
          <a:xfrm>
            <a:off x="500034" y="1097490"/>
            <a:ext cx="7500990" cy="646331"/>
          </a:xfrm>
          <a:prstGeom prst="rect">
            <a:avLst/>
          </a:prstGeom>
          <a:solidFill>
            <a:schemeClr val="tx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dirty="0" err="1" smtClean="0">
                <a:ln>
                  <a:noFill/>
                </a:ln>
                <a:solidFill>
                  <a:schemeClr val="bg1"/>
                </a:solidFill>
                <a:effectLst/>
                <a:latin typeface="Cooper Black" pitchFamily="18" charset="0"/>
              </a:rPr>
              <a:t>Blackout</a:t>
            </a:r>
            <a:r>
              <a:rPr kumimoji="0" lang="es-ES" sz="1800" b="0" i="0" u="none" strike="noStrike" cap="none" normalizeH="0" baseline="0" dirty="0" smtClean="0">
                <a:ln>
                  <a:noFill/>
                </a:ln>
                <a:solidFill>
                  <a:schemeClr val="bg1"/>
                </a:solidFill>
                <a:effectLst/>
                <a:latin typeface="Cooper Black" pitchFamily="18" charset="0"/>
              </a:rPr>
              <a:t> </a:t>
            </a:r>
            <a:r>
              <a:rPr kumimoji="0" lang="es-ES" sz="1800" b="0" i="0" u="none" strike="noStrike" cap="none" normalizeH="0" baseline="0" dirty="0" err="1" smtClean="0">
                <a:ln>
                  <a:noFill/>
                </a:ln>
                <a:solidFill>
                  <a:schemeClr val="bg1"/>
                </a:solidFill>
                <a:effectLst/>
                <a:latin typeface="Cooper Black" pitchFamily="18" charset="0"/>
              </a:rPr>
              <a:t>conditions</a:t>
            </a:r>
            <a:r>
              <a:rPr kumimoji="0" lang="es-ES" sz="1800" b="0" i="0" u="none" strike="noStrike" cap="none" normalizeH="0" baseline="0" dirty="0" smtClean="0">
                <a:ln>
                  <a:noFill/>
                </a:ln>
                <a:solidFill>
                  <a:schemeClr val="bg1"/>
                </a:solidFill>
                <a:effectLst/>
                <a:latin typeface="Cooper Black" pitchFamily="18" charset="0"/>
              </a:rPr>
              <a:t> in Manhattan, </a:t>
            </a:r>
            <a:r>
              <a:rPr kumimoji="0" lang="es-ES" sz="1800" b="0" i="0" u="none" strike="noStrike" cap="none" normalizeH="0" baseline="0" dirty="0" err="1" smtClean="0">
                <a:ln>
                  <a:noFill/>
                </a:ln>
                <a:solidFill>
                  <a:schemeClr val="bg1"/>
                </a:solidFill>
                <a:effectLst/>
                <a:latin typeface="Cooper Black" pitchFamily="18" charset="0"/>
              </a:rPr>
              <a:t>after</a:t>
            </a:r>
            <a:r>
              <a:rPr kumimoji="0" lang="es-ES" sz="1800" b="0" i="0" u="none" strike="noStrike" cap="none" normalizeH="0" baseline="0" dirty="0" smtClean="0">
                <a:ln>
                  <a:noFill/>
                </a:ln>
                <a:solidFill>
                  <a:schemeClr val="bg1"/>
                </a:solidFill>
                <a:effectLst/>
                <a:latin typeface="Cooper Black" pitchFamily="18" charset="0"/>
              </a:rPr>
              <a:t> </a:t>
            </a:r>
            <a:r>
              <a:rPr kumimoji="0" lang="es-ES" sz="1800" b="0" i="0" u="none" strike="noStrike" cap="none" normalizeH="0" baseline="0" dirty="0" err="1" smtClean="0">
                <a:ln>
                  <a:noFill/>
                </a:ln>
                <a:solidFill>
                  <a:schemeClr val="bg1"/>
                </a:solidFill>
                <a:effectLst/>
                <a:latin typeface="Cooper Black" pitchFamily="18" charset="0"/>
              </a:rPr>
              <a:t>Hurricane</a:t>
            </a:r>
            <a:r>
              <a:rPr kumimoji="0" lang="es-ES" sz="1800" b="0" i="0" u="none" strike="noStrike" cap="none" normalizeH="0" baseline="0" dirty="0" smtClean="0">
                <a:ln>
                  <a:noFill/>
                </a:ln>
                <a:solidFill>
                  <a:schemeClr val="bg1"/>
                </a:solidFill>
                <a:effectLst/>
                <a:latin typeface="Cooper Black" pitchFamily="18" charset="0"/>
              </a:rPr>
              <a:t> Sandy hit, </a:t>
            </a:r>
            <a:r>
              <a:rPr kumimoji="0" lang="es-ES" sz="1800" b="0" i="0" u="none" strike="noStrike" cap="none" normalizeH="0" baseline="0" dirty="0" err="1" smtClean="0">
                <a:ln>
                  <a:noFill/>
                </a:ln>
                <a:solidFill>
                  <a:schemeClr val="bg1"/>
                </a:solidFill>
                <a:effectLst/>
                <a:latin typeface="Cooper Black" pitchFamily="18" charset="0"/>
              </a:rPr>
              <a:t>on</a:t>
            </a:r>
            <a:r>
              <a:rPr kumimoji="0" lang="es-ES" sz="1800" b="0" i="0" u="none" strike="noStrike" cap="none" normalizeH="0" baseline="0" dirty="0" smtClean="0">
                <a:ln>
                  <a:noFill/>
                </a:ln>
                <a:solidFill>
                  <a:schemeClr val="bg1"/>
                </a:solidFill>
                <a:effectLst/>
                <a:latin typeface="Cooper Black" pitchFamily="18" charset="0"/>
              </a:rPr>
              <a:t> </a:t>
            </a:r>
            <a:r>
              <a:rPr kumimoji="0" lang="es-ES" sz="1800" b="0" i="0" u="none" strike="noStrike" cap="none" normalizeH="0" baseline="0" dirty="0" err="1" smtClean="0">
                <a:ln>
                  <a:noFill/>
                </a:ln>
                <a:solidFill>
                  <a:schemeClr val="bg1"/>
                </a:solidFill>
                <a:effectLst/>
                <a:latin typeface="Cooper Black" pitchFamily="18" charset="0"/>
              </a:rPr>
              <a:t>October</a:t>
            </a:r>
            <a:r>
              <a:rPr kumimoji="0" lang="es-ES" sz="1800" b="0" i="0" u="none" strike="noStrike" cap="none" normalizeH="0" baseline="0" dirty="0" smtClean="0">
                <a:ln>
                  <a:noFill/>
                </a:ln>
                <a:solidFill>
                  <a:schemeClr val="bg1"/>
                </a:solidFill>
                <a:effectLst/>
                <a:latin typeface="Cooper Black" pitchFamily="18" charset="0"/>
              </a:rPr>
              <a:t> 29, 2012.</a:t>
            </a:r>
            <a:r>
              <a:rPr kumimoji="0" lang="es-ES" sz="1800" b="0" i="0" u="none" strike="noStrike" cap="none" normalizeH="0" baseline="0" dirty="0" smtClean="0">
                <a:ln>
                  <a:noFill/>
                </a:ln>
                <a:solidFill>
                  <a:schemeClr val="tx1"/>
                </a:solidFill>
                <a:effectLst/>
                <a:latin typeface="Arial" charset="0"/>
              </a:rPr>
              <a:t>. </a:t>
            </a:r>
          </a:p>
        </p:txBody>
      </p:sp>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6_RTR39RCZ.jpg"/>
          <p:cNvPicPr>
            <a:picLocks noChangeAspect="1"/>
          </p:cNvPicPr>
          <p:nvPr/>
        </p:nvPicPr>
        <p:blipFill>
          <a:blip r:embed="rId2" cstate="print"/>
          <a:stretch>
            <a:fillRect/>
          </a:stretch>
        </p:blipFill>
        <p:spPr>
          <a:xfrm>
            <a:off x="-142908" y="0"/>
            <a:ext cx="9572692" cy="6858000"/>
          </a:xfrm>
          <a:prstGeom prst="rect">
            <a:avLst/>
          </a:prstGeom>
        </p:spPr>
      </p:pic>
      <p:sp>
        <p:nvSpPr>
          <p:cNvPr id="3" name="2 Rectángulo"/>
          <p:cNvSpPr/>
          <p:nvPr/>
        </p:nvSpPr>
        <p:spPr>
          <a:xfrm>
            <a:off x="357158" y="357166"/>
            <a:ext cx="5643602" cy="923330"/>
          </a:xfrm>
          <a:prstGeom prst="rect">
            <a:avLst/>
          </a:prstGeom>
          <a:solidFill>
            <a:schemeClr val="tx1"/>
          </a:solidFill>
        </p:spPr>
        <p:txBody>
          <a:bodyPr wrap="square">
            <a:spAutoFit/>
          </a:bodyPr>
          <a:lstStyle/>
          <a:p>
            <a:r>
              <a:rPr lang="en-US" dirty="0" smtClean="0">
                <a:solidFill>
                  <a:schemeClr val="bg1"/>
                </a:solidFill>
                <a:latin typeface="Cooper Black" pitchFamily="18" charset="0"/>
              </a:rPr>
              <a:t>Residents, lit by police vehicles, stand outside their homes during a power outage in Lower Manhattan, on October 29, 2012. New York </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7_29125338.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2286000" y="3929066"/>
            <a:ext cx="5500710" cy="646331"/>
          </a:xfrm>
          <a:prstGeom prst="rect">
            <a:avLst/>
          </a:prstGeom>
          <a:solidFill>
            <a:schemeClr val="bg2">
              <a:lumMod val="25000"/>
            </a:schemeClr>
          </a:solidFill>
        </p:spPr>
        <p:txBody>
          <a:bodyPr wrap="square">
            <a:spAutoFit/>
          </a:bodyPr>
          <a:lstStyle/>
          <a:p>
            <a:r>
              <a:rPr lang="en-US" dirty="0" smtClean="0">
                <a:solidFill>
                  <a:schemeClr val="bg1"/>
                </a:solidFill>
                <a:latin typeface="Cooper Black" pitchFamily="18" charset="0"/>
              </a:rPr>
              <a:t>Seawater floods the entrance to the Brooklyn Battery Tunnel in New York.</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8_11792833.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357158" y="500042"/>
            <a:ext cx="7500990" cy="646331"/>
          </a:xfrm>
          <a:prstGeom prst="rect">
            <a:avLst/>
          </a:prstGeom>
          <a:solidFill>
            <a:schemeClr val="tx1">
              <a:lumMod val="75000"/>
              <a:lumOff val="25000"/>
            </a:schemeClr>
          </a:solidFill>
        </p:spPr>
        <p:txBody>
          <a:bodyPr wrap="square">
            <a:spAutoFit/>
          </a:bodyPr>
          <a:lstStyle/>
          <a:p>
            <a:r>
              <a:rPr lang="en-US" dirty="0" smtClean="0">
                <a:solidFill>
                  <a:schemeClr val="bg1"/>
                </a:solidFill>
                <a:latin typeface="Cooper Black" pitchFamily="18" charset="0"/>
              </a:rPr>
              <a:t>New York Fire Department rescue boats, along 14th street, heading toward the East River on a rescue mission .</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9_RTR39RBR.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785786" y="5214949"/>
            <a:ext cx="3708000" cy="923330"/>
          </a:xfrm>
          <a:prstGeom prst="rect">
            <a:avLst/>
          </a:prstGeom>
          <a:solidFill>
            <a:srgbClr val="996633"/>
          </a:solidFill>
        </p:spPr>
        <p:txBody>
          <a:bodyPr wrap="square">
            <a:spAutoFit/>
          </a:bodyPr>
          <a:lstStyle/>
          <a:p>
            <a:r>
              <a:rPr lang="en-US" dirty="0" smtClean="0">
                <a:solidFill>
                  <a:schemeClr val="bg1"/>
                </a:solidFill>
                <a:latin typeface="Cooper Black" pitchFamily="18" charset="0"/>
              </a:rPr>
              <a:t>A man makes his way through floodwaters on the Brooklyn waterfront in New York.</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1_54986321.jpg"/>
          <p:cNvPicPr>
            <a:picLocks noChangeAspect="1"/>
          </p:cNvPicPr>
          <p:nvPr/>
        </p:nvPicPr>
        <p:blipFill>
          <a:blip r:embed="rId2" cstate="print"/>
          <a:stretch>
            <a:fillRect/>
          </a:stretch>
        </p:blipFill>
        <p:spPr>
          <a:xfrm>
            <a:off x="0" y="0"/>
            <a:ext cx="9144000" cy="7072338"/>
          </a:xfrm>
          <a:prstGeom prst="rect">
            <a:avLst/>
          </a:prstGeom>
        </p:spPr>
      </p:pic>
      <p:sp>
        <p:nvSpPr>
          <p:cNvPr id="3" name="2 Rectángulo"/>
          <p:cNvSpPr/>
          <p:nvPr/>
        </p:nvSpPr>
        <p:spPr>
          <a:xfrm>
            <a:off x="642910" y="3105835"/>
            <a:ext cx="6215090" cy="369332"/>
          </a:xfrm>
          <a:prstGeom prst="rect">
            <a:avLst/>
          </a:prstGeom>
          <a:solidFill>
            <a:schemeClr val="tx1">
              <a:lumMod val="95000"/>
              <a:lumOff val="5000"/>
            </a:schemeClr>
          </a:solidFill>
        </p:spPr>
        <p:txBody>
          <a:bodyPr wrap="square">
            <a:spAutoFit/>
          </a:bodyPr>
          <a:lstStyle/>
          <a:p>
            <a:r>
              <a:rPr lang="en-US" dirty="0" smtClean="0">
                <a:solidFill>
                  <a:schemeClr val="bg1"/>
                </a:solidFill>
                <a:latin typeface="Cooper Black" pitchFamily="18" charset="0"/>
              </a:rPr>
              <a:t>A flooded street in New York's Financial District.</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2_54984753.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5715008" y="428604"/>
            <a:ext cx="2928958" cy="923330"/>
          </a:xfrm>
          <a:prstGeom prst="rect">
            <a:avLst/>
          </a:prstGeom>
          <a:solidFill>
            <a:srgbClr val="FFCC00">
              <a:alpha val="71000"/>
            </a:srgbClr>
          </a:solidFill>
        </p:spPr>
        <p:txBody>
          <a:bodyPr wrap="square">
            <a:spAutoFit/>
          </a:bodyPr>
          <a:lstStyle/>
          <a:p>
            <a:r>
              <a:rPr lang="en-US" dirty="0" smtClean="0">
                <a:latin typeface="Cooper Black" pitchFamily="18" charset="0"/>
              </a:rPr>
              <a:t>A view of the corner of 34th Street and 1st Street in Manhattan. </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3_14399905.jpg"/>
          <p:cNvPicPr>
            <a:picLocks noChangeAspect="1"/>
          </p:cNvPicPr>
          <p:nvPr/>
        </p:nvPicPr>
        <p:blipFill>
          <a:blip r:embed="rId2" cstate="print"/>
          <a:stretch>
            <a:fillRect/>
          </a:stretch>
        </p:blipFill>
        <p:spPr>
          <a:xfrm>
            <a:off x="0" y="0"/>
            <a:ext cx="9144000" cy="6857999"/>
          </a:xfrm>
          <a:prstGeom prst="rect">
            <a:avLst/>
          </a:prstGeom>
        </p:spPr>
      </p:pic>
      <p:sp>
        <p:nvSpPr>
          <p:cNvPr id="4" name="3 Rectángulo"/>
          <p:cNvSpPr/>
          <p:nvPr/>
        </p:nvSpPr>
        <p:spPr>
          <a:xfrm>
            <a:off x="428596" y="214290"/>
            <a:ext cx="8172000" cy="1200329"/>
          </a:xfrm>
          <a:prstGeom prst="rect">
            <a:avLst/>
          </a:prstGeom>
          <a:solidFill>
            <a:srgbClr val="CC0000"/>
          </a:solidFill>
        </p:spPr>
        <p:txBody>
          <a:bodyPr wrap="square">
            <a:spAutoFit/>
          </a:bodyPr>
          <a:lstStyle/>
          <a:p>
            <a:r>
              <a:rPr lang="en-US" dirty="0" smtClean="0">
                <a:solidFill>
                  <a:schemeClr val="bg1"/>
                </a:solidFill>
                <a:latin typeface="Cooper Black" pitchFamily="18" charset="0"/>
              </a:rPr>
              <a:t>Medical workers assist a patient into an ambulance during an evacuation of New York University's </a:t>
            </a:r>
            <a:r>
              <a:rPr lang="en-US" dirty="0" err="1" smtClean="0">
                <a:solidFill>
                  <a:schemeClr val="bg1"/>
                </a:solidFill>
                <a:latin typeface="Cooper Black" pitchFamily="18" charset="0"/>
              </a:rPr>
              <a:t>Tisch</a:t>
            </a:r>
            <a:r>
              <a:rPr lang="en-US" dirty="0" smtClean="0">
                <a:solidFill>
                  <a:schemeClr val="bg1"/>
                </a:solidFill>
                <a:latin typeface="Cooper Black" pitchFamily="18" charset="0"/>
              </a:rPr>
              <a:t> Hospital, on October 29, 2012. The hospital is moving out more than 200 patients after its backup generator failed when the power was knocked out by Sandy.</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5_54985824.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857224" y="571480"/>
            <a:ext cx="7715304" cy="646331"/>
          </a:xfrm>
          <a:prstGeom prst="rect">
            <a:avLst/>
          </a:prstGeom>
          <a:solidFill>
            <a:schemeClr val="tx1"/>
          </a:solidFill>
        </p:spPr>
        <p:txBody>
          <a:bodyPr wrap="square">
            <a:spAutoFit/>
          </a:bodyPr>
          <a:lstStyle/>
          <a:p>
            <a:r>
              <a:rPr lang="en-US" dirty="0" smtClean="0">
                <a:solidFill>
                  <a:schemeClr val="bg1"/>
                </a:solidFill>
                <a:latin typeface="Cooper Black" pitchFamily="18" charset="0"/>
              </a:rPr>
              <a:t>Power outage, caused by Hurricane Sandy, on October 29, 2012 in Manhattan, New York.</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6_30160983.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571472" y="285729"/>
            <a:ext cx="8001056" cy="1200329"/>
          </a:xfrm>
          <a:prstGeom prst="rect">
            <a:avLst/>
          </a:prstGeom>
          <a:solidFill>
            <a:schemeClr val="accent1">
              <a:lumMod val="75000"/>
            </a:schemeClr>
          </a:solidFill>
        </p:spPr>
        <p:txBody>
          <a:bodyPr wrap="square">
            <a:spAutoFit/>
          </a:bodyPr>
          <a:lstStyle/>
          <a:p>
            <a:r>
              <a:rPr lang="en-US" dirty="0" smtClean="0">
                <a:solidFill>
                  <a:schemeClr val="bg1"/>
                </a:solidFill>
                <a:latin typeface="Cooper Black" pitchFamily="18" charset="0"/>
              </a:rPr>
              <a:t>The lights on the Brooklyn Bridge stand in contrast to the lower Manhattan skyline which has lost its electrical supply, early on Tuesday, October 30, 2012, after </a:t>
            </a:r>
            <a:r>
              <a:rPr lang="en-US" dirty="0" err="1" smtClean="0">
                <a:solidFill>
                  <a:schemeClr val="bg1"/>
                </a:solidFill>
                <a:latin typeface="Cooper Black" pitchFamily="18" charset="0"/>
              </a:rPr>
              <a:t>megastorm</a:t>
            </a:r>
            <a:r>
              <a:rPr lang="en-US" dirty="0" smtClean="0">
                <a:solidFill>
                  <a:schemeClr val="bg1"/>
                </a:solidFill>
                <a:latin typeface="Cooper Black" pitchFamily="18" charset="0"/>
              </a:rPr>
              <a:t> Sandy swept through New York. </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7_54992929.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357158" y="500042"/>
            <a:ext cx="7596000" cy="646331"/>
          </a:xfrm>
          <a:prstGeom prst="rect">
            <a:avLst/>
          </a:prstGeom>
          <a:solidFill>
            <a:srgbClr val="777777"/>
          </a:solidFill>
        </p:spPr>
        <p:txBody>
          <a:bodyPr wrap="square">
            <a:spAutoFit/>
          </a:bodyPr>
          <a:lstStyle/>
          <a:p>
            <a:r>
              <a:rPr lang="en-US" dirty="0" smtClean="0">
                <a:solidFill>
                  <a:schemeClr val="bg1"/>
                </a:solidFill>
                <a:latin typeface="Cooper Black" pitchFamily="18" charset="0"/>
              </a:rPr>
              <a:t>Debris litters a flooded street in the </a:t>
            </a:r>
            <a:r>
              <a:rPr lang="en-US" dirty="0" err="1" smtClean="0">
                <a:solidFill>
                  <a:schemeClr val="bg1"/>
                </a:solidFill>
                <a:latin typeface="Cooper Black" pitchFamily="18" charset="0"/>
              </a:rPr>
              <a:t>Dumbo</a:t>
            </a:r>
            <a:r>
              <a:rPr lang="en-US" dirty="0" smtClean="0">
                <a:solidFill>
                  <a:schemeClr val="bg1"/>
                </a:solidFill>
                <a:latin typeface="Cooper Black" pitchFamily="18" charset="0"/>
              </a:rPr>
              <a:t> section of Brooklyn after the city awakens to the affects of Hurricane Sandy.</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8_RTR39RQ4.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714348" y="214290"/>
            <a:ext cx="7572428" cy="646331"/>
          </a:xfrm>
          <a:prstGeom prst="rect">
            <a:avLst/>
          </a:prstGeom>
          <a:solidFill>
            <a:schemeClr val="bg1">
              <a:lumMod val="85000"/>
            </a:schemeClr>
          </a:solidFill>
        </p:spPr>
        <p:txBody>
          <a:bodyPr wrap="square">
            <a:spAutoFit/>
          </a:bodyPr>
          <a:lstStyle/>
          <a:p>
            <a:r>
              <a:rPr lang="en-US" dirty="0" smtClean="0">
                <a:latin typeface="Cooper Black" pitchFamily="18" charset="0"/>
              </a:rPr>
              <a:t>Boats piled up by storm surge and the high tide lie in a pile at a marina in East Quogue, New York.</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9_85067731.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1071538" y="5429264"/>
            <a:ext cx="7715304" cy="646331"/>
          </a:xfrm>
          <a:prstGeom prst="rect">
            <a:avLst/>
          </a:prstGeom>
          <a:solidFill>
            <a:srgbClr val="777777"/>
          </a:solidFill>
        </p:spPr>
        <p:txBody>
          <a:bodyPr wrap="square">
            <a:spAutoFit/>
          </a:bodyPr>
          <a:lstStyle/>
          <a:p>
            <a:r>
              <a:rPr lang="en-US" dirty="0" err="1" smtClean="0">
                <a:solidFill>
                  <a:schemeClr val="bg1"/>
                </a:solidFill>
                <a:latin typeface="Cooper Black" pitchFamily="18" charset="0"/>
              </a:rPr>
              <a:t>Sveinn</a:t>
            </a:r>
            <a:r>
              <a:rPr lang="en-US" dirty="0" smtClean="0">
                <a:solidFill>
                  <a:schemeClr val="bg1"/>
                </a:solidFill>
                <a:latin typeface="Cooper Black" pitchFamily="18" charset="0"/>
              </a:rPr>
              <a:t> Storm, owner of Storm Bros. Ice Cream Factory, looks at flood water outside his store in Annapolis, Maryland,</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0_54993327.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785786" y="5572140"/>
            <a:ext cx="7500990" cy="646331"/>
          </a:xfrm>
          <a:prstGeom prst="rect">
            <a:avLst/>
          </a:prstGeom>
          <a:solidFill>
            <a:srgbClr val="333333"/>
          </a:solidFill>
        </p:spPr>
        <p:txBody>
          <a:bodyPr wrap="square">
            <a:spAutoFit/>
          </a:bodyPr>
          <a:lstStyle/>
          <a:p>
            <a:r>
              <a:rPr lang="en-US" dirty="0" smtClean="0">
                <a:solidFill>
                  <a:schemeClr val="bg1"/>
                </a:solidFill>
                <a:latin typeface="Cooper Black" pitchFamily="18" charset="0"/>
              </a:rPr>
              <a:t>Cars floating in a flooded parking garage entrance, on October 30, 2012 in the Financial District of New York.</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1_76890078.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4786314" y="5500702"/>
            <a:ext cx="3786214" cy="923330"/>
          </a:xfrm>
          <a:prstGeom prst="rect">
            <a:avLst/>
          </a:prstGeom>
          <a:solidFill>
            <a:schemeClr val="bg1">
              <a:lumMod val="75000"/>
            </a:schemeClr>
          </a:solidFill>
        </p:spPr>
        <p:txBody>
          <a:bodyPr wrap="square">
            <a:spAutoFit/>
          </a:bodyPr>
          <a:lstStyle/>
          <a:p>
            <a:r>
              <a:rPr lang="en-US" dirty="0" smtClean="0">
                <a:latin typeface="Cooper Black" pitchFamily="18" charset="0"/>
              </a:rPr>
              <a:t>Water reaches street level at the West Street entrance to the Battery Park Underpass.</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2_54993929.jpg"/>
          <p:cNvPicPr>
            <a:picLocks noChangeAspect="1"/>
          </p:cNvPicPr>
          <p:nvPr/>
        </p:nvPicPr>
        <p:blipFill>
          <a:blip r:embed="rId2" cstate="print"/>
          <a:stretch>
            <a:fillRect/>
          </a:stretch>
        </p:blipFill>
        <p:spPr>
          <a:xfrm>
            <a:off x="0" y="0"/>
            <a:ext cx="9144000" cy="6857999"/>
          </a:xfrm>
          <a:prstGeom prst="rect">
            <a:avLst/>
          </a:prstGeom>
        </p:spPr>
      </p:pic>
      <p:sp>
        <p:nvSpPr>
          <p:cNvPr id="70657" name="Rectangle 1"/>
          <p:cNvSpPr>
            <a:spLocks noChangeArrowheads="1"/>
          </p:cNvSpPr>
          <p:nvPr/>
        </p:nvSpPr>
        <p:spPr bwMode="auto">
          <a:xfrm>
            <a:off x="4786314" y="4887284"/>
            <a:ext cx="4000528" cy="1200329"/>
          </a:xfrm>
          <a:prstGeom prst="rect">
            <a:avLst/>
          </a:prstGeom>
          <a:solidFill>
            <a:srgbClr val="333333"/>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dirty="0" smtClean="0">
                <a:ln>
                  <a:noFill/>
                </a:ln>
                <a:solidFill>
                  <a:schemeClr val="bg1"/>
                </a:solidFill>
                <a:effectLst/>
                <a:latin typeface="Cooper Black" pitchFamily="18" charset="0"/>
              </a:rPr>
              <a:t>A car </a:t>
            </a:r>
            <a:r>
              <a:rPr kumimoji="0" lang="es-ES" sz="1800" b="0" i="0" u="none" strike="noStrike" cap="none" normalizeH="0" baseline="0" dirty="0" err="1" smtClean="0">
                <a:ln>
                  <a:noFill/>
                </a:ln>
                <a:solidFill>
                  <a:schemeClr val="bg1"/>
                </a:solidFill>
                <a:effectLst/>
                <a:latin typeface="Cooper Black" pitchFamily="18" charset="0"/>
              </a:rPr>
              <a:t>crushed</a:t>
            </a:r>
            <a:r>
              <a:rPr kumimoji="0" lang="es-ES" sz="1800" b="0" i="0" u="none" strike="noStrike" cap="none" normalizeH="0" baseline="0" dirty="0" smtClean="0">
                <a:ln>
                  <a:noFill/>
                </a:ln>
                <a:solidFill>
                  <a:schemeClr val="bg1"/>
                </a:solidFill>
                <a:effectLst/>
                <a:latin typeface="Cooper Black" pitchFamily="18" charset="0"/>
              </a:rPr>
              <a:t>  </a:t>
            </a:r>
            <a:r>
              <a:rPr kumimoji="0" lang="es-ES" sz="1800" b="0" i="0" u="none" strike="noStrike" cap="none" normalizeH="0" baseline="0" dirty="0" err="1" smtClean="0">
                <a:ln>
                  <a:noFill/>
                </a:ln>
                <a:solidFill>
                  <a:schemeClr val="bg1"/>
                </a:solidFill>
                <a:effectLst/>
                <a:latin typeface="Cooper Black" pitchFamily="18" charset="0"/>
              </a:rPr>
              <a:t>by</a:t>
            </a:r>
            <a:r>
              <a:rPr kumimoji="0" lang="es-ES" sz="1800" b="0" i="0" u="none" strike="noStrike" cap="none" normalizeH="0" baseline="0" dirty="0" smtClean="0">
                <a:ln>
                  <a:noFill/>
                </a:ln>
                <a:solidFill>
                  <a:schemeClr val="bg1"/>
                </a:solidFill>
                <a:effectLst/>
                <a:latin typeface="Cooper Black" pitchFamily="18" charset="0"/>
              </a:rPr>
              <a:t> </a:t>
            </a:r>
            <a:r>
              <a:rPr kumimoji="0" lang="es-ES" sz="1800" b="1" i="0" u="none" strike="noStrike" cap="none" normalizeH="0" baseline="0" dirty="0" smtClean="0">
                <a:ln>
                  <a:noFill/>
                </a:ln>
                <a:solidFill>
                  <a:schemeClr val="bg1"/>
                </a:solidFill>
                <a:effectLst/>
                <a:latin typeface="Cooper Black" pitchFamily="18" charset="0"/>
              </a:rPr>
              <a:t>a </a:t>
            </a:r>
            <a:r>
              <a:rPr kumimoji="0" lang="es-ES" sz="1800" b="1" i="0" u="none" strike="noStrike" cap="none" normalizeH="0" baseline="0" dirty="0" err="1" smtClean="0">
                <a:ln>
                  <a:noFill/>
                </a:ln>
                <a:solidFill>
                  <a:schemeClr val="bg1"/>
                </a:solidFill>
                <a:effectLst/>
                <a:latin typeface="Cooper Black" pitchFamily="18" charset="0"/>
              </a:rPr>
              <a:t>tree</a:t>
            </a:r>
            <a:r>
              <a:rPr kumimoji="0" lang="es-ES" sz="1800" b="1" i="0" u="none" strike="noStrike" cap="none" normalizeH="0" baseline="0" dirty="0" smtClean="0">
                <a:ln>
                  <a:noFill/>
                </a:ln>
                <a:solidFill>
                  <a:schemeClr val="bg1"/>
                </a:solidFill>
                <a:effectLst/>
                <a:latin typeface="Cooper Black" pitchFamily="18" charset="0"/>
              </a:rPr>
              <a:t> </a:t>
            </a:r>
            <a:r>
              <a:rPr kumimoji="0" lang="es-ES" sz="1800" b="1" i="0" u="none" strike="noStrike" cap="none" normalizeH="0" baseline="0" dirty="0" err="1" smtClean="0">
                <a:ln>
                  <a:noFill/>
                </a:ln>
                <a:solidFill>
                  <a:schemeClr val="bg1"/>
                </a:solidFill>
                <a:effectLst/>
                <a:latin typeface="Cooper Black" pitchFamily="18" charset="0"/>
              </a:rPr>
              <a:t>following</a:t>
            </a:r>
            <a:r>
              <a:rPr kumimoji="0" lang="es-ES" sz="1800" b="1" i="0" u="none" strike="noStrike" cap="none" normalizeH="0" baseline="0" dirty="0" smtClean="0">
                <a:ln>
                  <a:noFill/>
                </a:ln>
                <a:solidFill>
                  <a:schemeClr val="bg1"/>
                </a:solidFill>
                <a:effectLst/>
                <a:latin typeface="Cooper Black" pitchFamily="18" charset="0"/>
              </a:rPr>
              <a:t>  </a:t>
            </a:r>
            <a:r>
              <a:rPr kumimoji="0" lang="es-ES" sz="1800" b="1" i="0" u="none" strike="noStrike" cap="none" normalizeH="0" baseline="0" dirty="0" err="1" smtClean="0">
                <a:ln>
                  <a:noFill/>
                </a:ln>
                <a:solidFill>
                  <a:schemeClr val="bg1"/>
                </a:solidFill>
                <a:effectLst/>
                <a:latin typeface="Cooper Black" pitchFamily="18" charset="0"/>
              </a:rPr>
              <a:t>Hurricane</a:t>
            </a:r>
            <a:r>
              <a:rPr kumimoji="0" lang="es-ES" sz="1800" b="1" i="0" u="none" strike="noStrike" cap="none" normalizeH="0" baseline="0" dirty="0" smtClean="0">
                <a:ln>
                  <a:noFill/>
                </a:ln>
                <a:solidFill>
                  <a:schemeClr val="bg1"/>
                </a:solidFill>
                <a:effectLst/>
                <a:latin typeface="Cooper Black" pitchFamily="18" charset="0"/>
              </a:rPr>
              <a:t> Sandy  </a:t>
            </a:r>
            <a:r>
              <a:rPr kumimoji="0" lang="es-ES" sz="1800" b="0" i="0" u="none" strike="noStrike" cap="none" normalizeH="0" baseline="0" dirty="0" err="1" smtClean="0">
                <a:ln>
                  <a:noFill/>
                </a:ln>
                <a:solidFill>
                  <a:schemeClr val="bg1"/>
                </a:solidFill>
                <a:effectLst/>
                <a:latin typeface="Cooper Black" pitchFamily="18" charset="0"/>
              </a:rPr>
              <a:t>on</a:t>
            </a:r>
            <a:r>
              <a:rPr kumimoji="0" lang="es-ES" sz="1800" b="0" i="0" u="none" strike="noStrike" cap="none" normalizeH="0" baseline="0" dirty="0" smtClean="0">
                <a:ln>
                  <a:noFill/>
                </a:ln>
                <a:solidFill>
                  <a:schemeClr val="bg1"/>
                </a:solidFill>
                <a:effectLst/>
                <a:latin typeface="Cooper Black" pitchFamily="18" charset="0"/>
              </a:rPr>
              <a:t> </a:t>
            </a:r>
            <a:r>
              <a:rPr kumimoji="0" lang="es-ES" sz="1800" b="0" i="0" u="none" strike="noStrike" cap="none" normalizeH="0" baseline="0" dirty="0" err="1" smtClean="0">
                <a:ln>
                  <a:noFill/>
                </a:ln>
                <a:solidFill>
                  <a:schemeClr val="bg1"/>
                </a:solidFill>
                <a:effectLst/>
                <a:latin typeface="Cooper Black" pitchFamily="18" charset="0"/>
              </a:rPr>
              <a:t>October</a:t>
            </a:r>
            <a:r>
              <a:rPr kumimoji="0" lang="es-ES" sz="1800" b="0" i="0" u="none" strike="noStrike" cap="none" normalizeH="0" baseline="0" dirty="0" smtClean="0">
                <a:ln>
                  <a:noFill/>
                </a:ln>
                <a:solidFill>
                  <a:schemeClr val="bg1"/>
                </a:solidFill>
                <a:effectLst/>
                <a:latin typeface="Cooper Black" pitchFamily="18" charset="0"/>
              </a:rPr>
              <a:t>  30, 2012 in New </a:t>
            </a:r>
            <a:r>
              <a:rPr kumimoji="0" lang="es-ES" sz="1800" b="0" i="0" u="none" strike="noStrike" cap="none" normalizeH="0" baseline="0" dirty="0" err="1" smtClean="0">
                <a:ln>
                  <a:noFill/>
                </a:ln>
                <a:solidFill>
                  <a:schemeClr val="bg1"/>
                </a:solidFill>
                <a:effectLst/>
                <a:latin typeface="Cooper Black" pitchFamily="18" charset="0"/>
              </a:rPr>
              <a:t>York's</a:t>
            </a:r>
            <a:r>
              <a:rPr kumimoji="0" lang="es-ES" sz="1800" b="0" i="0" u="none" strike="noStrike" cap="none" normalizeH="0" baseline="0" dirty="0" smtClean="0">
                <a:ln>
                  <a:noFill/>
                </a:ln>
                <a:solidFill>
                  <a:schemeClr val="bg1"/>
                </a:solidFill>
                <a:effectLst/>
                <a:latin typeface="Cooper Black" pitchFamily="18" charset="0"/>
              </a:rPr>
              <a:t> </a:t>
            </a:r>
            <a:r>
              <a:rPr kumimoji="0" lang="es-ES" sz="1800" b="0" i="0" u="none" strike="noStrike" cap="none" normalizeH="0" baseline="0" dirty="0" err="1" smtClean="0">
                <a:ln>
                  <a:noFill/>
                </a:ln>
                <a:solidFill>
                  <a:schemeClr val="bg1"/>
                </a:solidFill>
                <a:effectLst/>
                <a:latin typeface="Cooper Black" pitchFamily="18" charset="0"/>
              </a:rPr>
              <a:t>Financial</a:t>
            </a:r>
            <a:r>
              <a:rPr kumimoji="0" lang="es-ES" sz="1800" b="0" i="0" u="none" strike="noStrike" cap="none" normalizeH="0" baseline="0" dirty="0" smtClean="0">
                <a:ln>
                  <a:noFill/>
                </a:ln>
                <a:solidFill>
                  <a:schemeClr val="bg1"/>
                </a:solidFill>
                <a:effectLst/>
                <a:latin typeface="Cooper Black" pitchFamily="18" charset="0"/>
              </a:rPr>
              <a:t> </a:t>
            </a:r>
            <a:r>
              <a:rPr kumimoji="0" lang="es-ES" sz="1800" b="0" i="0" u="none" strike="noStrike" cap="none" normalizeH="0" baseline="0" dirty="0" err="1" smtClean="0">
                <a:ln>
                  <a:noFill/>
                </a:ln>
                <a:solidFill>
                  <a:schemeClr val="bg1"/>
                </a:solidFill>
                <a:effectLst/>
                <a:latin typeface="Cooper Black" pitchFamily="18" charset="0"/>
              </a:rPr>
              <a:t>District</a:t>
            </a:r>
            <a:r>
              <a:rPr kumimoji="0" lang="es-ES" sz="1800" b="0" i="0" u="none" strike="noStrike" cap="none" normalizeH="0" baseline="0" dirty="0" smtClean="0">
                <a:ln>
                  <a:noFill/>
                </a:ln>
                <a:solidFill>
                  <a:schemeClr val="bg1"/>
                </a:solidFill>
                <a:effectLst/>
                <a:latin typeface="Cooper Black" pitchFamily="18" charset="0"/>
              </a:rPr>
              <a:t>. </a:t>
            </a:r>
          </a:p>
        </p:txBody>
      </p:sp>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3_RTR39RNT.jpg"/>
          <p:cNvPicPr>
            <a:picLocks noChangeAspect="1"/>
          </p:cNvPicPr>
          <p:nvPr/>
        </p:nvPicPr>
        <p:blipFill>
          <a:blip r:embed="rId2" cstate="print"/>
          <a:stretch>
            <a:fillRect/>
          </a:stretch>
        </p:blipFill>
        <p:spPr>
          <a:xfrm>
            <a:off x="-642974" y="0"/>
            <a:ext cx="10501386" cy="6858000"/>
          </a:xfrm>
          <a:prstGeom prst="rect">
            <a:avLst/>
          </a:prstGeom>
        </p:spPr>
      </p:pic>
      <p:sp>
        <p:nvSpPr>
          <p:cNvPr id="3" name="2 Rectángulo"/>
          <p:cNvSpPr/>
          <p:nvPr/>
        </p:nvSpPr>
        <p:spPr>
          <a:xfrm>
            <a:off x="1285852" y="5357826"/>
            <a:ext cx="6858048" cy="646331"/>
          </a:xfrm>
          <a:prstGeom prst="rect">
            <a:avLst/>
          </a:prstGeom>
          <a:solidFill>
            <a:schemeClr val="bg1">
              <a:lumMod val="65000"/>
            </a:schemeClr>
          </a:solidFill>
        </p:spPr>
        <p:txBody>
          <a:bodyPr wrap="square">
            <a:spAutoFit/>
          </a:bodyPr>
          <a:lstStyle/>
          <a:p>
            <a:r>
              <a:rPr lang="en-US" dirty="0" smtClean="0">
                <a:latin typeface="Cooper Black" pitchFamily="18" charset="0"/>
              </a:rPr>
              <a:t>A young child is rescued by emergency personnel in Little Ferry, New Jersey.</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4_21015746.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571472" y="3857628"/>
            <a:ext cx="7072362" cy="646331"/>
          </a:xfrm>
          <a:prstGeom prst="rect">
            <a:avLst/>
          </a:prstGeom>
          <a:solidFill>
            <a:srgbClr val="777777"/>
          </a:solidFill>
        </p:spPr>
        <p:txBody>
          <a:bodyPr wrap="square">
            <a:spAutoFit/>
          </a:bodyPr>
          <a:lstStyle/>
          <a:p>
            <a:r>
              <a:rPr lang="en-US" dirty="0" smtClean="0">
                <a:latin typeface="Cooper Black" pitchFamily="18" charset="0"/>
              </a:rPr>
              <a:t>A "keep off the dunes" sign, buried Tuesday morning in Cape May, New Jersey.</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6_68848119.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500034" y="500042"/>
            <a:ext cx="7920000" cy="1200329"/>
          </a:xfrm>
          <a:prstGeom prst="rect">
            <a:avLst/>
          </a:prstGeom>
          <a:solidFill>
            <a:srgbClr val="B2B2B2"/>
          </a:solidFill>
        </p:spPr>
        <p:txBody>
          <a:bodyPr wrap="square">
            <a:spAutoFit/>
          </a:bodyPr>
          <a:lstStyle/>
          <a:p>
            <a:r>
              <a:rPr lang="en-US" dirty="0" smtClean="0">
                <a:latin typeface="Cooper Black" pitchFamily="18" charset="0"/>
              </a:rPr>
              <a:t>Damage caused by a fire at Breezy Point is shown in the New York City borough of Queens, on October 30, 2012. The fire destroyed between 80 and 100 houses Monday night in the flooded neighborhood.</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7_55291960.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4572000" y="4929197"/>
            <a:ext cx="3888000" cy="923330"/>
          </a:xfrm>
          <a:prstGeom prst="rect">
            <a:avLst/>
          </a:prstGeom>
          <a:solidFill>
            <a:schemeClr val="bg1">
              <a:lumMod val="50000"/>
            </a:schemeClr>
          </a:solidFill>
        </p:spPr>
        <p:txBody>
          <a:bodyPr wrap="square">
            <a:spAutoFit/>
          </a:bodyPr>
          <a:lstStyle/>
          <a:p>
            <a:r>
              <a:rPr lang="en-US" dirty="0" smtClean="0">
                <a:solidFill>
                  <a:schemeClr val="bg1"/>
                </a:solidFill>
                <a:latin typeface="Cooper Black" pitchFamily="18" charset="0"/>
              </a:rPr>
              <a:t>Widespread damage caused by a multi-structure fire at Breezy Point, in Queens, New York.</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9_RTR39RNC.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500034" y="285728"/>
            <a:ext cx="5436000" cy="923330"/>
          </a:xfrm>
          <a:prstGeom prst="rect">
            <a:avLst/>
          </a:prstGeom>
          <a:solidFill>
            <a:srgbClr val="B2B2B2"/>
          </a:solidFill>
        </p:spPr>
        <p:txBody>
          <a:bodyPr wrap="square">
            <a:spAutoFit/>
          </a:bodyPr>
          <a:lstStyle/>
          <a:p>
            <a:r>
              <a:rPr lang="en-US" dirty="0" smtClean="0">
                <a:latin typeface="Cooper Black" pitchFamily="18" charset="0"/>
              </a:rPr>
              <a:t>Homes, devastated by fire and the effects of Hurricane Sandy, in the Breezy Point section of Queens, New York.</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0_92848928.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714348" y="214291"/>
            <a:ext cx="5904000" cy="646331"/>
          </a:xfrm>
          <a:prstGeom prst="rect">
            <a:avLst/>
          </a:prstGeom>
          <a:solidFill>
            <a:schemeClr val="bg1">
              <a:lumMod val="85000"/>
            </a:schemeClr>
          </a:solidFill>
        </p:spPr>
        <p:txBody>
          <a:bodyPr wrap="square">
            <a:spAutoFit/>
          </a:bodyPr>
          <a:lstStyle/>
          <a:p>
            <a:r>
              <a:rPr lang="en-US" dirty="0" smtClean="0">
                <a:latin typeface="Cooper Black" pitchFamily="18" charset="0"/>
              </a:rPr>
              <a:t>Damage caused by a fire at Breezy Point, photographed on October 30, 2012, in New York.</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1_85139805.jpg"/>
          <p:cNvPicPr>
            <a:picLocks noChangeAspect="1"/>
          </p:cNvPicPr>
          <p:nvPr/>
        </p:nvPicPr>
        <p:blipFill>
          <a:blip r:embed="rId2" cstate="print"/>
          <a:stretch>
            <a:fillRect/>
          </a:stretch>
        </p:blipFill>
        <p:spPr>
          <a:xfrm>
            <a:off x="0" y="0"/>
            <a:ext cx="9144000" cy="6857999"/>
          </a:xfrm>
          <a:prstGeom prst="rect">
            <a:avLst/>
          </a:prstGeom>
        </p:spPr>
      </p:pic>
      <p:sp>
        <p:nvSpPr>
          <p:cNvPr id="4" name="3 Rectángulo"/>
          <p:cNvSpPr/>
          <p:nvPr/>
        </p:nvSpPr>
        <p:spPr>
          <a:xfrm>
            <a:off x="5072066" y="4357694"/>
            <a:ext cx="3672000" cy="1477328"/>
          </a:xfrm>
          <a:prstGeom prst="rect">
            <a:avLst/>
          </a:prstGeom>
          <a:solidFill>
            <a:srgbClr val="B2B2B2"/>
          </a:solidFill>
        </p:spPr>
        <p:txBody>
          <a:bodyPr wrap="square">
            <a:spAutoFit/>
          </a:bodyPr>
          <a:lstStyle/>
          <a:p>
            <a:r>
              <a:rPr lang="en-US" dirty="0" smtClean="0">
                <a:latin typeface="Cooper Black" pitchFamily="18" charset="0"/>
              </a:rPr>
              <a:t>A parking lot full of yellow cabs sits flooded as a result of Hurricane Sandy on Tuesday, October 30, 2012 in Hoboken, New Jersey.</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2_6284100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928662" y="357166"/>
            <a:ext cx="7572428" cy="1200329"/>
          </a:xfrm>
          <a:prstGeom prst="rect">
            <a:avLst/>
          </a:prstGeom>
          <a:solidFill>
            <a:schemeClr val="bg1">
              <a:lumMod val="85000"/>
            </a:schemeClr>
          </a:solidFill>
        </p:spPr>
        <p:txBody>
          <a:bodyPr wrap="square">
            <a:spAutoFit/>
          </a:bodyPr>
          <a:lstStyle/>
          <a:p>
            <a:r>
              <a:rPr lang="en-US" dirty="0" smtClean="0">
                <a:latin typeface="Cooper Black" pitchFamily="18" charset="0"/>
              </a:rPr>
              <a:t>A 168-foot water tanker, the John B. </a:t>
            </a:r>
            <a:r>
              <a:rPr lang="en-US" dirty="0" err="1" smtClean="0">
                <a:latin typeface="Cooper Black" pitchFamily="18" charset="0"/>
              </a:rPr>
              <a:t>Caddell</a:t>
            </a:r>
            <a:r>
              <a:rPr lang="en-US" dirty="0" smtClean="0">
                <a:latin typeface="Cooper Black" pitchFamily="18" charset="0"/>
              </a:rPr>
              <a:t>, sits on the shore Tuesday morning, October 30, 2012 where it ran aground on Front Street in the Stapleton neighborhood of New York's Staten Island.</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3_RTR39RT4.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428596" y="5072074"/>
            <a:ext cx="3276000" cy="1477328"/>
          </a:xfrm>
          <a:prstGeom prst="rect">
            <a:avLst/>
          </a:prstGeom>
          <a:solidFill>
            <a:schemeClr val="accent1">
              <a:lumMod val="75000"/>
            </a:schemeClr>
          </a:solidFill>
        </p:spPr>
        <p:txBody>
          <a:bodyPr wrap="square">
            <a:spAutoFit/>
          </a:bodyPr>
          <a:lstStyle/>
          <a:p>
            <a:r>
              <a:rPr lang="en-US" dirty="0" smtClean="0">
                <a:solidFill>
                  <a:schemeClr val="bg1"/>
                </a:solidFill>
                <a:latin typeface="Cooper Black" pitchFamily="18" charset="0"/>
              </a:rPr>
              <a:t>A fireman carries a dog to safety from floodwaters brought on by Hurricane Sandy in Little Ferry, New Jersey.</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4_52748016.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357158" y="214290"/>
            <a:ext cx="6336000" cy="1477328"/>
          </a:xfrm>
          <a:prstGeom prst="rect">
            <a:avLst/>
          </a:prstGeom>
          <a:solidFill>
            <a:srgbClr val="B2B2B2"/>
          </a:solidFill>
        </p:spPr>
        <p:txBody>
          <a:bodyPr wrap="square">
            <a:spAutoFit/>
          </a:bodyPr>
          <a:lstStyle/>
          <a:p>
            <a:r>
              <a:rPr lang="en-US" dirty="0" smtClean="0">
                <a:latin typeface="Cooper Black" pitchFamily="18" charset="0"/>
              </a:rPr>
              <a:t>The space shuttle Enterprise is draped with torn fabric that had protected it before Sandy passed though, leaving the spacecraft shrouded on the deck of the Intrepid Sea, Air &amp; Space Museum, on the Hudson River in New York.</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5_5499482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500034" y="428604"/>
            <a:ext cx="6357966" cy="923330"/>
          </a:xfrm>
          <a:prstGeom prst="rect">
            <a:avLst/>
          </a:prstGeom>
          <a:solidFill>
            <a:srgbClr val="B2B2B2"/>
          </a:solidFill>
        </p:spPr>
        <p:txBody>
          <a:bodyPr wrap="square">
            <a:spAutoFit/>
          </a:bodyPr>
          <a:lstStyle/>
          <a:p>
            <a:r>
              <a:rPr lang="en-US" dirty="0" smtClean="0">
                <a:latin typeface="Cooper Black" pitchFamily="18" charset="0"/>
              </a:rPr>
              <a:t>Heavy surf caused by Hurricane Sandy buckled and tore up Ocean Avenue on October 30, 2012 in Avalon, New Jersey.</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6_RTR39S08.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785786" y="4500570"/>
            <a:ext cx="5715040" cy="923330"/>
          </a:xfrm>
          <a:prstGeom prst="rect">
            <a:avLst/>
          </a:prstGeom>
          <a:solidFill>
            <a:srgbClr val="B2B2B2"/>
          </a:solidFill>
        </p:spPr>
        <p:txBody>
          <a:bodyPr wrap="square">
            <a:spAutoFit/>
          </a:bodyPr>
          <a:lstStyle/>
          <a:p>
            <a:r>
              <a:rPr lang="en-US" dirty="0" smtClean="0">
                <a:latin typeface="Cooper Black" pitchFamily="18" charset="0"/>
              </a:rPr>
              <a:t>Rod </a:t>
            </a:r>
            <a:r>
              <a:rPr lang="en-US" dirty="0" err="1" smtClean="0">
                <a:latin typeface="Cooper Black" pitchFamily="18" charset="0"/>
              </a:rPr>
              <a:t>Zindani</a:t>
            </a:r>
            <a:r>
              <a:rPr lang="en-US" dirty="0" smtClean="0">
                <a:latin typeface="Cooper Black" pitchFamily="18" charset="0"/>
              </a:rPr>
              <a:t> surveys the damage to his Best Of New York Food Deli in the aftermath of Hurricane Sandy in New York</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7_RTR39S6R.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14282" y="4398496"/>
            <a:ext cx="4857784" cy="646331"/>
          </a:xfrm>
          <a:prstGeom prst="rect">
            <a:avLst/>
          </a:prstGeom>
          <a:solidFill>
            <a:srgbClr val="B2B2B2"/>
          </a:solidFill>
        </p:spPr>
        <p:txBody>
          <a:bodyPr wrap="square">
            <a:spAutoFit/>
          </a:bodyPr>
          <a:lstStyle/>
          <a:p>
            <a:r>
              <a:rPr lang="en-US" dirty="0" err="1" smtClean="0">
                <a:latin typeface="Cooper Black" pitchFamily="18" charset="0"/>
              </a:rPr>
              <a:t>irefighters</a:t>
            </a:r>
            <a:r>
              <a:rPr lang="en-US" dirty="0" smtClean="0">
                <a:latin typeface="Cooper Black" pitchFamily="18" charset="0"/>
              </a:rPr>
              <a:t> work to extinguish a fire in the </a:t>
            </a:r>
            <a:r>
              <a:rPr lang="en-US" dirty="0" err="1" smtClean="0">
                <a:latin typeface="Cooper Black" pitchFamily="18" charset="0"/>
              </a:rPr>
              <a:t>Rockaways</a:t>
            </a:r>
            <a:r>
              <a:rPr lang="en-US" dirty="0" smtClean="0">
                <a:latin typeface="Cooper Black" pitchFamily="18" charset="0"/>
              </a:rPr>
              <a:t> section of New York.</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9_RTR39S5U.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2357422" y="4500570"/>
            <a:ext cx="4320000" cy="1200329"/>
          </a:xfrm>
          <a:prstGeom prst="rect">
            <a:avLst/>
          </a:prstGeom>
          <a:solidFill>
            <a:srgbClr val="B2B2B2"/>
          </a:solidFill>
        </p:spPr>
        <p:txBody>
          <a:bodyPr wrap="square">
            <a:spAutoFit/>
          </a:bodyPr>
          <a:lstStyle/>
          <a:p>
            <a:r>
              <a:rPr lang="en-US" dirty="0" smtClean="0">
                <a:latin typeface="Cooper Black" pitchFamily="18" charset="0"/>
              </a:rPr>
              <a:t>A boat rests on the tracks at Metro-North's Ossining Station on the Hudson Line in the aftermath of Hurricane Sandy, in New York.</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50_52651901.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3714744" y="428604"/>
            <a:ext cx="5072098" cy="923330"/>
          </a:xfrm>
          <a:prstGeom prst="rect">
            <a:avLst/>
          </a:prstGeom>
          <a:solidFill>
            <a:srgbClr val="B2B2B2"/>
          </a:solidFill>
        </p:spPr>
        <p:txBody>
          <a:bodyPr wrap="square">
            <a:spAutoFit/>
          </a:bodyPr>
          <a:lstStyle/>
          <a:p>
            <a:r>
              <a:rPr lang="en-US" dirty="0" smtClean="0">
                <a:latin typeface="Cooper Black" pitchFamily="18" charset="0"/>
              </a:rPr>
              <a:t>Foundations and pilings are all that remain of brick buildings and a boardwalk in Atlantic City, New Jersey</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53_93556450.jpg"/>
          <p:cNvPicPr>
            <a:picLocks noChangeAspect="1"/>
          </p:cNvPicPr>
          <p:nvPr/>
        </p:nvPicPr>
        <p:blipFill>
          <a:blip r:embed="rId2" cstate="print"/>
          <a:stretch>
            <a:fillRect/>
          </a:stretch>
        </p:blipFill>
        <p:spPr>
          <a:xfrm>
            <a:off x="-285784" y="0"/>
            <a:ext cx="9429784" cy="6858000"/>
          </a:xfrm>
          <a:prstGeom prst="rect">
            <a:avLst/>
          </a:prstGeom>
        </p:spPr>
      </p:pic>
      <p:sp>
        <p:nvSpPr>
          <p:cNvPr id="3" name="2 Rectángulo"/>
          <p:cNvSpPr/>
          <p:nvPr/>
        </p:nvSpPr>
        <p:spPr>
          <a:xfrm>
            <a:off x="142844" y="357166"/>
            <a:ext cx="7215238" cy="646331"/>
          </a:xfrm>
          <a:prstGeom prst="rect">
            <a:avLst/>
          </a:prstGeom>
          <a:solidFill>
            <a:srgbClr val="B2B2B2"/>
          </a:solidFill>
        </p:spPr>
        <p:txBody>
          <a:bodyPr wrap="square">
            <a:spAutoFit/>
          </a:bodyPr>
          <a:lstStyle/>
          <a:p>
            <a:r>
              <a:rPr lang="en-US" dirty="0" smtClean="0">
                <a:latin typeface="Cooper Black" pitchFamily="18" charset="0"/>
              </a:rPr>
              <a:t>As Sandy moves inland, waves pound a lighthouse on the shores of Lake Erie, near Cleveland, Ohio.</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1_RTR39QFU.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1285852" y="4786321"/>
            <a:ext cx="5184000" cy="923330"/>
          </a:xfrm>
          <a:prstGeom prst="rect">
            <a:avLst/>
          </a:prstGeom>
          <a:solidFill>
            <a:schemeClr val="bg1">
              <a:lumMod val="65000"/>
            </a:schemeClr>
          </a:solidFill>
        </p:spPr>
        <p:txBody>
          <a:bodyPr wrap="square">
            <a:spAutoFit/>
          </a:bodyPr>
          <a:lstStyle/>
          <a:p>
            <a:r>
              <a:rPr lang="en-US" dirty="0" smtClean="0">
                <a:latin typeface="Cooper Black" pitchFamily="18" charset="0"/>
              </a:rPr>
              <a:t>Truck drives through water pushed over a road by Hurricane Sandy in Southampton, New York, on October 29,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4_RTR39L7X.jpg"/>
          <p:cNvPicPr>
            <a:picLocks noChangeAspect="1"/>
          </p:cNvPicPr>
          <p:nvPr/>
        </p:nvPicPr>
        <p:blipFill>
          <a:blip r:embed="rId2" cstate="print"/>
          <a:stretch>
            <a:fillRect/>
          </a:stretch>
        </p:blipFill>
        <p:spPr>
          <a:xfrm>
            <a:off x="0" y="0"/>
            <a:ext cx="9144000" cy="6857999"/>
          </a:xfrm>
          <a:prstGeom prst="rect">
            <a:avLst/>
          </a:prstGeom>
        </p:spPr>
      </p:pic>
      <p:sp>
        <p:nvSpPr>
          <p:cNvPr id="4" name="3 Rectángulo"/>
          <p:cNvSpPr/>
          <p:nvPr/>
        </p:nvSpPr>
        <p:spPr>
          <a:xfrm>
            <a:off x="500034" y="285728"/>
            <a:ext cx="8286808" cy="923330"/>
          </a:xfrm>
          <a:prstGeom prst="rect">
            <a:avLst/>
          </a:prstGeom>
          <a:solidFill>
            <a:schemeClr val="accent1">
              <a:lumMod val="40000"/>
              <a:lumOff val="60000"/>
            </a:schemeClr>
          </a:solidFill>
        </p:spPr>
        <p:txBody>
          <a:bodyPr wrap="square">
            <a:spAutoFit/>
          </a:bodyPr>
          <a:lstStyle/>
          <a:p>
            <a:r>
              <a:rPr lang="en-US" dirty="0" smtClean="0">
                <a:latin typeface="Cooper Black" pitchFamily="18" charset="0"/>
              </a:rPr>
              <a:t>Heavy rains from Hurricane Sandy caused the Croix de Mission river to swell and threaten homes along its bank in Port-au-Prince, Haiti, on October 25, 2012.</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5_38027003.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6500826" y="428604"/>
            <a:ext cx="2357454" cy="2585323"/>
          </a:xfrm>
          <a:prstGeom prst="rect">
            <a:avLst/>
          </a:prstGeom>
          <a:solidFill>
            <a:schemeClr val="bg1">
              <a:lumMod val="85000"/>
            </a:schemeClr>
          </a:solidFill>
        </p:spPr>
        <p:txBody>
          <a:bodyPr wrap="square">
            <a:spAutoFit/>
          </a:bodyPr>
          <a:lstStyle/>
          <a:p>
            <a:r>
              <a:rPr lang="en-US" dirty="0" smtClean="0">
                <a:latin typeface="Cooper Black" pitchFamily="18" charset="0"/>
              </a:rPr>
              <a:t>Waves, brought by Hurricane Sandy, crash on a house in the Caribbean Terrace neighborhood in eastern Kingston, Jamaica, on October 24,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7_RTR39MRN.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857224" y="857232"/>
            <a:ext cx="7215238" cy="646331"/>
          </a:xfrm>
          <a:prstGeom prst="rect">
            <a:avLst/>
          </a:prstGeom>
          <a:solidFill>
            <a:schemeClr val="bg1">
              <a:lumMod val="65000"/>
            </a:schemeClr>
          </a:solidFill>
        </p:spPr>
        <p:txBody>
          <a:bodyPr wrap="square">
            <a:spAutoFit/>
          </a:bodyPr>
          <a:lstStyle/>
          <a:p>
            <a:r>
              <a:rPr lang="en-US" dirty="0" smtClean="0">
                <a:latin typeface="Cooper Black" pitchFamily="18" charset="0"/>
              </a:rPr>
              <a:t>People walk on a street littered with debris after Hurricane Sandy hit Santiago de Cuba, on October 26, 2012.</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8_RTR39O9N.jpg"/>
          <p:cNvPicPr>
            <a:picLocks noChangeAspect="1"/>
          </p:cNvPicPr>
          <p:nvPr/>
        </p:nvPicPr>
        <p:blipFill>
          <a:blip r:embed="rId2" cstate="print"/>
          <a:stretch>
            <a:fillRect/>
          </a:stretch>
        </p:blipFill>
        <p:spPr>
          <a:xfrm>
            <a:off x="-500098" y="1"/>
            <a:ext cx="9644098" cy="6858000"/>
          </a:xfrm>
          <a:prstGeom prst="rect">
            <a:avLst/>
          </a:prstGeom>
        </p:spPr>
      </p:pic>
      <p:sp>
        <p:nvSpPr>
          <p:cNvPr id="3" name="2 Rectángulo"/>
          <p:cNvSpPr/>
          <p:nvPr/>
        </p:nvSpPr>
        <p:spPr>
          <a:xfrm>
            <a:off x="2571737" y="3982996"/>
            <a:ext cx="2905864" cy="369332"/>
          </a:xfrm>
          <a:prstGeom prst="rect">
            <a:avLst/>
          </a:prstGeom>
          <a:solidFill>
            <a:schemeClr val="tx1"/>
          </a:solidFill>
        </p:spPr>
        <p:txBody>
          <a:bodyPr wrap="square">
            <a:spAutoFit/>
          </a:bodyPr>
          <a:lstStyle/>
          <a:p>
            <a:r>
              <a:rPr lang="es-ES" dirty="0" smtClean="0">
                <a:solidFill>
                  <a:schemeClr val="bg1"/>
                </a:solidFill>
                <a:latin typeface="Cooper Black" pitchFamily="18" charset="0"/>
              </a:rPr>
              <a:t>Santiago de Cuba.</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0_54871192.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1071538" y="571480"/>
            <a:ext cx="5786462" cy="923330"/>
          </a:xfrm>
          <a:prstGeom prst="rect">
            <a:avLst/>
          </a:prstGeom>
          <a:solidFill>
            <a:schemeClr val="bg1">
              <a:lumMod val="75000"/>
            </a:schemeClr>
          </a:solidFill>
        </p:spPr>
        <p:txBody>
          <a:bodyPr wrap="square">
            <a:spAutoFit/>
          </a:bodyPr>
          <a:lstStyle/>
          <a:p>
            <a:r>
              <a:rPr lang="en-US" dirty="0" smtClean="0">
                <a:latin typeface="Cooper Black" pitchFamily="18" charset="0"/>
              </a:rPr>
              <a:t>Protective </a:t>
            </a:r>
            <a:r>
              <a:rPr lang="en-US" dirty="0" err="1" smtClean="0">
                <a:latin typeface="Cooper Black" pitchFamily="18" charset="0"/>
              </a:rPr>
              <a:t>berms</a:t>
            </a:r>
            <a:r>
              <a:rPr lang="en-US" dirty="0" smtClean="0">
                <a:latin typeface="Cooper Black" pitchFamily="18" charset="0"/>
              </a:rPr>
              <a:t> line Compo Beach, as the first signs of Hurricane Sandy approach on October 28, 2012, in Westport, Connecticut.</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2_RTR39PY8.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4286248" y="4429132"/>
            <a:ext cx="3214710" cy="2031325"/>
          </a:xfrm>
          <a:prstGeom prst="rect">
            <a:avLst/>
          </a:prstGeom>
          <a:solidFill>
            <a:srgbClr val="DDDDDD"/>
          </a:solidFill>
        </p:spPr>
        <p:txBody>
          <a:bodyPr wrap="square">
            <a:spAutoFit/>
          </a:bodyPr>
          <a:lstStyle/>
          <a:p>
            <a:r>
              <a:rPr lang="en-US" dirty="0" smtClean="0">
                <a:latin typeface="Cooper Black" pitchFamily="18" charset="0"/>
              </a:rPr>
              <a:t>During preparations for Hurricane Sandy, a woman and child walk through an emptied aisle in a Wal-Mart store in Riverhead, New York, on October 28,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7_3505732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286000" y="1214423"/>
            <a:ext cx="4572000" cy="1200329"/>
          </a:xfrm>
          <a:prstGeom prst="rect">
            <a:avLst/>
          </a:prstGeom>
          <a:solidFill>
            <a:schemeClr val="accent6">
              <a:lumMod val="50000"/>
            </a:schemeClr>
          </a:solidFill>
        </p:spPr>
        <p:txBody>
          <a:bodyPr wrap="square">
            <a:spAutoFit/>
          </a:bodyPr>
          <a:lstStyle/>
          <a:p>
            <a:r>
              <a:rPr lang="en-US" dirty="0" smtClean="0">
                <a:solidFill>
                  <a:schemeClr val="bg1"/>
                </a:solidFill>
                <a:latin typeface="Cooper Black" pitchFamily="18" charset="0"/>
              </a:rPr>
              <a:t>New York's empty Hugh L. Cary Tunnel (formerly the Brooklyn-Battery Tunnel), which will be closed at 2 p.m. on October 29,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8_33421502.jpg"/>
          <p:cNvPicPr>
            <a:picLocks noChangeAspect="1"/>
          </p:cNvPicPr>
          <p:nvPr/>
        </p:nvPicPr>
        <p:blipFill>
          <a:blip r:embed="rId2" cstate="print"/>
          <a:stretch>
            <a:fillRect/>
          </a:stretch>
        </p:blipFill>
        <p:spPr>
          <a:xfrm>
            <a:off x="0" y="1"/>
            <a:ext cx="9144000" cy="7143776"/>
          </a:xfrm>
          <a:prstGeom prst="rect">
            <a:avLst/>
          </a:prstGeom>
        </p:spPr>
      </p:pic>
      <p:sp>
        <p:nvSpPr>
          <p:cNvPr id="3" name="2 Rectángulo"/>
          <p:cNvSpPr/>
          <p:nvPr/>
        </p:nvSpPr>
        <p:spPr>
          <a:xfrm>
            <a:off x="1428728" y="5286388"/>
            <a:ext cx="6643734" cy="646331"/>
          </a:xfrm>
          <a:prstGeom prst="rect">
            <a:avLst/>
          </a:prstGeom>
          <a:solidFill>
            <a:schemeClr val="bg1">
              <a:lumMod val="50000"/>
            </a:schemeClr>
          </a:solidFill>
        </p:spPr>
        <p:txBody>
          <a:bodyPr wrap="square">
            <a:spAutoFit/>
          </a:bodyPr>
          <a:lstStyle/>
          <a:p>
            <a:r>
              <a:rPr lang="en-US" dirty="0" smtClean="0">
                <a:latin typeface="Cooper Black" pitchFamily="18" charset="0"/>
              </a:rPr>
              <a:t>The New York City Subway system suspended service at 7 p.m. on October 28, 2012.</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3_97059176.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642910" y="214290"/>
            <a:ext cx="7812000" cy="1200329"/>
          </a:xfrm>
          <a:prstGeom prst="rect">
            <a:avLst/>
          </a:prstGeom>
          <a:solidFill>
            <a:schemeClr val="bg1">
              <a:lumMod val="50000"/>
            </a:schemeClr>
          </a:solidFill>
        </p:spPr>
        <p:txBody>
          <a:bodyPr wrap="square">
            <a:spAutoFit/>
          </a:bodyPr>
          <a:lstStyle/>
          <a:p>
            <a:r>
              <a:rPr lang="en-US" dirty="0" smtClean="0">
                <a:latin typeface="Cooper Black" pitchFamily="18" charset="0"/>
              </a:rPr>
              <a:t>Bill Ryan, of </a:t>
            </a:r>
            <a:r>
              <a:rPr lang="en-US" dirty="0" err="1" smtClean="0">
                <a:latin typeface="Cooper Black" pitchFamily="18" charset="0"/>
              </a:rPr>
              <a:t>Inwood</a:t>
            </a:r>
            <a:r>
              <a:rPr lang="en-US" dirty="0" smtClean="0">
                <a:latin typeface="Cooper Black" pitchFamily="18" charset="0"/>
              </a:rPr>
              <a:t>, New York, comforts his cat Amy before leaving her at a pet shelter at Mitchell Park's Field House, run by the Nassau County Office of Emergency Management and Pet Safe Coalition in Uniondale, New York, on October, 28, 2012. </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1_54979372.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500034" y="500042"/>
            <a:ext cx="5572164" cy="923330"/>
          </a:xfrm>
          <a:prstGeom prst="rect">
            <a:avLst/>
          </a:prstGeom>
          <a:solidFill>
            <a:schemeClr val="bg1">
              <a:lumMod val="85000"/>
            </a:schemeClr>
          </a:solidFill>
        </p:spPr>
        <p:txBody>
          <a:bodyPr wrap="square">
            <a:spAutoFit/>
          </a:bodyPr>
          <a:lstStyle/>
          <a:p>
            <a:r>
              <a:rPr lang="en-US" dirty="0" smtClean="0">
                <a:latin typeface="Cooper Black" pitchFamily="18" charset="0"/>
              </a:rPr>
              <a:t>A sailboat smashes on the rocks after breaking free from its mooring on City Island, on October 29, 2012 in New York.</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2_2539266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286000" y="4643445"/>
            <a:ext cx="4356000" cy="923330"/>
          </a:xfrm>
          <a:prstGeom prst="rect">
            <a:avLst/>
          </a:prstGeom>
          <a:solidFill>
            <a:schemeClr val="bg1">
              <a:lumMod val="75000"/>
            </a:schemeClr>
          </a:solidFill>
        </p:spPr>
        <p:txBody>
          <a:bodyPr wrap="square">
            <a:spAutoFit/>
          </a:bodyPr>
          <a:lstStyle/>
          <a:p>
            <a:r>
              <a:rPr lang="en-US" dirty="0" smtClean="0">
                <a:latin typeface="Cooper Black" pitchFamily="18" charset="0"/>
              </a:rPr>
              <a:t>Ocean waves kick up near homes along </a:t>
            </a:r>
            <a:r>
              <a:rPr lang="en-US" dirty="0" err="1" smtClean="0">
                <a:latin typeface="Cooper Black" pitchFamily="18" charset="0"/>
              </a:rPr>
              <a:t>Peggoty</a:t>
            </a:r>
            <a:r>
              <a:rPr lang="en-US" dirty="0" smtClean="0">
                <a:latin typeface="Cooper Black" pitchFamily="18" charset="0"/>
              </a:rPr>
              <a:t> Beach in Scituate, Massachusetts, on October 29,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3_RTR39QS1.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714348" y="5072074"/>
            <a:ext cx="6732000" cy="923330"/>
          </a:xfrm>
          <a:prstGeom prst="rect">
            <a:avLst/>
          </a:prstGeom>
          <a:solidFill>
            <a:schemeClr val="bg1">
              <a:lumMod val="75000"/>
            </a:schemeClr>
          </a:solidFill>
        </p:spPr>
        <p:txBody>
          <a:bodyPr wrap="square">
            <a:spAutoFit/>
          </a:bodyPr>
          <a:lstStyle/>
          <a:p>
            <a:r>
              <a:rPr lang="en-US" dirty="0" smtClean="0">
                <a:latin typeface="Cooper Black" pitchFamily="18" charset="0"/>
              </a:rPr>
              <a:t>High tide begins to flood a street on the shoreline area of Milford, Connecticut as Hurricane Sandy approaches on October 29,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6_RTR39QSA.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857224" y="5286388"/>
            <a:ext cx="8001056" cy="1200329"/>
          </a:xfrm>
          <a:prstGeom prst="rect">
            <a:avLst/>
          </a:prstGeom>
          <a:solidFill>
            <a:schemeClr val="bg1">
              <a:lumMod val="50000"/>
            </a:schemeClr>
          </a:solidFill>
        </p:spPr>
        <p:txBody>
          <a:bodyPr wrap="square">
            <a:spAutoFit/>
          </a:bodyPr>
          <a:lstStyle/>
          <a:p>
            <a:r>
              <a:rPr lang="en-US" dirty="0" smtClean="0">
                <a:latin typeface="Cooper Black" pitchFamily="18" charset="0"/>
              </a:rPr>
              <a:t>U.S. Route 30, the White Horse Pike, one of three major approaches to Atlantic City, New Jersey, covered with water from Absecon Bay in this view looking west, during the approach of Hurricane Sandy, on October 29,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9_63989198.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428596" y="500042"/>
            <a:ext cx="6572296" cy="646331"/>
          </a:xfrm>
          <a:prstGeom prst="rect">
            <a:avLst/>
          </a:prstGeom>
          <a:solidFill>
            <a:schemeClr val="bg1">
              <a:lumMod val="95000"/>
            </a:schemeClr>
          </a:solidFill>
        </p:spPr>
        <p:txBody>
          <a:bodyPr wrap="square">
            <a:spAutoFit/>
          </a:bodyPr>
          <a:lstStyle/>
          <a:p>
            <a:r>
              <a:rPr lang="en-US" dirty="0" smtClean="0">
                <a:latin typeface="Cooper Black" pitchFamily="18" charset="0"/>
              </a:rPr>
              <a:t>Waters flood Ocean Avenue in Sea Bright, New Jersey, on October 29,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0_54980900.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785786" y="5143511"/>
            <a:ext cx="6143668" cy="923330"/>
          </a:xfrm>
          <a:prstGeom prst="rect">
            <a:avLst/>
          </a:prstGeom>
          <a:solidFill>
            <a:schemeClr val="bg1">
              <a:lumMod val="85000"/>
            </a:schemeClr>
          </a:solidFill>
        </p:spPr>
        <p:txBody>
          <a:bodyPr wrap="square">
            <a:spAutoFit/>
          </a:bodyPr>
          <a:lstStyle/>
          <a:p>
            <a:r>
              <a:rPr lang="en-US" dirty="0" smtClean="0">
                <a:latin typeface="Cooper Black" pitchFamily="18" charset="0"/>
              </a:rPr>
              <a:t>Waves crash over Winthrop Shore Drive as Hurricane Sandy comes up the coast on October 29, 2012 in Winthrop, Massachusetts.</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3_54981937.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357158" y="2357430"/>
            <a:ext cx="2357454" cy="2585323"/>
          </a:xfrm>
          <a:prstGeom prst="rect">
            <a:avLst/>
          </a:prstGeom>
          <a:solidFill>
            <a:schemeClr val="bg1">
              <a:lumMod val="85000"/>
            </a:schemeClr>
          </a:solidFill>
        </p:spPr>
        <p:txBody>
          <a:bodyPr wrap="square">
            <a:spAutoFit/>
          </a:bodyPr>
          <a:lstStyle/>
          <a:p>
            <a:r>
              <a:rPr lang="en-US" dirty="0" smtClean="0">
                <a:latin typeface="Cooper Black" pitchFamily="18" charset="0"/>
              </a:rPr>
              <a:t>Part of a crane boom is seen hanging off a building under construction on West 57th Street above Manhattan, on October 29,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4_77338913.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571472" y="2000240"/>
            <a:ext cx="6786610" cy="923330"/>
          </a:xfrm>
          <a:prstGeom prst="rect">
            <a:avLst/>
          </a:prstGeom>
          <a:solidFill>
            <a:schemeClr val="bg1">
              <a:lumMod val="65000"/>
            </a:schemeClr>
          </a:solidFill>
        </p:spPr>
        <p:txBody>
          <a:bodyPr wrap="square">
            <a:spAutoFit/>
          </a:bodyPr>
          <a:lstStyle/>
          <a:p>
            <a:r>
              <a:rPr lang="en-US" dirty="0" smtClean="0">
                <a:latin typeface="Cooper Black" pitchFamily="18" charset="0"/>
              </a:rPr>
              <a:t>Sailboats rock in choppy water at a dock along the Hudson River Greenway during a storm, on October 29, 2012, in New York.</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8_59550866.jpg"/>
          <p:cNvPicPr>
            <a:picLocks noChangeAspect="1"/>
          </p:cNvPicPr>
          <p:nvPr/>
        </p:nvPicPr>
        <p:blipFill>
          <a:blip r:embed="rId2" cstate="print"/>
          <a:stretch>
            <a:fillRect/>
          </a:stretch>
        </p:blipFill>
        <p:spPr>
          <a:xfrm>
            <a:off x="0" y="384075"/>
            <a:ext cx="9144000" cy="6089849"/>
          </a:xfrm>
          <a:prstGeom prst="rect">
            <a:avLst/>
          </a:prstGeom>
        </p:spPr>
      </p:pic>
      <p:sp>
        <p:nvSpPr>
          <p:cNvPr id="3" name="2 Rectángulo"/>
          <p:cNvSpPr/>
          <p:nvPr/>
        </p:nvSpPr>
        <p:spPr>
          <a:xfrm>
            <a:off x="428596" y="285728"/>
            <a:ext cx="8001056" cy="923330"/>
          </a:xfrm>
          <a:prstGeom prst="rect">
            <a:avLst/>
          </a:prstGeom>
          <a:solidFill>
            <a:schemeClr val="tx1"/>
          </a:solidFill>
        </p:spPr>
        <p:txBody>
          <a:bodyPr wrap="square">
            <a:spAutoFit/>
          </a:bodyPr>
          <a:lstStyle/>
          <a:p>
            <a:r>
              <a:rPr lang="en-US" dirty="0" smtClean="0">
                <a:solidFill>
                  <a:schemeClr val="bg1"/>
                </a:solidFill>
                <a:latin typeface="Cooper Black" pitchFamily="18" charset="0"/>
              </a:rPr>
              <a:t>Firefighters respond at the scene where the facade of a four-story building on 14th Street and 8th Avenue collapsed onto the sidewalk in New York, on October 29,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9_07086011.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357158" y="5214950"/>
            <a:ext cx="8001056" cy="1200329"/>
          </a:xfrm>
          <a:prstGeom prst="rect">
            <a:avLst/>
          </a:prstGeom>
          <a:solidFill>
            <a:schemeClr val="bg1">
              <a:lumMod val="50000"/>
            </a:schemeClr>
          </a:solidFill>
        </p:spPr>
        <p:txBody>
          <a:bodyPr wrap="square">
            <a:spAutoFit/>
          </a:bodyPr>
          <a:lstStyle/>
          <a:p>
            <a:r>
              <a:rPr lang="en-US" dirty="0" smtClean="0">
                <a:solidFill>
                  <a:schemeClr val="bg1"/>
                </a:solidFill>
                <a:latin typeface="Cooper Black" pitchFamily="18" charset="0"/>
              </a:rPr>
              <a:t>Caleb Lavoie, 17, of Dayton, Maine, front, and Curtis Huard, 16, of Arundel, Maine, leap out of the way as a large wave crashes over a seawall on the Atlantic Ocean during the early stages of Hurricane Sandy in Kennebunk, Maine, on October 29,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01_92094528.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571472" y="214290"/>
            <a:ext cx="8215370" cy="1200329"/>
          </a:xfrm>
          <a:prstGeom prst="rect">
            <a:avLst/>
          </a:prstGeom>
          <a:solidFill>
            <a:schemeClr val="tx1"/>
          </a:solidFill>
        </p:spPr>
        <p:txBody>
          <a:bodyPr wrap="square">
            <a:spAutoFit/>
          </a:bodyPr>
          <a:lstStyle/>
          <a:p>
            <a:r>
              <a:rPr lang="en-US" dirty="0" smtClean="0">
                <a:solidFill>
                  <a:schemeClr val="bg1"/>
                </a:solidFill>
                <a:latin typeface="Cooper Black" pitchFamily="18" charset="0"/>
              </a:rPr>
              <a:t>Joseph Leader, Metropolitan Transportation Authority Vice President and Chief Maintenance Officer, walks around massive fallen beams and other debris in the hurricane-damaged South Ferry 1 train station in New York, on October 31, 2012.</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4_55051068.jpg"/>
          <p:cNvPicPr>
            <a:picLocks noChangeAspect="1"/>
          </p:cNvPicPr>
          <p:nvPr/>
        </p:nvPicPr>
        <p:blipFill>
          <a:blip r:embed="rId2" cstate="print"/>
          <a:stretch>
            <a:fillRect/>
          </a:stretch>
        </p:blipFill>
        <p:spPr>
          <a:xfrm>
            <a:off x="-500098" y="0"/>
            <a:ext cx="9644098" cy="6858000"/>
          </a:xfrm>
          <a:prstGeom prst="rect">
            <a:avLst/>
          </a:prstGeom>
        </p:spPr>
      </p:pic>
      <p:sp>
        <p:nvSpPr>
          <p:cNvPr id="3" name="2 Rectángulo"/>
          <p:cNvSpPr/>
          <p:nvPr/>
        </p:nvSpPr>
        <p:spPr>
          <a:xfrm>
            <a:off x="0" y="642918"/>
            <a:ext cx="6858000" cy="923330"/>
          </a:xfrm>
          <a:prstGeom prst="rect">
            <a:avLst/>
          </a:prstGeom>
          <a:solidFill>
            <a:schemeClr val="bg1">
              <a:lumMod val="65000"/>
            </a:schemeClr>
          </a:solidFill>
        </p:spPr>
        <p:txBody>
          <a:bodyPr wrap="square">
            <a:spAutoFit/>
          </a:bodyPr>
          <a:lstStyle/>
          <a:p>
            <a:r>
              <a:rPr lang="en-US" dirty="0" smtClean="0">
                <a:latin typeface="Cooper Black" pitchFamily="18" charset="0"/>
              </a:rPr>
              <a:t>Homes, flooded after Hurricane Sandy made landfall on the southern New Jersey coastline, on October 30, 2012 in Tuckerton, New Jersey.</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5_74966671.jpg"/>
          <p:cNvPicPr>
            <a:picLocks noChangeAspect="1"/>
          </p:cNvPicPr>
          <p:nvPr/>
        </p:nvPicPr>
        <p:blipFill>
          <a:blip r:embed="rId2" cstate="print"/>
          <a:stretch>
            <a:fillRect/>
          </a:stretch>
        </p:blipFill>
        <p:spPr>
          <a:xfrm>
            <a:off x="-500098" y="0"/>
            <a:ext cx="9644098" cy="6858000"/>
          </a:xfrm>
          <a:prstGeom prst="rect">
            <a:avLst/>
          </a:prstGeom>
        </p:spPr>
      </p:pic>
      <p:sp>
        <p:nvSpPr>
          <p:cNvPr id="3" name="2 Rectángulo"/>
          <p:cNvSpPr/>
          <p:nvPr/>
        </p:nvSpPr>
        <p:spPr>
          <a:xfrm>
            <a:off x="2286000" y="571480"/>
            <a:ext cx="4714892" cy="923330"/>
          </a:xfrm>
          <a:prstGeom prst="rect">
            <a:avLst/>
          </a:prstGeom>
          <a:solidFill>
            <a:schemeClr val="bg1">
              <a:lumMod val="95000"/>
            </a:schemeClr>
          </a:solidFill>
        </p:spPr>
        <p:txBody>
          <a:bodyPr wrap="square">
            <a:spAutoFit/>
          </a:bodyPr>
          <a:lstStyle/>
          <a:p>
            <a:r>
              <a:rPr lang="en-US" dirty="0" smtClean="0">
                <a:latin typeface="Cooper Black" pitchFamily="18" charset="0"/>
              </a:rPr>
              <a:t>Through destruction from </a:t>
            </a:r>
            <a:r>
              <a:rPr lang="en-US" dirty="0" err="1" smtClean="0">
                <a:latin typeface="Cooper Black" pitchFamily="18" charset="0"/>
              </a:rPr>
              <a:t>superstorm</a:t>
            </a:r>
            <a:r>
              <a:rPr lang="en-US" dirty="0" smtClean="0">
                <a:latin typeface="Cooper Black" pitchFamily="18" charset="0"/>
              </a:rPr>
              <a:t> Sandy on Route 35 in Seaside Heights, New Jersey, on October 31, 2012. </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7_55063531.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928662" y="2786058"/>
            <a:ext cx="7715304" cy="646331"/>
          </a:xfrm>
          <a:prstGeom prst="rect">
            <a:avLst/>
          </a:prstGeom>
          <a:solidFill>
            <a:schemeClr val="tx1">
              <a:lumMod val="75000"/>
              <a:lumOff val="25000"/>
            </a:schemeClr>
          </a:solidFill>
        </p:spPr>
        <p:txBody>
          <a:bodyPr wrap="square">
            <a:spAutoFit/>
          </a:bodyPr>
          <a:lstStyle/>
          <a:p>
            <a:r>
              <a:rPr lang="en-US" dirty="0" smtClean="0">
                <a:solidFill>
                  <a:schemeClr val="bg1"/>
                </a:solidFill>
                <a:latin typeface="Cooper Black" pitchFamily="18" charset="0"/>
              </a:rPr>
              <a:t>Homes, surrounded by sand washed in by Hurricane Sandy in Seaside Heights, New Jersey, on October 31,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08_RTR39U6X.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928662" y="428604"/>
            <a:ext cx="6715172" cy="923330"/>
          </a:xfrm>
          <a:prstGeom prst="rect">
            <a:avLst/>
          </a:prstGeom>
          <a:solidFill>
            <a:schemeClr val="bg1">
              <a:lumMod val="75000"/>
            </a:schemeClr>
          </a:solidFill>
        </p:spPr>
        <p:txBody>
          <a:bodyPr wrap="square">
            <a:spAutoFit/>
          </a:bodyPr>
          <a:lstStyle/>
          <a:p>
            <a:r>
              <a:rPr lang="en-US" dirty="0" smtClean="0">
                <a:latin typeface="Cooper Black" pitchFamily="18" charset="0"/>
              </a:rPr>
              <a:t>Several feet of sand covers </a:t>
            </a:r>
            <a:r>
              <a:rPr lang="en-US" dirty="0" err="1" smtClean="0">
                <a:latin typeface="Cooper Black" pitchFamily="18" charset="0"/>
              </a:rPr>
              <a:t>Tradewinds</a:t>
            </a:r>
            <a:r>
              <a:rPr lang="en-US" dirty="0" smtClean="0">
                <a:latin typeface="Cooper Black" pitchFamily="18" charset="0"/>
              </a:rPr>
              <a:t> Lane after being deposited there by Hurricane Sandy in Sea Bright, </a:t>
            </a:r>
          </a:p>
          <a:p>
            <a:r>
              <a:rPr lang="en-US" dirty="0" smtClean="0">
                <a:latin typeface="Cooper Black" pitchFamily="18" charset="0"/>
              </a:rPr>
              <a:t>New Jersey, on October 31, 2012.</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0_55055155.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3071802" y="2857497"/>
            <a:ext cx="3571900" cy="923330"/>
          </a:xfrm>
          <a:prstGeom prst="rect">
            <a:avLst/>
          </a:prstGeom>
          <a:solidFill>
            <a:srgbClr val="B2B2B2"/>
          </a:solidFill>
        </p:spPr>
        <p:txBody>
          <a:bodyPr wrap="square">
            <a:spAutoFit/>
          </a:bodyPr>
          <a:lstStyle/>
          <a:p>
            <a:r>
              <a:rPr lang="en-US" dirty="0" smtClean="0">
                <a:latin typeface="Cooper Black" pitchFamily="18" charset="0"/>
              </a:rPr>
              <a:t>October 31, 2012 in the Queens borough of New York City.</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3_RTR39TA4.jpg"/>
          <p:cNvPicPr>
            <a:picLocks noChangeAspect="1"/>
          </p:cNvPicPr>
          <p:nvPr/>
        </p:nvPicPr>
        <p:blipFill>
          <a:blip r:embed="rId2" cstate="print"/>
          <a:stretch>
            <a:fillRect/>
          </a:stretch>
        </p:blipFill>
        <p:spPr>
          <a:xfrm>
            <a:off x="0" y="1"/>
            <a:ext cx="9144000" cy="6858000"/>
          </a:xfrm>
          <a:prstGeom prst="rect">
            <a:avLst/>
          </a:prstGeom>
        </p:spPr>
      </p:pic>
      <p:sp>
        <p:nvSpPr>
          <p:cNvPr id="3" name="2 Rectángulo"/>
          <p:cNvSpPr/>
          <p:nvPr/>
        </p:nvSpPr>
        <p:spPr>
          <a:xfrm>
            <a:off x="2286000" y="5572140"/>
            <a:ext cx="6048000" cy="646331"/>
          </a:xfrm>
          <a:prstGeom prst="rect">
            <a:avLst/>
          </a:prstGeom>
          <a:solidFill>
            <a:schemeClr val="tx1">
              <a:lumMod val="85000"/>
              <a:lumOff val="15000"/>
            </a:schemeClr>
          </a:solidFill>
        </p:spPr>
        <p:txBody>
          <a:bodyPr wrap="square">
            <a:spAutoFit/>
          </a:bodyPr>
          <a:lstStyle/>
          <a:p>
            <a:r>
              <a:rPr lang="en-US" dirty="0" smtClean="0">
                <a:solidFill>
                  <a:schemeClr val="bg1"/>
                </a:solidFill>
                <a:latin typeface="Cooper Black" pitchFamily="18" charset="0"/>
              </a:rPr>
              <a:t>A pedestrian surveys fallen trees on top of parked cars in Queens, New York, on October 30,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5_55055117.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286000" y="4214818"/>
            <a:ext cx="4572000" cy="1477328"/>
          </a:xfrm>
          <a:prstGeom prst="rect">
            <a:avLst/>
          </a:prstGeom>
          <a:solidFill>
            <a:schemeClr val="tx1">
              <a:lumMod val="95000"/>
              <a:lumOff val="5000"/>
            </a:schemeClr>
          </a:solidFill>
        </p:spPr>
        <p:txBody>
          <a:bodyPr wrap="square">
            <a:spAutoFit/>
          </a:bodyPr>
          <a:lstStyle/>
          <a:p>
            <a:r>
              <a:rPr lang="en-US" dirty="0" smtClean="0">
                <a:solidFill>
                  <a:schemeClr val="bg1"/>
                </a:solidFill>
                <a:latin typeface="Cooper Black" pitchFamily="18" charset="0"/>
              </a:rPr>
              <a:t>The remains of homes and businesses burned down during Hurricane Sandy in the Rockaway neighborhood of Queens, still smoldering on October 31,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6_RTR39UC1.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286000" y="3429000"/>
            <a:ext cx="6215090" cy="923330"/>
          </a:xfrm>
          <a:prstGeom prst="rect">
            <a:avLst/>
          </a:prstGeom>
          <a:solidFill>
            <a:schemeClr val="tx1">
              <a:lumMod val="75000"/>
              <a:lumOff val="25000"/>
            </a:schemeClr>
          </a:solidFill>
        </p:spPr>
        <p:txBody>
          <a:bodyPr wrap="square">
            <a:spAutoFit/>
          </a:bodyPr>
          <a:lstStyle/>
          <a:p>
            <a:r>
              <a:rPr lang="en-US" dirty="0" smtClean="0">
                <a:solidFill>
                  <a:schemeClr val="bg1"/>
                </a:solidFill>
                <a:latin typeface="Cooper Black" pitchFamily="18" charset="0"/>
              </a:rPr>
              <a:t>Burnt houses side-by-side with others that survived in Breezy Point, Queens, after it was devastated by Hurricane Sandy, on October 31,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17_55085905.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1285852" y="1571612"/>
            <a:ext cx="7500990" cy="923330"/>
          </a:xfrm>
          <a:prstGeom prst="rect">
            <a:avLst/>
          </a:prstGeom>
        </p:spPr>
        <p:txBody>
          <a:bodyPr wrap="square">
            <a:spAutoFit/>
          </a:bodyPr>
          <a:lstStyle/>
          <a:p>
            <a:r>
              <a:rPr lang="en-US" dirty="0" smtClean="0">
                <a:latin typeface="Cooper Black" pitchFamily="18" charset="0"/>
              </a:rPr>
              <a:t>The remains of burned homes in the Breezy Point neighborhood of Queens, with the Manhattan skyline in the distance after </a:t>
            </a:r>
            <a:r>
              <a:rPr lang="en-US" dirty="0" err="1" smtClean="0">
                <a:latin typeface="Cooper Black" pitchFamily="18" charset="0"/>
              </a:rPr>
              <a:t>Superstorm</a:t>
            </a:r>
            <a:r>
              <a:rPr lang="en-US" dirty="0" smtClean="0">
                <a:latin typeface="Cooper Black" pitchFamily="18" charset="0"/>
              </a:rPr>
              <a:t> Sandy, on October 31, 2012.</a:t>
            </a:r>
            <a:endParaRPr lang="en-U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3_1495754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500034" y="5857892"/>
            <a:ext cx="7572428" cy="646331"/>
          </a:xfrm>
          <a:prstGeom prst="rect">
            <a:avLst/>
          </a:prstGeom>
          <a:solidFill>
            <a:srgbClr val="B2B2B2"/>
          </a:solidFill>
        </p:spPr>
        <p:txBody>
          <a:bodyPr wrap="square">
            <a:spAutoFit/>
          </a:bodyPr>
          <a:lstStyle/>
          <a:p>
            <a:r>
              <a:rPr lang="en-US" dirty="0" smtClean="0">
                <a:latin typeface="Cooper Black" pitchFamily="18" charset="0"/>
              </a:rPr>
              <a:t>Damage to an amusement park left in the wake of </a:t>
            </a:r>
            <a:r>
              <a:rPr lang="en-US" dirty="0" err="1" smtClean="0">
                <a:latin typeface="Cooper Black" pitchFamily="18" charset="0"/>
              </a:rPr>
              <a:t>superstorm</a:t>
            </a:r>
            <a:r>
              <a:rPr lang="en-US" dirty="0" smtClean="0">
                <a:latin typeface="Cooper Black" pitchFamily="18" charset="0"/>
              </a:rPr>
              <a:t> Sandy in Seaside Heights, New Jersey, on October 31, 2012</a:t>
            </a:r>
            <a:r>
              <a:rPr lang="en-US" dirty="0" smtClean="0"/>
              <a:t>.</a:t>
            </a:r>
            <a:endParaRPr lang="es-ES" dirty="0"/>
          </a:p>
        </p:txBody>
      </p:sp>
    </p:spTree>
  </p:cSld>
  <p:clrMapOvr>
    <a:masterClrMapping/>
  </p:clrMapOvr>
  <p:transition spd="slow">
    <p:split orient="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6_29497866.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4357686" y="5715015"/>
            <a:ext cx="4572032" cy="923330"/>
          </a:xfrm>
          <a:prstGeom prst="rect">
            <a:avLst/>
          </a:prstGeom>
          <a:solidFill>
            <a:srgbClr val="B2B2B2"/>
          </a:solidFill>
        </p:spPr>
        <p:txBody>
          <a:bodyPr wrap="square">
            <a:spAutoFit/>
          </a:bodyPr>
          <a:lstStyle/>
          <a:p>
            <a:r>
              <a:rPr lang="en-US" dirty="0" smtClean="0">
                <a:latin typeface="Cooper Black" pitchFamily="18" charset="0"/>
              </a:rPr>
              <a:t>Destroyed homes left in the wake of </a:t>
            </a:r>
            <a:r>
              <a:rPr lang="en-US" dirty="0" err="1" smtClean="0">
                <a:latin typeface="Cooper Black" pitchFamily="18" charset="0"/>
              </a:rPr>
              <a:t>superstorm</a:t>
            </a:r>
            <a:r>
              <a:rPr lang="en-US" dirty="0" smtClean="0">
                <a:latin typeface="Cooper Black" pitchFamily="18" charset="0"/>
              </a:rPr>
              <a:t> Sandy in Seaside Heights, New Jersey, on October 31,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8_55061487.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428596" y="5500702"/>
            <a:ext cx="8429684" cy="923330"/>
          </a:xfrm>
          <a:prstGeom prst="rect">
            <a:avLst/>
          </a:prstGeom>
          <a:solidFill>
            <a:srgbClr val="777777"/>
          </a:solidFill>
        </p:spPr>
        <p:txBody>
          <a:bodyPr wrap="square">
            <a:spAutoFit/>
          </a:bodyPr>
          <a:lstStyle/>
          <a:p>
            <a:r>
              <a:rPr lang="en-US" dirty="0" smtClean="0">
                <a:solidFill>
                  <a:schemeClr val="bg1"/>
                </a:solidFill>
                <a:latin typeface="Cooper Black" pitchFamily="18" charset="0"/>
              </a:rPr>
              <a:t>Storm damage over the Atlantic Coast, seen from a helicopter behind Marine One with US President </a:t>
            </a:r>
            <a:r>
              <a:rPr lang="en-US" dirty="0" err="1" smtClean="0">
                <a:solidFill>
                  <a:schemeClr val="bg1"/>
                </a:solidFill>
                <a:latin typeface="Cooper Black" pitchFamily="18" charset="0"/>
              </a:rPr>
              <a:t>Barack</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Obama</a:t>
            </a:r>
            <a:r>
              <a:rPr lang="en-US" dirty="0" smtClean="0">
                <a:solidFill>
                  <a:schemeClr val="bg1"/>
                </a:solidFill>
                <a:latin typeface="Cooper Black" pitchFamily="18" charset="0"/>
              </a:rPr>
              <a:t> and Governor Christie as they view the hurricane damage in New Jersey, on October 31, 2012. </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29_RTR39TVQ.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5286380" y="214290"/>
            <a:ext cx="3857620" cy="1200329"/>
          </a:xfrm>
          <a:prstGeom prst="rect">
            <a:avLst/>
          </a:prstGeom>
          <a:solidFill>
            <a:schemeClr val="tx1">
              <a:lumMod val="50000"/>
              <a:lumOff val="50000"/>
            </a:schemeClr>
          </a:solidFill>
        </p:spPr>
        <p:txBody>
          <a:bodyPr wrap="square">
            <a:spAutoFit/>
          </a:bodyPr>
          <a:lstStyle/>
          <a:p>
            <a:r>
              <a:rPr lang="en-US" dirty="0" smtClean="0">
                <a:latin typeface="Cooper Black" pitchFamily="18" charset="0"/>
              </a:rPr>
              <a:t>Smoking ruins, seen in the aftermath of Hurricane Sandy in Seaside Heights, New Jersey, on October 31,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0_18403443.jpg"/>
          <p:cNvPicPr>
            <a:picLocks noChangeAspect="1"/>
          </p:cNvPicPr>
          <p:nvPr/>
        </p:nvPicPr>
        <p:blipFill>
          <a:blip r:embed="rId2" cstate="print"/>
          <a:srcRect r="5883"/>
          <a:stretch>
            <a:fillRect/>
          </a:stretch>
        </p:blipFill>
        <p:spPr>
          <a:xfrm>
            <a:off x="0" y="0"/>
            <a:ext cx="9144000" cy="6858000"/>
          </a:xfrm>
          <a:prstGeom prst="rect">
            <a:avLst/>
          </a:prstGeom>
        </p:spPr>
      </p:pic>
      <p:sp>
        <p:nvSpPr>
          <p:cNvPr id="3" name="2 Rectángulo"/>
          <p:cNvSpPr/>
          <p:nvPr/>
        </p:nvSpPr>
        <p:spPr>
          <a:xfrm>
            <a:off x="785786" y="4929198"/>
            <a:ext cx="7715304" cy="923330"/>
          </a:xfrm>
          <a:prstGeom prst="rect">
            <a:avLst/>
          </a:prstGeom>
          <a:solidFill>
            <a:schemeClr val="tx1">
              <a:lumMod val="65000"/>
              <a:lumOff val="35000"/>
            </a:schemeClr>
          </a:solidFill>
        </p:spPr>
        <p:txBody>
          <a:bodyPr wrap="square">
            <a:spAutoFit/>
          </a:bodyPr>
          <a:lstStyle/>
          <a:p>
            <a:r>
              <a:rPr lang="en-US" dirty="0" smtClean="0">
                <a:solidFill>
                  <a:schemeClr val="bg1"/>
                </a:solidFill>
                <a:latin typeface="Cooper Black" pitchFamily="18" charset="0"/>
              </a:rPr>
              <a:t>A dog named Shaggy is handed from a National Guard truck to National Guard personnel after the dog and his owner left a flooded building in Hoboken, New Jersey, on October 31,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1_RTR39TPK.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3357554" y="5072074"/>
            <a:ext cx="5500726" cy="923330"/>
          </a:xfrm>
          <a:prstGeom prst="rect">
            <a:avLst/>
          </a:prstGeom>
          <a:solidFill>
            <a:schemeClr val="tx1">
              <a:lumMod val="75000"/>
              <a:lumOff val="25000"/>
            </a:schemeClr>
          </a:solidFill>
        </p:spPr>
        <p:txBody>
          <a:bodyPr wrap="square">
            <a:spAutoFit/>
          </a:bodyPr>
          <a:lstStyle/>
          <a:p>
            <a:r>
              <a:rPr lang="en-US" dirty="0" smtClean="0">
                <a:solidFill>
                  <a:schemeClr val="bg1"/>
                </a:solidFill>
                <a:latin typeface="Cooper Black" pitchFamily="18" charset="0"/>
              </a:rPr>
              <a:t>A man checks his car as oil-filled floodwaters continue to fill streets in Hoboken, New Jersey, on October 31,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4_RTR39U91.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3428992" y="285728"/>
            <a:ext cx="5429288" cy="1200329"/>
          </a:xfrm>
          <a:prstGeom prst="rect">
            <a:avLst/>
          </a:prstGeom>
          <a:solidFill>
            <a:schemeClr val="bg1">
              <a:lumMod val="75000"/>
            </a:schemeClr>
          </a:solidFill>
        </p:spPr>
        <p:txBody>
          <a:bodyPr wrap="square">
            <a:spAutoFit/>
          </a:bodyPr>
          <a:lstStyle/>
          <a:p>
            <a:r>
              <a:rPr lang="en-US" dirty="0" smtClean="0">
                <a:latin typeface="Cooper Black" pitchFamily="18" charset="0"/>
              </a:rPr>
              <a:t>People examine the wreckage of a boat washed ashore in Great Kills, Staten Island, following Hurricane Sandy in New York, on October 31, 2012. </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8_RTR39SNE.jpg"/>
          <p:cNvPicPr>
            <a:picLocks noChangeAspect="1"/>
          </p:cNvPicPr>
          <p:nvPr/>
        </p:nvPicPr>
        <p:blipFill>
          <a:blip r:embed="rId2" cstate="print"/>
          <a:stretch>
            <a:fillRect/>
          </a:stretch>
        </p:blipFill>
        <p:spPr>
          <a:xfrm>
            <a:off x="0" y="0"/>
            <a:ext cx="9715536" cy="6858000"/>
          </a:xfrm>
          <a:prstGeom prst="rect">
            <a:avLst/>
          </a:prstGeom>
        </p:spPr>
      </p:pic>
      <p:sp>
        <p:nvSpPr>
          <p:cNvPr id="3" name="2 Rectángulo"/>
          <p:cNvSpPr/>
          <p:nvPr/>
        </p:nvSpPr>
        <p:spPr>
          <a:xfrm>
            <a:off x="2285984" y="0"/>
            <a:ext cx="7020000" cy="923330"/>
          </a:xfrm>
          <a:prstGeom prst="rect">
            <a:avLst/>
          </a:prstGeom>
          <a:solidFill>
            <a:schemeClr val="tx2">
              <a:lumMod val="40000"/>
              <a:lumOff val="60000"/>
            </a:schemeClr>
          </a:solidFill>
        </p:spPr>
        <p:txBody>
          <a:bodyPr wrap="square">
            <a:spAutoFit/>
          </a:bodyPr>
          <a:lstStyle/>
          <a:p>
            <a:r>
              <a:rPr lang="en-US" dirty="0" smtClean="0">
                <a:latin typeface="Cooper Black" pitchFamily="18" charset="0"/>
              </a:rPr>
              <a:t>A man looks at a damaged house in Seagate Association, a gated community, after Hurricane Sandy in New York, on October 30, 2012.</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9_RTR39TSZ.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286000" y="357166"/>
            <a:ext cx="5868000" cy="1080000"/>
          </a:xfrm>
          <a:prstGeom prst="rect">
            <a:avLst/>
          </a:prstGeom>
          <a:solidFill>
            <a:schemeClr val="tx1">
              <a:lumMod val="50000"/>
              <a:lumOff val="50000"/>
            </a:schemeClr>
          </a:solidFill>
        </p:spPr>
        <p:txBody>
          <a:bodyPr wrap="square">
            <a:spAutoFit/>
          </a:bodyPr>
          <a:lstStyle/>
          <a:p>
            <a:r>
              <a:rPr lang="en-US" dirty="0" smtClean="0">
                <a:solidFill>
                  <a:schemeClr val="bg1"/>
                </a:solidFill>
                <a:latin typeface="Cooper Black" pitchFamily="18" charset="0"/>
              </a:rPr>
              <a:t>A view shows boats piled next to a house, where they were washed ashore during Hurricane Sandy, near Monmouth Beach, New Jersey, on October 31, 2012</a:t>
            </a:r>
            <a:r>
              <a:rPr lang="en-US" dirty="0" smtClean="0"/>
              <a:t>.</a:t>
            </a:r>
            <a:endParaRPr lang="es-ES" dirty="0"/>
          </a:p>
        </p:txBody>
      </p:sp>
    </p:spTree>
  </p:cSld>
  <p:clrMapOvr>
    <a:masterClrMapping/>
  </p:clrMapOvr>
  <p:transition spd="slow">
    <p:split orient="vert"/>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0_12084604.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642910" y="5500702"/>
            <a:ext cx="8143932" cy="923330"/>
          </a:xfrm>
          <a:prstGeom prst="rect">
            <a:avLst/>
          </a:prstGeom>
          <a:solidFill>
            <a:schemeClr val="tx1">
              <a:lumMod val="85000"/>
              <a:lumOff val="15000"/>
            </a:schemeClr>
          </a:solidFill>
        </p:spPr>
        <p:txBody>
          <a:bodyPr wrap="square">
            <a:spAutoFit/>
          </a:bodyPr>
          <a:lstStyle/>
          <a:p>
            <a:r>
              <a:rPr lang="en-US" dirty="0" smtClean="0">
                <a:solidFill>
                  <a:schemeClr val="bg1"/>
                </a:solidFill>
                <a:latin typeface="Cooper Black" pitchFamily="18" charset="0"/>
              </a:rPr>
              <a:t>Freddie </a:t>
            </a:r>
            <a:r>
              <a:rPr lang="en-US" dirty="0" err="1" smtClean="0">
                <a:solidFill>
                  <a:schemeClr val="bg1"/>
                </a:solidFill>
                <a:latin typeface="Cooper Black" pitchFamily="18" charset="0"/>
              </a:rPr>
              <a:t>Nocella</a:t>
            </a:r>
            <a:r>
              <a:rPr lang="en-US" dirty="0" smtClean="0">
                <a:solidFill>
                  <a:schemeClr val="bg1"/>
                </a:solidFill>
                <a:latin typeface="Cooper Black" pitchFamily="18" charset="0"/>
              </a:rPr>
              <a:t>, Jr., left, hands a vase to his grandfather Bill </a:t>
            </a:r>
            <a:r>
              <a:rPr lang="en-US" dirty="0" err="1" smtClean="0">
                <a:solidFill>
                  <a:schemeClr val="bg1"/>
                </a:solidFill>
                <a:latin typeface="Cooper Black" pitchFamily="18" charset="0"/>
              </a:rPr>
              <a:t>Schmith</a:t>
            </a:r>
            <a:r>
              <a:rPr lang="en-US" dirty="0" smtClean="0">
                <a:solidFill>
                  <a:schemeClr val="bg1"/>
                </a:solidFill>
                <a:latin typeface="Cooper Black" pitchFamily="18" charset="0"/>
              </a:rPr>
              <a:t>, as </a:t>
            </a:r>
            <a:r>
              <a:rPr lang="en-US" dirty="0" err="1" smtClean="0">
                <a:solidFill>
                  <a:schemeClr val="bg1"/>
                </a:solidFill>
                <a:latin typeface="Cooper Black" pitchFamily="18" charset="0"/>
              </a:rPr>
              <a:t>Schmith</a:t>
            </a:r>
            <a:r>
              <a:rPr lang="en-US" dirty="0" smtClean="0">
                <a:solidFill>
                  <a:schemeClr val="bg1"/>
                </a:solidFill>
                <a:latin typeface="Cooper Black" pitchFamily="18" charset="0"/>
              </a:rPr>
              <a:t> works to salvage belongings from his heavily damaged home, on October 31, 2012, in Babylon Village, New York.</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1_46658883.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1500166" y="5214950"/>
            <a:ext cx="5357834" cy="1200329"/>
          </a:xfrm>
          <a:prstGeom prst="rect">
            <a:avLst/>
          </a:prstGeom>
          <a:solidFill>
            <a:schemeClr val="tx1">
              <a:lumMod val="85000"/>
              <a:lumOff val="15000"/>
            </a:schemeClr>
          </a:solidFill>
        </p:spPr>
        <p:txBody>
          <a:bodyPr wrap="square">
            <a:spAutoFit/>
          </a:bodyPr>
          <a:lstStyle/>
          <a:p>
            <a:r>
              <a:rPr lang="en-US" dirty="0" smtClean="0">
                <a:solidFill>
                  <a:schemeClr val="bg1"/>
                </a:solidFill>
                <a:latin typeface="Cooper Black" pitchFamily="18" charset="0"/>
              </a:rPr>
              <a:t>Captain Charles </a:t>
            </a:r>
            <a:r>
              <a:rPr lang="en-US" dirty="0" err="1" smtClean="0">
                <a:solidFill>
                  <a:schemeClr val="bg1"/>
                </a:solidFill>
                <a:latin typeface="Cooper Black" pitchFamily="18" charset="0"/>
              </a:rPr>
              <a:t>Bodien</a:t>
            </a:r>
            <a:r>
              <a:rPr lang="en-US" dirty="0" smtClean="0">
                <a:solidFill>
                  <a:schemeClr val="bg1"/>
                </a:solidFill>
                <a:latin typeface="Cooper Black" pitchFamily="18" charset="0"/>
              </a:rPr>
              <a:t> Jr. posts a condemned sign on a summer camp on Webster Lake, in Franklin, New Hampshire, on October 31, 2012.</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3_RTR39SB9.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357158" y="4929198"/>
            <a:ext cx="4068000" cy="1477328"/>
          </a:xfrm>
          <a:prstGeom prst="rect">
            <a:avLst/>
          </a:prstGeom>
          <a:solidFill>
            <a:schemeClr val="tx1">
              <a:lumMod val="85000"/>
              <a:lumOff val="15000"/>
            </a:schemeClr>
          </a:solidFill>
        </p:spPr>
        <p:txBody>
          <a:bodyPr wrap="square">
            <a:spAutoFit/>
          </a:bodyPr>
          <a:lstStyle/>
          <a:p>
            <a:r>
              <a:rPr lang="en-US" dirty="0" smtClean="0">
                <a:solidFill>
                  <a:schemeClr val="bg1"/>
                </a:solidFill>
                <a:latin typeface="Cooper Black" pitchFamily="18" charset="0"/>
              </a:rPr>
              <a:t>A canoe sits in the lobby of an apartment building in the aftermath of Hurricane Sandy in </a:t>
            </a:r>
            <a:r>
              <a:rPr lang="en-US" dirty="0" err="1" smtClean="0">
                <a:solidFill>
                  <a:schemeClr val="bg1"/>
                </a:solidFill>
                <a:latin typeface="Cooper Black" pitchFamily="18" charset="0"/>
              </a:rPr>
              <a:t>Sheepshead</a:t>
            </a:r>
            <a:r>
              <a:rPr lang="en-US" dirty="0" smtClean="0">
                <a:solidFill>
                  <a:schemeClr val="bg1"/>
                </a:solidFill>
                <a:latin typeface="Cooper Black" pitchFamily="18" charset="0"/>
              </a:rPr>
              <a:t> Bay, Brooklyn, on October 30, 2012.</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4_55078110.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4572000" y="3786190"/>
            <a:ext cx="4143404" cy="1200329"/>
          </a:xfrm>
          <a:prstGeom prst="rect">
            <a:avLst/>
          </a:prstGeom>
          <a:solidFill>
            <a:schemeClr val="tx1">
              <a:lumMod val="75000"/>
              <a:lumOff val="25000"/>
            </a:schemeClr>
          </a:solidFill>
        </p:spPr>
        <p:txBody>
          <a:bodyPr wrap="square">
            <a:spAutoFit/>
          </a:bodyPr>
          <a:lstStyle/>
          <a:p>
            <a:r>
              <a:rPr lang="en-US" dirty="0" smtClean="0">
                <a:solidFill>
                  <a:schemeClr val="bg1"/>
                </a:solidFill>
                <a:latin typeface="Cooper Black" pitchFamily="18" charset="0"/>
              </a:rPr>
              <a:t>Homes wrecked by </a:t>
            </a:r>
            <a:r>
              <a:rPr lang="en-US" dirty="0" err="1" smtClean="0">
                <a:solidFill>
                  <a:schemeClr val="bg1"/>
                </a:solidFill>
                <a:latin typeface="Cooper Black" pitchFamily="18" charset="0"/>
              </a:rPr>
              <a:t>Superstorm</a:t>
            </a:r>
            <a:r>
              <a:rPr lang="en-US" dirty="0" smtClean="0">
                <a:solidFill>
                  <a:schemeClr val="bg1"/>
                </a:solidFill>
                <a:latin typeface="Cooper Black" pitchFamily="18" charset="0"/>
              </a:rPr>
              <a:t> Sandy sit among sand washed ashore on October 31, 2012 in Seaside Heights, New Jersey.</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6_RTR39SPB.jpg"/>
          <p:cNvPicPr>
            <a:picLocks noChangeAspect="1"/>
          </p:cNvPicPr>
          <p:nvPr/>
        </p:nvPicPr>
        <p:blipFill>
          <a:blip r:embed="rId2" cstate="print"/>
          <a:stretch>
            <a:fillRect/>
          </a:stretch>
        </p:blipFill>
        <p:spPr>
          <a:xfrm>
            <a:off x="-642974" y="0"/>
            <a:ext cx="10144196" cy="6858000"/>
          </a:xfrm>
          <a:prstGeom prst="rect">
            <a:avLst/>
          </a:prstGeom>
        </p:spPr>
      </p:pic>
      <p:sp>
        <p:nvSpPr>
          <p:cNvPr id="3" name="2 Rectángulo"/>
          <p:cNvSpPr/>
          <p:nvPr/>
        </p:nvSpPr>
        <p:spPr>
          <a:xfrm>
            <a:off x="857224" y="714356"/>
            <a:ext cx="6336000" cy="923330"/>
          </a:xfrm>
          <a:prstGeom prst="rect">
            <a:avLst/>
          </a:prstGeom>
          <a:solidFill>
            <a:schemeClr val="tx1">
              <a:lumMod val="75000"/>
              <a:lumOff val="25000"/>
            </a:schemeClr>
          </a:solidFill>
        </p:spPr>
        <p:txBody>
          <a:bodyPr wrap="square">
            <a:spAutoFit/>
          </a:bodyPr>
          <a:lstStyle/>
          <a:p>
            <a:r>
              <a:rPr lang="en-US" dirty="0" smtClean="0">
                <a:solidFill>
                  <a:schemeClr val="bg1"/>
                </a:solidFill>
                <a:latin typeface="Cooper Black" pitchFamily="18" charset="0"/>
              </a:rPr>
              <a:t>A largely unlit downtown Manhattan stands under a night sky, darkened by a power blackout caused by Hurricane Sandy, on October 30, 2012.</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7_57400280.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1000100" y="357166"/>
            <a:ext cx="7215238" cy="923330"/>
          </a:xfrm>
          <a:prstGeom prst="rect">
            <a:avLst/>
          </a:prstGeom>
          <a:solidFill>
            <a:schemeClr val="tx1">
              <a:lumMod val="50000"/>
              <a:lumOff val="50000"/>
            </a:schemeClr>
          </a:solidFill>
        </p:spPr>
        <p:txBody>
          <a:bodyPr wrap="square">
            <a:spAutoFit/>
          </a:bodyPr>
          <a:lstStyle/>
          <a:p>
            <a:r>
              <a:rPr lang="en-US" dirty="0" smtClean="0">
                <a:solidFill>
                  <a:schemeClr val="bg1"/>
                </a:solidFill>
                <a:latin typeface="Cooper Black" pitchFamily="18" charset="0"/>
              </a:rPr>
              <a:t>Lisa </a:t>
            </a:r>
            <a:r>
              <a:rPr lang="en-US" dirty="0" err="1" smtClean="0">
                <a:solidFill>
                  <a:schemeClr val="bg1"/>
                </a:solidFill>
                <a:latin typeface="Cooper Black" pitchFamily="18" charset="0"/>
              </a:rPr>
              <a:t>Kravchenko</a:t>
            </a:r>
            <a:r>
              <a:rPr lang="en-US" dirty="0" smtClean="0">
                <a:solidFill>
                  <a:schemeClr val="bg1"/>
                </a:solidFill>
                <a:latin typeface="Cooper Black" pitchFamily="18" charset="0"/>
              </a:rPr>
              <a:t>, in her Halloween costume, stands among flood debris in the Staten Island borough of New York, on October 31, 2012.</a:t>
            </a:r>
            <a:endParaRPr lang="en-U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8_RTR39TUK.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571736" y="285728"/>
            <a:ext cx="4286280" cy="2031325"/>
          </a:xfrm>
          <a:prstGeom prst="rect">
            <a:avLst/>
          </a:prstGeom>
          <a:solidFill>
            <a:srgbClr val="996633"/>
          </a:solidFill>
        </p:spPr>
        <p:txBody>
          <a:bodyPr wrap="square">
            <a:spAutoFit/>
          </a:bodyPr>
          <a:lstStyle/>
          <a:p>
            <a:r>
              <a:rPr lang="en-US" dirty="0" smtClean="0">
                <a:solidFill>
                  <a:schemeClr val="bg1"/>
                </a:solidFill>
                <a:latin typeface="Cooper Black" pitchFamily="18" charset="0"/>
              </a:rPr>
              <a:t>New York's Grand Central Station begins to fill with travelers shortly before Metro North commuter train service was to resume for the first time since October 28, following Hurricane Sandy, on October 31, 2012. </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49_55079591.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286000" y="571480"/>
            <a:ext cx="4572000" cy="923330"/>
          </a:xfrm>
          <a:prstGeom prst="rect">
            <a:avLst/>
          </a:prstGeom>
          <a:solidFill>
            <a:schemeClr val="tx1">
              <a:lumMod val="75000"/>
              <a:lumOff val="25000"/>
            </a:schemeClr>
          </a:solidFill>
        </p:spPr>
        <p:txBody>
          <a:bodyPr wrap="square">
            <a:spAutoFit/>
          </a:bodyPr>
          <a:lstStyle/>
          <a:p>
            <a:r>
              <a:rPr lang="en-US" dirty="0" smtClean="0">
                <a:solidFill>
                  <a:schemeClr val="bg1"/>
                </a:solidFill>
                <a:latin typeface="Cooper Black" pitchFamily="18" charset="0"/>
              </a:rPr>
              <a:t>The atmosphere begins to return to normal in Times Square on October 31, 2012 in New York City. </a:t>
            </a:r>
            <a:endParaRPr lang="es-ES" dirty="0">
              <a:solidFill>
                <a:schemeClr val="bg1"/>
              </a:solidFill>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s30_54978495.jpg"/>
          <p:cNvPicPr>
            <a:picLocks noChangeAspect="1"/>
          </p:cNvPicPr>
          <p:nvPr/>
        </p:nvPicPr>
        <p:blipFill>
          <a:blip r:embed="rId2" cstate="print"/>
          <a:stretch>
            <a:fillRect/>
          </a:stretch>
        </p:blipFill>
        <p:spPr>
          <a:xfrm>
            <a:off x="0" y="1"/>
            <a:ext cx="9144000" cy="6858000"/>
          </a:xfrm>
          <a:prstGeom prst="rect">
            <a:avLst/>
          </a:prstGeom>
        </p:spPr>
      </p:pic>
      <p:pic>
        <p:nvPicPr>
          <p:cNvPr id="5" name="4 Imagen" descr="Mayka-amarilla.png"/>
          <p:cNvPicPr>
            <a:picLocks noChangeAspect="1"/>
          </p:cNvPicPr>
          <p:nvPr/>
        </p:nvPicPr>
        <p:blipFill>
          <a:blip r:embed="rId3" cstate="print"/>
          <a:stretch>
            <a:fillRect/>
          </a:stretch>
        </p:blipFill>
        <p:spPr>
          <a:xfrm>
            <a:off x="428596" y="2928934"/>
            <a:ext cx="2602777" cy="1353200"/>
          </a:xfrm>
          <a:prstGeom prst="rect">
            <a:avLst/>
          </a:prstGeom>
        </p:spPr>
      </p:pic>
      <p:sp>
        <p:nvSpPr>
          <p:cNvPr id="6" name="5 CuadroTexto"/>
          <p:cNvSpPr txBox="1"/>
          <p:nvPr/>
        </p:nvSpPr>
        <p:spPr>
          <a:xfrm>
            <a:off x="1857356" y="1357298"/>
            <a:ext cx="4218282" cy="923330"/>
          </a:xfrm>
          <a:prstGeom prst="rect">
            <a:avLst/>
          </a:prstGeom>
          <a:noFill/>
        </p:spPr>
        <p:txBody>
          <a:bodyPr wrap="square" rtlCol="0">
            <a:spAutoFit/>
          </a:bodyPr>
          <a:lstStyle/>
          <a:p>
            <a:r>
              <a:rPr lang="es-ES" dirty="0" smtClean="0">
                <a:latin typeface="Cooper Black" pitchFamily="18" charset="0"/>
              </a:rPr>
              <a:t>Imágenes y texto Google.</a:t>
            </a:r>
          </a:p>
          <a:p>
            <a:endParaRPr lang="es-ES" dirty="0" smtClean="0">
              <a:latin typeface="Cooper Black" pitchFamily="18" charset="0"/>
            </a:endParaRPr>
          </a:p>
          <a:p>
            <a:r>
              <a:rPr lang="es-ES" dirty="0" smtClean="0">
                <a:latin typeface="Cooper Black" pitchFamily="18" charset="0"/>
              </a:rPr>
              <a:t>Presentación:</a:t>
            </a:r>
            <a:endParaRPr lang="es-ES" dirty="0">
              <a:latin typeface="Cooper Black" pitchFamily="18" charset="0"/>
            </a:endParaRPr>
          </a:p>
        </p:txBody>
      </p:sp>
    </p:spTree>
  </p:cSld>
  <p:clrMapOvr>
    <a:masterClrMapping/>
  </p:clrMapOvr>
  <p:transition spd="slow">
    <p:split orient="vert"/>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372</TotalTime>
  <Words>2423</Words>
  <Application>Microsoft Office PowerPoint</Application>
  <PresentationFormat>Presentación en pantalla (4:3)</PresentationFormat>
  <Paragraphs>132</Paragraphs>
  <Slides>94</Slides>
  <Notes>0</Notes>
  <HiddenSlides>0</HiddenSlides>
  <MMClips>0</MMClips>
  <ScaleCrop>false</ScaleCrop>
  <HeadingPairs>
    <vt:vector size="4" baseType="variant">
      <vt:variant>
        <vt:lpstr>Tema</vt:lpstr>
      </vt:variant>
      <vt:variant>
        <vt:i4>2</vt:i4>
      </vt:variant>
      <vt:variant>
        <vt:lpstr>Títulos de diapositiva</vt:lpstr>
      </vt:variant>
      <vt:variant>
        <vt:i4>94</vt:i4>
      </vt:variant>
    </vt:vector>
  </HeadingPairs>
  <TitlesOfParts>
    <vt:vector size="9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PASO DEL HURACAN SANDY IMÁGENES</dc:title>
  <dc:creator>Mayka</dc:creator>
  <cp:lastModifiedBy>Mayka</cp:lastModifiedBy>
  <cp:revision>25</cp:revision>
  <dcterms:created xsi:type="dcterms:W3CDTF">2012-10-09T16:37:04Z</dcterms:created>
  <dcterms:modified xsi:type="dcterms:W3CDTF">2012-11-05T19:03:36Z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11320673</vt:lpwstr>
  </property>
  <property fmtid="{D5CDD505-2E9C-101B-9397-08002B2CF9AE}" pid="3" name="NXPowerLiteSettings">
    <vt:lpwstr>F6000400038000</vt:lpwstr>
  </property>
  <property fmtid="{D5CDD505-2E9C-101B-9397-08002B2CF9AE}" pid="4" name="NXPowerLiteVersion">
    <vt:lpwstr>D4.2.3</vt:lpwstr>
  </property>
</Properties>
</file>