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18" r:id="rId3"/>
    <p:sldId id="324" r:id="rId4"/>
    <p:sldId id="325" r:id="rId5"/>
    <p:sldId id="328" r:id="rId6"/>
    <p:sldId id="295" r:id="rId7"/>
    <p:sldId id="287" r:id="rId8"/>
    <p:sldId id="276" r:id="rId9"/>
    <p:sldId id="282" r:id="rId10"/>
    <p:sldId id="267" r:id="rId11"/>
    <p:sldId id="259" r:id="rId12"/>
    <p:sldId id="314" r:id="rId13"/>
    <p:sldId id="256" r:id="rId14"/>
    <p:sldId id="321" r:id="rId15"/>
    <p:sldId id="270" r:id="rId16"/>
    <p:sldId id="257" r:id="rId17"/>
    <p:sldId id="268" r:id="rId18"/>
    <p:sldId id="260" r:id="rId19"/>
    <p:sldId id="262" r:id="rId20"/>
    <p:sldId id="266" r:id="rId21"/>
    <p:sldId id="263" r:id="rId22"/>
    <p:sldId id="298" r:id="rId23"/>
    <p:sldId id="306" r:id="rId24"/>
    <p:sldId id="265" r:id="rId25"/>
    <p:sldId id="304" r:id="rId26"/>
    <p:sldId id="269" r:id="rId27"/>
    <p:sldId id="271" r:id="rId28"/>
    <p:sldId id="274" r:id="rId29"/>
    <p:sldId id="289" r:id="rId30"/>
    <p:sldId id="291" r:id="rId31"/>
    <p:sldId id="278" r:id="rId32"/>
    <p:sldId id="310" r:id="rId33"/>
    <p:sldId id="285" r:id="rId34"/>
    <p:sldId id="283" r:id="rId35"/>
    <p:sldId id="281" r:id="rId36"/>
    <p:sldId id="302" r:id="rId37"/>
    <p:sldId id="303" r:id="rId38"/>
    <p:sldId id="305" r:id="rId39"/>
    <p:sldId id="288" r:id="rId40"/>
    <p:sldId id="316" r:id="rId41"/>
    <p:sldId id="307" r:id="rId42"/>
    <p:sldId id="308" r:id="rId43"/>
    <p:sldId id="309" r:id="rId44"/>
    <p:sldId id="296" r:id="rId45"/>
    <p:sldId id="284" r:id="rId46"/>
    <p:sldId id="323" r:id="rId47"/>
    <p:sldId id="290" r:id="rId48"/>
    <p:sldId id="312" r:id="rId49"/>
    <p:sldId id="311" r:id="rId50"/>
    <p:sldId id="315" r:id="rId51"/>
    <p:sldId id="300" r:id="rId52"/>
    <p:sldId id="301" r:id="rId53"/>
    <p:sldId id="279" r:id="rId54"/>
    <p:sldId id="313" r:id="rId55"/>
    <p:sldId id="277" r:id="rId56"/>
    <p:sldId id="293" r:id="rId57"/>
    <p:sldId id="299" r:id="rId58"/>
    <p:sldId id="327" r:id="rId59"/>
    <p:sldId id="322" r:id="rId60"/>
    <p:sldId id="326"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1dyczaoUAnscJU8nWNJEvw" hashData="iLonWpvdkqFE2j0zGDv9TeoFR/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0C35"/>
    <a:srgbClr val="AD1D5B"/>
    <a:srgbClr val="A41452"/>
    <a:srgbClr val="A50021"/>
    <a:srgbClr val="AB0D3A"/>
    <a:srgbClr val="800080"/>
    <a:srgbClr val="BF175F"/>
    <a:srgbClr val="B71F3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615" autoAdjust="0"/>
    <p:restoredTop sz="86364" autoAdjust="0"/>
  </p:normalViewPr>
  <p:slideViewPr>
    <p:cSldViewPr>
      <p:cViewPr varScale="1">
        <p:scale>
          <a:sx n="109" d="100"/>
          <a:sy n="109" d="100"/>
        </p:scale>
        <p:origin x="-624" y="-78"/>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C37A03-4470-443A-B7FB-654C0466E881}" type="datetimeFigureOut">
              <a:rPr lang="es-ES" smtClean="0"/>
              <a:pPr/>
              <a:t>18/09/2014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2D36FC-7C18-4965-8116-FC3207A4A2F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766A290-2027-447B-B0A1-B81C13D5ED1E}" type="slidenum">
              <a:rPr lang="es-ES" smtClean="0"/>
              <a:pPr/>
              <a:t>13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59B82D6-4231-4C9B-BFA1-DF57BB2215AB}" type="datetimeFigureOut">
              <a:rPr lang="es-ES" smtClean="0"/>
              <a:pPr/>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8F2FF2-E707-4BBD-B94F-015D8AB43E38}"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21038DD-8706-4F47-87F3-2D8B9785BDA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C0C35"/>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B82D6-4231-4C9B-BFA1-DF57BB2215AB}" type="datetimeFigureOut">
              <a:rPr lang="es-ES" smtClean="0"/>
              <a:pPr/>
              <a:t>18/09/2014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8F2FF2-E707-4BBD-B94F-015D8AB43E3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7BD1513-6FC4-4D63-A629-6F3C44039E9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5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lum bright="82000" contrast="21000"/>
          </a:blip>
          <a:srcRect/>
          <a:stretch>
            <a:fillRect/>
          </a:stretch>
        </p:blipFill>
        <p:spPr bwMode="auto">
          <a:xfrm>
            <a:off x="0" y="0"/>
            <a:ext cx="9144000" cy="6877050"/>
          </a:xfrm>
          <a:prstGeom prst="rect">
            <a:avLst/>
          </a:prstGeom>
          <a:noFill/>
        </p:spPr>
      </p:pic>
      <p:pic>
        <p:nvPicPr>
          <p:cNvPr id="11" name="Picture 2" descr="C:\Documents and Settings\Dell\Escritorio\75596705.jpg"/>
          <p:cNvPicPr>
            <a:picLocks noChangeAspect="1" noChangeArrowheads="1"/>
          </p:cNvPicPr>
          <p:nvPr/>
        </p:nvPicPr>
        <p:blipFill>
          <a:blip r:embed="rId4" cstate="print"/>
          <a:srcRect r="6250"/>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5" cstate="print"/>
          <a:srcRect/>
          <a:stretch>
            <a:fillRect/>
          </a:stretch>
        </p:blipFill>
        <p:spPr bwMode="auto">
          <a:xfrm>
            <a:off x="7884368" y="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7"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251520" y="404664"/>
            <a:ext cx="4248472" cy="2062103"/>
          </a:xfrm>
          <a:prstGeom prst="rect">
            <a:avLst/>
          </a:prstGeom>
          <a:noFill/>
        </p:spPr>
        <p:txBody>
          <a:bodyPr wrap="square" lIns="91440" tIns="45720" rIns="91440" bIns="45720">
            <a:spAutoFit/>
          </a:bodyPr>
          <a:lstStyle/>
          <a:p>
            <a:pPr algn="ctr"/>
            <a:r>
              <a:rPr lang="es-ES" sz="3200" b="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rPr>
              <a:t>El Mejor Rincón 2014 Guía Repsol</a:t>
            </a:r>
          </a:p>
          <a:p>
            <a:pPr algn="ctr"/>
            <a:r>
              <a:rPr lang="es-ES" sz="3200" b="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rPr>
              <a:t>La Ermita de San Felices de Haro</a:t>
            </a:r>
            <a:endParaRPr lang="es-ES" sz="3200" b="1" dirty="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endParaRPr>
          </a:p>
        </p:txBody>
      </p:sp>
    </p:spTree>
  </p:cSld>
  <p:clrMapOvr>
    <a:masterClrMapping/>
  </p:clrMapOvr>
  <p:transition advClick="0" advTm="10000">
    <p:sndAc>
      <p:stSnd loop="1">
        <p:snd r:embed="rId2" name="11 Viva Ha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strips(downLeft)">
                                      <p:cBhvr>
                                        <p:cTn id="12"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
        <p:nvSpPr>
          <p:cNvPr id="2" name="1 Rectángulo"/>
          <p:cNvSpPr/>
          <p:nvPr/>
        </p:nvSpPr>
        <p:spPr>
          <a:xfrm>
            <a:off x="395536" y="5733256"/>
            <a:ext cx="8280920" cy="923330"/>
          </a:xfrm>
          <a:prstGeom prst="rect">
            <a:avLst/>
          </a:prstGeom>
        </p:spPr>
        <p:txBody>
          <a:bodyPr wrap="square">
            <a:spAutoFit/>
          </a:bodyPr>
          <a:lstStyle/>
          <a:p>
            <a:pPr algn="ctr"/>
            <a:r>
              <a:rPr lang="es-ES" b="1" i="1" dirty="0" smtClean="0">
                <a:solidFill>
                  <a:srgbClr val="FFFF00"/>
                </a:solidFill>
              </a:rPr>
              <a:t>El puente de Alcántara y la ermita de San Felices, ganadores del Mejor Rincón 2014</a:t>
            </a:r>
          </a:p>
          <a:p>
            <a:pPr algn="ctr"/>
            <a:r>
              <a:rPr lang="es-ES" b="1" i="1" dirty="0" smtClean="0">
                <a:solidFill>
                  <a:srgbClr val="FFFF00"/>
                </a:solidFill>
              </a:rPr>
              <a:t>Ante el gran número de votos acumulados -ambos escenarios han superado los 700.000- se ha optado por declarar de forma excepcional dos ganadores</a:t>
            </a:r>
            <a:endParaRPr lang="es-ES" b="1" i="1" dirty="0">
              <a:solidFill>
                <a:srgbClr val="FFFF00"/>
              </a:solidFill>
            </a:endParaRPr>
          </a:p>
        </p:txBody>
      </p:sp>
      <p:pic>
        <p:nvPicPr>
          <p:cNvPr id="1026" name="Picture 2" descr="C:\Documents and Settings\Dell\Escritorio\El-puente-de-Alcantara-y-la-er_54415124209_54028874188_960_639.jpg"/>
          <p:cNvPicPr>
            <a:picLocks noChangeAspect="1" noChangeArrowheads="1"/>
          </p:cNvPicPr>
          <p:nvPr/>
        </p:nvPicPr>
        <p:blipFill>
          <a:blip r:embed="rId3" cstate="print"/>
          <a:srcRect/>
          <a:stretch>
            <a:fillRect/>
          </a:stretch>
        </p:blipFill>
        <p:spPr bwMode="auto">
          <a:xfrm>
            <a:off x="539552" y="260648"/>
            <a:ext cx="8005397" cy="5328592"/>
          </a:xfrm>
          <a:prstGeom prst="rect">
            <a:avLst/>
          </a:prstGeom>
          <a:noFill/>
        </p:spPr>
      </p:pic>
    </p:spTree>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90138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
        <p:nvSpPr>
          <p:cNvPr id="2" name="1 Rectángulo"/>
          <p:cNvSpPr/>
          <p:nvPr/>
        </p:nvSpPr>
        <p:spPr>
          <a:xfrm>
            <a:off x="1500166" y="1428736"/>
            <a:ext cx="7286676" cy="4401205"/>
          </a:xfrm>
          <a:prstGeom prst="rect">
            <a:avLst/>
          </a:prstGeom>
        </p:spPr>
        <p:txBody>
          <a:bodyPr wrap="square">
            <a:spAutoFit/>
          </a:bodyPr>
          <a:lstStyle/>
          <a:p>
            <a:r>
              <a:rPr lang="es-ES" sz="2000" b="1" i="1" dirty="0" smtClean="0">
                <a:solidFill>
                  <a:srgbClr val="FFFF00"/>
                </a:solidFill>
              </a:rPr>
              <a:t>Aseguran que se ha tomado esta decisión "atendiendo a la entrega y gran implicación de vecinos e instituciones". El jurado de ‘El Mejor Rincón’ ha determinado "con carácter excepcional declarar ganadores ex aequo a los dos rincones finalistas por su alto volumen de votos acumulados, su dedicación y entusiasmo incondicional".</a:t>
            </a:r>
          </a:p>
          <a:p>
            <a:r>
              <a:rPr lang="es-ES" sz="2000" b="1" i="1" dirty="0" smtClean="0">
                <a:solidFill>
                  <a:srgbClr val="FFFF00"/>
                </a:solidFill>
              </a:rPr>
              <a:t>A partir de este momento, la organización del concurso asegura que "como rincones ganadores, el Puente de Alcántara y la Ermita de San Felices, recibirán el reconocimiento de Guía Repsol y se crearán contenidos exclusivos sobre ambos enclaves en la web Guiarepsol.com". </a:t>
            </a:r>
          </a:p>
          <a:p>
            <a:r>
              <a:rPr lang="es-ES" sz="2000" b="1" i="1" dirty="0" smtClean="0">
                <a:solidFill>
                  <a:srgbClr val="FFFF00"/>
                </a:solidFill>
              </a:rPr>
              <a:t>"Además, se hará entrega de una placa conmemorativa a los alcaldes de las dos localidades que acredite y reconozca a ambos enclaves como ‘El Mejor Rincón’ 2014"</a:t>
            </a:r>
            <a:endParaRPr lang="es-ES" sz="2000" b="1" i="1" dirty="0">
              <a:solidFill>
                <a:srgbClr val="FFFF00"/>
              </a:solidFill>
            </a:endParaRPr>
          </a:p>
        </p:txBody>
      </p:sp>
    </p:spTree>
  </p:cSld>
  <p:clrMapOvr>
    <a:masterClrMapping/>
  </p:clrMapOvr>
  <p:transition spd="slow"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SAN FELICES DE BILIBIO (2).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IMGP0059.jpg"/>
          <p:cNvPicPr>
            <a:picLocks noChangeAspect="1" noChangeArrowheads="1"/>
          </p:cNvPicPr>
          <p:nvPr/>
        </p:nvPicPr>
        <p:blipFill>
          <a:blip r:embed="rId2" cstate="print"/>
          <a:srcRect/>
          <a:stretch>
            <a:fillRect/>
          </a:stretch>
        </p:blipFill>
        <p:spPr bwMode="auto">
          <a:xfrm>
            <a:off x="-1" y="0"/>
            <a:ext cx="9219197"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26000" contrast="8000"/>
          </a:blip>
          <a:srcRect/>
          <a:stretch>
            <a:fillRect/>
          </a:stretch>
        </p:blipFill>
        <p:spPr bwMode="auto">
          <a:xfrm>
            <a:off x="0" y="-19050"/>
            <a:ext cx="9144000" cy="6877050"/>
          </a:xfrm>
          <a:prstGeom prst="rect">
            <a:avLst/>
          </a:prstGeom>
          <a:noFill/>
        </p:spPr>
      </p:pic>
      <p:sp>
        <p:nvSpPr>
          <p:cNvPr id="2" name="1 Rectángulo"/>
          <p:cNvSpPr/>
          <p:nvPr/>
        </p:nvSpPr>
        <p:spPr>
          <a:xfrm>
            <a:off x="827584" y="1052736"/>
            <a:ext cx="7830616" cy="4893647"/>
          </a:xfrm>
          <a:prstGeom prst="rect">
            <a:avLst/>
          </a:prstGeom>
        </p:spPr>
        <p:txBody>
          <a:bodyPr wrap="square">
            <a:spAutoFit/>
          </a:bodyPr>
          <a:lstStyle/>
          <a:p>
            <a:r>
              <a:rPr lang="es-ES" sz="2400" b="1" i="1" dirty="0" smtClean="0">
                <a:solidFill>
                  <a:srgbClr val="FFFF00"/>
                </a:solidFill>
              </a:rPr>
              <a:t>La ermita de San Felices tiene una panorámica que impresiona durante todo el año, pero especialmente el 29 de junio, día que se celebra en tan impresionante escenario la famosa Batalla del Vino. Desde esta afilada cresta se ve como el Ebro entra en La Rioja, atravesando las llamadas Conchas de Haro (un canal natural que el Ebro ha ido creando a su paso), y serpentea entre los viñedos como un gigante embriagado. La ermita se alza sobre los riscos de Bilibio, a seis kilómetros al norte de Haro, donde primero hubo un castillo romano y luego, a finales del siglo V, hicieron vida retirada San Felices, cuya sobria efigie en piedra corona el cerro, y su discípulo San Millán. Más cerca del cielo no podían estar.</a:t>
            </a:r>
            <a:endParaRPr lang="es-ES" sz="2400" b="1" i="1" dirty="0">
              <a:solidFill>
                <a:srgbClr val="FFFF00"/>
              </a:solidFill>
            </a:endParaRPr>
          </a:p>
        </p:txBody>
      </p:sp>
    </p:spTree>
  </p:cSld>
  <p:clrMapOvr>
    <a:masterClrMapping/>
  </p:clrMapOvr>
  <p:transition spd="slow"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larioja_1-compressor_jpg__1020x620_q85_center-(670,%20341).jpg"/>
          <p:cNvPicPr>
            <a:picLocks noChangeAspect="1" noChangeArrowheads="1"/>
          </p:cNvPicPr>
          <p:nvPr/>
        </p:nvPicPr>
        <p:blipFill>
          <a:blip r:embed="rId2" cstate="print"/>
          <a:srcRect/>
          <a:stretch>
            <a:fillRect/>
          </a:stretch>
        </p:blipFill>
        <p:spPr bwMode="auto">
          <a:xfrm>
            <a:off x="-972616" y="0"/>
            <a:ext cx="1043558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SAN FELICES\SAN FELICES DE BILIBIO (8).JPG"/>
          <p:cNvPicPr>
            <a:picLocks noChangeAspect="1" noChangeArrowheads="1"/>
          </p:cNvPicPr>
          <p:nvPr/>
        </p:nvPicPr>
        <p:blipFill>
          <a:blip r:embed="rId2" cstate="print"/>
          <a:srcRect/>
          <a:stretch>
            <a:fillRect/>
          </a:stretch>
        </p:blipFill>
        <p:spPr bwMode="auto">
          <a:xfrm>
            <a:off x="0" y="0"/>
            <a:ext cx="9525000" cy="714375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
        <p:nvSpPr>
          <p:cNvPr id="2" name="1 Rectángulo"/>
          <p:cNvSpPr/>
          <p:nvPr/>
        </p:nvSpPr>
        <p:spPr>
          <a:xfrm>
            <a:off x="1187624" y="1484784"/>
            <a:ext cx="6858000" cy="4154984"/>
          </a:xfrm>
          <a:prstGeom prst="rect">
            <a:avLst/>
          </a:prstGeom>
        </p:spPr>
        <p:txBody>
          <a:bodyPr wrap="square">
            <a:spAutoFit/>
          </a:bodyPr>
          <a:lstStyle/>
          <a:p>
            <a:r>
              <a:rPr lang="es-ES" sz="2400" b="1" i="1" dirty="0" smtClean="0">
                <a:solidFill>
                  <a:srgbClr val="FFFF00"/>
                </a:solidFill>
              </a:rPr>
              <a:t>San Felices.  Se cree que nació alrededor del año 443, viviendo durante años como anacoreta en los Riscos de Bilibio próximos a Haro. A él acudió el año 493 San Millán, para quien haría de maestro durante tres años, antes de que éste se dirigiese a los montes Cogollanos. Falleció en el año 520, siendo enterrado en el monte de Bilibio, donde permanecerían sus restos hasta que fueran trasladados en 1090 al Monasterio de San Millán de Yuso por el abad Blas y doce monjes, con los permisos de Alfonso VI y Lope Díaz de Haro.</a:t>
            </a:r>
            <a:endParaRPr lang="es-ES" sz="2400" b="1" i="1" dirty="0">
              <a:solidFill>
                <a:srgbClr val="FFFF00"/>
              </a:solidFill>
            </a:endParaRPr>
          </a:p>
        </p:txBody>
      </p:sp>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100605636.jpg"/>
          <p:cNvPicPr>
            <a:picLocks noChangeAspect="1" noChangeArrowheads="1"/>
          </p:cNvPicPr>
          <p:nvPr/>
        </p:nvPicPr>
        <p:blipFill>
          <a:blip r:embed="rId2" cstate="print"/>
          <a:srcRect/>
          <a:stretch>
            <a:fillRect/>
          </a:stretch>
        </p:blipFill>
        <p:spPr bwMode="auto">
          <a:xfrm>
            <a:off x="0" y="0"/>
            <a:ext cx="9144002"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
        <p:nvSpPr>
          <p:cNvPr id="4" name="3 Rectángulo"/>
          <p:cNvSpPr/>
          <p:nvPr/>
        </p:nvSpPr>
        <p:spPr>
          <a:xfrm>
            <a:off x="539552" y="764704"/>
            <a:ext cx="8352928" cy="5262979"/>
          </a:xfrm>
          <a:prstGeom prst="rect">
            <a:avLst/>
          </a:prstGeom>
        </p:spPr>
        <p:txBody>
          <a:bodyPr wrap="square">
            <a:spAutoFit/>
          </a:bodyPr>
          <a:lstStyle/>
          <a:p>
            <a:r>
              <a:rPr lang="es-ES" sz="2400" b="1" i="1" dirty="0" smtClean="0">
                <a:solidFill>
                  <a:srgbClr val="FFFF00"/>
                </a:solidFill>
              </a:rPr>
              <a:t>En 1694 se erige la primera ermita de San Felices al pie del cerro de la Mota; hoy ya no existe.</a:t>
            </a:r>
          </a:p>
          <a:p>
            <a:r>
              <a:rPr lang="es-ES" sz="2400" b="1" i="1" dirty="0" smtClean="0">
                <a:solidFill>
                  <a:srgbClr val="FFFF00"/>
                </a:solidFill>
              </a:rPr>
              <a:t>En 1710 se construye la ermita de los Riscos de Bilibio, próximos a Haro. Reconstruida en los años 1862 (por Saturnino Vallejo y </a:t>
            </a:r>
            <a:r>
              <a:rPr lang="es-ES" sz="2400" b="1" i="1" dirty="0" err="1" smtClean="0">
                <a:solidFill>
                  <a:srgbClr val="FFFF00"/>
                </a:solidFill>
              </a:rPr>
              <a:t>Baltanás</a:t>
            </a:r>
            <a:r>
              <a:rPr lang="es-ES" sz="2400" b="1" i="1" dirty="0" smtClean="0">
                <a:solidFill>
                  <a:srgbClr val="FFFF00"/>
                </a:solidFill>
              </a:rPr>
              <a:t>) y 1942. Junto a esta ermita de los Riscos, se colocó el 30 de enero de 1944 la primera piedra de una estatua (obra de Vicente Ochoa Moreno, de Cervera del Río Alhama), costeada por suscripción popular.</a:t>
            </a:r>
          </a:p>
          <a:p>
            <a:r>
              <a:rPr lang="es-ES" sz="2400" b="1" i="1" dirty="0" smtClean="0">
                <a:solidFill>
                  <a:srgbClr val="FFFF00"/>
                </a:solidFill>
              </a:rPr>
              <a:t>No sería hasta el 21 de junio de 1964 cuando, faltando cuatro días para el 330 aniversario de la proclamación como patrono de Haro, se continuase y terminase la obra, con ayuda de muchos jarreros que colaboraron para subir las diferentes partes hasta el alto.</a:t>
            </a:r>
            <a:r>
              <a:rPr lang="es-ES" sz="2400" b="1" i="1" baseline="30000" dirty="0" smtClean="0">
                <a:solidFill>
                  <a:srgbClr val="FFFF00"/>
                </a:solidFill>
              </a:rPr>
              <a:t> </a:t>
            </a:r>
            <a:r>
              <a:rPr lang="es-ES" sz="2400" b="1" i="1" dirty="0" smtClean="0">
                <a:solidFill>
                  <a:srgbClr val="FFFF00"/>
                </a:solidFill>
              </a:rPr>
              <a:t>Muestra a San Felices con un libro abierto entre sus manos.</a:t>
            </a:r>
            <a:endParaRPr lang="es-ES" sz="2400" b="1" i="1" dirty="0">
              <a:solidFill>
                <a:srgbClr val="FFFF00"/>
              </a:solidFill>
            </a:endParaRPr>
          </a:p>
        </p:txBody>
      </p:sp>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4" name="Picture 2" descr="C:\Documents and Settings\Dell\Escritorio\100605624.jpg"/>
          <p:cNvPicPr>
            <a:picLocks noChangeAspect="1" noChangeArrowheads="1"/>
          </p:cNvPicPr>
          <p:nvPr/>
        </p:nvPicPr>
        <p:blipFill>
          <a:blip r:embed="rId4" cstate="print"/>
          <a:srcRect b="5014"/>
          <a:stretch>
            <a:fillRect/>
          </a:stretch>
        </p:blipFill>
        <p:spPr bwMode="auto">
          <a:xfrm>
            <a:off x="4716016" y="764704"/>
            <a:ext cx="4089138" cy="5184577"/>
          </a:xfrm>
          <a:prstGeom prst="rect">
            <a:avLst/>
          </a:prstGeom>
          <a:noFill/>
        </p:spPr>
      </p:pic>
      <p:pic>
        <p:nvPicPr>
          <p:cNvPr id="13" name="Picture 2" descr="C:\Documents and Settings\Dell\Escritorio\100605754.jpg"/>
          <p:cNvPicPr>
            <a:picLocks noChangeAspect="1" noChangeArrowheads="1"/>
          </p:cNvPicPr>
          <p:nvPr/>
        </p:nvPicPr>
        <p:blipFill>
          <a:blip r:embed="rId5" cstate="print"/>
          <a:srcRect b="3886"/>
          <a:stretch>
            <a:fillRect/>
          </a:stretch>
        </p:blipFill>
        <p:spPr bwMode="auto">
          <a:xfrm>
            <a:off x="755576" y="3356992"/>
            <a:ext cx="2376264" cy="3045233"/>
          </a:xfrm>
          <a:prstGeom prst="rect">
            <a:avLst/>
          </a:prstGeom>
          <a:noFill/>
        </p:spPr>
      </p:pic>
      <p:pic>
        <p:nvPicPr>
          <p:cNvPr id="12" name="Picture 2" descr="C:\Documents and Settings\Dell\Escritorio\SAN FELICES\las-conchas-de-haro-la-rioja-desde-la-ermita-de-san-felices_4127080.jpg"/>
          <p:cNvPicPr>
            <a:picLocks noChangeAspect="1" noChangeArrowheads="1"/>
          </p:cNvPicPr>
          <p:nvPr/>
        </p:nvPicPr>
        <p:blipFill>
          <a:blip r:embed="rId6" cstate="print"/>
          <a:srcRect/>
          <a:stretch>
            <a:fillRect/>
          </a:stretch>
        </p:blipFill>
        <p:spPr bwMode="auto">
          <a:xfrm>
            <a:off x="323528" y="332656"/>
            <a:ext cx="4032448" cy="2520280"/>
          </a:xfrm>
          <a:prstGeom prst="rect">
            <a:avLst/>
          </a:prstGeom>
          <a:noFill/>
        </p:spPr>
      </p:pic>
      <p:sp>
        <p:nvSpPr>
          <p:cNvPr id="5" name="Cadre 4"/>
          <p:cNvSpPr>
            <a:spLocks/>
          </p:cNvSpPr>
          <p:nvPr/>
        </p:nvSpPr>
        <p:spPr bwMode="auto">
          <a:xfrm>
            <a:off x="4572000" y="620688"/>
            <a:ext cx="4367976" cy="5400600"/>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2" name="Cadre 3"/>
          <p:cNvSpPr/>
          <p:nvPr/>
        </p:nvSpPr>
        <p:spPr>
          <a:xfrm>
            <a:off x="683568" y="3284984"/>
            <a:ext cx="2520280" cy="3168352"/>
          </a:xfrm>
          <a:prstGeom prst="frame">
            <a:avLst>
              <a:gd name="adj1" fmla="val 3762"/>
            </a:avLst>
          </a:prstGeom>
          <a:solidFill>
            <a:srgbClr val="00B05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
        <p:nvSpPr>
          <p:cNvPr id="4" name="Cadre 3"/>
          <p:cNvSpPr>
            <a:spLocks/>
          </p:cNvSpPr>
          <p:nvPr/>
        </p:nvSpPr>
        <p:spPr bwMode="auto">
          <a:xfrm>
            <a:off x="179512" y="188640"/>
            <a:ext cx="4248472" cy="2808312"/>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5F50B"/>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8" presetClass="emph" presetSubtype="0" fill="hold" grpId="1" nodeType="withEffect">
                                  <p:stCondLst>
                                    <p:cond delay="0"/>
                                  </p:stCondLst>
                                  <p:childTnLst>
                                    <p:animRot by="21600000">
                                      <p:cBhvr>
                                        <p:cTn id="12" dur="5000" fill="hold"/>
                                        <p:tgtEl>
                                          <p:spTgt spid="4"/>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0-#ppt_w/2"/>
                                          </p:val>
                                        </p:tav>
                                        <p:tav tm="100000">
                                          <p:val>
                                            <p:strVal val="#ppt_x"/>
                                          </p:val>
                                        </p:tav>
                                      </p:tavLst>
                                    </p:anim>
                                    <p:anim calcmode="lin" valueType="num">
                                      <p:cBhvr additive="base">
                                        <p:cTn id="16" dur="5000" fill="hold"/>
                                        <p:tgtEl>
                                          <p:spTgt spid="4"/>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8" presetClass="emph" presetSubtype="0" fill="hold" grpId="1" nodeType="withEffect">
                                  <p:stCondLst>
                                    <p:cond delay="0"/>
                                  </p:stCondLst>
                                  <p:childTnLst>
                                    <p:animRot by="21600000">
                                      <p:cBhvr>
                                        <p:cTn id="21" dur="5000" fill="hold"/>
                                        <p:tgtEl>
                                          <p:spTgt spid="5"/>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0-#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par>
                                <p:cTn id="26" presetID="18" presetClass="entr" presetSubtype="1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strips(downLeft)">
                                      <p:cBhvr>
                                        <p:cTn id="28" dur="5000"/>
                                        <p:tgtEl>
                                          <p:spTgt spid="2"/>
                                        </p:tgtEl>
                                      </p:cBhvr>
                                    </p:animEffect>
                                  </p:childTnLst>
                                </p:cTn>
                              </p:par>
                              <p:par>
                                <p:cTn id="29" presetID="8" presetClass="emph" presetSubtype="0" fill="hold" nodeType="withEffect">
                                  <p:stCondLst>
                                    <p:cond delay="0"/>
                                  </p:stCondLst>
                                  <p:childTnLst>
                                    <p:animRot by="21600000">
                                      <p:cBhvr>
                                        <p:cTn id="30" dur="5000" fill="hold"/>
                                        <p:tgtEl>
                                          <p:spTgt spid="2"/>
                                        </p:tgtEl>
                                        <p:attrNameLst>
                                          <p:attrName>r</p:attrName>
                                        </p:attrNameLst>
                                      </p:cBhvr>
                                    </p:animRot>
                                  </p:childTnLst>
                                </p:cTn>
                              </p:par>
                              <p:par>
                                <p:cTn id="31" presetID="2"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0" fill="hold"/>
                                        <p:tgtEl>
                                          <p:spTgt spid="2"/>
                                        </p:tgtEl>
                                        <p:attrNameLst>
                                          <p:attrName>ppt_x</p:attrName>
                                        </p:attrNameLst>
                                      </p:cBhvr>
                                      <p:tavLst>
                                        <p:tav tm="0">
                                          <p:val>
                                            <p:strVal val="0-#ppt_w/2"/>
                                          </p:val>
                                        </p:tav>
                                        <p:tav tm="100000">
                                          <p:val>
                                            <p:strVal val="#ppt_x"/>
                                          </p:val>
                                        </p:tav>
                                      </p:tavLst>
                                    </p:anim>
                                    <p:anim calcmode="lin" valueType="num">
                                      <p:cBhvr additive="base">
                                        <p:cTn id="34" dur="5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4" grpId="0" animBg="1"/>
      <p:bldP spid="4" grpId="1" animBg="1"/>
      <p:bldP spid="4"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SAN FELICES\SAN FELICES (21).JPG"/>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1196752"/>
            <a:ext cx="7398568" cy="4524315"/>
          </a:xfrm>
          <a:prstGeom prst="rect">
            <a:avLst/>
          </a:prstGeom>
        </p:spPr>
        <p:txBody>
          <a:bodyPr wrap="square">
            <a:spAutoFit/>
          </a:bodyPr>
          <a:lstStyle/>
          <a:p>
            <a:r>
              <a:rPr lang="es-ES" sz="2400" b="1" i="1" dirty="0" smtClean="0">
                <a:solidFill>
                  <a:srgbClr val="FFFF00"/>
                </a:solidFill>
              </a:rPr>
              <a:t>El 2 de junio de 1655 se constituyó la Cofradía de San Felices.</a:t>
            </a:r>
          </a:p>
          <a:p>
            <a:r>
              <a:rPr lang="es-ES" sz="2400" b="1" i="1" dirty="0" smtClean="0">
                <a:solidFill>
                  <a:srgbClr val="FFFF00"/>
                </a:solidFill>
              </a:rPr>
              <a:t>En septiembre de 1998 la Cofradía de San Felices decide comprar el solar de la plaza de la Iglesia donde se construyó la Casa del Santo, sede de la Cofradía hasta el 30 de mayo de 2008.</a:t>
            </a:r>
          </a:p>
          <a:p>
            <a:r>
              <a:rPr lang="es-ES" sz="2400" b="1" i="1" dirty="0" smtClean="0">
                <a:solidFill>
                  <a:srgbClr val="FFFF00"/>
                </a:solidFill>
              </a:rPr>
              <a:t>A partir del 1 de junio de 2009 se traslada a la nueva sede, también en la plaza de la Iglesia, en una antigua casa del siglo X conocida como "Casa del Diezmo".</a:t>
            </a:r>
          </a:p>
          <a:p>
            <a:r>
              <a:rPr lang="es-ES" sz="2400" b="1" i="1" dirty="0" smtClean="0">
                <a:solidFill>
                  <a:srgbClr val="FFFF00"/>
                </a:solidFill>
              </a:rPr>
              <a:t>Al frente de la Junta de Gobierno de la Cofradía están el abad, Carlos Venancio Esteban, y el prior, Luis Zabala Pérez.</a:t>
            </a:r>
            <a:endParaRPr lang="es-ES" sz="2400" b="1" i="1" dirty="0">
              <a:solidFill>
                <a:srgbClr val="FFFF00"/>
              </a:solidFill>
            </a:endParaRPr>
          </a:p>
        </p:txBody>
      </p:sp>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SAN FELICES\san-felices-aldea-desaparecida--municipio-de-haro--vista-de-las-conchas-de-haro-desde-la-ermita-de-san-felices-de-bilibio-_5497473.jpg"/>
          <p:cNvPicPr>
            <a:picLocks noChangeAspect="1" noChangeArrowheads="1"/>
          </p:cNvPicPr>
          <p:nvPr/>
        </p:nvPicPr>
        <p:blipFill>
          <a:blip r:embed="rId2" cstate="print"/>
          <a:srcRect/>
          <a:stretch>
            <a:fillRect/>
          </a:stretch>
        </p:blipFill>
        <p:spPr bwMode="auto">
          <a:xfrm>
            <a:off x="-1" y="0"/>
            <a:ext cx="9143997"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AN FELICES\SAN FELICES DE BILIBIO (1).JPG"/>
          <p:cNvPicPr>
            <a:picLocks noChangeAspect="1" noChangeArrowheads="1"/>
          </p:cNvPicPr>
          <p:nvPr/>
        </p:nvPicPr>
        <p:blipFill>
          <a:blip r:embed="rId2" cstate="print"/>
          <a:srcRect/>
          <a:stretch>
            <a:fillRect/>
          </a:stretch>
        </p:blipFill>
        <p:spPr bwMode="auto">
          <a:xfrm>
            <a:off x="0" y="0"/>
            <a:ext cx="9525000" cy="714375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4098" name="Picture 2" descr="C:\Documents and Settings\Dell\Escritorio\SAN FELICES\felices10.jpg"/>
          <p:cNvPicPr>
            <a:picLocks noChangeAspect="1" noChangeArrowheads="1"/>
          </p:cNvPicPr>
          <p:nvPr/>
        </p:nvPicPr>
        <p:blipFill>
          <a:blip r:embed="rId3" cstate="print"/>
          <a:srcRect/>
          <a:stretch>
            <a:fillRect/>
          </a:stretch>
        </p:blipFill>
        <p:spPr bwMode="auto">
          <a:xfrm>
            <a:off x="251520" y="476672"/>
            <a:ext cx="4572000" cy="6096001"/>
          </a:xfrm>
          <a:prstGeom prst="rect">
            <a:avLst/>
          </a:prstGeom>
          <a:noFill/>
        </p:spPr>
      </p:pic>
      <p:pic>
        <p:nvPicPr>
          <p:cNvPr id="3" name="Picture 2" descr="C:\Documents and Settings\Dell\Escritorio\SAN FELICES\felices11.jpg"/>
          <p:cNvPicPr>
            <a:picLocks noChangeAspect="1" noChangeArrowheads="1"/>
          </p:cNvPicPr>
          <p:nvPr/>
        </p:nvPicPr>
        <p:blipFill>
          <a:blip r:embed="rId4" cstate="print"/>
          <a:srcRect/>
          <a:stretch>
            <a:fillRect/>
          </a:stretch>
        </p:blipFill>
        <p:spPr bwMode="auto">
          <a:xfrm>
            <a:off x="4716016" y="476672"/>
            <a:ext cx="4139952" cy="6096000"/>
          </a:xfrm>
          <a:prstGeom prst="rect">
            <a:avLst/>
          </a:prstGeom>
          <a:noFill/>
        </p:spPr>
      </p:pic>
    </p:spTree>
  </p:cSld>
  <p:clrMapOvr>
    <a:masterClrMapping/>
  </p:clrMapOvr>
  <p:transition spd="slow"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7170" name="Picture 2" descr="C:\Documents and Settings\Dell\Escritorio\SAN FELICES\OBARENES-3.JPG"/>
          <p:cNvPicPr>
            <a:picLocks noChangeAspect="1" noChangeArrowheads="1"/>
          </p:cNvPicPr>
          <p:nvPr/>
        </p:nvPicPr>
        <p:blipFill>
          <a:blip r:embed="rId3" cstate="print"/>
          <a:srcRect/>
          <a:stretch>
            <a:fillRect/>
          </a:stretch>
        </p:blipFill>
        <p:spPr bwMode="auto">
          <a:xfrm>
            <a:off x="413680" y="731333"/>
            <a:ext cx="8078020" cy="5008498"/>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AN FELICES\felices0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10060472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10060566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SAN FELICES\las-conchas-de-haro-la-rioja-desde-la-ermita-de-san-felices_4127080.jpg"/>
          <p:cNvPicPr>
            <a:picLocks noChangeAspect="1" noChangeArrowheads="1"/>
          </p:cNvPicPr>
          <p:nvPr/>
        </p:nvPicPr>
        <p:blipFill>
          <a:blip r:embed="rId2" cstate="print"/>
          <a:srcRect/>
          <a:stretch>
            <a:fillRect/>
          </a:stretch>
        </p:blipFill>
        <p:spPr bwMode="auto">
          <a:xfrm>
            <a:off x="-1" y="0"/>
            <a:ext cx="9372533" cy="70294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39938" name="Picture 2" descr="C:\Documents and Settings\Dell\Escritorio\75596673.jpg"/>
          <p:cNvPicPr>
            <a:picLocks noChangeAspect="1" noChangeArrowheads="1"/>
          </p:cNvPicPr>
          <p:nvPr/>
        </p:nvPicPr>
        <p:blipFill>
          <a:blip r:embed="rId3" cstate="print"/>
          <a:srcRect/>
          <a:stretch>
            <a:fillRect/>
          </a:stretch>
        </p:blipFill>
        <p:spPr bwMode="auto">
          <a:xfrm>
            <a:off x="179512" y="0"/>
            <a:ext cx="4574232" cy="6858000"/>
          </a:xfrm>
          <a:prstGeom prst="ellipse">
            <a:avLst/>
          </a:prstGeom>
          <a:noFill/>
        </p:spPr>
      </p:pic>
      <p:pic>
        <p:nvPicPr>
          <p:cNvPr id="4" name="Picture 2" descr="C:\Documents and Settings\Dell\Escritorio\100605621.jpg"/>
          <p:cNvPicPr>
            <a:picLocks noChangeAspect="1" noChangeArrowheads="1"/>
          </p:cNvPicPr>
          <p:nvPr/>
        </p:nvPicPr>
        <p:blipFill>
          <a:blip r:embed="rId4" cstate="print"/>
          <a:srcRect b="4320"/>
          <a:stretch>
            <a:fillRect/>
          </a:stretch>
        </p:blipFill>
        <p:spPr bwMode="auto">
          <a:xfrm>
            <a:off x="4716016" y="548680"/>
            <a:ext cx="4139952" cy="5607487"/>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10242" name="Picture 2" descr="C:\Documents and Settings\Dell\Escritorio\SAN FELICES\SAN FELICES DE BILIBIO (1).JPG"/>
          <p:cNvPicPr>
            <a:picLocks noChangeAspect="1" noChangeArrowheads="1"/>
          </p:cNvPicPr>
          <p:nvPr/>
        </p:nvPicPr>
        <p:blipFill>
          <a:blip r:embed="rId3" cstate="print"/>
          <a:srcRect l="36880"/>
          <a:stretch>
            <a:fillRect/>
          </a:stretch>
        </p:blipFill>
        <p:spPr bwMode="auto">
          <a:xfrm>
            <a:off x="1691680" y="0"/>
            <a:ext cx="6012160" cy="7143751"/>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SAN FELICES\SAN FELICES (5).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SAN FELICES\san-felices-aldea-desaparecida--municipio-de-haro--vista-de-las-conchas-de-haro-desde-la-ermita-de-san-felices-de-bilibio-_549747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IMGP0057.jpg"/>
          <p:cNvPicPr>
            <a:picLocks noChangeAspect="1" noChangeArrowheads="1"/>
          </p:cNvPicPr>
          <p:nvPr/>
        </p:nvPicPr>
        <p:blipFill>
          <a:blip r:embed="rId2" cstate="print"/>
          <a:srcRect/>
          <a:stretch>
            <a:fillRect/>
          </a:stretch>
        </p:blipFill>
        <p:spPr bwMode="auto">
          <a:xfrm>
            <a:off x="-1" y="0"/>
            <a:ext cx="9434497"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26626" name="Picture 2" descr="C:\Documents and Settings\Dell\Escritorio\IMGP0048.jpg"/>
          <p:cNvPicPr>
            <a:picLocks noChangeAspect="1" noChangeArrowheads="1"/>
          </p:cNvPicPr>
          <p:nvPr/>
        </p:nvPicPr>
        <p:blipFill>
          <a:blip r:embed="rId3" cstate="print"/>
          <a:srcRect r="5096"/>
          <a:stretch>
            <a:fillRect/>
          </a:stretch>
        </p:blipFill>
        <p:spPr bwMode="auto">
          <a:xfrm>
            <a:off x="2051720" y="0"/>
            <a:ext cx="5186474" cy="685800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6444208" y="1225689"/>
            <a:ext cx="2699792" cy="4524315"/>
          </a:xfrm>
          <a:prstGeom prst="rect">
            <a:avLst/>
          </a:prstGeom>
        </p:spPr>
        <p:txBody>
          <a:bodyPr wrap="square">
            <a:spAutoFit/>
          </a:bodyPr>
          <a:lstStyle/>
          <a:p>
            <a:pPr algn="ctr"/>
            <a:r>
              <a:rPr lang="es-ES" sz="3600" b="1" i="1" dirty="0" smtClean="0">
                <a:solidFill>
                  <a:srgbClr val="FFFF00"/>
                </a:solidFill>
              </a:rPr>
              <a:t>La antigua romería a la ermita de San Felices se transformó en la Batalla del Vino</a:t>
            </a:r>
            <a:endParaRPr lang="es-ES" sz="3600" b="1" dirty="0">
              <a:solidFill>
                <a:srgbClr val="FFFF00"/>
              </a:solidFill>
            </a:endParaRPr>
          </a:p>
        </p:txBody>
      </p:sp>
      <p:pic>
        <p:nvPicPr>
          <p:cNvPr id="3" name="Picture 2" descr="C:\Documents and Settings\Dell\Escritorio\batalla.jpg"/>
          <p:cNvPicPr>
            <a:picLocks noChangeAspect="1" noChangeArrowheads="1"/>
          </p:cNvPicPr>
          <p:nvPr/>
        </p:nvPicPr>
        <p:blipFill>
          <a:blip r:embed="rId3" cstate="print"/>
          <a:srcRect/>
          <a:stretch>
            <a:fillRect/>
          </a:stretch>
        </p:blipFill>
        <p:spPr bwMode="auto">
          <a:xfrm>
            <a:off x="-1" y="0"/>
            <a:ext cx="6514195" cy="6858000"/>
          </a:xfrm>
          <a:prstGeom prst="rect">
            <a:avLst/>
          </a:prstGeom>
          <a:noFill/>
        </p:spPr>
      </p:pic>
    </p:spTree>
  </p:cSld>
  <p:clrMapOvr>
    <a:masterClrMapping/>
  </p:clrMapOvr>
  <p:transition spd="slow"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46082" name="Picture 2" descr="C:\Documents and Settings\Dell\Escritorio\My Pictures.jpg"/>
          <p:cNvPicPr>
            <a:picLocks noChangeAspect="1" noChangeArrowheads="1"/>
          </p:cNvPicPr>
          <p:nvPr/>
        </p:nvPicPr>
        <p:blipFill>
          <a:blip r:embed="rId3" cstate="print"/>
          <a:srcRect/>
          <a:stretch>
            <a:fillRect/>
          </a:stretch>
        </p:blipFill>
        <p:spPr bwMode="auto">
          <a:xfrm>
            <a:off x="0" y="548680"/>
            <a:ext cx="9144000" cy="5681126"/>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20482" name="Picture 2" descr="C:\Documents and Settings\Dell\Escritorio\batalla_del_vino_-_haro_-_la_rioja-420x315.jpg"/>
          <p:cNvPicPr>
            <a:picLocks noChangeAspect="1" noChangeArrowheads="1"/>
          </p:cNvPicPr>
          <p:nvPr/>
        </p:nvPicPr>
        <p:blipFill>
          <a:blip r:embed="rId3" cstate="print"/>
          <a:srcRect/>
          <a:stretch>
            <a:fillRect/>
          </a:stretch>
        </p:blipFill>
        <p:spPr bwMode="auto">
          <a:xfrm>
            <a:off x="539552" y="404664"/>
            <a:ext cx="8100392" cy="6075294"/>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332656"/>
            <a:ext cx="3456384" cy="7325082"/>
          </a:xfrm>
          <a:prstGeom prst="rect">
            <a:avLst/>
          </a:prstGeom>
        </p:spPr>
        <p:txBody>
          <a:bodyPr wrap="square">
            <a:spAutoFit/>
          </a:bodyPr>
          <a:lstStyle/>
          <a:p>
            <a:r>
              <a:rPr lang="es-ES" b="1" i="1" dirty="0" smtClean="0">
                <a:solidFill>
                  <a:srgbClr val="FFFF00"/>
                </a:solidFill>
              </a:rPr>
              <a:t>Como no podría ser de otra manera este año se volverá a librar la tradicional Batalla del Vino en los Riscos de Bilibio. Hasta este paraje se desplazarán jarreros y visitantes para sumergirse en un mar de vino liderado por chorros de color grana que inundará el atuendo de los romeros y el majestuoso paisaje; un líquido procedente de botas, sulfatadoras y abalorios varios autorizados para tan singular escaramuza. Una cita a la que cada años están convocados los jarreros para demostrar que siguen fieles a la tradición en un ambiente jovial y alejados de las cruentas batallas donde, por desgracia, el vino y las bota quedan relegados bajo el tinte belicista de las armas y las balas.</a:t>
            </a:r>
            <a:r>
              <a:rPr lang="es-ES" sz="2000" b="1" i="1" dirty="0" smtClean="0">
                <a:solidFill>
                  <a:schemeClr val="bg1"/>
                </a:solidFill>
              </a:rPr>
              <a:t/>
            </a:r>
            <a:br>
              <a:rPr lang="es-ES" sz="2000" b="1" i="1" dirty="0" smtClean="0">
                <a:solidFill>
                  <a:schemeClr val="bg1"/>
                </a:solidFill>
              </a:rPr>
            </a:br>
            <a:r>
              <a:rPr lang="es-ES" sz="2000" b="1" i="1" dirty="0" smtClean="0">
                <a:solidFill>
                  <a:schemeClr val="bg1"/>
                </a:solidFill>
              </a:rPr>
              <a:t/>
            </a:r>
            <a:br>
              <a:rPr lang="es-ES" sz="2000" b="1" i="1" dirty="0" smtClean="0">
                <a:solidFill>
                  <a:schemeClr val="bg1"/>
                </a:solidFill>
              </a:rPr>
            </a:br>
            <a:r>
              <a:rPr lang="es-ES" dirty="0" smtClean="0"/>
              <a:t/>
            </a:r>
            <a:br>
              <a:rPr lang="es-ES" dirty="0" smtClean="0"/>
            </a:br>
            <a:r>
              <a:rPr lang="es-ES" dirty="0" smtClean="0"/>
              <a:t/>
            </a:r>
            <a:br>
              <a:rPr lang="es-ES" dirty="0" smtClean="0"/>
            </a:br>
            <a:endParaRPr lang="es-ES" dirty="0"/>
          </a:p>
        </p:txBody>
      </p:sp>
      <p:pic>
        <p:nvPicPr>
          <p:cNvPr id="3" name="Picture 2" descr="C:\Documents and Settings\Dell\Escritorio\batalla.jpg"/>
          <p:cNvPicPr>
            <a:picLocks noChangeAspect="1" noChangeArrowheads="1"/>
          </p:cNvPicPr>
          <p:nvPr/>
        </p:nvPicPr>
        <p:blipFill>
          <a:blip r:embed="rId2" cstate="print"/>
          <a:srcRect/>
          <a:stretch>
            <a:fillRect/>
          </a:stretch>
        </p:blipFill>
        <p:spPr bwMode="auto">
          <a:xfrm>
            <a:off x="3779912" y="764704"/>
            <a:ext cx="5129857" cy="5400600"/>
          </a:xfrm>
          <a:prstGeom prst="rect">
            <a:avLst/>
          </a:prstGeom>
          <a:noFill/>
        </p:spPr>
      </p:pic>
      <p:pic>
        <p:nvPicPr>
          <p:cNvPr id="4" name="Picture 3" descr="illusion-017"/>
          <p:cNvPicPr>
            <a:picLocks noChangeAspect="1" noChangeArrowheads="1" noCrop="1"/>
          </p:cNvPicPr>
          <p:nvPr/>
        </p:nvPicPr>
        <p:blipFill>
          <a:blip r:embed="rId3"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lum bright="26000" contrast="8000"/>
          </a:blip>
          <a:srcRect/>
          <a:stretch>
            <a:fillRect/>
          </a:stretch>
        </p:blipFill>
        <p:spPr bwMode="auto">
          <a:xfrm>
            <a:off x="0" y="-19050"/>
            <a:ext cx="9144000" cy="6877050"/>
          </a:xfrm>
          <a:prstGeom prst="rect">
            <a:avLst/>
          </a:prstGeom>
          <a:noFill/>
        </p:spPr>
      </p:pic>
      <p:pic>
        <p:nvPicPr>
          <p:cNvPr id="17410" name="Picture 2" descr="C:\Documents and Settings\Dell\Escritorio\11_haro_batalla_del_vino_jpg__460x160_q85.jpg"/>
          <p:cNvPicPr>
            <a:picLocks noChangeAspect="1" noChangeArrowheads="1"/>
          </p:cNvPicPr>
          <p:nvPr/>
        </p:nvPicPr>
        <p:blipFill>
          <a:blip r:embed="rId3" cstate="print"/>
          <a:srcRect/>
          <a:stretch>
            <a:fillRect/>
          </a:stretch>
        </p:blipFill>
        <p:spPr bwMode="auto">
          <a:xfrm>
            <a:off x="0" y="0"/>
            <a:ext cx="9144000" cy="3180522"/>
          </a:xfrm>
          <a:prstGeom prst="rect">
            <a:avLst/>
          </a:prstGeom>
          <a:noFill/>
        </p:spPr>
      </p:pic>
      <p:sp>
        <p:nvSpPr>
          <p:cNvPr id="3" name="2 Rectángulo"/>
          <p:cNvSpPr/>
          <p:nvPr/>
        </p:nvSpPr>
        <p:spPr>
          <a:xfrm>
            <a:off x="971600" y="3429000"/>
            <a:ext cx="7272808" cy="3046988"/>
          </a:xfrm>
          <a:prstGeom prst="rect">
            <a:avLst/>
          </a:prstGeom>
        </p:spPr>
        <p:txBody>
          <a:bodyPr wrap="square">
            <a:spAutoFit/>
          </a:bodyPr>
          <a:lstStyle/>
          <a:p>
            <a:r>
              <a:rPr lang="es-ES" sz="2400" b="1" i="1" dirty="0" smtClean="0">
                <a:solidFill>
                  <a:srgbClr val="FFFF00"/>
                </a:solidFill>
              </a:rPr>
              <a:t>Este año con un nuevo frente para la interpretación histórica de este suceso y las causas que motivaron que la Batalla del Vino sea un legado trasmitido de generación en generación. Cabe destacar que existe una amplia laguna documental sobre esta época y la historia del anacoreta San Felices, por lo que la ausencia de datos crea un espacio ambiguo propicio para las divagaciones.</a:t>
            </a:r>
            <a:endParaRPr lang="es-ES" sz="2400" dirty="0">
              <a:solidFill>
                <a:srgbClr val="FFFF00"/>
              </a:solidFill>
            </a:endParaRPr>
          </a:p>
        </p:txBody>
      </p:sp>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75596705.jpg"/>
          <p:cNvPicPr>
            <a:picLocks noChangeAspect="1" noChangeArrowheads="1"/>
          </p:cNvPicPr>
          <p:nvPr/>
        </p:nvPicPr>
        <p:blipFill>
          <a:blip r:embed="rId2" cstate="print"/>
          <a:srcRect/>
          <a:stretch>
            <a:fillRect/>
          </a:stretch>
        </p:blipFill>
        <p:spPr bwMode="auto">
          <a:xfrm>
            <a:off x="-252536" y="0"/>
            <a:ext cx="97536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73587560.jpg"/>
          <p:cNvPicPr>
            <a:picLocks noChangeAspect="1" noChangeArrowheads="1"/>
          </p:cNvPicPr>
          <p:nvPr/>
        </p:nvPicPr>
        <p:blipFill>
          <a:blip r:embed="rId2" cstate="print"/>
          <a:srcRect/>
          <a:stretch>
            <a:fillRect/>
          </a:stretch>
        </p:blipFill>
        <p:spPr bwMode="auto">
          <a:xfrm>
            <a:off x="-304801" y="0"/>
            <a:ext cx="9448801" cy="7086601"/>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SAN FELICES DE BILIBIO (11).JPG"/>
          <p:cNvPicPr>
            <a:picLocks noChangeAspect="1" noChangeArrowheads="1"/>
          </p:cNvPicPr>
          <p:nvPr/>
        </p:nvPicPr>
        <p:blipFill>
          <a:blip r:embed="rId2" cstate="print"/>
          <a:srcRect/>
          <a:stretch>
            <a:fillRect/>
          </a:stretch>
        </p:blipFill>
        <p:spPr bwMode="auto">
          <a:xfrm>
            <a:off x="0" y="0"/>
            <a:ext cx="9564554" cy="7173416"/>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IMGP0058.jpg"/>
          <p:cNvPicPr>
            <a:picLocks noChangeAspect="1" noChangeArrowheads="1"/>
          </p:cNvPicPr>
          <p:nvPr/>
        </p:nvPicPr>
        <p:blipFill>
          <a:blip r:embed="rId2" cstate="print"/>
          <a:srcRect/>
          <a:stretch>
            <a:fillRect/>
          </a:stretch>
        </p:blipFill>
        <p:spPr bwMode="auto">
          <a:xfrm>
            <a:off x="0" y="0"/>
            <a:ext cx="9418714" cy="6858000"/>
          </a:xfrm>
          <a:prstGeom prst="rect">
            <a:avLst/>
          </a:prstGeom>
          <a:noFill/>
        </p:spPr>
      </p:pic>
      <p:pic>
        <p:nvPicPr>
          <p:cNvPr id="3" name="Picture 3" descr="illusion-017"/>
          <p:cNvPicPr>
            <a:picLocks noChangeAspect="1" noChangeArrowheads="1" noCrop="1"/>
          </p:cNvPicPr>
          <p:nvPr/>
        </p:nvPicPr>
        <p:blipFill>
          <a:blip r:embed="rId3" cstate="print">
            <a:duotone>
              <a:schemeClr val="bg2">
                <a:shade val="45000"/>
                <a:satMod val="135000"/>
              </a:schemeClr>
              <a:prstClr val="white"/>
            </a:duotone>
            <a:lum bright="26000" contrast="8000"/>
          </a:blip>
          <a:srcRect/>
          <a:stretch>
            <a:fillRect/>
          </a:stretch>
        </p:blipFill>
        <p:spPr bwMode="auto">
          <a:xfrm>
            <a:off x="0" y="-1905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DSCF9493.JPG"/>
          <p:cNvPicPr>
            <a:picLocks noChangeAspect="1" noChangeArrowheads="1"/>
          </p:cNvPicPr>
          <p:nvPr/>
        </p:nvPicPr>
        <p:blipFill>
          <a:blip r:embed="rId2" cstate="print"/>
          <a:srcRect/>
          <a:stretch>
            <a:fillRect/>
          </a:stretch>
        </p:blipFill>
        <p:spPr bwMode="auto">
          <a:xfrm>
            <a:off x="-1" y="0"/>
            <a:ext cx="9372533" cy="70294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73587554.jpg"/>
          <p:cNvPicPr>
            <a:picLocks noChangeAspect="1" noChangeArrowheads="1"/>
          </p:cNvPicPr>
          <p:nvPr/>
        </p:nvPicPr>
        <p:blipFill>
          <a:blip r:embed="rId2" cstate="print"/>
          <a:srcRect/>
          <a:stretch>
            <a:fillRect/>
          </a:stretch>
        </p:blipFill>
        <p:spPr bwMode="auto">
          <a:xfrm>
            <a:off x="-304800" y="0"/>
            <a:ext cx="9448800" cy="70866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DSCF95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100605640.jpg"/>
          <p:cNvPicPr>
            <a:picLocks noChangeAspect="1" noChangeArrowheads="1"/>
          </p:cNvPicPr>
          <p:nvPr/>
        </p:nvPicPr>
        <p:blipFill>
          <a:blip r:embed="rId2" cstate="print"/>
          <a:srcRect/>
          <a:stretch>
            <a:fillRect/>
          </a:stretch>
        </p:blipFill>
        <p:spPr bwMode="auto">
          <a:xfrm>
            <a:off x="0" y="0"/>
            <a:ext cx="9676560" cy="7245424"/>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31746" name="Picture 2" descr="C:\Documents and Settings\Dell\Escritorio\100605624.jpg"/>
          <p:cNvPicPr>
            <a:picLocks noChangeAspect="1" noChangeArrowheads="1"/>
          </p:cNvPicPr>
          <p:nvPr/>
        </p:nvPicPr>
        <p:blipFill>
          <a:blip r:embed="rId3" cstate="print"/>
          <a:srcRect/>
          <a:stretch>
            <a:fillRect/>
          </a:stretch>
        </p:blipFill>
        <p:spPr bwMode="auto">
          <a:xfrm>
            <a:off x="2195736" y="0"/>
            <a:ext cx="5364088" cy="7160101"/>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2195736" y="5229200"/>
            <a:ext cx="4572000" cy="1200329"/>
          </a:xfrm>
          <a:prstGeom prst="rect">
            <a:avLst/>
          </a:prstGeom>
        </p:spPr>
        <p:txBody>
          <a:bodyPr>
            <a:spAutoFit/>
          </a:bodyPr>
          <a:lstStyle/>
          <a:p>
            <a:pPr algn="ctr"/>
            <a:r>
              <a:rPr lang="es-ES" sz="2400" b="1" i="1" dirty="0" smtClean="0">
                <a:solidFill>
                  <a:srgbClr val="FFFF00"/>
                </a:solidFill>
              </a:rPr>
              <a:t>Participantes en la marcha posan frente a los Riscos de Bilibio tras colocar el Nacimiento</a:t>
            </a:r>
            <a:endParaRPr lang="es-ES" sz="2400" b="1" i="1" dirty="0">
              <a:solidFill>
                <a:srgbClr val="FFFF00"/>
              </a:solidFill>
            </a:endParaRPr>
          </a:p>
        </p:txBody>
      </p:sp>
      <p:pic>
        <p:nvPicPr>
          <p:cNvPr id="19458" name="Picture 2" descr="C:\Documents and Settings\Dell\Escritorio\13523578.jpg"/>
          <p:cNvPicPr>
            <a:picLocks noChangeAspect="1" noChangeArrowheads="1"/>
          </p:cNvPicPr>
          <p:nvPr/>
        </p:nvPicPr>
        <p:blipFill>
          <a:blip r:embed="rId3" cstate="print"/>
          <a:srcRect/>
          <a:stretch>
            <a:fillRect/>
          </a:stretch>
        </p:blipFill>
        <p:spPr bwMode="auto">
          <a:xfrm>
            <a:off x="1403648" y="692696"/>
            <a:ext cx="5912247" cy="4434185"/>
          </a:xfrm>
          <a:prstGeom prst="rect">
            <a:avLst/>
          </a:prstGeom>
          <a:noFill/>
        </p:spPr>
      </p:pic>
    </p:spTree>
  </p:cSld>
  <p:clrMapOvr>
    <a:masterClrMapping/>
  </p:clrMapOvr>
  <p:transition spd="slow"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145410" name="Oval 2"/>
          <p:cNvSpPr>
            <a:spLocks noChangeArrowheads="1"/>
          </p:cNvSpPr>
          <p:nvPr/>
        </p:nvSpPr>
        <p:spPr bwMode="auto">
          <a:xfrm rot="626802">
            <a:off x="-185289" y="338679"/>
            <a:ext cx="7735812" cy="5699417"/>
          </a:xfrm>
          <a:prstGeom prst="ellipse">
            <a:avLst/>
          </a:prstGeom>
          <a:solidFill>
            <a:srgbClr val="FFFF00"/>
          </a:solidFill>
          <a:ln w="38100">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00CC00"/>
            </a:extrusionClr>
          </a:sp3d>
        </p:spPr>
        <p:txBody>
          <a:bodyPr wrap="none" lIns="37988" tIns="18993" rIns="37988" bIns="18993" anchor="ctr">
            <a:flatTx/>
          </a:bodyPr>
          <a:lstStyle/>
          <a:p>
            <a:endParaRPr lang="es-ES"/>
          </a:p>
        </p:txBody>
      </p:sp>
      <p:pic>
        <p:nvPicPr>
          <p:cNvPr id="8" name="Picture 2" descr="C:\Documents and Settings\Dell\Escritorio\SAN FELICES\felices13.jpg"/>
          <p:cNvPicPr>
            <a:picLocks noChangeAspect="1" noChangeArrowheads="1"/>
          </p:cNvPicPr>
          <p:nvPr/>
        </p:nvPicPr>
        <p:blipFill>
          <a:blip r:embed="rId3" cstate="print"/>
          <a:srcRect l="18500" t="17450" r="22438" b="18501"/>
          <a:stretch>
            <a:fillRect/>
          </a:stretch>
        </p:blipFill>
        <p:spPr bwMode="auto">
          <a:xfrm>
            <a:off x="1331640" y="1412776"/>
            <a:ext cx="5400600" cy="4392488"/>
          </a:xfrm>
          <a:prstGeom prst="ellipse">
            <a:avLst/>
          </a:prstGeom>
          <a:noFill/>
        </p:spPr>
      </p:pic>
      <p:sp>
        <p:nvSpPr>
          <p:cNvPr id="145412" name="Oval 4"/>
          <p:cNvSpPr>
            <a:spLocks noChangeArrowheads="1"/>
          </p:cNvSpPr>
          <p:nvPr/>
        </p:nvSpPr>
        <p:spPr bwMode="auto">
          <a:xfrm rot="835005">
            <a:off x="793572" y="1124269"/>
            <a:ext cx="6538668" cy="5021115"/>
          </a:xfrm>
          <a:prstGeom prst="ellipse">
            <a:avLst/>
          </a:prstGeom>
          <a:noFill/>
          <a:ln w="38100">
            <a:solidFill>
              <a:srgbClr val="FF33CC"/>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rgbClr val="1D22E7"/>
            </a:extrusionClr>
          </a:sp3d>
        </p:spPr>
        <p:txBody>
          <a:bodyPr wrap="none" lIns="37988" tIns="18993" rIns="37988" bIns="18993" anchor="ctr">
            <a:flatTx/>
          </a:bodyPr>
          <a:lstStyle/>
          <a:p>
            <a:endParaRPr lang="es-ES"/>
          </a:p>
        </p:txBody>
      </p:sp>
      <p:sp>
        <p:nvSpPr>
          <p:cNvPr id="145413" name="Oval 5"/>
          <p:cNvSpPr>
            <a:spLocks noChangeArrowheads="1"/>
          </p:cNvSpPr>
          <p:nvPr/>
        </p:nvSpPr>
        <p:spPr bwMode="auto">
          <a:xfrm rot="-2825081">
            <a:off x="-334774" y="2160486"/>
            <a:ext cx="8373948" cy="4603750"/>
          </a:xfrm>
          <a:prstGeom prst="ellipse">
            <a:avLst/>
          </a:prstGeom>
          <a:noFill/>
          <a:ln w="38100">
            <a:solidFill>
              <a:srgbClr val="EC8906"/>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rgbClr val="EC8906"/>
            </a:extrusionClr>
          </a:sp3d>
        </p:spPr>
        <p:txBody>
          <a:bodyPr wrap="none" lIns="37988" tIns="18993" rIns="37988" bIns="18993" anchor="ctr">
            <a:flatTx/>
          </a:bodyPr>
          <a:lstStyle/>
          <a:p>
            <a:endParaRPr lang="es-ES"/>
          </a:p>
        </p:txBody>
      </p:sp>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8" presetClass="emph" presetSubtype="0" fill="hold" grpId="0" nodeType="withEffect">
                                  <p:stCondLst>
                                    <p:cond delay="0"/>
                                  </p:stCondLst>
                                  <p:childTnLst>
                                    <p:animRot by="43200000">
                                      <p:cBhvr>
                                        <p:cTn id="9" dur="3000" fill="hold"/>
                                        <p:tgtEl>
                                          <p:spTgt spid="145410"/>
                                        </p:tgtEl>
                                        <p:attrNameLst>
                                          <p:attrName>r</p:attrName>
                                        </p:attrNameLst>
                                      </p:cBhvr>
                                    </p:animRot>
                                  </p:childTnLst>
                                </p:cTn>
                              </p:par>
                              <p:par>
                                <p:cTn id="10" presetID="8" presetClass="emph" presetSubtype="0" fill="hold" grpId="0" nodeType="withEffect">
                                  <p:stCondLst>
                                    <p:cond delay="0"/>
                                  </p:stCondLst>
                                  <p:childTnLst>
                                    <p:animRot by="-43200000">
                                      <p:cBhvr>
                                        <p:cTn id="11" dur="3000" fill="hold"/>
                                        <p:tgtEl>
                                          <p:spTgt spid="145413"/>
                                        </p:tgtEl>
                                        <p:attrNameLst>
                                          <p:attrName>r</p:attrName>
                                        </p:attrNameLst>
                                      </p:cBhvr>
                                    </p:animRot>
                                  </p:childTnLst>
                                </p:cTn>
                              </p:par>
                              <p:par>
                                <p:cTn id="12" presetID="8" presetClass="emph" presetSubtype="0" fill="hold" grpId="0" nodeType="withEffect">
                                  <p:stCondLst>
                                    <p:cond delay="0"/>
                                  </p:stCondLst>
                                  <p:childTnLst>
                                    <p:animRot by="-43200000">
                                      <p:cBhvr>
                                        <p:cTn id="13" dur="3000" fill="hold"/>
                                        <p:tgtEl>
                                          <p:spTgt spid="1454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0" grpId="0" animBg="1"/>
      <p:bldP spid="145412" grpId="0" animBg="1"/>
      <p:bldP spid="1454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IMGP0051.jpg"/>
          <p:cNvPicPr>
            <a:picLocks noChangeAspect="1" noChangeArrowheads="1"/>
          </p:cNvPicPr>
          <p:nvPr/>
        </p:nvPicPr>
        <p:blipFill>
          <a:blip r:embed="rId2" cstate="print"/>
          <a:srcRect/>
          <a:stretch>
            <a:fillRect/>
          </a:stretch>
        </p:blipFill>
        <p:spPr bwMode="auto">
          <a:xfrm>
            <a:off x="0" y="0"/>
            <a:ext cx="9124988"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75596785.jpg"/>
          <p:cNvPicPr>
            <a:picLocks noChangeAspect="1" noChangeArrowheads="1"/>
          </p:cNvPicPr>
          <p:nvPr/>
        </p:nvPicPr>
        <p:blipFill>
          <a:blip r:embed="rId2" cstate="print"/>
          <a:srcRect/>
          <a:stretch>
            <a:fillRect/>
          </a:stretch>
        </p:blipFill>
        <p:spPr bwMode="auto">
          <a:xfrm>
            <a:off x="-609600" y="0"/>
            <a:ext cx="97536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75596738.jpg"/>
          <p:cNvPicPr>
            <a:picLocks noChangeAspect="1" noChangeArrowheads="1"/>
          </p:cNvPicPr>
          <p:nvPr/>
        </p:nvPicPr>
        <p:blipFill>
          <a:blip r:embed="rId2" cstate="print"/>
          <a:srcRect/>
          <a:stretch>
            <a:fillRect/>
          </a:stretch>
        </p:blipFill>
        <p:spPr bwMode="auto">
          <a:xfrm>
            <a:off x="0" y="0"/>
            <a:ext cx="97536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DSCF949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73587570.jpg"/>
          <p:cNvPicPr>
            <a:picLocks noChangeAspect="1" noChangeArrowheads="1"/>
          </p:cNvPicPr>
          <p:nvPr/>
        </p:nvPicPr>
        <p:blipFill>
          <a:blip r:embed="rId2" cstate="print"/>
          <a:srcRect/>
          <a:stretch>
            <a:fillRect/>
          </a:stretch>
        </p:blipFill>
        <p:spPr bwMode="auto">
          <a:xfrm>
            <a:off x="-304801" y="0"/>
            <a:ext cx="9448801" cy="7086601"/>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73587567.jpg"/>
          <p:cNvPicPr>
            <a:picLocks noChangeAspect="1" noChangeArrowheads="1"/>
          </p:cNvPicPr>
          <p:nvPr/>
        </p:nvPicPr>
        <p:blipFill>
          <a:blip r:embed="rId2" cstate="print"/>
          <a:srcRect/>
          <a:stretch>
            <a:fillRect/>
          </a:stretch>
        </p:blipFill>
        <p:spPr bwMode="auto">
          <a:xfrm>
            <a:off x="-304801" y="-228601"/>
            <a:ext cx="9448801" cy="7086601"/>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549676"/>
            <a:ext cx="8532440" cy="2308324"/>
          </a:xfrm>
          <a:prstGeom prst="rect">
            <a:avLst/>
          </a:prstGeom>
        </p:spPr>
        <p:txBody>
          <a:bodyPr wrap="square">
            <a:spAutoFit/>
          </a:bodyPr>
          <a:lstStyle/>
          <a:p>
            <a:r>
              <a:rPr lang="es-ES" sz="2400" b="1" i="1" dirty="0" smtClean="0">
                <a:solidFill>
                  <a:srgbClr val="FFFF00"/>
                </a:solidFill>
              </a:rPr>
              <a:t>La visita se antoja perfecta para compartirla entre amigos. En Haro, además, se come como se bebe: divinamente. Prueba de ello es el restaurante Las Duelas, cocina creativa (pero también clásicos como las chuletillas de cordero o los callos y morros a la riojana), que resultan perfectos para degustar en pareja contemplando el claustro de este antiguo monasterio.</a:t>
            </a:r>
            <a:endParaRPr lang="es-ES" sz="2400" b="1" i="1" dirty="0">
              <a:solidFill>
                <a:srgbClr val="FFFF00"/>
              </a:solidFill>
            </a:endParaRPr>
          </a:p>
        </p:txBody>
      </p:sp>
      <p:pic>
        <p:nvPicPr>
          <p:cNvPr id="2050" name="Picture 2" descr="C:\Documents and Settings\Dell\Escritorio\las-duelas-vista-mesas-8f7fc.jpg"/>
          <p:cNvPicPr>
            <a:picLocks noChangeAspect="1" noChangeArrowheads="1"/>
          </p:cNvPicPr>
          <p:nvPr/>
        </p:nvPicPr>
        <p:blipFill>
          <a:blip r:embed="rId2" cstate="print"/>
          <a:srcRect/>
          <a:stretch>
            <a:fillRect/>
          </a:stretch>
        </p:blipFill>
        <p:spPr bwMode="auto">
          <a:xfrm>
            <a:off x="611560" y="188640"/>
            <a:ext cx="7772400" cy="4368800"/>
          </a:xfrm>
          <a:prstGeom prst="rect">
            <a:avLst/>
          </a:prstGeom>
          <a:noFill/>
        </p:spPr>
      </p:pic>
      <p:pic>
        <p:nvPicPr>
          <p:cNvPr id="4" name="Picture 3" descr="illusion-017"/>
          <p:cNvPicPr>
            <a:picLocks noChangeAspect="1" noChangeArrowheads="1" noCrop="1"/>
          </p:cNvPicPr>
          <p:nvPr/>
        </p:nvPicPr>
        <p:blipFill>
          <a:blip r:embed="rId3"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49154" name="Picture 2" descr="C:\Documents and Settings\Dell\Escritorio\100605754.jpg"/>
          <p:cNvPicPr>
            <a:picLocks noChangeAspect="1" noChangeArrowheads="1"/>
          </p:cNvPicPr>
          <p:nvPr/>
        </p:nvPicPr>
        <p:blipFill>
          <a:blip r:embed="rId3" cstate="print"/>
          <a:srcRect l="9082" b="3886"/>
          <a:stretch>
            <a:fillRect/>
          </a:stretch>
        </p:blipFill>
        <p:spPr bwMode="auto">
          <a:xfrm>
            <a:off x="395536" y="404664"/>
            <a:ext cx="4140967" cy="6067436"/>
          </a:xfrm>
          <a:prstGeom prst="rect">
            <a:avLst/>
          </a:prstGeom>
          <a:noFill/>
        </p:spPr>
      </p:pic>
      <p:pic>
        <p:nvPicPr>
          <p:cNvPr id="3" name="Picture 2" descr="C:\Documents and Settings\Dell\Escritorio\100605628.jpg"/>
          <p:cNvPicPr>
            <a:picLocks noChangeAspect="1" noChangeArrowheads="1"/>
          </p:cNvPicPr>
          <p:nvPr/>
        </p:nvPicPr>
        <p:blipFill>
          <a:blip r:embed="rId4" cstate="print"/>
          <a:srcRect r="10481"/>
          <a:stretch>
            <a:fillRect/>
          </a:stretch>
        </p:blipFill>
        <p:spPr bwMode="auto">
          <a:xfrm>
            <a:off x="4860032" y="332657"/>
            <a:ext cx="4074034" cy="61926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4581128"/>
            <a:ext cx="8532440" cy="1938992"/>
          </a:xfrm>
          <a:prstGeom prst="rect">
            <a:avLst/>
          </a:prstGeom>
        </p:spPr>
        <p:txBody>
          <a:bodyPr wrap="square">
            <a:spAutoFit/>
          </a:bodyPr>
          <a:lstStyle/>
          <a:p>
            <a:r>
              <a:rPr lang="es-ES" sz="2400" b="1" i="1" dirty="0" smtClean="0">
                <a:solidFill>
                  <a:srgbClr val="FFFF00"/>
                </a:solidFill>
              </a:rPr>
              <a:t>Haro es la capital del vino riojano, donde empezó a gestarse su fama y donde más y mejores bodegas hay. En el barrio de La Estación se encuentra la más antigua, López Heredia Viña </a:t>
            </a:r>
            <a:r>
              <a:rPr lang="es-ES" sz="2400" b="1" i="1" dirty="0" err="1" smtClean="0">
                <a:solidFill>
                  <a:srgbClr val="FFFF00"/>
                </a:solidFill>
              </a:rPr>
              <a:t>Tondonia</a:t>
            </a:r>
            <a:r>
              <a:rPr lang="es-ES" sz="2400" b="1" i="1" dirty="0" smtClean="0">
                <a:solidFill>
                  <a:srgbClr val="FFFF00"/>
                </a:solidFill>
              </a:rPr>
              <a:t>, un templo del vino de 1877, con taller de tonelería y anexo en forma de frasca diseñado por Zaha Hadid.</a:t>
            </a:r>
            <a:endParaRPr lang="es-ES" sz="2400" b="1" i="1" dirty="0">
              <a:solidFill>
                <a:srgbClr val="FFFF00"/>
              </a:solidFill>
            </a:endParaRPr>
          </a:p>
        </p:txBody>
      </p:sp>
      <p:pic>
        <p:nvPicPr>
          <p:cNvPr id="1026" name="Picture 2" descr="C:\Documents and Settings\Dell\Escritorio\Bodega%20Lopez%20de%20Heredia.jpg"/>
          <p:cNvPicPr>
            <a:picLocks noChangeAspect="1" noChangeArrowheads="1"/>
          </p:cNvPicPr>
          <p:nvPr/>
        </p:nvPicPr>
        <p:blipFill>
          <a:blip r:embed="rId2" cstate="print"/>
          <a:srcRect t="6667"/>
          <a:stretch>
            <a:fillRect/>
          </a:stretch>
        </p:blipFill>
        <p:spPr bwMode="auto">
          <a:xfrm>
            <a:off x="683568" y="260648"/>
            <a:ext cx="7819253" cy="4104456"/>
          </a:xfrm>
          <a:prstGeom prst="rect">
            <a:avLst/>
          </a:prstGeom>
          <a:noFill/>
        </p:spPr>
      </p:pic>
      <p:pic>
        <p:nvPicPr>
          <p:cNvPr id="4" name="Picture 3" descr="illusion-017"/>
          <p:cNvPicPr>
            <a:picLocks noChangeAspect="1" noChangeArrowheads="1" noCrop="1"/>
          </p:cNvPicPr>
          <p:nvPr/>
        </p:nvPicPr>
        <p:blipFill>
          <a:blip r:embed="rId3" cstate="print">
            <a:duotone>
              <a:schemeClr val="bg2">
                <a:shade val="45000"/>
                <a:satMod val="135000"/>
              </a:schemeClr>
              <a:prstClr val="white"/>
            </a:duotone>
            <a:lum bright="26000" contrast="8000"/>
          </a:blip>
          <a:srcRect/>
          <a:stretch>
            <a:fillRect/>
          </a:stretch>
        </p:blipFill>
        <p:spPr bwMode="auto">
          <a:xfrm>
            <a:off x="0" y="0"/>
            <a:ext cx="9144000" cy="6877050"/>
          </a:xfrm>
          <a:prstGeom prst="rect">
            <a:avLst/>
          </a:prstGeom>
          <a:noFill/>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28674" name="Picture 2" descr="C:\Documents and Settings\Dell\Escritorio\SAN FELICES DE BILIBIO (12).JPG"/>
          <p:cNvPicPr>
            <a:picLocks noChangeAspect="1" noChangeArrowheads="1"/>
          </p:cNvPicPr>
          <p:nvPr/>
        </p:nvPicPr>
        <p:blipFill>
          <a:blip r:embed="rId3" cstate="print"/>
          <a:srcRect/>
          <a:stretch>
            <a:fillRect/>
          </a:stretch>
        </p:blipFill>
        <p:spPr bwMode="auto">
          <a:xfrm>
            <a:off x="2051720" y="0"/>
            <a:ext cx="5143501" cy="685800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100605676.jpg"/>
          <p:cNvPicPr>
            <a:picLocks noChangeAspect="1" noChangeArrowheads="1"/>
          </p:cNvPicPr>
          <p:nvPr/>
        </p:nvPicPr>
        <p:blipFill>
          <a:blip r:embed="rId2" cstate="print"/>
          <a:srcRect/>
          <a:stretch>
            <a:fillRect/>
          </a:stretch>
        </p:blipFill>
        <p:spPr bwMode="auto">
          <a:xfrm>
            <a:off x="0" y="0"/>
            <a:ext cx="9468542" cy="7101408"/>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90138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75596705.jpg"/>
          <p:cNvPicPr>
            <a:picLocks noChangeAspect="1" noChangeArrowheads="1"/>
          </p:cNvPicPr>
          <p:nvPr/>
        </p:nvPicPr>
        <p:blipFill>
          <a:blip r:embed="rId2" cstate="print"/>
          <a:srcRect/>
          <a:stretch>
            <a:fillRect/>
          </a:stretch>
        </p:blipFill>
        <p:spPr bwMode="auto">
          <a:xfrm>
            <a:off x="-252536" y="0"/>
            <a:ext cx="9753600" cy="6858000"/>
          </a:xfrm>
          <a:prstGeom prst="rect">
            <a:avLst/>
          </a:prstGeom>
          <a:noFill/>
        </p:spPr>
      </p:pic>
      <p:sp>
        <p:nvSpPr>
          <p:cNvPr id="6" name="5 Rectángulo"/>
          <p:cNvSpPr/>
          <p:nvPr/>
        </p:nvSpPr>
        <p:spPr>
          <a:xfrm>
            <a:off x="-357222" y="285728"/>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9C0C35"/>
                </a:solidFill>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9C0C35"/>
                </a:solidFill>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17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EJOR RINCON DE ESPA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MEJOR RINCON DE ESPAÑA</Template>
  <TotalTime>3</TotalTime>
  <Words>1068</Words>
  <Application>Microsoft Office PowerPoint</Application>
  <PresentationFormat>Presentación en pantalla (4:3)</PresentationFormat>
  <Paragraphs>55</Paragraphs>
  <Slides>59</Slides>
  <Notes>1</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EL MEJOR RINCON DE ESPAÑA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FUNDACIO</dc:creator>
  <cp:lastModifiedBy>FUNDACIO</cp:lastModifiedBy>
  <cp:revision>1</cp:revision>
  <dcterms:created xsi:type="dcterms:W3CDTF">2014-09-18T09:42:11Z</dcterms:created>
  <dcterms:modified xsi:type="dcterms:W3CDTF">2014-09-18T09:45:38Z</dcterms:modified>
</cp:coreProperties>
</file>