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77" r:id="rId4"/>
    <p:sldId id="259" r:id="rId5"/>
    <p:sldId id="257" r:id="rId6"/>
    <p:sldId id="281" r:id="rId7"/>
    <p:sldId id="258" r:id="rId8"/>
    <p:sldId id="282" r:id="rId9"/>
    <p:sldId id="280" r:id="rId10"/>
    <p:sldId id="266" r:id="rId11"/>
    <p:sldId id="287" r:id="rId12"/>
    <p:sldId id="283" r:id="rId13"/>
    <p:sldId id="260" r:id="rId14"/>
    <p:sldId id="262" r:id="rId15"/>
    <p:sldId id="265" r:id="rId16"/>
    <p:sldId id="268" r:id="rId17"/>
    <p:sldId id="274" r:id="rId18"/>
    <p:sldId id="267" r:id="rId19"/>
    <p:sldId id="278" r:id="rId20"/>
    <p:sldId id="273" r:id="rId21"/>
    <p:sldId id="269" r:id="rId22"/>
    <p:sldId id="271" r:id="rId23"/>
    <p:sldId id="272" r:id="rId24"/>
    <p:sldId id="263" r:id="rId25"/>
    <p:sldId id="276" r:id="rId26"/>
    <p:sldId id="279" r:id="rId27"/>
    <p:sldId id="286" r:id="rId2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yWqJ+4uQb0cO3pQdHWB7A==" hashData="fqkuU/vh7dVGKEKH3HH8RwqiWYdIzQkKMCsjFeIqXhUPtw+WdJhaW4JJuOQPOZnhgMxLUibxHCjtfedHB7y2a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664" autoAdjust="0"/>
    <p:restoredTop sz="94660"/>
  </p:normalViewPr>
  <p:slideViewPr>
    <p:cSldViewPr snapToGrid="0">
      <p:cViewPr varScale="1">
        <p:scale>
          <a:sx n="54" d="100"/>
          <a:sy n="54" d="100"/>
        </p:scale>
        <p:origin x="693"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B15D1986-5EF0-45E4-8024-9BB5DDA57C00}" type="datetimeFigureOut">
              <a:rPr lang="es-ES" smtClean="0"/>
              <a:t>15/11/2017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848E4BD-FED6-4753-A973-A57ABD62F379}" type="slidenum">
              <a:rPr lang="es-ES" smtClean="0"/>
              <a:t>‹Nº›</a:t>
            </a:fld>
            <a:endParaRPr lang="es-ES"/>
          </a:p>
        </p:txBody>
      </p:sp>
    </p:spTree>
    <p:extLst>
      <p:ext uri="{BB962C8B-B14F-4D97-AF65-F5344CB8AC3E}">
        <p14:creationId xmlns:p14="http://schemas.microsoft.com/office/powerpoint/2010/main" val="2346023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B15D1986-5EF0-45E4-8024-9BB5DDA57C00}" type="datetimeFigureOut">
              <a:rPr lang="es-ES" smtClean="0"/>
              <a:t>15/11/2017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848E4BD-FED6-4753-A973-A57ABD62F379}" type="slidenum">
              <a:rPr lang="es-ES" smtClean="0"/>
              <a:t>‹Nº›</a:t>
            </a:fld>
            <a:endParaRPr lang="es-ES"/>
          </a:p>
        </p:txBody>
      </p:sp>
    </p:spTree>
    <p:extLst>
      <p:ext uri="{BB962C8B-B14F-4D97-AF65-F5344CB8AC3E}">
        <p14:creationId xmlns:p14="http://schemas.microsoft.com/office/powerpoint/2010/main" val="17927746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B15D1986-5EF0-45E4-8024-9BB5DDA57C00}" type="datetimeFigureOut">
              <a:rPr lang="es-ES" smtClean="0"/>
              <a:t>15/11/2017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848E4BD-FED6-4753-A973-A57ABD62F379}" type="slidenum">
              <a:rPr lang="es-ES" smtClean="0"/>
              <a:t>‹Nº›</a:t>
            </a:fld>
            <a:endParaRPr lang="es-ES"/>
          </a:p>
        </p:txBody>
      </p:sp>
    </p:spTree>
    <p:extLst>
      <p:ext uri="{BB962C8B-B14F-4D97-AF65-F5344CB8AC3E}">
        <p14:creationId xmlns:p14="http://schemas.microsoft.com/office/powerpoint/2010/main" val="31464180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B15D1986-5EF0-45E4-8024-9BB5DDA57C00}" type="datetimeFigureOut">
              <a:rPr lang="es-ES" smtClean="0"/>
              <a:t>15/11/2017</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D848E4BD-FED6-4753-A973-A57ABD62F379}" type="slidenum">
              <a:rPr lang="es-ES" smtClean="0"/>
              <a:t>‹Nº›</a:t>
            </a:fld>
            <a:endParaRPr lang="es-ES"/>
          </a:p>
        </p:txBody>
      </p:sp>
    </p:spTree>
    <p:extLst>
      <p:ext uri="{BB962C8B-B14F-4D97-AF65-F5344CB8AC3E}">
        <p14:creationId xmlns:p14="http://schemas.microsoft.com/office/powerpoint/2010/main" val="29230704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B15D1986-5EF0-45E4-8024-9BB5DDA57C00}" type="datetimeFigureOut">
              <a:rPr lang="es-ES" smtClean="0"/>
              <a:t>15/11/2017</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D848E4BD-FED6-4753-A973-A57ABD62F379}" type="slidenum">
              <a:rPr lang="es-ES" smtClean="0"/>
              <a:t>‹Nº›</a:t>
            </a:fld>
            <a:endParaRPr lang="es-ES"/>
          </a:p>
        </p:txBody>
      </p:sp>
    </p:spTree>
    <p:extLst>
      <p:ext uri="{BB962C8B-B14F-4D97-AF65-F5344CB8AC3E}">
        <p14:creationId xmlns:p14="http://schemas.microsoft.com/office/powerpoint/2010/main" val="664263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B15D1986-5EF0-45E4-8024-9BB5DDA57C00}" type="datetimeFigureOut">
              <a:rPr lang="es-ES" smtClean="0"/>
              <a:t>15/11/2017</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D848E4BD-FED6-4753-A973-A57ABD62F379}" type="slidenum">
              <a:rPr lang="es-ES" smtClean="0"/>
              <a:t>‹Nº›</a:t>
            </a:fld>
            <a:endParaRPr lang="es-ES"/>
          </a:p>
        </p:txBody>
      </p:sp>
    </p:spTree>
    <p:extLst>
      <p:ext uri="{BB962C8B-B14F-4D97-AF65-F5344CB8AC3E}">
        <p14:creationId xmlns:p14="http://schemas.microsoft.com/office/powerpoint/2010/main" val="3569517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15D1986-5EF0-45E4-8024-9BB5DDA57C00}" type="datetimeFigureOut">
              <a:rPr lang="es-ES" smtClean="0"/>
              <a:t>15/11/2017</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D848E4BD-FED6-4753-A973-A57ABD62F379}" type="slidenum">
              <a:rPr lang="es-ES" smtClean="0"/>
              <a:t>‹Nº›</a:t>
            </a:fld>
            <a:endParaRPr lang="es-ES"/>
          </a:p>
        </p:txBody>
      </p:sp>
    </p:spTree>
    <p:extLst>
      <p:ext uri="{BB962C8B-B14F-4D97-AF65-F5344CB8AC3E}">
        <p14:creationId xmlns:p14="http://schemas.microsoft.com/office/powerpoint/2010/main" val="589575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15D1986-5EF0-45E4-8024-9BB5DDA57C00}" type="datetimeFigureOut">
              <a:rPr lang="es-ES" smtClean="0"/>
              <a:t>15/11/2017</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D848E4BD-FED6-4753-A973-A57ABD62F379}" type="slidenum">
              <a:rPr lang="es-ES" smtClean="0"/>
              <a:t>‹Nº›</a:t>
            </a:fld>
            <a:endParaRPr lang="es-ES"/>
          </a:p>
        </p:txBody>
      </p:sp>
    </p:spTree>
    <p:extLst>
      <p:ext uri="{BB962C8B-B14F-4D97-AF65-F5344CB8AC3E}">
        <p14:creationId xmlns:p14="http://schemas.microsoft.com/office/powerpoint/2010/main" val="28676037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15D1986-5EF0-45E4-8024-9BB5DDA57C00}" type="datetimeFigureOut">
              <a:rPr lang="es-ES" smtClean="0"/>
              <a:t>15/11/2017</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D848E4BD-FED6-4753-A973-A57ABD62F379}" type="slidenum">
              <a:rPr lang="es-ES" smtClean="0"/>
              <a:t>‹Nº›</a:t>
            </a:fld>
            <a:endParaRPr lang="es-ES"/>
          </a:p>
        </p:txBody>
      </p:sp>
    </p:spTree>
    <p:extLst>
      <p:ext uri="{BB962C8B-B14F-4D97-AF65-F5344CB8AC3E}">
        <p14:creationId xmlns:p14="http://schemas.microsoft.com/office/powerpoint/2010/main" val="1144667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B15D1986-5EF0-45E4-8024-9BB5DDA57C00}" type="datetimeFigureOut">
              <a:rPr lang="es-ES" smtClean="0"/>
              <a:t>15/11/2017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848E4BD-FED6-4753-A973-A57ABD62F379}" type="slidenum">
              <a:rPr lang="es-ES" smtClean="0"/>
              <a:t>‹Nº›</a:t>
            </a:fld>
            <a:endParaRPr lang="es-ES"/>
          </a:p>
        </p:txBody>
      </p:sp>
    </p:spTree>
    <p:extLst>
      <p:ext uri="{BB962C8B-B14F-4D97-AF65-F5344CB8AC3E}">
        <p14:creationId xmlns:p14="http://schemas.microsoft.com/office/powerpoint/2010/main" val="3375664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B15D1986-5EF0-45E4-8024-9BB5DDA57C00}" type="datetimeFigureOut">
              <a:rPr lang="es-ES" smtClean="0"/>
              <a:t>15/11/2017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848E4BD-FED6-4753-A973-A57ABD62F379}" type="slidenum">
              <a:rPr lang="es-ES" smtClean="0"/>
              <a:t>‹Nº›</a:t>
            </a:fld>
            <a:endParaRPr lang="es-ES"/>
          </a:p>
        </p:txBody>
      </p:sp>
    </p:spTree>
    <p:extLst>
      <p:ext uri="{BB962C8B-B14F-4D97-AF65-F5344CB8AC3E}">
        <p14:creationId xmlns:p14="http://schemas.microsoft.com/office/powerpoint/2010/main" val="34323954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4308627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5D1986-5EF0-45E4-8024-9BB5DDA57C00}" type="datetimeFigureOut">
              <a:rPr lang="es-ES" smtClean="0"/>
              <a:t>15/11/2017</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48E4BD-FED6-4753-A973-A57ABD62F379}" type="slidenum">
              <a:rPr lang="es-ES" smtClean="0"/>
              <a:t>‹Nº›</a:t>
            </a:fld>
            <a:endParaRPr lang="es-ES"/>
          </a:p>
        </p:txBody>
      </p:sp>
    </p:spTree>
    <p:extLst>
      <p:ext uri="{BB962C8B-B14F-4D97-AF65-F5344CB8AC3E}">
        <p14:creationId xmlns:p14="http://schemas.microsoft.com/office/powerpoint/2010/main" val="525711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27486357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hyperlink" Target="https://vk.com/mispps" TargetMode="External"/><Relationship Id="rId3" Type="http://schemas.openxmlformats.org/officeDocument/2006/relationships/image" Target="../media/image23.png"/><Relationship Id="rId7" Type="http://schemas.openxmlformats.org/officeDocument/2006/relationships/hyperlink" Target="https://www.facebook.com/mispps" TargetMode="External"/><Relationship Id="rId12" Type="http://schemas.openxmlformats.org/officeDocument/2006/relationships/image" Target="../media/image2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5.png"/><Relationship Id="rId11" Type="http://schemas.openxmlformats.org/officeDocument/2006/relationships/hyperlink" Target="https://plus.google.com/+Mispps/" TargetMode="External"/><Relationship Id="rId5" Type="http://schemas.openxmlformats.org/officeDocument/2006/relationships/image" Target="../media/image24.png"/><Relationship Id="rId10" Type="http://schemas.openxmlformats.org/officeDocument/2006/relationships/image" Target="../media/image2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CuadroTexto 1"/>
          <p:cNvSpPr txBox="1"/>
          <p:nvPr/>
        </p:nvSpPr>
        <p:spPr>
          <a:xfrm>
            <a:off x="3434080" y="2731810"/>
            <a:ext cx="3881120" cy="369332"/>
          </a:xfrm>
          <a:prstGeom prst="rect">
            <a:avLst/>
          </a:prstGeom>
          <a:noFill/>
        </p:spPr>
        <p:txBody>
          <a:bodyPr wrap="square" rtlCol="0">
            <a:spAutoFit/>
          </a:bodyPr>
          <a:lstStyle/>
          <a:p>
            <a:endParaRPr lang="es-ES" dirty="0"/>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2400" y="106680"/>
            <a:ext cx="6725920" cy="6725920"/>
          </a:xfrm>
          <a:prstGeom prst="rect">
            <a:avLst/>
          </a:prstGeom>
        </p:spPr>
      </p:pic>
      <p:sp>
        <p:nvSpPr>
          <p:cNvPr id="4" name="CuadroTexto 3"/>
          <p:cNvSpPr txBox="1"/>
          <p:nvPr/>
        </p:nvSpPr>
        <p:spPr>
          <a:xfrm>
            <a:off x="2692400" y="5403106"/>
            <a:ext cx="7091680" cy="646331"/>
          </a:xfrm>
          <a:prstGeom prst="rect">
            <a:avLst/>
          </a:prstGeom>
          <a:noFill/>
        </p:spPr>
        <p:txBody>
          <a:bodyPr wrap="square" rtlCol="0">
            <a:spAutoFit/>
          </a:bodyPr>
          <a:lstStyle/>
          <a:p>
            <a:r>
              <a:rPr lang="es-ES" sz="3600" dirty="0" smtClean="0">
                <a:latin typeface="Informal Roman" panose="030604020304060B0204" pitchFamily="66" charset="0"/>
              </a:rPr>
              <a:t>El mundo es ancho y ajeno… </a:t>
            </a:r>
            <a:r>
              <a:rPr lang="es-ES" sz="3200" dirty="0" smtClean="0">
                <a:latin typeface="Informal Roman" panose="030604020304060B0204" pitchFamily="66" charset="0"/>
              </a:rPr>
              <a:t>Ciro Alegría</a:t>
            </a:r>
            <a:endParaRPr lang="es-ES" sz="3200" dirty="0">
              <a:latin typeface="Informal Roman" panose="030604020304060B0204" pitchFamily="66" charset="0"/>
            </a:endParaRPr>
          </a:p>
        </p:txBody>
      </p:sp>
      <p:sp>
        <p:nvSpPr>
          <p:cNvPr id="5" name="CuadroTexto 4"/>
          <p:cNvSpPr txBox="1"/>
          <p:nvPr/>
        </p:nvSpPr>
        <p:spPr>
          <a:xfrm>
            <a:off x="2743200" y="4500880"/>
            <a:ext cx="6624320" cy="707886"/>
          </a:xfrm>
          <a:prstGeom prst="rect">
            <a:avLst/>
          </a:prstGeom>
          <a:noFill/>
        </p:spPr>
        <p:txBody>
          <a:bodyPr wrap="square" rtlCol="0">
            <a:spAutoFit/>
          </a:bodyPr>
          <a:lstStyle/>
          <a:p>
            <a:pPr algn="ctr"/>
            <a:r>
              <a:rPr lang="es-ES" sz="4000" b="1" dirty="0" smtClean="0"/>
              <a:t>EL ÉXODO DE LOS ROHINYÁS</a:t>
            </a:r>
            <a:endParaRPr lang="es-ES" sz="4000" b="1" dirty="0"/>
          </a:p>
        </p:txBody>
      </p:sp>
    </p:spTree>
    <p:extLst>
      <p:ext uri="{BB962C8B-B14F-4D97-AF65-F5344CB8AC3E}">
        <p14:creationId xmlns:p14="http://schemas.microsoft.com/office/powerpoint/2010/main" val="3680259237"/>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Exodus by Henry Mancini.wav"/>
          </p:stSnd>
        </p:sndAc>
      </p:transition>
    </mc:Choice>
    <mc:Fallback xmlns="">
      <p:transition spd="slow">
        <p:sndAc>
          <p:stSnd loop="1">
            <p:snd r:embed="rId4" name="Exodus by Henry Mancin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fade">
                                      <p:cBhvr>
                                        <p:cTn id="7"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Rectángulo 1"/>
          <p:cNvSpPr/>
          <p:nvPr/>
        </p:nvSpPr>
        <p:spPr>
          <a:xfrm>
            <a:off x="5090160" y="548851"/>
            <a:ext cx="6248400" cy="5755422"/>
          </a:xfrm>
          <a:prstGeom prst="rect">
            <a:avLst/>
          </a:prstGeom>
        </p:spPr>
        <p:txBody>
          <a:bodyPr wrap="square">
            <a:spAutoFit/>
          </a:bodyPr>
          <a:lstStyle/>
          <a:p>
            <a:r>
              <a:rPr lang="es-ES" sz="2300" dirty="0">
                <a:latin typeface="Arial" panose="020B0604020202020204" pitchFamily="34" charset="0"/>
                <a:cs typeface="Adobe Arabic" panose="02040503050201020203" pitchFamily="18" charset="-78"/>
              </a:rPr>
              <a:t>Kevin Frayer </a:t>
            </a:r>
            <a:r>
              <a:rPr lang="es-ES" sz="2300" dirty="0" smtClean="0">
                <a:latin typeface="Arial" panose="020B0604020202020204" pitchFamily="34" charset="0"/>
                <a:cs typeface="Adobe Arabic" panose="02040503050201020203" pitchFamily="18" charset="-78"/>
              </a:rPr>
              <a:t>(nació1973</a:t>
            </a:r>
            <a:r>
              <a:rPr lang="es-ES" sz="2300" dirty="0">
                <a:latin typeface="Arial" panose="020B0604020202020204" pitchFamily="34" charset="0"/>
                <a:cs typeface="Adobe Arabic" panose="02040503050201020203" pitchFamily="18" charset="-78"/>
              </a:rPr>
              <a:t>) es un fotoperiodista canadiense conocido por su trabajo durante la guerra en el Medio Oriente, incluyendo la franja de Gaza, Líbano, </a:t>
            </a:r>
            <a:r>
              <a:rPr lang="es-ES" sz="2300" dirty="0" smtClean="0">
                <a:latin typeface="Arial" panose="020B0604020202020204" pitchFamily="34" charset="0"/>
                <a:cs typeface="Adobe Arabic" panose="02040503050201020203" pitchFamily="18" charset="-78"/>
              </a:rPr>
              <a:t> </a:t>
            </a:r>
            <a:r>
              <a:rPr lang="es-ES" sz="2300" dirty="0">
                <a:latin typeface="Arial" panose="020B0604020202020204" pitchFamily="34" charset="0"/>
                <a:cs typeface="Adobe Arabic" panose="02040503050201020203" pitchFamily="18" charset="-78"/>
              </a:rPr>
              <a:t>y Afganistán. </a:t>
            </a:r>
            <a:r>
              <a:rPr lang="es-ES" sz="2300" dirty="0" smtClean="0">
                <a:latin typeface="Arial" panose="020B0604020202020204" pitchFamily="34" charset="0"/>
                <a:cs typeface="Adobe Arabic" panose="02040503050201020203" pitchFamily="18" charset="-78"/>
              </a:rPr>
              <a:t>comenzó </a:t>
            </a:r>
            <a:r>
              <a:rPr lang="es-ES" sz="2300" dirty="0">
                <a:latin typeface="Arial" panose="020B0604020202020204" pitchFamily="34" charset="0"/>
                <a:cs typeface="Adobe Arabic" panose="02040503050201020203" pitchFamily="18" charset="-78"/>
              </a:rPr>
              <a:t>su carrera en 1991 </a:t>
            </a:r>
            <a:r>
              <a:rPr lang="es-ES" sz="2300" dirty="0" smtClean="0">
                <a:latin typeface="Arial" panose="020B0604020202020204" pitchFamily="34" charset="0"/>
                <a:cs typeface="Adobe Arabic" panose="02040503050201020203" pitchFamily="18" charset="-78"/>
              </a:rPr>
              <a:t>como  </a:t>
            </a:r>
            <a:r>
              <a:rPr lang="es-ES" sz="2300" dirty="0">
                <a:latin typeface="Arial" panose="020B0604020202020204" pitchFamily="34" charset="0"/>
                <a:cs typeface="Adobe Arabic" panose="02040503050201020203" pitchFamily="18" charset="-78"/>
              </a:rPr>
              <a:t>fotógrafo </a:t>
            </a:r>
            <a:r>
              <a:rPr lang="es-ES" sz="2300" dirty="0" smtClean="0">
                <a:latin typeface="Arial" panose="020B0604020202020204" pitchFamily="34" charset="0"/>
                <a:cs typeface="Adobe Arabic" panose="02040503050201020203" pitchFamily="18" charset="-78"/>
              </a:rPr>
              <a:t> </a:t>
            </a:r>
            <a:r>
              <a:rPr lang="es-ES" sz="2300" dirty="0">
                <a:latin typeface="Arial" panose="020B0604020202020204" pitchFamily="34" charset="0"/>
                <a:cs typeface="Adobe Arabic" panose="02040503050201020203" pitchFamily="18" charset="-78"/>
              </a:rPr>
              <a:t>de la prensa canadiense. </a:t>
            </a:r>
            <a:r>
              <a:rPr lang="es-ES" sz="2300" dirty="0" smtClean="0">
                <a:latin typeface="Arial" panose="020B0604020202020204" pitchFamily="34" charset="0"/>
                <a:cs typeface="Adobe Arabic" panose="02040503050201020203" pitchFamily="18" charset="-78"/>
              </a:rPr>
              <a:t>Luego trabajó en </a:t>
            </a:r>
            <a:r>
              <a:rPr lang="es-ES" sz="2300" dirty="0">
                <a:latin typeface="Arial" panose="020B0604020202020204" pitchFamily="34" charset="0"/>
                <a:cs typeface="Adobe Arabic" panose="02040503050201020203" pitchFamily="18" charset="-78"/>
              </a:rPr>
              <a:t>el Medio Oriente para la Associated Press y más tarde en Nueva Delhi como fotógrafo jefe de Asia del sur. Actualmente tiene su base en China</a:t>
            </a:r>
          </a:p>
          <a:p>
            <a:r>
              <a:rPr lang="es-ES" sz="2300" dirty="0" smtClean="0">
                <a:latin typeface="Arial" panose="020B0604020202020204" pitchFamily="34" charset="0"/>
                <a:cs typeface="Adobe Arabic" panose="02040503050201020203" pitchFamily="18" charset="-78"/>
              </a:rPr>
              <a:t>Su </a:t>
            </a:r>
            <a:r>
              <a:rPr lang="es-ES" sz="2300" dirty="0">
                <a:latin typeface="Arial" panose="020B0604020202020204" pitchFamily="34" charset="0"/>
                <a:cs typeface="Adobe Arabic" panose="02040503050201020203" pitchFamily="18" charset="-78"/>
              </a:rPr>
              <a:t>trabajo ha ganado numerosos premios </a:t>
            </a:r>
            <a:r>
              <a:rPr lang="es-ES" sz="2300" dirty="0" smtClean="0">
                <a:latin typeface="Arial" panose="020B0604020202020204" pitchFamily="34" charset="0"/>
                <a:cs typeface="Adobe Arabic" panose="02040503050201020203" pitchFamily="18" charset="-78"/>
              </a:rPr>
              <a:t> y </a:t>
            </a:r>
            <a:r>
              <a:rPr lang="es-ES" sz="2300" dirty="0">
                <a:latin typeface="Arial" panose="020B0604020202020204" pitchFamily="34" charset="0"/>
                <a:cs typeface="Adobe Arabic" panose="02040503050201020203" pitchFamily="18" charset="-78"/>
              </a:rPr>
              <a:t>ha sido </a:t>
            </a:r>
            <a:r>
              <a:rPr lang="es-ES" sz="2300" dirty="0" smtClean="0">
                <a:latin typeface="Arial" panose="020B0604020202020204" pitchFamily="34" charset="0"/>
                <a:cs typeface="Adobe Arabic" panose="02040503050201020203" pitchFamily="18" charset="-78"/>
              </a:rPr>
              <a:t>publicado internacionalmente.</a:t>
            </a:r>
          </a:p>
          <a:p>
            <a:r>
              <a:rPr lang="es-ES" sz="2300" dirty="0" smtClean="0">
                <a:latin typeface="Arial" panose="020B0604020202020204" pitchFamily="34" charset="0"/>
                <a:cs typeface="Adobe Arabic" panose="02040503050201020203" pitchFamily="18" charset="-78"/>
              </a:rPr>
              <a:t>Frayer estuvo cubriendo la tragedia que viven los Rohinyás y plasmó en estas fotografías y textos la profunda impresión que recibió. Esto es lo que presentamos en el presente pps. </a:t>
            </a:r>
            <a:endParaRPr lang="es-ES" sz="2300" dirty="0">
              <a:latin typeface="Arial" panose="020B0604020202020204" pitchFamily="34" charset="0"/>
              <a:cs typeface="Adobe Arabic" panose="02040503050201020203" pitchFamily="18" charset="-78"/>
            </a:endParaRP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8560" y="717217"/>
            <a:ext cx="3464726" cy="5206988"/>
          </a:xfrm>
          <a:prstGeom prst="rect">
            <a:avLst/>
          </a:prstGeom>
        </p:spPr>
      </p:pic>
    </p:spTree>
    <p:extLst>
      <p:ext uri="{BB962C8B-B14F-4D97-AF65-F5344CB8AC3E}">
        <p14:creationId xmlns:p14="http://schemas.microsoft.com/office/powerpoint/2010/main" val="1684241392"/>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4561" y="0"/>
            <a:ext cx="10440794" cy="6858000"/>
          </a:xfrm>
          <a:prstGeom prst="rect">
            <a:avLst/>
          </a:prstGeom>
        </p:spPr>
      </p:pic>
      <p:sp>
        <p:nvSpPr>
          <p:cNvPr id="2" name="CuadroTexto 1"/>
          <p:cNvSpPr txBox="1"/>
          <p:nvPr/>
        </p:nvSpPr>
        <p:spPr>
          <a:xfrm>
            <a:off x="2697480" y="6137910"/>
            <a:ext cx="7955280" cy="523220"/>
          </a:xfrm>
          <a:prstGeom prst="rect">
            <a:avLst/>
          </a:prstGeom>
          <a:noFill/>
        </p:spPr>
        <p:txBody>
          <a:bodyPr wrap="square" rtlCol="0">
            <a:spAutoFit/>
          </a:bodyPr>
          <a:lstStyle/>
          <a:p>
            <a:r>
              <a:rPr lang="es-ES" sz="2800" b="1" dirty="0" smtClean="0"/>
              <a:t>La República de Myanmar es la ex Birmania</a:t>
            </a:r>
            <a:endParaRPr lang="es-ES" sz="2800" b="1" dirty="0"/>
          </a:p>
        </p:txBody>
      </p:sp>
    </p:spTree>
    <p:extLst>
      <p:ext uri="{BB962C8B-B14F-4D97-AF65-F5344CB8AC3E}">
        <p14:creationId xmlns:p14="http://schemas.microsoft.com/office/powerpoint/2010/main" val="36517033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1097280" y="0"/>
            <a:ext cx="13647761" cy="6858000"/>
          </a:xfrm>
          <a:prstGeom prst="rect">
            <a:avLst/>
          </a:prstGeom>
        </p:spPr>
      </p:pic>
      <p:sp>
        <p:nvSpPr>
          <p:cNvPr id="3" name="CuadroTexto 2"/>
          <p:cNvSpPr txBox="1"/>
          <p:nvPr/>
        </p:nvSpPr>
        <p:spPr>
          <a:xfrm>
            <a:off x="-77470" y="6126480"/>
            <a:ext cx="12269470" cy="523220"/>
          </a:xfrm>
          <a:prstGeom prst="rect">
            <a:avLst/>
          </a:prstGeom>
          <a:noFill/>
        </p:spPr>
        <p:txBody>
          <a:bodyPr wrap="square" rtlCol="0">
            <a:spAutoFit/>
          </a:bodyPr>
          <a:lstStyle/>
          <a:p>
            <a:pPr algn="ctr"/>
            <a:r>
              <a:rPr lang="es-ES" sz="2800" b="1" dirty="0" smtClean="0">
                <a:solidFill>
                  <a:schemeClr val="bg1"/>
                </a:solidFill>
              </a:rPr>
              <a:t>Myanmar presenta un paisaje sembrado de pagodas  y expresiones religiosas . </a:t>
            </a:r>
            <a:endParaRPr lang="es-ES" sz="2800" b="1" dirty="0">
              <a:solidFill>
                <a:schemeClr val="bg1"/>
              </a:solidFill>
            </a:endParaRPr>
          </a:p>
        </p:txBody>
      </p:sp>
    </p:spTree>
    <p:extLst>
      <p:ext uri="{BB962C8B-B14F-4D97-AF65-F5344CB8AC3E}">
        <p14:creationId xmlns:p14="http://schemas.microsoft.com/office/powerpoint/2010/main" val="4159929356"/>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1808"/>
            <a:ext cx="10286999" cy="6858000"/>
          </a:xfrm>
          <a:prstGeom prst="rect">
            <a:avLst/>
          </a:prstGeom>
          <a:effectLst>
            <a:outerShdw blurRad="50800" dist="50800" dir="5400000" algn="ctr" rotWithShape="0">
              <a:schemeClr val="bg1">
                <a:lumMod val="75000"/>
              </a:schemeClr>
            </a:outerShdw>
          </a:effectLst>
        </p:spPr>
      </p:pic>
      <p:sp>
        <p:nvSpPr>
          <p:cNvPr id="4" name="CuadroTexto 3"/>
          <p:cNvSpPr txBox="1"/>
          <p:nvPr/>
        </p:nvSpPr>
        <p:spPr>
          <a:xfrm>
            <a:off x="240030" y="6417548"/>
            <a:ext cx="9641840" cy="523220"/>
          </a:xfrm>
          <a:prstGeom prst="rect">
            <a:avLst/>
          </a:prstGeom>
          <a:noFill/>
        </p:spPr>
        <p:txBody>
          <a:bodyPr wrap="square" rtlCol="0">
            <a:spAutoFit/>
          </a:bodyPr>
          <a:lstStyle/>
          <a:p>
            <a:pPr algn="ctr"/>
            <a:r>
              <a:rPr lang="es-ES" sz="2800" b="1" dirty="0" smtClean="0"/>
              <a:t>Glorious Sweda gon.</a:t>
            </a:r>
            <a:endParaRPr lang="es-ES" sz="2800" b="1" dirty="0"/>
          </a:p>
        </p:txBody>
      </p:sp>
    </p:spTree>
    <p:extLst>
      <p:ext uri="{BB962C8B-B14F-4D97-AF65-F5344CB8AC3E}">
        <p14:creationId xmlns:p14="http://schemas.microsoft.com/office/powerpoint/2010/main" val="275237398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1032779" y="0"/>
            <a:ext cx="10134331" cy="6858000"/>
          </a:xfrm>
          <a:prstGeom prst="rect">
            <a:avLst/>
          </a:prstGeom>
          <a:solidFill>
            <a:schemeClr val="bg1">
              <a:lumMod val="75000"/>
            </a:schemeClr>
          </a:solidFill>
          <a:ln>
            <a:solidFill>
              <a:schemeClr val="accent1"/>
            </a:solidFill>
          </a:ln>
        </p:spPr>
      </p:pic>
      <p:sp>
        <p:nvSpPr>
          <p:cNvPr id="2" name="CuadroTexto 1"/>
          <p:cNvSpPr txBox="1"/>
          <p:nvPr/>
        </p:nvSpPr>
        <p:spPr>
          <a:xfrm>
            <a:off x="1360170" y="5909310"/>
            <a:ext cx="9806940" cy="954107"/>
          </a:xfrm>
          <a:prstGeom prst="rect">
            <a:avLst/>
          </a:prstGeom>
          <a:noFill/>
        </p:spPr>
        <p:txBody>
          <a:bodyPr wrap="square" rtlCol="0">
            <a:spAutoFit/>
          </a:bodyPr>
          <a:lstStyle/>
          <a:p>
            <a:pPr algn="ctr"/>
            <a:r>
              <a:rPr lang="es-ES" sz="2800" b="1" dirty="0" smtClean="0">
                <a:solidFill>
                  <a:schemeClr val="bg1"/>
                </a:solidFill>
              </a:rPr>
              <a:t>La naturaleza ha sido pródiga en bellezas naturales. Parece un reino inventado donde todo está pensado para ser feliz.</a:t>
            </a:r>
            <a:endParaRPr lang="es-ES" sz="2800" b="1" dirty="0">
              <a:solidFill>
                <a:schemeClr val="bg1"/>
              </a:solidFill>
            </a:endParaRPr>
          </a:p>
        </p:txBody>
      </p:sp>
    </p:spTree>
    <p:extLst>
      <p:ext uri="{BB962C8B-B14F-4D97-AF65-F5344CB8AC3E}">
        <p14:creationId xmlns:p14="http://schemas.microsoft.com/office/powerpoint/2010/main" val="1112491159"/>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3" name="CuadroTexto 2"/>
          <p:cNvSpPr txBox="1"/>
          <p:nvPr/>
        </p:nvSpPr>
        <p:spPr>
          <a:xfrm>
            <a:off x="297180" y="6286500"/>
            <a:ext cx="11189970" cy="523220"/>
          </a:xfrm>
          <a:prstGeom prst="rect">
            <a:avLst/>
          </a:prstGeom>
          <a:noFill/>
        </p:spPr>
        <p:txBody>
          <a:bodyPr wrap="square" rtlCol="0">
            <a:spAutoFit/>
          </a:bodyPr>
          <a:lstStyle/>
          <a:p>
            <a:pPr algn="ctr"/>
            <a:r>
              <a:rPr lang="es-ES" sz="2800" dirty="0" smtClean="0">
                <a:solidFill>
                  <a:schemeClr val="bg1"/>
                </a:solidFill>
              </a:rPr>
              <a:t>Ananda Pagoda  Bagan – Myanmar.</a:t>
            </a:r>
            <a:endParaRPr lang="es-ES" sz="2800" dirty="0">
              <a:solidFill>
                <a:schemeClr val="bg1"/>
              </a:solidFill>
            </a:endParaRPr>
          </a:p>
        </p:txBody>
      </p:sp>
    </p:spTree>
    <p:extLst>
      <p:ext uri="{BB962C8B-B14F-4D97-AF65-F5344CB8AC3E}">
        <p14:creationId xmlns:p14="http://schemas.microsoft.com/office/powerpoint/2010/main" val="13559668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ángulo 1"/>
          <p:cNvSpPr/>
          <p:nvPr/>
        </p:nvSpPr>
        <p:spPr>
          <a:xfrm>
            <a:off x="880110" y="1131571"/>
            <a:ext cx="10161270" cy="5262979"/>
          </a:xfrm>
          <a:prstGeom prst="rect">
            <a:avLst/>
          </a:prstGeom>
        </p:spPr>
        <p:txBody>
          <a:bodyPr wrap="square">
            <a:spAutoFit/>
          </a:bodyPr>
          <a:lstStyle/>
          <a:p>
            <a:r>
              <a:rPr lang="es-ES" sz="2800" dirty="0"/>
              <a:t>Marginados en Myanmar, que los considera extranjeros, los miembros de la minoría musulmana rohinyá huyen de una campaña de represión por parte del ejército birmano </a:t>
            </a:r>
            <a:r>
              <a:rPr lang="es-ES" sz="2800" dirty="0" smtClean="0"/>
              <a:t>desde </a:t>
            </a:r>
            <a:r>
              <a:rPr lang="es-ES" sz="2800" dirty="0"/>
              <a:t>el 25 de agosto pasado</a:t>
            </a:r>
            <a:r>
              <a:rPr lang="es-ES" sz="2800" dirty="0" smtClean="0"/>
              <a:t>.</a:t>
            </a:r>
          </a:p>
          <a:p>
            <a:r>
              <a:rPr lang="es-ES" sz="2800" dirty="0"/>
              <a:t>Más de medio millón de rohinyás se refugiaron en Bangladesh para huir de la ofensiva militar que la ONU definió como un "clásico ejemplo de limpieza étnica". Miles murieron durante la fuga, mientras que los que lograron sobrevivir contaron cómo sus aldeas fueron quemadas, las mujeres, violadas y miles de personas, ejecutadas. El éxodo rohinyá provocó, además, una crisis humanitaria en el sur de Bangladesh, donde la marea humana ha desbordado los campos de refugiados </a:t>
            </a:r>
            <a:r>
              <a:rPr lang="es-ES" sz="2800" dirty="0" smtClean="0"/>
              <a:t>existentes. </a:t>
            </a:r>
            <a:endParaRPr lang="es-ES" sz="2800" dirty="0"/>
          </a:p>
        </p:txBody>
      </p:sp>
      <p:sp>
        <p:nvSpPr>
          <p:cNvPr id="3" name="CuadroTexto 2"/>
          <p:cNvSpPr txBox="1"/>
          <p:nvPr/>
        </p:nvSpPr>
        <p:spPr>
          <a:xfrm>
            <a:off x="880110" y="434340"/>
            <a:ext cx="7566660" cy="584775"/>
          </a:xfrm>
          <a:prstGeom prst="rect">
            <a:avLst/>
          </a:prstGeom>
          <a:noFill/>
        </p:spPr>
        <p:txBody>
          <a:bodyPr wrap="square" rtlCol="0">
            <a:spAutoFit/>
          </a:bodyPr>
          <a:lstStyle/>
          <a:p>
            <a:r>
              <a:rPr lang="es-ES" sz="3200" dirty="0" smtClean="0"/>
              <a:t>Otra es la suerte de los rohinyás.</a:t>
            </a:r>
            <a:endParaRPr lang="es-ES" sz="3200" dirty="0"/>
          </a:p>
        </p:txBody>
      </p:sp>
    </p:spTree>
    <p:extLst>
      <p:ext uri="{BB962C8B-B14F-4D97-AF65-F5344CB8AC3E}">
        <p14:creationId xmlns:p14="http://schemas.microsoft.com/office/powerpoint/2010/main" val="1397490154"/>
      </p:ext>
    </p:extLst>
  </p:cSld>
  <p:clrMapOvr>
    <a:masterClrMapping/>
  </p:clrMapOvr>
  <mc:AlternateContent xmlns:mc="http://schemas.openxmlformats.org/markup-compatibility/2006" xmlns:p14="http://schemas.microsoft.com/office/powerpoint/2010/main">
    <mc:Choice Requires="p14">
      <p:transition spd="slow" p14:dur="2250">
        <p:push dir="u"/>
      </p:transition>
    </mc:Choice>
    <mc:Fallback xmlns="">
      <p:transition spd="slow">
        <p:push dir="u"/>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2510" y="0"/>
            <a:ext cx="10287000" cy="6858000"/>
          </a:xfrm>
          <a:prstGeom prst="rect">
            <a:avLst/>
          </a:prstGeom>
          <a:effectLst>
            <a:outerShdw blurRad="50800" dist="50800" dir="5400000" algn="ctr" rotWithShape="0">
              <a:schemeClr val="bg1">
                <a:lumMod val="75000"/>
              </a:schemeClr>
            </a:outerShdw>
          </a:effectLst>
        </p:spPr>
      </p:pic>
      <p:sp>
        <p:nvSpPr>
          <p:cNvPr id="4" name="CuadroTexto 3"/>
          <p:cNvSpPr txBox="1"/>
          <p:nvPr/>
        </p:nvSpPr>
        <p:spPr>
          <a:xfrm>
            <a:off x="1597152" y="6047232"/>
            <a:ext cx="9156192" cy="523220"/>
          </a:xfrm>
          <a:prstGeom prst="rect">
            <a:avLst/>
          </a:prstGeom>
          <a:noFill/>
        </p:spPr>
        <p:txBody>
          <a:bodyPr wrap="square" rtlCol="0">
            <a:spAutoFit/>
          </a:bodyPr>
          <a:lstStyle/>
          <a:p>
            <a:r>
              <a:rPr lang="es-ES" sz="2800" b="1" dirty="0" smtClean="0">
                <a:solidFill>
                  <a:schemeClr val="bg1"/>
                </a:solidFill>
              </a:rPr>
              <a:t>Rohinyás cruzando la frontera entre Myanmar y Bangladesh.</a:t>
            </a:r>
            <a:endParaRPr lang="es-ES" sz="2800" b="1" dirty="0">
              <a:solidFill>
                <a:schemeClr val="bg1"/>
              </a:solidFill>
            </a:endParaRPr>
          </a:p>
        </p:txBody>
      </p:sp>
    </p:spTree>
    <p:extLst>
      <p:ext uri="{BB962C8B-B14F-4D97-AF65-F5344CB8AC3E}">
        <p14:creationId xmlns:p14="http://schemas.microsoft.com/office/powerpoint/2010/main" val="25363082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39012" y="0"/>
            <a:ext cx="9608884" cy="6858000"/>
          </a:xfrm>
          <a:prstGeom prst="rect">
            <a:avLst/>
          </a:prstGeom>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p:spPr>
      </p:pic>
      <p:sp>
        <p:nvSpPr>
          <p:cNvPr id="2" name="Rectángulo 1"/>
          <p:cNvSpPr/>
          <p:nvPr/>
        </p:nvSpPr>
        <p:spPr>
          <a:xfrm>
            <a:off x="1339012" y="5726372"/>
            <a:ext cx="9692393" cy="954107"/>
          </a:xfrm>
          <a:prstGeom prst="rect">
            <a:avLst/>
          </a:prstGeom>
        </p:spPr>
        <p:txBody>
          <a:bodyPr wrap="square">
            <a:spAutoFit/>
          </a:bodyPr>
          <a:lstStyle/>
          <a:p>
            <a:pPr algn="ctr"/>
            <a:r>
              <a:rPr lang="es-ES" sz="2800" b="1" dirty="0" smtClean="0">
                <a:solidFill>
                  <a:schemeClr val="bg1"/>
                </a:solidFill>
              </a:rPr>
              <a:t> </a:t>
            </a:r>
            <a:r>
              <a:rPr lang="es-ES" sz="2800" b="1" dirty="0">
                <a:solidFill>
                  <a:schemeClr val="bg1"/>
                </a:solidFill>
              </a:rPr>
              <a:t>"Sientes la pérdida, la desesperación, la tragedia, el alivio. Es el viaje </a:t>
            </a:r>
            <a:r>
              <a:rPr lang="es-ES" sz="2800" b="1" dirty="0" smtClean="0">
                <a:solidFill>
                  <a:schemeClr val="bg1"/>
                </a:solidFill>
              </a:rPr>
              <a:t>más triste para hacer.” </a:t>
            </a:r>
            <a:endParaRPr lang="es-ES" sz="2800" b="1" dirty="0">
              <a:solidFill>
                <a:schemeClr val="bg1"/>
              </a:solidFill>
            </a:endParaRPr>
          </a:p>
        </p:txBody>
      </p:sp>
    </p:spTree>
    <p:extLst>
      <p:ext uri="{BB962C8B-B14F-4D97-AF65-F5344CB8AC3E}">
        <p14:creationId xmlns:p14="http://schemas.microsoft.com/office/powerpoint/2010/main" val="233648877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3055" y="0"/>
            <a:ext cx="9725890" cy="6858000"/>
          </a:xfrm>
          <a:prstGeom prst="rect">
            <a:avLst/>
          </a:prstGeom>
        </p:spPr>
      </p:pic>
      <p:sp>
        <p:nvSpPr>
          <p:cNvPr id="2" name="CuadroTexto 1"/>
          <p:cNvSpPr txBox="1"/>
          <p:nvPr/>
        </p:nvSpPr>
        <p:spPr>
          <a:xfrm>
            <a:off x="1330265" y="3749457"/>
            <a:ext cx="9631680" cy="3108543"/>
          </a:xfrm>
          <a:prstGeom prst="rect">
            <a:avLst/>
          </a:prstGeom>
          <a:noFill/>
        </p:spPr>
        <p:txBody>
          <a:bodyPr wrap="square" rtlCol="0">
            <a:spAutoFit/>
          </a:bodyPr>
          <a:lstStyle/>
          <a:p>
            <a:r>
              <a:rPr lang="es-ES" sz="2800" b="1" dirty="0">
                <a:solidFill>
                  <a:schemeClr val="bg1"/>
                </a:solidFill>
              </a:rPr>
              <a:t>El fotógrafo también explicó cómo es la fuga de los rohinyás: generalmente llegan a la frontera entre Myanmar y Bangladesh durante la noche, en barco, y la mayoría llega a la parte más al sur de la isla de Shah Porir Dwip, una zona peligrosa en la que murieron varias personas. Si el barco se hunde, no hay ninguna operación de rescate por parte de las autoridades, que esperan que los cuerpos lleguen a la </a:t>
            </a:r>
            <a:r>
              <a:rPr lang="es-ES" sz="2800" b="1" dirty="0" smtClean="0">
                <a:solidFill>
                  <a:schemeClr val="bg1"/>
                </a:solidFill>
              </a:rPr>
              <a:t>playa”</a:t>
            </a:r>
            <a:endParaRPr lang="es-ES" sz="2800" b="1" dirty="0">
              <a:solidFill>
                <a:schemeClr val="bg1"/>
              </a:solidFill>
            </a:endParaRPr>
          </a:p>
        </p:txBody>
      </p:sp>
    </p:spTree>
    <p:extLst>
      <p:ext uri="{BB962C8B-B14F-4D97-AF65-F5344CB8AC3E}">
        <p14:creationId xmlns:p14="http://schemas.microsoft.com/office/powerpoint/2010/main" val="225606500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7" name="Imagen 6"/>
          <p:cNvPicPr>
            <a:picLocks noChangeAspect="1"/>
          </p:cNvPicPr>
          <p:nvPr/>
        </p:nvPicPr>
        <p:blipFill>
          <a:blip r:embed="rId2"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1086972" y="5417"/>
            <a:ext cx="10040915" cy="6858000"/>
          </a:xfrm>
          <a:prstGeom prst="rect">
            <a:avLst/>
          </a:prstGeom>
          <a:effectLst>
            <a:outerShdw blurRad="50800" dist="50800" dir="5400000" algn="ctr" rotWithShape="0">
              <a:schemeClr val="accent3">
                <a:lumMod val="40000"/>
                <a:lumOff val="60000"/>
              </a:schemeClr>
            </a:outerShdw>
          </a:effectLst>
        </p:spPr>
      </p:pic>
      <p:sp>
        <p:nvSpPr>
          <p:cNvPr id="2" name="CuadroTexto 1"/>
          <p:cNvSpPr txBox="1"/>
          <p:nvPr/>
        </p:nvSpPr>
        <p:spPr>
          <a:xfrm>
            <a:off x="1086972" y="5909310"/>
            <a:ext cx="10388748" cy="954107"/>
          </a:xfrm>
          <a:prstGeom prst="rect">
            <a:avLst/>
          </a:prstGeom>
          <a:noFill/>
        </p:spPr>
        <p:txBody>
          <a:bodyPr wrap="square" rtlCol="0">
            <a:spAutoFit/>
          </a:bodyPr>
          <a:lstStyle/>
          <a:p>
            <a:r>
              <a:rPr lang="es-ES" sz="2800" b="1" dirty="0" smtClean="0">
                <a:solidFill>
                  <a:schemeClr val="bg1"/>
                </a:solidFill>
              </a:rPr>
              <a:t> “Si</a:t>
            </a:r>
            <a:r>
              <a:rPr lang="es-ES" sz="2800" b="1" dirty="0">
                <a:solidFill>
                  <a:schemeClr val="bg1"/>
                </a:solidFill>
              </a:rPr>
              <a:t>, en cambio, los rohinyás logran tocar tierra, se ve a las personas que levantan a los niños y ayudan a los ancianos a llegar a la orilla</a:t>
            </a:r>
            <a:r>
              <a:rPr lang="es-ES" sz="2800" b="1" dirty="0" smtClean="0">
                <a:solidFill>
                  <a:schemeClr val="bg1"/>
                </a:solidFill>
              </a:rPr>
              <a:t>.” </a:t>
            </a:r>
            <a:endParaRPr lang="es-ES" sz="2800" b="1" dirty="0">
              <a:solidFill>
                <a:schemeClr val="bg1"/>
              </a:solidFill>
            </a:endParaRPr>
          </a:p>
        </p:txBody>
      </p:sp>
    </p:spTree>
    <p:extLst>
      <p:ext uri="{BB962C8B-B14F-4D97-AF65-F5344CB8AC3E}">
        <p14:creationId xmlns:p14="http://schemas.microsoft.com/office/powerpoint/2010/main" val="217035901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360881" y="-39707"/>
            <a:ext cx="11440123" cy="6897707"/>
          </a:xfrm>
          <a:prstGeom prst="rect">
            <a:avLst/>
          </a:prstGeom>
          <a:effectLst>
            <a:outerShdw blurRad="50800" dist="50800" dir="5400000" algn="ctr" rotWithShape="0">
              <a:schemeClr val="accent1">
                <a:lumMod val="40000"/>
                <a:lumOff val="60000"/>
              </a:schemeClr>
            </a:outerShdw>
          </a:effectLst>
        </p:spPr>
      </p:pic>
      <p:sp>
        <p:nvSpPr>
          <p:cNvPr id="3" name="CuadroTexto 2"/>
          <p:cNvSpPr txBox="1"/>
          <p:nvPr/>
        </p:nvSpPr>
        <p:spPr>
          <a:xfrm>
            <a:off x="1229562" y="5943600"/>
            <a:ext cx="9928295" cy="954107"/>
          </a:xfrm>
          <a:prstGeom prst="rect">
            <a:avLst/>
          </a:prstGeom>
          <a:noFill/>
        </p:spPr>
        <p:txBody>
          <a:bodyPr wrap="square" rtlCol="0">
            <a:spAutoFit/>
          </a:bodyPr>
          <a:lstStyle/>
          <a:p>
            <a:pPr algn="ctr"/>
            <a:r>
              <a:rPr lang="es-ES" sz="2800" b="1" dirty="0" smtClean="0">
                <a:solidFill>
                  <a:schemeClr val="bg1"/>
                </a:solidFill>
              </a:rPr>
              <a:t>Una mujer descansa agotada en la playa del Rio Naf , en Shah Porir Dwip </a:t>
            </a:r>
            <a:r>
              <a:rPr lang="es-ES" sz="2800" b="1" dirty="0">
                <a:solidFill>
                  <a:schemeClr val="bg1"/>
                </a:solidFill>
              </a:rPr>
              <a:t>t</a:t>
            </a:r>
            <a:r>
              <a:rPr lang="es-ES" sz="2800" b="1" dirty="0" smtClean="0">
                <a:solidFill>
                  <a:schemeClr val="bg1"/>
                </a:solidFill>
              </a:rPr>
              <a:t>ras escapar de su aldea en Myanmar.</a:t>
            </a:r>
            <a:endParaRPr lang="es-ES" sz="2800" b="1" dirty="0">
              <a:solidFill>
                <a:schemeClr val="bg1"/>
              </a:solidFill>
            </a:endParaRPr>
          </a:p>
        </p:txBody>
      </p:sp>
    </p:spTree>
    <p:extLst>
      <p:ext uri="{BB962C8B-B14F-4D97-AF65-F5344CB8AC3E}">
        <p14:creationId xmlns:p14="http://schemas.microsoft.com/office/powerpoint/2010/main" val="47009865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print">
            <a:extLst>
              <a:ext uri="{28A0092B-C50C-407E-A947-70E740481C1C}">
                <a14:useLocalDpi xmlns:a14="http://schemas.microsoft.com/office/drawing/2010/main" val="0"/>
              </a:ext>
            </a:extLst>
          </a:blip>
          <a:srcRect t="-11631"/>
          <a:stretch/>
        </p:blipFill>
        <p:spPr>
          <a:xfrm>
            <a:off x="0" y="-822961"/>
            <a:ext cx="12192000" cy="7888805"/>
          </a:xfrm>
          <a:prstGeom prst="rect">
            <a:avLst/>
          </a:prstGeom>
        </p:spPr>
      </p:pic>
      <p:sp>
        <p:nvSpPr>
          <p:cNvPr id="3" name="CuadroTexto 2"/>
          <p:cNvSpPr txBox="1"/>
          <p:nvPr/>
        </p:nvSpPr>
        <p:spPr>
          <a:xfrm>
            <a:off x="0" y="6111737"/>
            <a:ext cx="12192000" cy="954107"/>
          </a:xfrm>
          <a:prstGeom prst="rect">
            <a:avLst/>
          </a:prstGeom>
          <a:noFill/>
        </p:spPr>
        <p:txBody>
          <a:bodyPr wrap="square" rtlCol="0">
            <a:spAutoFit/>
          </a:bodyPr>
          <a:lstStyle/>
          <a:p>
            <a:pPr algn="ctr"/>
            <a:r>
              <a:rPr lang="es-ES" sz="2800" b="1" dirty="0" smtClean="0">
                <a:solidFill>
                  <a:schemeClr val="bg1"/>
                </a:solidFill>
              </a:rPr>
              <a:t>Una familia descansa tras cruzar el Río Naf en la frontera entre Myanmar y Bangladesh.</a:t>
            </a:r>
            <a:endParaRPr lang="es-ES" sz="2800" b="1" dirty="0">
              <a:solidFill>
                <a:schemeClr val="bg1"/>
              </a:solidFill>
            </a:endParaRPr>
          </a:p>
        </p:txBody>
      </p:sp>
    </p:spTree>
    <p:extLst>
      <p:ext uri="{BB962C8B-B14F-4D97-AF65-F5344CB8AC3E}">
        <p14:creationId xmlns:p14="http://schemas.microsoft.com/office/powerpoint/2010/main" val="293822727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5530" y="0"/>
            <a:ext cx="9619514" cy="6858000"/>
          </a:xfrm>
          <a:prstGeom prst="rect">
            <a:avLst/>
          </a:prstGeom>
        </p:spPr>
      </p:pic>
      <p:sp>
        <p:nvSpPr>
          <p:cNvPr id="5" name="CuadroTexto 4"/>
          <p:cNvSpPr txBox="1"/>
          <p:nvPr/>
        </p:nvSpPr>
        <p:spPr>
          <a:xfrm>
            <a:off x="2125980" y="6103620"/>
            <a:ext cx="8799064" cy="523220"/>
          </a:xfrm>
          <a:prstGeom prst="rect">
            <a:avLst/>
          </a:prstGeom>
          <a:noFill/>
        </p:spPr>
        <p:txBody>
          <a:bodyPr wrap="square" rtlCol="0">
            <a:spAutoFit/>
          </a:bodyPr>
          <a:lstStyle/>
          <a:p>
            <a:r>
              <a:rPr lang="es-ES" sz="2800" b="1" dirty="0" smtClean="0">
                <a:solidFill>
                  <a:schemeClr val="bg1"/>
                </a:solidFill>
              </a:rPr>
              <a:t>Un campo de refugiados en Coxs Bazar en Bangladesh</a:t>
            </a:r>
            <a:endParaRPr lang="es-ES" sz="2800" b="1" dirty="0">
              <a:solidFill>
                <a:schemeClr val="bg1"/>
              </a:solidFill>
            </a:endParaRPr>
          </a:p>
        </p:txBody>
      </p:sp>
    </p:spTree>
    <p:extLst>
      <p:ext uri="{BB962C8B-B14F-4D97-AF65-F5344CB8AC3E}">
        <p14:creationId xmlns:p14="http://schemas.microsoft.com/office/powerpoint/2010/main" val="35396807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2000" cy="6871558"/>
          </a:xfrm>
          <a:prstGeom prst="rect">
            <a:avLst/>
          </a:prstGeom>
        </p:spPr>
      </p:pic>
      <p:sp>
        <p:nvSpPr>
          <p:cNvPr id="3" name="CuadroTexto 2"/>
          <p:cNvSpPr txBox="1"/>
          <p:nvPr/>
        </p:nvSpPr>
        <p:spPr>
          <a:xfrm>
            <a:off x="1101090" y="6066041"/>
            <a:ext cx="9989820" cy="523220"/>
          </a:xfrm>
          <a:prstGeom prst="rect">
            <a:avLst/>
          </a:prstGeom>
          <a:noFill/>
        </p:spPr>
        <p:txBody>
          <a:bodyPr wrap="square" rtlCol="0">
            <a:spAutoFit/>
          </a:bodyPr>
          <a:lstStyle/>
          <a:p>
            <a:pPr algn="ctr"/>
            <a:r>
              <a:rPr lang="es-ES" sz="2800" b="1" dirty="0" smtClean="0">
                <a:solidFill>
                  <a:schemeClr val="bg1"/>
                </a:solidFill>
              </a:rPr>
              <a:t>Esperando la distribución de comida en Balukali.</a:t>
            </a:r>
            <a:endParaRPr lang="es-ES" sz="2800" b="1" dirty="0">
              <a:solidFill>
                <a:schemeClr val="bg1"/>
              </a:solidFill>
            </a:endParaRPr>
          </a:p>
        </p:txBody>
      </p:sp>
    </p:spTree>
    <p:extLst>
      <p:ext uri="{BB962C8B-B14F-4D97-AF65-F5344CB8AC3E}">
        <p14:creationId xmlns:p14="http://schemas.microsoft.com/office/powerpoint/2010/main" val="2496061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495" y="0"/>
            <a:ext cx="10464315" cy="6858000"/>
          </a:xfrm>
          <a:prstGeom prst="rect">
            <a:avLst/>
          </a:prstGeom>
        </p:spPr>
      </p:pic>
      <p:sp>
        <p:nvSpPr>
          <p:cNvPr id="3" name="Rectángulo 2"/>
          <p:cNvSpPr/>
          <p:nvPr/>
        </p:nvSpPr>
        <p:spPr>
          <a:xfrm>
            <a:off x="1224411" y="5871895"/>
            <a:ext cx="9508359" cy="954107"/>
          </a:xfrm>
          <a:prstGeom prst="rect">
            <a:avLst/>
          </a:prstGeom>
        </p:spPr>
        <p:txBody>
          <a:bodyPr wrap="square">
            <a:spAutoFit/>
          </a:bodyPr>
          <a:lstStyle/>
          <a:p>
            <a:pPr algn="ctr"/>
            <a:r>
              <a:rPr lang="es-ES" sz="2800" b="1" dirty="0">
                <a:solidFill>
                  <a:schemeClr val="bg1"/>
                </a:solidFill>
              </a:rPr>
              <a:t>La desesperación de los hombres durante la distribución de comida en el campo de Ref.</a:t>
            </a:r>
          </a:p>
        </p:txBody>
      </p:sp>
    </p:spTree>
    <p:extLst>
      <p:ext uri="{BB962C8B-B14F-4D97-AF65-F5344CB8AC3E}">
        <p14:creationId xmlns:p14="http://schemas.microsoft.com/office/powerpoint/2010/main" val="1093848377"/>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CuadroTexto 1"/>
          <p:cNvSpPr txBox="1"/>
          <p:nvPr/>
        </p:nvSpPr>
        <p:spPr>
          <a:xfrm>
            <a:off x="1169670" y="1893570"/>
            <a:ext cx="10778490" cy="3539430"/>
          </a:xfrm>
          <a:prstGeom prst="rect">
            <a:avLst/>
          </a:prstGeom>
          <a:noFill/>
        </p:spPr>
        <p:txBody>
          <a:bodyPr wrap="square" rtlCol="0">
            <a:spAutoFit/>
          </a:bodyPr>
          <a:lstStyle/>
          <a:p>
            <a:r>
              <a:rPr lang="es-ES" sz="2800" b="1" dirty="0"/>
              <a:t>Frayer explicó que era la primera distribución de comida a la que </a:t>
            </a:r>
            <a:r>
              <a:rPr lang="es-ES" sz="2800" b="1" dirty="0" smtClean="0"/>
              <a:t>asistía</a:t>
            </a:r>
          </a:p>
          <a:p>
            <a:r>
              <a:rPr lang="es-ES" sz="2800" b="1" dirty="0"/>
              <a:t> Se subió al camión desde donde la ONG repartía la comida y </a:t>
            </a:r>
            <a:r>
              <a:rPr lang="es-ES" sz="2800" b="1" dirty="0" smtClean="0"/>
              <a:t>vió</a:t>
            </a:r>
          </a:p>
          <a:p>
            <a:r>
              <a:rPr lang="es-ES" sz="2800" b="1" dirty="0" smtClean="0"/>
              <a:t> </a:t>
            </a:r>
            <a:r>
              <a:rPr lang="es-ES" sz="2800" b="1" dirty="0"/>
              <a:t>al niño, que había logrado subirse, mientras, llorando, extendía su mano para pedir comida. Frayer dijo que no podía oír nada por el ruido, pero finalmente </a:t>
            </a:r>
            <a:r>
              <a:rPr lang="es-ES" sz="2800" b="1" dirty="0" smtClean="0"/>
              <a:t>vió </a:t>
            </a:r>
            <a:r>
              <a:rPr lang="es-ES" sz="2800" b="1" dirty="0"/>
              <a:t>al niño mientras golpeaba la pierna de un hombre que estaba repartiendo la comida y buscaba aferrarse a él, rogándole. Frayer dijo que </a:t>
            </a:r>
            <a:r>
              <a:rPr lang="es-ES" sz="2800" b="1" dirty="0" smtClean="0"/>
              <a:t>“en </a:t>
            </a:r>
            <a:r>
              <a:rPr lang="es-ES" sz="2800" b="1" dirty="0"/>
              <a:t>ese momento entendió cuán triste sería la historia que iba a </a:t>
            </a:r>
            <a:r>
              <a:rPr lang="es-ES" sz="2800" b="1" dirty="0" smtClean="0"/>
              <a:t>contar.”</a:t>
            </a:r>
            <a:endParaRPr lang="es-ES" sz="2800" b="1" dirty="0"/>
          </a:p>
        </p:txBody>
      </p:sp>
    </p:spTree>
    <p:extLst>
      <p:ext uri="{BB962C8B-B14F-4D97-AF65-F5344CB8AC3E}">
        <p14:creationId xmlns:p14="http://schemas.microsoft.com/office/powerpoint/2010/main" val="24378390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8084" y="0"/>
            <a:ext cx="10058400" cy="6712888"/>
          </a:xfrm>
          <a:prstGeom prst="rect">
            <a:avLst/>
          </a:prstGeom>
        </p:spPr>
      </p:pic>
    </p:spTree>
    <p:extLst>
      <p:ext uri="{BB962C8B-B14F-4D97-AF65-F5344CB8AC3E}">
        <p14:creationId xmlns:p14="http://schemas.microsoft.com/office/powerpoint/2010/main" val="248249048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8084" y="0"/>
            <a:ext cx="10058400" cy="6712888"/>
          </a:xfrm>
          <a:prstGeom prst="rect">
            <a:avLst/>
          </a:prstGeom>
        </p:spPr>
      </p:pic>
      <p:sp>
        <p:nvSpPr>
          <p:cNvPr id="3" name="CuadroTexto 2"/>
          <p:cNvSpPr txBox="1"/>
          <p:nvPr/>
        </p:nvSpPr>
        <p:spPr>
          <a:xfrm>
            <a:off x="2171700" y="5817870"/>
            <a:ext cx="7600950" cy="523220"/>
          </a:xfrm>
          <a:prstGeom prst="rect">
            <a:avLst/>
          </a:prstGeom>
          <a:noFill/>
        </p:spPr>
        <p:txBody>
          <a:bodyPr wrap="square" rtlCol="0">
            <a:spAutoFit/>
          </a:bodyPr>
          <a:lstStyle/>
          <a:p>
            <a:pPr algn="ctr"/>
            <a:r>
              <a:rPr lang="es-ES" sz="2800" b="1" dirty="0" smtClean="0">
                <a:solidFill>
                  <a:schemeClr val="bg1"/>
                </a:solidFill>
              </a:rPr>
              <a:t>Una anciana en Balukali.</a:t>
            </a:r>
            <a:endParaRPr lang="es-ES" sz="2800" b="1" dirty="0">
              <a:solidFill>
                <a:schemeClr val="bg1"/>
              </a:solidFill>
            </a:endParaRPr>
          </a:p>
        </p:txBody>
      </p:sp>
    </p:spTree>
    <p:extLst>
      <p:ext uri="{BB962C8B-B14F-4D97-AF65-F5344CB8AC3E}">
        <p14:creationId xmlns:p14="http://schemas.microsoft.com/office/powerpoint/2010/main" val="28034926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2132" y="0"/>
            <a:ext cx="10058400" cy="6797625"/>
          </a:xfrm>
          <a:prstGeom prst="rect">
            <a:avLst/>
          </a:prstGeom>
        </p:spPr>
      </p:pic>
      <p:sp>
        <p:nvSpPr>
          <p:cNvPr id="3" name="CuadroTexto 2"/>
          <p:cNvSpPr txBox="1"/>
          <p:nvPr/>
        </p:nvSpPr>
        <p:spPr>
          <a:xfrm>
            <a:off x="1565910" y="5863590"/>
            <a:ext cx="9041130" cy="523220"/>
          </a:xfrm>
          <a:prstGeom prst="rect">
            <a:avLst/>
          </a:prstGeom>
          <a:noFill/>
        </p:spPr>
        <p:txBody>
          <a:bodyPr wrap="square" rtlCol="0">
            <a:spAutoFit/>
          </a:bodyPr>
          <a:lstStyle/>
          <a:p>
            <a:pPr algn="ctr"/>
            <a:r>
              <a:rPr lang="es-ES" sz="2800" b="1" dirty="0" smtClean="0">
                <a:solidFill>
                  <a:schemeClr val="bg1"/>
                </a:solidFill>
              </a:rPr>
              <a:t>Refugiados rezan en el campo de Balukali.</a:t>
            </a:r>
            <a:endParaRPr lang="es-ES" sz="2800" b="1" dirty="0">
              <a:solidFill>
                <a:schemeClr val="bg1"/>
              </a:solidFill>
            </a:endParaRPr>
          </a:p>
        </p:txBody>
      </p:sp>
    </p:spTree>
    <p:extLst>
      <p:ext uri="{BB962C8B-B14F-4D97-AF65-F5344CB8AC3E}">
        <p14:creationId xmlns:p14="http://schemas.microsoft.com/office/powerpoint/2010/main" val="31569152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print">
            <a:extLst>
              <a:ext uri="{28A0092B-C50C-407E-A947-70E740481C1C}">
                <a14:useLocalDpi xmlns:a14="http://schemas.microsoft.com/office/drawing/2010/main" val="0"/>
              </a:ext>
            </a:extLst>
          </a:blip>
          <a:srcRect t="-1" b="-13940"/>
          <a:stretch/>
        </p:blipFill>
        <p:spPr>
          <a:xfrm>
            <a:off x="0" y="0"/>
            <a:ext cx="12192000" cy="7806690"/>
          </a:xfrm>
          <a:prstGeom prst="rect">
            <a:avLst/>
          </a:prstGeom>
        </p:spPr>
      </p:pic>
      <p:sp>
        <p:nvSpPr>
          <p:cNvPr id="3" name="CuadroTexto 2"/>
          <p:cNvSpPr txBox="1"/>
          <p:nvPr/>
        </p:nvSpPr>
        <p:spPr>
          <a:xfrm>
            <a:off x="270507" y="5903893"/>
            <a:ext cx="11620500" cy="954107"/>
          </a:xfrm>
          <a:prstGeom prst="rect">
            <a:avLst/>
          </a:prstGeom>
          <a:noFill/>
        </p:spPr>
        <p:txBody>
          <a:bodyPr wrap="square" rtlCol="0">
            <a:spAutoFit/>
          </a:bodyPr>
          <a:lstStyle/>
          <a:p>
            <a:pPr algn="ctr"/>
            <a:r>
              <a:rPr lang="es-ES" sz="2800" b="1" dirty="0" smtClean="0">
                <a:solidFill>
                  <a:schemeClr val="bg1"/>
                </a:solidFill>
              </a:rPr>
              <a:t>Un clérigo musulmán  en el funeral de 16 rohinyás muertos al intentar cruzar la frontera.</a:t>
            </a:r>
            <a:endParaRPr lang="es-ES" sz="2800" b="1" dirty="0">
              <a:solidFill>
                <a:schemeClr val="bg1"/>
              </a:solidFill>
            </a:endParaRPr>
          </a:p>
        </p:txBody>
      </p:sp>
    </p:spTree>
    <p:extLst>
      <p:ext uri="{BB962C8B-B14F-4D97-AF65-F5344CB8AC3E}">
        <p14:creationId xmlns:p14="http://schemas.microsoft.com/office/powerpoint/2010/main" val="40392726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print">
            <a:extLst>
              <a:ext uri="{28A0092B-C50C-407E-A947-70E740481C1C}">
                <a14:useLocalDpi xmlns:a14="http://schemas.microsoft.com/office/drawing/2010/main" val="0"/>
              </a:ext>
            </a:extLst>
          </a:blip>
          <a:srcRect b="-10497"/>
          <a:stretch/>
        </p:blipFill>
        <p:spPr>
          <a:xfrm>
            <a:off x="1402352" y="0"/>
            <a:ext cx="9632622" cy="7578090"/>
          </a:xfrm>
          <a:prstGeom prst="rect">
            <a:avLst/>
          </a:prstGeom>
        </p:spPr>
      </p:pic>
      <p:sp>
        <p:nvSpPr>
          <p:cNvPr id="4" name="Rectángulo 3"/>
          <p:cNvSpPr/>
          <p:nvPr/>
        </p:nvSpPr>
        <p:spPr>
          <a:xfrm>
            <a:off x="1402352" y="5519171"/>
            <a:ext cx="9632622" cy="1384995"/>
          </a:xfrm>
          <a:prstGeom prst="rect">
            <a:avLst/>
          </a:prstGeom>
        </p:spPr>
        <p:txBody>
          <a:bodyPr wrap="square">
            <a:spAutoFit/>
          </a:bodyPr>
          <a:lstStyle/>
          <a:p>
            <a:pPr algn="ctr"/>
            <a:r>
              <a:rPr lang="es-ES" sz="2800" b="1" dirty="0" smtClean="0">
                <a:solidFill>
                  <a:schemeClr val="bg1"/>
                </a:solidFill>
              </a:rPr>
              <a:t>“Lo </a:t>
            </a:r>
            <a:r>
              <a:rPr lang="es-ES" sz="2800" b="1" dirty="0">
                <a:solidFill>
                  <a:schemeClr val="bg1"/>
                </a:solidFill>
              </a:rPr>
              <a:t>que llama la atención es que estén tan tranquilos. Puede haber alguien que solloza o un niño que llora, pero en general el momento en el que llegan es casi </a:t>
            </a:r>
            <a:r>
              <a:rPr lang="es-ES" sz="2800" b="1" dirty="0" smtClean="0">
                <a:solidFill>
                  <a:schemeClr val="bg1"/>
                </a:solidFill>
              </a:rPr>
              <a:t>silencioso.”</a:t>
            </a:r>
            <a:endParaRPr lang="es-ES" sz="2800" b="1" dirty="0">
              <a:solidFill>
                <a:schemeClr val="bg1"/>
              </a:solidFill>
            </a:endParaRPr>
          </a:p>
        </p:txBody>
      </p:sp>
    </p:spTree>
    <p:extLst>
      <p:ext uri="{BB962C8B-B14F-4D97-AF65-F5344CB8AC3E}">
        <p14:creationId xmlns:p14="http://schemas.microsoft.com/office/powerpoint/2010/main" val="3512587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356" y="1210"/>
            <a:ext cx="9996681" cy="6855579"/>
          </a:xfrm>
          <a:prstGeom prst="rect">
            <a:avLst/>
          </a:prstGeom>
        </p:spPr>
      </p:pic>
      <p:sp>
        <p:nvSpPr>
          <p:cNvPr id="3" name="CuadroTexto 2"/>
          <p:cNvSpPr txBox="1"/>
          <p:nvPr/>
        </p:nvSpPr>
        <p:spPr>
          <a:xfrm>
            <a:off x="1075356" y="5620215"/>
            <a:ext cx="9996681" cy="1815882"/>
          </a:xfrm>
          <a:prstGeom prst="rect">
            <a:avLst/>
          </a:prstGeom>
          <a:noFill/>
        </p:spPr>
        <p:txBody>
          <a:bodyPr wrap="square" rtlCol="0">
            <a:spAutoFit/>
          </a:bodyPr>
          <a:lstStyle/>
          <a:p>
            <a:pPr algn="ctr"/>
            <a:r>
              <a:rPr lang="es-ES" sz="2800" b="1" dirty="0">
                <a:solidFill>
                  <a:schemeClr val="bg1"/>
                </a:solidFill>
              </a:rPr>
              <a:t>Frayer dijo que </a:t>
            </a:r>
            <a:r>
              <a:rPr lang="es-ES" sz="2800" b="1" dirty="0" smtClean="0">
                <a:solidFill>
                  <a:schemeClr val="bg1"/>
                </a:solidFill>
              </a:rPr>
              <a:t> “si </a:t>
            </a:r>
            <a:r>
              <a:rPr lang="es-ES" sz="2800" b="1" dirty="0">
                <a:solidFill>
                  <a:schemeClr val="bg1"/>
                </a:solidFill>
              </a:rPr>
              <a:t>estas fotos pudieran contribuir para concientizar a la gente sobre esta crisis, entonces valió la pena haberlas </a:t>
            </a:r>
            <a:r>
              <a:rPr lang="es-ES" sz="2800" b="1" dirty="0" smtClean="0">
                <a:solidFill>
                  <a:schemeClr val="bg1"/>
                </a:solidFill>
              </a:rPr>
              <a:t>tomado.”</a:t>
            </a:r>
            <a:endParaRPr lang="es-ES" sz="2800" b="1" dirty="0">
              <a:solidFill>
                <a:schemeClr val="bg1"/>
              </a:solidFill>
            </a:endParaRPr>
          </a:p>
          <a:p>
            <a:endParaRPr lang="es-ES" sz="2800" b="1" dirty="0">
              <a:solidFill>
                <a:schemeClr val="bg1"/>
              </a:solidFill>
            </a:endParaRPr>
          </a:p>
        </p:txBody>
      </p:sp>
    </p:spTree>
    <p:extLst>
      <p:ext uri="{BB962C8B-B14F-4D97-AF65-F5344CB8AC3E}">
        <p14:creationId xmlns:p14="http://schemas.microsoft.com/office/powerpoint/2010/main" val="301214273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CuadroTexto 1"/>
          <p:cNvSpPr txBox="1"/>
          <p:nvPr/>
        </p:nvSpPr>
        <p:spPr>
          <a:xfrm>
            <a:off x="2443852" y="1717040"/>
            <a:ext cx="7451987" cy="3170099"/>
          </a:xfrm>
          <a:prstGeom prst="rect">
            <a:avLst/>
          </a:prstGeom>
          <a:noFill/>
          <a:ln>
            <a:noFill/>
          </a:ln>
          <a:effectLst>
            <a:glow rad="101600">
              <a:schemeClr val="accent1">
                <a:satMod val="175000"/>
                <a:alpha val="40000"/>
              </a:schemeClr>
            </a:glow>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4000" b="1" dirty="0" smtClean="0"/>
              <a:t>EL ÉXODO DE LOS ROHINYÁS.</a:t>
            </a:r>
          </a:p>
          <a:p>
            <a:r>
              <a:rPr lang="es-ES" sz="4000" b="1" dirty="0" smtClean="0"/>
              <a:t>Imágenes y textos: Kevin Frayer </a:t>
            </a:r>
          </a:p>
          <a:p>
            <a:r>
              <a:rPr lang="es-ES" sz="4000" b="1" dirty="0"/>
              <a:t> </a:t>
            </a:r>
            <a:r>
              <a:rPr lang="es-ES" sz="4000" b="1" dirty="0" smtClean="0"/>
              <a:t>                                   </a:t>
            </a:r>
            <a:r>
              <a:rPr lang="es-ES" sz="4000" b="1" dirty="0"/>
              <a:t>Getty images.</a:t>
            </a:r>
          </a:p>
          <a:p>
            <a:r>
              <a:rPr lang="es-ES" sz="4000" b="1" dirty="0" smtClean="0"/>
              <a:t>Música: Éxodo – Henry Mancin</a:t>
            </a:r>
            <a:r>
              <a:rPr lang="es-ES" sz="4000" b="1" dirty="0"/>
              <a:t>i</a:t>
            </a:r>
            <a:endParaRPr lang="es-ES" sz="4000" b="1" dirty="0" smtClean="0"/>
          </a:p>
          <a:p>
            <a:r>
              <a:rPr lang="es-ES" sz="4000" b="1" dirty="0"/>
              <a:t>Presentación: </a:t>
            </a:r>
            <a:r>
              <a:rPr lang="es-ES" sz="4000" b="1" dirty="0" smtClean="0"/>
              <a:t>Cholulita</a:t>
            </a:r>
            <a:endParaRPr lang="es-ES" sz="4000" b="1" dirty="0"/>
          </a:p>
        </p:txBody>
      </p:sp>
    </p:spTree>
    <p:extLst>
      <p:ext uri="{BB962C8B-B14F-4D97-AF65-F5344CB8AC3E}">
        <p14:creationId xmlns:p14="http://schemas.microsoft.com/office/powerpoint/2010/main" val="215584242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606</TotalTime>
  <Words>765</Words>
  <Application>Microsoft Office PowerPoint</Application>
  <PresentationFormat>Panorámica</PresentationFormat>
  <Paragraphs>37</Paragraphs>
  <Slides>26</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26</vt:i4>
      </vt:variant>
    </vt:vector>
  </HeadingPairs>
  <TitlesOfParts>
    <vt:vector size="34" baseType="lpstr">
      <vt:lpstr>Adobe Arabic</vt:lpstr>
      <vt:lpstr>Arial</vt:lpstr>
      <vt:lpstr>Calibri</vt:lpstr>
      <vt:lpstr>Calibri Light</vt:lpstr>
      <vt:lpstr>Informal Roman</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Nelide Venerucci</dc:creator>
  <cp:lastModifiedBy>Nelide Venerucci</cp:lastModifiedBy>
  <cp:revision>72</cp:revision>
  <dcterms:created xsi:type="dcterms:W3CDTF">2017-10-31T01:33:01Z</dcterms:created>
  <dcterms:modified xsi:type="dcterms:W3CDTF">2017-11-15T20:53:57Z</dcterms:modified>
</cp:coreProperties>
</file>