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29"/>
  </p:notesMasterIdLst>
  <p:sldIdLst>
    <p:sldId id="479" r:id="rId3"/>
    <p:sldId id="481" r:id="rId4"/>
    <p:sldId id="336" r:id="rId5"/>
    <p:sldId id="441" r:id="rId6"/>
    <p:sldId id="442" r:id="rId7"/>
    <p:sldId id="443" r:id="rId8"/>
    <p:sldId id="444" r:id="rId9"/>
    <p:sldId id="445" r:id="rId10"/>
    <p:sldId id="446" r:id="rId11"/>
    <p:sldId id="452" r:id="rId12"/>
    <p:sldId id="461" r:id="rId13"/>
    <p:sldId id="460" r:id="rId14"/>
    <p:sldId id="469" r:id="rId15"/>
    <p:sldId id="449" r:id="rId16"/>
    <p:sldId id="453" r:id="rId17"/>
    <p:sldId id="458" r:id="rId18"/>
    <p:sldId id="464" r:id="rId19"/>
    <p:sldId id="465" r:id="rId20"/>
    <p:sldId id="476" r:id="rId21"/>
    <p:sldId id="482" r:id="rId22"/>
    <p:sldId id="456" r:id="rId23"/>
    <p:sldId id="457" r:id="rId24"/>
    <p:sldId id="447" r:id="rId25"/>
    <p:sldId id="451" r:id="rId26"/>
    <p:sldId id="480" r:id="rId27"/>
    <p:sldId id="483" r:id="rId28"/>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AES" cryptAlgorithmClass="hash" cryptAlgorithmType="typeAny" cryptAlgorithmSid="14" spinCount="100000" saltData="4k87yRQQXcAJGZYEho9MDg==" hashData="Q8vlkFyYioaIucDtUsdVqIwtGg1mreXv4GoOfwhXhcRPpcL3Fcmc9ruaqFXn2G26KhcniUxi5moFKL92+LdV3Q=="/>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019" autoAdjust="0"/>
    <p:restoredTop sz="96338" autoAdjust="0"/>
  </p:normalViewPr>
  <p:slideViewPr>
    <p:cSldViewPr>
      <p:cViewPr>
        <p:scale>
          <a:sx n="60" d="100"/>
          <a:sy n="60" d="100"/>
        </p:scale>
        <p:origin x="562" y="398"/>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22/10/2024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22/10/2024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slow" advTm="12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22/10/2024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slow" advTm="12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22/10/2024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slow" advTm="12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22/10/2024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slow" advTm="12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22/10/2024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slow" advTm="12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22/10/2024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slow" advTm="12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22/10/2024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slow" advTm="12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22/10/2024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slow" advTm="12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22/10/2024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slow" advTm="12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22/10/2024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slow" advTm="12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22/10/2024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slow" advTm="12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26986339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22/10/2024</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1135729934"/>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 Id="rId5" Type="http://schemas.openxmlformats.org/officeDocument/2006/relationships/audio" Target="../media/audio1.bin"/><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hyperlink" Target="https://vk.com/mispps" TargetMode="External"/><Relationship Id="rId3" Type="http://schemas.openxmlformats.org/officeDocument/2006/relationships/image" Target="../media/image38.png"/><Relationship Id="rId7" Type="http://schemas.openxmlformats.org/officeDocument/2006/relationships/hyperlink" Target="https://www.facebook.com/mispps" TargetMode="External"/><Relationship Id="rId12" Type="http://schemas.openxmlformats.org/officeDocument/2006/relationships/image" Target="../media/image4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0.png"/><Relationship Id="rId11" Type="http://schemas.openxmlformats.org/officeDocument/2006/relationships/hyperlink" Target="https://plus.google.com/+Mispps/" TargetMode="External"/><Relationship Id="rId5" Type="http://schemas.openxmlformats.org/officeDocument/2006/relationships/image" Target="../media/image39.png"/><Relationship Id="rId10" Type="http://schemas.openxmlformats.org/officeDocument/2006/relationships/image" Target="../media/image4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121196"/>
            <a:ext cx="7272808" cy="1224136"/>
          </a:xfrm>
          <a:prstGeom prst="rect">
            <a:avLst/>
          </a:prstGeom>
        </p:spPr>
        <p:txBody>
          <a:bodyPr wrap="none" fromWordArt="1">
            <a:prstTxWarp prst="textTriangle">
              <a:avLst>
                <a:gd name="adj" fmla="val 32065"/>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El Dorado – Mitos y Leyendas </a:t>
            </a:r>
          </a:p>
          <a:p>
            <a:pPr algn="ctr">
              <a:defRPr/>
            </a:pP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  </a:t>
            </a:r>
            <a:endParaRPr lang="es-ES" sz="3600" kern="10" dirty="0">
              <a:ln w="9525">
                <a:round/>
                <a:headEnd/>
                <a:tailEnd/>
              </a:ln>
              <a:gradFill rotWithShape="1">
                <a:gsLst>
                  <a:gs pos="0">
                    <a:srgbClr val="FFFFCC"/>
                  </a:gs>
                  <a:gs pos="100000">
                    <a:srgbClr val="FF9999"/>
                  </a:gs>
                </a:gsLst>
                <a:lin ang="5400000" scaled="1"/>
              </a:gradFill>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000" advTm="12000">
        <p:split orient="vert"/>
      </p:transition>
    </mc:Choice>
    <mc:Fallback xmlns="">
      <p:transition spd="slow"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9144000" cy="5688293"/>
          </a:xfrm>
          <a:prstGeom prst="rect">
            <a:avLst/>
          </a:prstGeom>
        </p:spPr>
      </p:pic>
      <p:sp>
        <p:nvSpPr>
          <p:cNvPr id="6" name="Rectángulo 5"/>
          <p:cNvSpPr/>
          <p:nvPr/>
        </p:nvSpPr>
        <p:spPr>
          <a:xfrm>
            <a:off x="0" y="-1"/>
            <a:ext cx="9144000" cy="5715001"/>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2555776" y="0"/>
            <a:ext cx="3839514" cy="923330"/>
          </a:xfrm>
          <a:prstGeom prst="rect">
            <a:avLst/>
          </a:prstGeom>
          <a:noFill/>
        </p:spPr>
        <p:txBody>
          <a:bodyPr wrap="none" lIns="91440" tIns="45720" rIns="91440" bIns="45720">
            <a:spAutoFit/>
            <a:scene3d>
              <a:camera prst="perspectiveRelaxedModerately"/>
              <a:lightRig rig="glow" dir="tl">
                <a:rot lat="0" lon="0" rev="5400000"/>
              </a:lightRig>
            </a:scene3d>
            <a:sp3d extrusionH="57150" contourW="12700">
              <a:bevelT w="25400" h="25400" prst="angle"/>
              <a:contourClr>
                <a:schemeClr val="accent6">
                  <a:shade val="73000"/>
                </a:schemeClr>
              </a:contourClr>
            </a:sp3d>
          </a:bodyPr>
          <a:lstStyle/>
          <a:p>
            <a:pPr algn="ctr"/>
            <a:r>
              <a:rPr lang="es-E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es-E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rPr>
              <a:t>El Dorado </a:t>
            </a:r>
            <a:endParaRPr lang="es-ES"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endParaRPr>
          </a:p>
        </p:txBody>
      </p:sp>
      <p:sp>
        <p:nvSpPr>
          <p:cNvPr id="3" name="2 CuadroTexto"/>
          <p:cNvSpPr txBox="1"/>
          <p:nvPr/>
        </p:nvSpPr>
        <p:spPr>
          <a:xfrm>
            <a:off x="395536" y="1273324"/>
            <a:ext cx="8280920" cy="1569660"/>
          </a:xfrm>
          <a:prstGeom prst="rect">
            <a:avLst/>
          </a:prstGeom>
          <a:noFill/>
        </p:spPr>
        <p:txBody>
          <a:bodyPr wrap="square" rtlCol="0">
            <a:spAutoFit/>
            <a:scene3d>
              <a:camera prst="orthographicFront"/>
              <a:lightRig rig="threePt" dir="t"/>
            </a:scene3d>
            <a:sp3d extrusionH="57150">
              <a:bevelT w="82550" h="38100" prst="coolSlant"/>
            </a:sp3d>
          </a:bodyPr>
          <a:lstStyle/>
          <a:p>
            <a:r>
              <a:rPr lang="es-ES" sz="2400" b="1" i="1" dirty="0" smtClean="0">
                <a:solidFill>
                  <a:srgbClr val="FFC000"/>
                </a:solidFill>
                <a:effectLst>
                  <a:outerShdw blurRad="38100" dist="38100" dir="2700000" algn="tl">
                    <a:srgbClr val="000000">
                      <a:alpha val="43137"/>
                    </a:srgbClr>
                  </a:outerShdw>
                </a:effectLst>
                <a:latin typeface="Lucida Bright" pitchFamily="18" charset="0"/>
              </a:rPr>
              <a:t>El Dorado, la ciudad perdida del oro. </a:t>
            </a:r>
            <a:r>
              <a:rPr lang="es-ES" sz="2400" i="1" dirty="0" smtClean="0">
                <a:solidFill>
                  <a:srgbClr val="FFC000"/>
                </a:solidFill>
                <a:effectLst>
                  <a:outerShdw blurRad="38100" dist="38100" dir="2700000" algn="tl">
                    <a:srgbClr val="000000">
                      <a:alpha val="43137"/>
                    </a:srgbClr>
                  </a:outerShdw>
                </a:effectLst>
                <a:latin typeface="Lucida Bright" pitchFamily="18" charset="0"/>
              </a:rPr>
              <a:t>Una de las leyendas más conocidas de todos los tiempos, la ciudad perdida de El Dorado ha sido buscada por miles de aventureros en busca de su oro.</a:t>
            </a:r>
            <a:endParaRPr lang="es-ES" sz="2400" i="1" dirty="0">
              <a:solidFill>
                <a:srgbClr val="FFC000"/>
              </a:solidFill>
              <a:effectLst>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95536" y="3217540"/>
            <a:ext cx="8352928" cy="1938992"/>
          </a:xfrm>
          <a:prstGeom prst="rect">
            <a:avLst/>
          </a:prstGeom>
          <a:noFill/>
        </p:spPr>
        <p:txBody>
          <a:bodyPr wrap="square" rtlCol="0">
            <a:spAutoFit/>
            <a:scene3d>
              <a:camera prst="orthographicFront"/>
              <a:lightRig rig="threePt" dir="t"/>
            </a:scene3d>
            <a:sp3d extrusionH="57150">
              <a:bevelT w="82550" h="38100" prst="coolSlant"/>
            </a:sp3d>
          </a:bodyPr>
          <a:lstStyle/>
          <a:p>
            <a:r>
              <a:rPr lang="es-ES" sz="2400" i="1" dirty="0" smtClean="0">
                <a:solidFill>
                  <a:srgbClr val="FFC000"/>
                </a:solidFill>
                <a:effectLst>
                  <a:outerShdw blurRad="38100" dist="38100" dir="2700000" algn="tl">
                    <a:srgbClr val="000000">
                      <a:alpha val="43137"/>
                    </a:srgbClr>
                  </a:outerShdw>
                </a:effectLst>
                <a:latin typeface="Lucida Bright" pitchFamily="18" charset="0"/>
              </a:rPr>
              <a:t>La leyenda de </a:t>
            </a:r>
            <a:r>
              <a:rPr lang="es-ES" sz="2400" b="1" i="1" dirty="0" smtClean="0">
                <a:solidFill>
                  <a:srgbClr val="FFC000"/>
                </a:solidFill>
                <a:effectLst>
                  <a:outerShdw blurRad="38100" dist="38100" dir="2700000" algn="tl">
                    <a:srgbClr val="000000">
                      <a:alpha val="43137"/>
                    </a:srgbClr>
                  </a:outerShdw>
                </a:effectLst>
                <a:latin typeface="Lucida Bright" pitchFamily="18" charset="0"/>
              </a:rPr>
              <a:t>El Dorado</a:t>
            </a:r>
            <a:r>
              <a:rPr lang="es-ES" sz="2400" i="1" dirty="0" smtClean="0">
                <a:solidFill>
                  <a:srgbClr val="FFC000"/>
                </a:solidFill>
                <a:effectLst>
                  <a:outerShdw blurRad="38100" dist="38100" dir="2700000" algn="tl">
                    <a:srgbClr val="000000">
                      <a:alpha val="43137"/>
                    </a:srgbClr>
                  </a:outerShdw>
                </a:effectLst>
                <a:latin typeface="Lucida Bright" pitchFamily="18" charset="0"/>
              </a:rPr>
              <a:t> pertenece a la ciudad perdida del oro, que podría estar situada en algún lugar de América del Sur, pero aún por descubrir, esto no ha impedido que historiadores y </a:t>
            </a:r>
            <a:r>
              <a:rPr lang="es-ES" sz="2400" i="1" dirty="0" err="1" smtClean="0">
                <a:solidFill>
                  <a:srgbClr val="FFC000"/>
                </a:solidFill>
                <a:effectLst>
                  <a:outerShdw blurRad="38100" dist="38100" dir="2700000" algn="tl">
                    <a:srgbClr val="000000">
                      <a:alpha val="43137"/>
                    </a:srgbClr>
                  </a:outerShdw>
                </a:effectLst>
                <a:latin typeface="Lucida Bright" pitchFamily="18" charset="0"/>
              </a:rPr>
              <a:t>cazarrecompensas</a:t>
            </a:r>
            <a:r>
              <a:rPr lang="es-ES" sz="2400" i="1" dirty="0" smtClean="0">
                <a:solidFill>
                  <a:srgbClr val="FFC000"/>
                </a:solidFill>
                <a:effectLst>
                  <a:outerShdw blurRad="38100" dist="38100" dir="2700000" algn="tl">
                    <a:srgbClr val="000000">
                      <a:alpha val="43137"/>
                    </a:srgbClr>
                  </a:outerShdw>
                </a:effectLst>
                <a:latin typeface="Lucida Bright" pitchFamily="18" charset="0"/>
              </a:rPr>
              <a:t> la busquen.</a:t>
            </a:r>
          </a:p>
        </p:txBody>
      </p:sp>
    </p:spTree>
  </p:cSld>
  <p:clrMapOvr>
    <a:masterClrMapping/>
  </p:clrMapOvr>
  <mc:AlternateContent xmlns:mc="http://schemas.openxmlformats.org/markup-compatibility/2006" xmlns:p14="http://schemas.microsoft.com/office/powerpoint/2010/main">
    <mc:Choice Requires="p14">
      <p:transition spd="slow" p14:dur="2000" advTm="42000">
        <p:wipe/>
      </p:transition>
    </mc:Choice>
    <mc:Fallback xmlns="">
      <p:transition spd="slow" advTm="42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180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3" cstate="print"/>
          <a:stretch>
            <a:fillRect/>
          </a:stretch>
        </p:blipFill>
        <p:spPr bwMode="auto">
          <a:xfrm>
            <a:off x="0" y="0"/>
            <a:ext cx="9144000" cy="5710238"/>
          </a:xfrm>
          <a:prstGeom prst="rect">
            <a:avLst/>
          </a:prstGeom>
          <a:noFill/>
          <a:ln w="9525">
            <a:noFill/>
            <a:miter lim="800000"/>
            <a:headEnd/>
            <a:tailEnd/>
          </a:ln>
        </p:spPr>
      </p:pic>
      <p:sp>
        <p:nvSpPr>
          <p:cNvPr id="5" name="4 CuadroTexto"/>
          <p:cNvSpPr txBox="1"/>
          <p:nvPr/>
        </p:nvSpPr>
        <p:spPr>
          <a:xfrm>
            <a:off x="755576" y="4081636"/>
            <a:ext cx="7920880" cy="1477328"/>
          </a:xfrm>
          <a:prstGeom prst="rect">
            <a:avLst/>
          </a:prstGeom>
          <a:noFill/>
        </p:spPr>
        <p:txBody>
          <a:bodyPr wrap="square" rtlCol="0">
            <a:spAutoFit/>
          </a:bodyPr>
          <a:lstStyle/>
          <a:p>
            <a:r>
              <a:rPr lang="es-ES" i="1" cap="all" dirty="0" smtClean="0">
                <a:effectLst>
                  <a:glow rad="101600">
                    <a:srgbClr val="C00000">
                      <a:alpha val="60000"/>
                    </a:srgbClr>
                  </a:glow>
                  <a:outerShdw blurRad="38100" dist="38100" dir="2700000" algn="tl">
                    <a:srgbClr val="000000">
                      <a:alpha val="43137"/>
                    </a:srgbClr>
                  </a:outerShdw>
                </a:effectLst>
              </a:rPr>
              <a:t>EN LA MÍTICA REGIÓN DONDE NACIÓ LA LEYENDA. </a:t>
            </a:r>
            <a:r>
              <a:rPr lang="es-ES" i="1" dirty="0" smtClean="0">
                <a:effectLst>
                  <a:glow rad="101600">
                    <a:srgbClr val="C00000">
                      <a:alpha val="60000"/>
                    </a:srgbClr>
                  </a:glow>
                  <a:outerShdw blurRad="38100" dist="38100" dir="2700000" algn="tl">
                    <a:srgbClr val="000000">
                      <a:alpha val="43137"/>
                    </a:srgbClr>
                  </a:outerShdw>
                </a:effectLst>
              </a:rPr>
              <a:t>¿Han encontrado El Dorado? Hallan una ciudad perdida en la selva colombiana. Un equipo científico ha descubierto una ciudad perdida en mitad de la selva, pudiendo ser una de las ubicaciones que dio inicio a la histórica leyenda de la existencia de El Dorado</a:t>
            </a:r>
            <a:r>
              <a:rPr lang="es-ES" i="1" dirty="0">
                <a:effectLst>
                  <a:glow rad="101600">
                    <a:srgbClr val="C00000">
                      <a:alpha val="60000"/>
                    </a:srgbClr>
                  </a:glow>
                  <a:outerShdw blurRad="38100" dist="38100" dir="2700000" algn="tl">
                    <a:srgbClr val="000000">
                      <a:alpha val="43137"/>
                    </a:srgbClr>
                  </a:outerShdw>
                </a:effectLst>
              </a:rPr>
              <a:t>.</a:t>
            </a:r>
            <a:endParaRPr lang="es-ES" i="1" dirty="0" smtClean="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cstate="prin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laguna </a:t>
            </a:r>
            <a:r>
              <a:rPr lang="es-ES" i="1" dirty="0" err="1" smtClean="0">
                <a:effectLst>
                  <a:glow rad="101600">
                    <a:srgbClr val="C00000">
                      <a:alpha val="60000"/>
                    </a:srgbClr>
                  </a:glow>
                  <a:outerShdw blurRad="38100" dist="38100" dir="2700000" algn="tl">
                    <a:srgbClr val="000000">
                      <a:alpha val="43137"/>
                    </a:srgbClr>
                  </a:outerShdw>
                </a:effectLst>
              </a:rPr>
              <a:t>Guatavita</a:t>
            </a:r>
            <a:r>
              <a:rPr lang="es-ES" i="1" dirty="0" smtClean="0">
                <a:effectLst>
                  <a:glow rad="101600">
                    <a:srgbClr val="C00000">
                      <a:alpha val="60000"/>
                    </a:srgbClr>
                  </a:glow>
                  <a:outerShdw blurRad="38100" dist="38100" dir="2700000" algn="tl">
                    <a:srgbClr val="000000">
                      <a:alpha val="43137"/>
                    </a:srgbClr>
                  </a:outerShdw>
                </a:effectLst>
              </a:rPr>
              <a:t> es uno de los lugares más conocidos relacionados con la leyenda del Dorado. Según esta antigua historia, el nuevo cacique debería hacerse bañar con polvo dorado para convertirse en hombre dorado.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60000">
        <p14:vortex dir="r"/>
        <p:sndAc>
          <p:stSnd loop="1">
            <p:snd r:embed="rId2" name="Variadas.wav"/>
          </p:stSnd>
        </p:sndAc>
      </p:transition>
    </mc:Choice>
    <mc:Fallback xmlns="">
      <p:transition spd="slow" advTm="60000">
        <p:fade/>
        <p:sndAc>
          <p:stSnd loop="1">
            <p:snd r:embed="rId5"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300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10" presetClass="entr" presetSubtype="0"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4000"/>
                                        <p:tgtEl>
                                          <p:spTgt spid="16"/>
                                        </p:tgtEl>
                                      </p:cBhvr>
                                    </p:animEffect>
                                  </p:childTnLst>
                                </p:cTn>
                              </p:par>
                              <p:par>
                                <p:cTn id="25" presetID="23" presetClass="entr" presetSubtype="288" fill="hold" nodeType="withEffect">
                                  <p:stCondLst>
                                    <p:cond delay="20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4000" fill="hold"/>
                                        <p:tgtEl>
                                          <p:spTgt spid="16"/>
                                        </p:tgtEl>
                                        <p:attrNameLst>
                                          <p:attrName>ppt_w</p:attrName>
                                        </p:attrNameLst>
                                      </p:cBhvr>
                                      <p:tavLst>
                                        <p:tav tm="0">
                                          <p:val>
                                            <p:strVal val="4/3*#ppt_w"/>
                                          </p:val>
                                        </p:tav>
                                        <p:tav tm="100000">
                                          <p:val>
                                            <p:strVal val="#ppt_w"/>
                                          </p:val>
                                        </p:tav>
                                      </p:tavLst>
                                    </p:anim>
                                    <p:anim calcmode="lin" valueType="num">
                                      <p:cBhvr>
                                        <p:cTn id="28" dur="4000" fill="hold"/>
                                        <p:tgtEl>
                                          <p:spTgt spid="16"/>
                                        </p:tgtEl>
                                        <p:attrNameLst>
                                          <p:attrName>ppt_h</p:attrName>
                                        </p:attrNameLst>
                                      </p:cBhvr>
                                      <p:tavLst>
                                        <p:tav tm="0">
                                          <p:val>
                                            <p:strVal val="4/3*#ppt_h"/>
                                          </p:val>
                                        </p:tav>
                                        <p:tav tm="100000">
                                          <p:val>
                                            <p:strVal val="#ppt_h"/>
                                          </p:val>
                                        </p:tav>
                                      </p:tavLst>
                                    </p:anim>
                                  </p:childTnLst>
                                </p:cTn>
                              </p:par>
                            </p:childTnLst>
                          </p:cTn>
                        </p:par>
                        <p:par>
                          <p:cTn id="29" fill="hold">
                            <p:stCondLst>
                              <p:cond delay="36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1"/>
                                          </p:val>
                                        </p:tav>
                                        <p:tav tm="100000">
                                          <p:val>
                                            <p:strVal val="#ppt_x"/>
                                          </p:val>
                                        </p:tav>
                                      </p:tavLst>
                                    </p:anim>
                                    <p:anim calcmode="lin" valueType="num">
                                      <p:cBhvr>
                                        <p:cTn id="3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539552"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Hoy en día, la laguna </a:t>
            </a:r>
            <a:r>
              <a:rPr lang="es-ES" i="1" dirty="0" err="1" smtClean="0">
                <a:effectLst>
                  <a:glow rad="101600">
                    <a:srgbClr val="C00000">
                      <a:alpha val="60000"/>
                    </a:srgbClr>
                  </a:glow>
                  <a:outerShdw blurRad="38100" dist="38100" dir="2700000" algn="tl">
                    <a:srgbClr val="000000">
                      <a:alpha val="43137"/>
                    </a:srgbClr>
                  </a:outerShdw>
                </a:effectLst>
              </a:rPr>
              <a:t>Guatavita</a:t>
            </a:r>
            <a:r>
              <a:rPr lang="es-ES" i="1" dirty="0" smtClean="0">
                <a:effectLst>
                  <a:glow rad="101600">
                    <a:srgbClr val="C00000">
                      <a:alpha val="60000"/>
                    </a:srgbClr>
                  </a:glow>
                  <a:outerShdw blurRad="38100" dist="38100" dir="2700000" algn="tl">
                    <a:srgbClr val="000000">
                      <a:alpha val="43137"/>
                    </a:srgbClr>
                  </a:outerShdw>
                </a:effectLst>
              </a:rPr>
              <a:t> es un lugar turístico popular en Colombia. Los visitantes pueden caminar alrededor del borde de la laguna y admirar las impresionantes vistas mientras aprenden sobre la historia detrás de ella. </a:t>
            </a:r>
          </a:p>
        </p:txBody>
      </p:sp>
      <p:pic>
        <p:nvPicPr>
          <p:cNvPr id="16" name="15 Imagen" descr="19576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323528"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relato detallado del ritual de coronación fue registrado por el autor y explorador español, Juan Rodríguez </a:t>
            </a:r>
            <a:r>
              <a:rPr lang="es-ES" i="1" dirty="0" err="1" smtClean="0">
                <a:effectLst>
                  <a:glow rad="101600">
                    <a:srgbClr val="C00000">
                      <a:alpha val="60000"/>
                    </a:srgbClr>
                  </a:glow>
                  <a:outerShdw blurRad="38100" dist="38100" dir="2700000" algn="tl">
                    <a:srgbClr val="000000">
                      <a:alpha val="43137"/>
                    </a:srgbClr>
                  </a:outerShdw>
                </a:effectLst>
              </a:rPr>
              <a:t>Freyle</a:t>
            </a:r>
            <a:r>
              <a:rPr lang="es-ES" i="1" dirty="0" smtClean="0">
                <a:effectLst>
                  <a:glow rad="101600">
                    <a:srgbClr val="C00000">
                      <a:alpha val="60000"/>
                    </a:srgbClr>
                  </a:glow>
                  <a:outerShdw blurRad="38100" dist="38100" dir="2700000" algn="tl">
                    <a:srgbClr val="000000">
                      <a:alpha val="43137"/>
                    </a:srgbClr>
                  </a:outerShdw>
                </a:effectLst>
              </a:rPr>
              <a:t>, en su crónica titulada El Carnero, en 1636. Según </a:t>
            </a:r>
            <a:r>
              <a:rPr lang="es-ES" i="1" dirty="0" err="1" smtClean="0">
                <a:effectLst>
                  <a:glow rad="101600">
                    <a:srgbClr val="C00000">
                      <a:alpha val="60000"/>
                    </a:srgbClr>
                  </a:glow>
                  <a:outerShdw blurRad="38100" dist="38100" dir="2700000" algn="tl">
                    <a:srgbClr val="000000">
                      <a:alpha val="43137"/>
                    </a:srgbClr>
                  </a:outerShdw>
                </a:effectLst>
              </a:rPr>
              <a:t>Freyle</a:t>
            </a:r>
            <a:r>
              <a:rPr lang="es-ES" i="1" dirty="0" smtClean="0">
                <a:effectLst>
                  <a:glow rad="101600">
                    <a:srgbClr val="C00000">
                      <a:alpha val="60000"/>
                    </a:srgbClr>
                  </a:glow>
                  <a:outerShdw blurRad="38100" dist="38100" dir="2700000" algn="tl">
                    <a:srgbClr val="000000">
                      <a:alpha val="43137"/>
                    </a:srgbClr>
                  </a:outerShdw>
                </a:effectLst>
              </a:rPr>
              <a:t>, la tribu muisca celebraba la ceremonia en el lago </a:t>
            </a:r>
            <a:r>
              <a:rPr lang="es-ES" i="1" dirty="0" err="1" smtClean="0">
                <a:effectLst>
                  <a:glow rad="101600">
                    <a:srgbClr val="C00000">
                      <a:alpha val="60000"/>
                    </a:srgbClr>
                  </a:glow>
                  <a:outerShdw blurRad="38100" dist="38100" dir="2700000" algn="tl">
                    <a:srgbClr val="000000">
                      <a:alpha val="43137"/>
                    </a:srgbClr>
                  </a:outerShdw>
                </a:effectLst>
              </a:rPr>
              <a:t>Guatavita</a:t>
            </a:r>
            <a:r>
              <a:rPr lang="es-ES" i="1" dirty="0" smtClean="0">
                <a:effectLst>
                  <a:glow rad="101600">
                    <a:srgbClr val="C00000">
                      <a:alpha val="60000"/>
                    </a:srgbClr>
                  </a:glow>
                  <a:outerShdw blurRad="38100" dist="38100" dir="2700000" algn="tl">
                    <a:srgbClr val="000000">
                      <a:alpha val="43137"/>
                    </a:srgbClr>
                  </a:outerShdw>
                </a:effectLst>
              </a:rPr>
              <a:t>. El lago sagrado, situado cerca de la actual Bogotá, está situado en un cráter.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62000">
        <p14:vortex dir="r"/>
      </p:transition>
    </mc:Choice>
    <mc:Fallback xmlns="">
      <p:transition spd="slow" advTm="6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4/3*#ppt_w"/>
                                          </p:val>
                                        </p:tav>
                                        <p:tav tm="100000">
                                          <p:val>
                                            <p:strVal val="#ppt_w"/>
                                          </p:val>
                                        </p:tav>
                                      </p:tavLst>
                                    </p:anim>
                                    <p:anim calcmode="lin" valueType="num">
                                      <p:cBhvr>
                                        <p:cTn id="11" dur="4000" fill="hold"/>
                                        <p:tgtEl>
                                          <p:spTgt spid="15"/>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39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10" presetClass="entr" presetSubtype="0"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4000"/>
                                        <p:tgtEl>
                                          <p:spTgt spid="16"/>
                                        </p:tgtEl>
                                      </p:cBhvr>
                                    </p:animEffect>
                                  </p:childTnLst>
                                </p:cTn>
                              </p:par>
                              <p:par>
                                <p:cTn id="25" presetID="23" presetClass="entr" presetSubtype="288" fill="hold" nodeType="withEffect">
                                  <p:stCondLst>
                                    <p:cond delay="20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4000" fill="hold"/>
                                        <p:tgtEl>
                                          <p:spTgt spid="16"/>
                                        </p:tgtEl>
                                        <p:attrNameLst>
                                          <p:attrName>ppt_w</p:attrName>
                                        </p:attrNameLst>
                                      </p:cBhvr>
                                      <p:tavLst>
                                        <p:tav tm="0">
                                          <p:val>
                                            <p:strVal val="4/3*#ppt_w"/>
                                          </p:val>
                                        </p:tav>
                                        <p:tav tm="100000">
                                          <p:val>
                                            <p:strVal val="#ppt_w"/>
                                          </p:val>
                                        </p:tav>
                                      </p:tavLst>
                                    </p:anim>
                                    <p:anim calcmode="lin" valueType="num">
                                      <p:cBhvr>
                                        <p:cTn id="28" dur="4000" fill="hold"/>
                                        <p:tgtEl>
                                          <p:spTgt spid="16"/>
                                        </p:tgtEl>
                                        <p:attrNameLst>
                                          <p:attrName>ppt_h</p:attrName>
                                        </p:attrNameLst>
                                      </p:cBhvr>
                                      <p:tavLst>
                                        <p:tav tm="0">
                                          <p:val>
                                            <p:strVal val="4/3*#ppt_h"/>
                                          </p:val>
                                        </p:tav>
                                        <p:tav tm="100000">
                                          <p:val>
                                            <p:strVal val="#ppt_h"/>
                                          </p:val>
                                        </p:tav>
                                      </p:tavLst>
                                    </p:anim>
                                  </p:childTnLst>
                                </p:cTn>
                              </p:par>
                            </p:childTnLst>
                          </p:cTn>
                        </p:par>
                        <p:par>
                          <p:cTn id="29" fill="hold">
                            <p:stCondLst>
                              <p:cond delay="299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1"/>
                                          </p:val>
                                        </p:tav>
                                        <p:tav tm="100000">
                                          <p:val>
                                            <p:strVal val="#ppt_x"/>
                                          </p:val>
                                        </p:tav>
                                      </p:tavLst>
                                    </p:anim>
                                    <p:anim calcmode="lin" valueType="num">
                                      <p:cBhvr>
                                        <p:cTn id="3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67544"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ceremonia, el rey se desnudaba, se cubría de polvo de oro y se enviaba al centro del lago en una balsa. Cuatro asistentes, cargados de joyas de oro, le acompañaban.</a:t>
            </a:r>
          </a:p>
        </p:txBody>
      </p:sp>
      <p:pic>
        <p:nvPicPr>
          <p:cNvPr id="16" name="15 Imagen" descr="195762.jpg"/>
          <p:cNvPicPr>
            <a:picLocks noChangeAspect="1"/>
          </p:cNvPicPr>
          <p:nvPr/>
        </p:nvPicPr>
        <p:blipFill>
          <a:blip r:embed="rId3" cstate="print"/>
          <a:stretch>
            <a:fillRect/>
          </a:stretch>
        </p:blipFill>
        <p:spPr bwMode="auto">
          <a:xfrm>
            <a:off x="0" y="0"/>
            <a:ext cx="9143999" cy="5714999"/>
          </a:xfrm>
          <a:prstGeom prst="rect">
            <a:avLst/>
          </a:prstGeom>
          <a:noFill/>
          <a:ln w="9525">
            <a:noFill/>
            <a:miter lim="800000"/>
            <a:headEnd/>
            <a:tailEnd/>
          </a:ln>
        </p:spPr>
      </p:pic>
      <p:sp>
        <p:nvSpPr>
          <p:cNvPr id="7" name="6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balsa de caña llevaría más tesoros de oro y tendría incienso ardiente que la cubriría desde la orilla, junto con el incienso que se quemaba en las orillas. Cuando la balsa llegaba al centro del lago, el rey se zambullía en el agua, se limpiaba de su capa de oro y emergía como el próximo gobernante de su pueblo.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56000">
        <p14:vortex dir="r"/>
      </p:transition>
    </mc:Choice>
    <mc:Fallback xmlns="">
      <p:transition spd="slow" advTm="5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4/3*#ppt_w"/>
                                          </p:val>
                                        </p:tav>
                                        <p:tav tm="100000">
                                          <p:val>
                                            <p:strVal val="#ppt_w"/>
                                          </p:val>
                                        </p:tav>
                                      </p:tavLst>
                                    </p:anim>
                                    <p:anim calcmode="lin" valueType="num">
                                      <p:cBhvr>
                                        <p:cTn id="11" dur="4000" fill="hold"/>
                                        <p:tgtEl>
                                          <p:spTgt spid="15"/>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88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10" presetClass="entr" presetSubtype="0"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4000"/>
                                        <p:tgtEl>
                                          <p:spTgt spid="16"/>
                                        </p:tgtEl>
                                      </p:cBhvr>
                                    </p:animEffect>
                                  </p:childTnLst>
                                </p:cTn>
                              </p:par>
                              <p:par>
                                <p:cTn id="25" presetID="23" presetClass="entr" presetSubtype="288" fill="hold" nodeType="withEffect">
                                  <p:stCondLst>
                                    <p:cond delay="20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4000" fill="hold"/>
                                        <p:tgtEl>
                                          <p:spTgt spid="16"/>
                                        </p:tgtEl>
                                        <p:attrNameLst>
                                          <p:attrName>ppt_w</p:attrName>
                                        </p:attrNameLst>
                                      </p:cBhvr>
                                      <p:tavLst>
                                        <p:tav tm="0">
                                          <p:val>
                                            <p:strVal val="4/3*#ppt_w"/>
                                          </p:val>
                                        </p:tav>
                                        <p:tav tm="100000">
                                          <p:val>
                                            <p:strVal val="#ppt_w"/>
                                          </p:val>
                                        </p:tav>
                                      </p:tavLst>
                                    </p:anim>
                                    <p:anim calcmode="lin" valueType="num">
                                      <p:cBhvr>
                                        <p:cTn id="28" dur="4000" fill="hold"/>
                                        <p:tgtEl>
                                          <p:spTgt spid="16"/>
                                        </p:tgtEl>
                                        <p:attrNameLst>
                                          <p:attrName>ppt_h</p:attrName>
                                        </p:attrNameLst>
                                      </p:cBhvr>
                                      <p:tavLst>
                                        <p:tav tm="0">
                                          <p:val>
                                            <p:strVal val="4/3*#ppt_h"/>
                                          </p:val>
                                        </p:tav>
                                        <p:tav tm="100000">
                                          <p:val>
                                            <p:strVal val="#ppt_h"/>
                                          </p:val>
                                        </p:tav>
                                      </p:tavLst>
                                    </p:anim>
                                  </p:childTnLst>
                                </p:cTn>
                              </p:par>
                            </p:childTnLst>
                          </p:cTn>
                        </p:par>
                        <p:par>
                          <p:cTn id="29" fill="hold">
                            <p:stCondLst>
                              <p:cond delay="248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1"/>
                                          </p:val>
                                        </p:tav>
                                        <p:tav tm="100000">
                                          <p:val>
                                            <p:strVal val="#ppt_x"/>
                                          </p:val>
                                        </p:tav>
                                      </p:tavLst>
                                    </p:anim>
                                    <p:anim calcmode="lin" valueType="num">
                                      <p:cBhvr>
                                        <p:cTn id="3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0" y="0"/>
            <a:ext cx="9143999" cy="5707063"/>
          </a:xfrm>
          <a:prstGeom prst="rect">
            <a:avLst/>
          </a:prstGeom>
          <a:noFill/>
          <a:ln w="9525">
            <a:noFill/>
            <a:miter lim="800000"/>
            <a:headEnd/>
            <a:tailEnd/>
          </a:ln>
        </p:spPr>
      </p:pic>
      <p:sp>
        <p:nvSpPr>
          <p:cNvPr id="5" name="4 CuadroTexto"/>
          <p:cNvSpPr txBox="1"/>
          <p:nvPr/>
        </p:nvSpPr>
        <p:spPr>
          <a:xfrm>
            <a:off x="467544" y="4297660"/>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Era habitual que se utilizaran grandes cantidades del metal precioso en los rituales místicos. Creían que el oro les ayudaba a comunicarse con lo sobrenatural. Con la ayuda de alucinógenos, se decía que los participantes en las ceremonias adornados con oro se transformaban en formas animales.</a:t>
            </a:r>
          </a:p>
        </p:txBody>
      </p:sp>
      <p:pic>
        <p:nvPicPr>
          <p:cNvPr id="4" name="3 Imagen" descr="354539.jpg"/>
          <p:cNvPicPr>
            <a:picLocks noChangeAspect="1"/>
          </p:cNvPicPr>
          <p:nvPr/>
        </p:nvPicPr>
        <p:blipFill>
          <a:blip r:embed="rId3" cstate="print"/>
          <a:stretch>
            <a:fillRect/>
          </a:stretch>
        </p:blipFill>
        <p:spPr bwMode="auto">
          <a:xfrm>
            <a:off x="0" y="0"/>
            <a:ext cx="9143999" cy="5715000"/>
          </a:xfrm>
          <a:prstGeom prst="rect">
            <a:avLst/>
          </a:prstGeom>
          <a:noFill/>
          <a:ln w="9525">
            <a:noFill/>
            <a:miter lim="800000"/>
            <a:headEnd/>
            <a:tailEnd/>
          </a:ln>
        </p:spPr>
      </p:pic>
      <p:sp>
        <p:nvSpPr>
          <p:cNvPr id="8" name="7 CuadroTexto"/>
          <p:cNvSpPr txBox="1"/>
          <p:nvPr/>
        </p:nvSpPr>
        <p:spPr>
          <a:xfrm>
            <a:off x="467544" y="4297660"/>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Según las fuentes, las ofrendas de oro eran producidas por hábiles artesanos mediante la técnica de la cera perdida. En esta técnica, se hace un modelo de cera del objeto. A continuación se crea un molde y el modelo de cera se cubre cuidadosamente en el molde de arcilla.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64000">
        <p14:vortex dir="r"/>
      </p:transition>
    </mc:Choice>
    <mc:Fallback xmlns="">
      <p:transition spd="slow" advTm="6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anim calcmode="lin" valueType="num">
                                      <p:cBhvr>
                                        <p:cTn id="8" dur="4000" fill="hold"/>
                                        <p:tgtEl>
                                          <p:spTgt spid="16"/>
                                        </p:tgtEl>
                                        <p:attrNameLst>
                                          <p:attrName>ppt_x</p:attrName>
                                        </p:attrNameLst>
                                      </p:cBhvr>
                                      <p:tavLst>
                                        <p:tav tm="0">
                                          <p:val>
                                            <p:strVal val="#ppt_x"/>
                                          </p:val>
                                        </p:tav>
                                        <p:tav tm="100000">
                                          <p:val>
                                            <p:strVal val="#ppt_x"/>
                                          </p:val>
                                        </p:tav>
                                      </p:tavLst>
                                    </p:anim>
                                    <p:anim calcmode="lin" valueType="num">
                                      <p:cBhvr>
                                        <p:cTn id="9" dur="4000" fill="hold"/>
                                        <p:tgtEl>
                                          <p:spTgt spid="16"/>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4000" fill="hold"/>
                                        <p:tgtEl>
                                          <p:spTgt spid="16"/>
                                        </p:tgtEl>
                                        <p:attrNameLst>
                                          <p:attrName>ppt_w</p:attrName>
                                        </p:attrNameLst>
                                      </p:cBhvr>
                                      <p:tavLst>
                                        <p:tav tm="0">
                                          <p:val>
                                            <p:strVal val="4/3*#ppt_w"/>
                                          </p:val>
                                        </p:tav>
                                        <p:tav tm="100000">
                                          <p:val>
                                            <p:strVal val="#ppt_w"/>
                                          </p:val>
                                        </p:tav>
                                      </p:tavLst>
                                    </p:anim>
                                    <p:anim calcmode="lin" valueType="num">
                                      <p:cBhvr>
                                        <p:cTn id="13" dur="4000" fill="hold"/>
                                        <p:tgtEl>
                                          <p:spTgt spid="16"/>
                                        </p:tgtEl>
                                        <p:attrNameLst>
                                          <p:attrName>ppt_h</p:attrName>
                                        </p:attrNameLst>
                                      </p:cBhvr>
                                      <p:tavLst>
                                        <p:tav tm="0">
                                          <p:val>
                                            <p:strVal val="4/3*#ppt_h"/>
                                          </p:val>
                                        </p:tav>
                                        <p:tav tm="100000">
                                          <p:val>
                                            <p:strVal val="#ppt_h"/>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29700"/>
                            </p:stCondLst>
                            <p:childTnLst>
                              <p:par>
                                <p:cTn id="21" presetID="10" presetClass="exit" presetSubtype="0" fill="hold" grpId="1" nodeType="afterEffect">
                                  <p:stCondLst>
                                    <p:cond delay="2000"/>
                                  </p:stCondLst>
                                  <p:iterate type="lt">
                                    <p:tmPct val="0"/>
                                  </p:iterate>
                                  <p:childTnLst>
                                    <p:animEffect transition="out" filter="fade">
                                      <p:cBhvr>
                                        <p:cTn id="22" dur="2000"/>
                                        <p:tgtEl>
                                          <p:spTgt spid="5"/>
                                        </p:tgtEl>
                                      </p:cBhvr>
                                    </p:animEffect>
                                    <p:set>
                                      <p:cBhvr>
                                        <p:cTn id="23" dur="1" fill="hold">
                                          <p:stCondLst>
                                            <p:cond delay="1999"/>
                                          </p:stCondLst>
                                        </p:cTn>
                                        <p:tgtEl>
                                          <p:spTgt spid="5"/>
                                        </p:tgtEl>
                                        <p:attrNameLst>
                                          <p:attrName>style.visibility</p:attrName>
                                        </p:attrNameLst>
                                      </p:cBhvr>
                                      <p:to>
                                        <p:strVal val="hidden"/>
                                      </p:to>
                                    </p:set>
                                  </p:childTnLst>
                                </p:cTn>
                              </p:par>
                              <p:par>
                                <p:cTn id="24" presetID="47" presetClass="entr" presetSubtype="0" fill="hold" nodeType="withEffect">
                                  <p:stCondLst>
                                    <p:cond delay="200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4000"/>
                                        <p:tgtEl>
                                          <p:spTgt spid="4"/>
                                        </p:tgtEl>
                                      </p:cBhvr>
                                    </p:animEffect>
                                    <p:anim calcmode="lin" valueType="num">
                                      <p:cBhvr>
                                        <p:cTn id="27" dur="4000" fill="hold"/>
                                        <p:tgtEl>
                                          <p:spTgt spid="4"/>
                                        </p:tgtEl>
                                        <p:attrNameLst>
                                          <p:attrName>ppt_x</p:attrName>
                                        </p:attrNameLst>
                                      </p:cBhvr>
                                      <p:tavLst>
                                        <p:tav tm="0">
                                          <p:val>
                                            <p:strVal val="#ppt_x"/>
                                          </p:val>
                                        </p:tav>
                                        <p:tav tm="100000">
                                          <p:val>
                                            <p:strVal val="#ppt_x"/>
                                          </p:val>
                                        </p:tav>
                                      </p:tavLst>
                                    </p:anim>
                                    <p:anim calcmode="lin" valueType="num">
                                      <p:cBhvr>
                                        <p:cTn id="28" dur="4000" fill="hold"/>
                                        <p:tgtEl>
                                          <p:spTgt spid="4"/>
                                        </p:tgtEl>
                                        <p:attrNameLst>
                                          <p:attrName>ppt_y</p:attrName>
                                        </p:attrNameLst>
                                      </p:cBhvr>
                                      <p:tavLst>
                                        <p:tav tm="0">
                                          <p:val>
                                            <p:strVal val="#ppt_y-.1"/>
                                          </p:val>
                                        </p:tav>
                                        <p:tav tm="100000">
                                          <p:val>
                                            <p:strVal val="#ppt_y"/>
                                          </p:val>
                                        </p:tav>
                                      </p:tavLst>
                                    </p:anim>
                                  </p:childTnLst>
                                </p:cTn>
                              </p:par>
                              <p:par>
                                <p:cTn id="29" presetID="23" presetClass="entr" presetSubtype="288" fill="hold" nodeType="withEffect">
                                  <p:stCondLst>
                                    <p:cond delay="2000"/>
                                  </p:stCondLst>
                                  <p:childTnLst>
                                    <p:set>
                                      <p:cBhvr>
                                        <p:cTn id="30" dur="1" fill="hold">
                                          <p:stCondLst>
                                            <p:cond delay="0"/>
                                          </p:stCondLst>
                                        </p:cTn>
                                        <p:tgtEl>
                                          <p:spTgt spid="4"/>
                                        </p:tgtEl>
                                        <p:attrNameLst>
                                          <p:attrName>style.visibility</p:attrName>
                                        </p:attrNameLst>
                                      </p:cBhvr>
                                      <p:to>
                                        <p:strVal val="visible"/>
                                      </p:to>
                                    </p:set>
                                    <p:anim calcmode="lin" valueType="num">
                                      <p:cBhvr>
                                        <p:cTn id="31" dur="4000" fill="hold"/>
                                        <p:tgtEl>
                                          <p:spTgt spid="4"/>
                                        </p:tgtEl>
                                        <p:attrNameLst>
                                          <p:attrName>ppt_w</p:attrName>
                                        </p:attrNameLst>
                                      </p:cBhvr>
                                      <p:tavLst>
                                        <p:tav tm="0">
                                          <p:val>
                                            <p:strVal val="4/3*#ppt_w"/>
                                          </p:val>
                                        </p:tav>
                                        <p:tav tm="100000">
                                          <p:val>
                                            <p:strVal val="#ppt_w"/>
                                          </p:val>
                                        </p:tav>
                                      </p:tavLst>
                                    </p:anim>
                                    <p:anim calcmode="lin" valueType="num">
                                      <p:cBhvr>
                                        <p:cTn id="32" dur="4000" fill="hold"/>
                                        <p:tgtEl>
                                          <p:spTgt spid="4"/>
                                        </p:tgtEl>
                                        <p:attrNameLst>
                                          <p:attrName>ppt_h</p:attrName>
                                        </p:attrNameLst>
                                      </p:cBhvr>
                                      <p:tavLst>
                                        <p:tav tm="0">
                                          <p:val>
                                            <p:strVal val="4/3*#ppt_h"/>
                                          </p:val>
                                        </p:tav>
                                        <p:tav tm="100000">
                                          <p:val>
                                            <p:strVal val="#ppt_h"/>
                                          </p:val>
                                        </p:tav>
                                      </p:tavLst>
                                    </p:anim>
                                  </p:childTnLst>
                                </p:cTn>
                              </p:par>
                            </p:childTnLst>
                          </p:cTn>
                        </p:par>
                        <p:par>
                          <p:cTn id="33" fill="hold">
                            <p:stCondLst>
                              <p:cond delay="357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1"/>
                                          </p:val>
                                        </p:tav>
                                        <p:tav tm="100000">
                                          <p:val>
                                            <p:strVal val="#ppt_x"/>
                                          </p:val>
                                        </p:tav>
                                      </p:tavLst>
                                    </p:anim>
                                    <p:anim calcmode="lin" valueType="num">
                                      <p:cBhvr>
                                        <p:cTn id="3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 Muchas expediciones europeas fueron dirigidas en busca de El Dorado. El gobierno español se entusiasmó con los informes sobre la abundancia de oro en las regiones del norte de Sudamérica y quiso reunir todo el material sagrado de El Dorado que pudiera para fundirlo y enviarlo a España. </a:t>
            </a:r>
          </a:p>
        </p:txBody>
      </p:sp>
      <p:pic>
        <p:nvPicPr>
          <p:cNvPr id="4" name="3 Imagen" descr="354539.jpg"/>
          <p:cNvPicPr>
            <a:picLocks noChangeAspect="1"/>
          </p:cNvPicPr>
          <p:nvPr/>
        </p:nvPicPr>
        <p:blipFill>
          <a:blip r:embed="rId3" cstate="print"/>
          <a:stretch>
            <a:fillRect/>
          </a:stretch>
        </p:blipFill>
        <p:spPr bwMode="auto">
          <a:xfrm>
            <a:off x="0" y="0"/>
            <a:ext cx="9143999" cy="5715000"/>
          </a:xfrm>
          <a:prstGeom prst="rect">
            <a:avLst/>
          </a:prstGeom>
          <a:noFill/>
          <a:ln w="9525">
            <a:noFill/>
            <a:miter lim="800000"/>
            <a:headEnd/>
            <a:tailEnd/>
          </a:ln>
        </p:spPr>
      </p:pic>
      <p:sp>
        <p:nvSpPr>
          <p:cNvPr id="8" name="7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los españoles no fueron los primeros en buscar la mítica ciudad perdida. Entre 1531 y 1538, los exploradores alemanes </a:t>
            </a:r>
            <a:r>
              <a:rPr lang="es-ES" i="1" dirty="0" err="1" smtClean="0">
                <a:effectLst>
                  <a:glow rad="101600">
                    <a:srgbClr val="C00000">
                      <a:alpha val="60000"/>
                    </a:srgbClr>
                  </a:glow>
                  <a:outerShdw blurRad="38100" dist="38100" dir="2700000" algn="tl">
                    <a:srgbClr val="000000">
                      <a:alpha val="43137"/>
                    </a:srgbClr>
                  </a:outerShdw>
                </a:effectLst>
              </a:rPr>
              <a:t>Georg</a:t>
            </a:r>
            <a:r>
              <a:rPr lang="es-ES" i="1" dirty="0" smtClean="0">
                <a:effectLst>
                  <a:glow rad="101600">
                    <a:srgbClr val="C00000">
                      <a:alpha val="60000"/>
                    </a:srgbClr>
                  </a:glow>
                  <a:outerShdw blurRad="38100" dist="38100" dir="2700000" algn="tl">
                    <a:srgbClr val="000000">
                      <a:alpha val="43137"/>
                    </a:srgbClr>
                  </a:outerShdw>
                </a:effectLst>
              </a:rPr>
              <a:t> von </a:t>
            </a:r>
            <a:r>
              <a:rPr lang="es-ES" i="1" dirty="0" err="1" smtClean="0">
                <a:effectLst>
                  <a:glow rad="101600">
                    <a:srgbClr val="C00000">
                      <a:alpha val="60000"/>
                    </a:srgbClr>
                  </a:glow>
                  <a:outerShdw blurRad="38100" dist="38100" dir="2700000" algn="tl">
                    <a:srgbClr val="000000">
                      <a:alpha val="43137"/>
                    </a:srgbClr>
                  </a:outerShdw>
                </a:effectLst>
              </a:rPr>
              <a:t>Speyer</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Nikolaus</a:t>
            </a:r>
            <a:r>
              <a:rPr lang="es-ES" i="1" dirty="0" smtClean="0">
                <a:effectLst>
                  <a:glow rad="101600">
                    <a:srgbClr val="C00000">
                      <a:alpha val="60000"/>
                    </a:srgbClr>
                  </a:glow>
                  <a:outerShdw blurRad="38100" dist="38100" dir="2700000" algn="tl">
                    <a:srgbClr val="000000">
                      <a:alpha val="43137"/>
                    </a:srgbClr>
                  </a:outerShdw>
                </a:effectLst>
              </a:rPr>
              <a:t> Federmann buscaron El Dorado en las actuales Venezuela y Colombia, pero no tuvieron éxito.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63000">
        <p15:prstTrans prst="peelOff"/>
      </p:transition>
    </mc:Choice>
    <mc:Fallback xmlns="">
      <p:transition spd="slow" advTm="6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inHorizontal)">
                                      <p:cBhvr>
                                        <p:cTn id="7" dur="4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4/3*#ppt_w"/>
                                          </p:val>
                                        </p:tav>
                                        <p:tav tm="100000">
                                          <p:val>
                                            <p:strVal val="#ppt_w"/>
                                          </p:val>
                                        </p:tav>
                                      </p:tavLst>
                                    </p:anim>
                                    <p:anim calcmode="lin" valueType="num">
                                      <p:cBhvr>
                                        <p:cTn id="11" dur="4000" fill="hold"/>
                                        <p:tgtEl>
                                          <p:spTgt spid="15"/>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88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47" presetClass="entr" presetSubtype="0" fill="hold" nodeType="withEffect">
                                  <p:stCondLst>
                                    <p:cond delay="200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4000"/>
                                        <p:tgtEl>
                                          <p:spTgt spid="4"/>
                                        </p:tgtEl>
                                      </p:cBhvr>
                                    </p:animEffect>
                                    <p:anim calcmode="lin" valueType="num">
                                      <p:cBhvr>
                                        <p:cTn id="25" dur="4000" fill="hold"/>
                                        <p:tgtEl>
                                          <p:spTgt spid="4"/>
                                        </p:tgtEl>
                                        <p:attrNameLst>
                                          <p:attrName>ppt_x</p:attrName>
                                        </p:attrNameLst>
                                      </p:cBhvr>
                                      <p:tavLst>
                                        <p:tav tm="0">
                                          <p:val>
                                            <p:strVal val="#ppt_x"/>
                                          </p:val>
                                        </p:tav>
                                        <p:tav tm="100000">
                                          <p:val>
                                            <p:strVal val="#ppt_x"/>
                                          </p:val>
                                        </p:tav>
                                      </p:tavLst>
                                    </p:anim>
                                    <p:anim calcmode="lin" valueType="num">
                                      <p:cBhvr>
                                        <p:cTn id="26" dur="4000" fill="hold"/>
                                        <p:tgtEl>
                                          <p:spTgt spid="4"/>
                                        </p:tgtEl>
                                        <p:attrNameLst>
                                          <p:attrName>ppt_y</p:attrName>
                                        </p:attrNameLst>
                                      </p:cBhvr>
                                      <p:tavLst>
                                        <p:tav tm="0">
                                          <p:val>
                                            <p:strVal val="#ppt_y-.1"/>
                                          </p:val>
                                        </p:tav>
                                        <p:tav tm="100000">
                                          <p:val>
                                            <p:strVal val="#ppt_y"/>
                                          </p:val>
                                        </p:tav>
                                      </p:tavLst>
                                    </p:anim>
                                  </p:childTnLst>
                                </p:cTn>
                              </p:par>
                              <p:par>
                                <p:cTn id="27" presetID="23" presetClass="entr" presetSubtype="288" fill="hold" nodeType="withEffect">
                                  <p:stCondLst>
                                    <p:cond delay="2000"/>
                                  </p:stCondLst>
                                  <p:childTnLst>
                                    <p:set>
                                      <p:cBhvr>
                                        <p:cTn id="28" dur="1" fill="hold">
                                          <p:stCondLst>
                                            <p:cond delay="0"/>
                                          </p:stCondLst>
                                        </p:cTn>
                                        <p:tgtEl>
                                          <p:spTgt spid="4"/>
                                        </p:tgtEl>
                                        <p:attrNameLst>
                                          <p:attrName>style.visibility</p:attrName>
                                        </p:attrNameLst>
                                      </p:cBhvr>
                                      <p:to>
                                        <p:strVal val="visible"/>
                                      </p:to>
                                    </p:set>
                                    <p:anim calcmode="lin" valueType="num">
                                      <p:cBhvr>
                                        <p:cTn id="29" dur="4000" fill="hold"/>
                                        <p:tgtEl>
                                          <p:spTgt spid="4"/>
                                        </p:tgtEl>
                                        <p:attrNameLst>
                                          <p:attrName>ppt_w</p:attrName>
                                        </p:attrNameLst>
                                      </p:cBhvr>
                                      <p:tavLst>
                                        <p:tav tm="0">
                                          <p:val>
                                            <p:strVal val="4/3*#ppt_w"/>
                                          </p:val>
                                        </p:tav>
                                        <p:tav tm="100000">
                                          <p:val>
                                            <p:strVal val="#ppt_w"/>
                                          </p:val>
                                        </p:tav>
                                      </p:tavLst>
                                    </p:anim>
                                    <p:anim calcmode="lin" valueType="num">
                                      <p:cBhvr>
                                        <p:cTn id="30" dur="4000" fill="hold"/>
                                        <p:tgtEl>
                                          <p:spTgt spid="4"/>
                                        </p:tgtEl>
                                        <p:attrNameLst>
                                          <p:attrName>ppt_h</p:attrName>
                                        </p:attrNameLst>
                                      </p:cBhvr>
                                      <p:tavLst>
                                        <p:tav tm="0">
                                          <p:val>
                                            <p:strVal val="4/3*#ppt_h"/>
                                          </p:val>
                                        </p:tav>
                                        <p:tav tm="100000">
                                          <p:val>
                                            <p:strVal val="#ppt_h"/>
                                          </p:val>
                                        </p:tav>
                                      </p:tavLst>
                                    </p:anim>
                                  </p:childTnLst>
                                </p:cTn>
                              </p:par>
                            </p:childTnLst>
                          </p:cTn>
                        </p:par>
                        <p:par>
                          <p:cTn id="31" fill="hold">
                            <p:stCondLst>
                              <p:cond delay="348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297660"/>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conquistador español Gonzalo Jiménez de Quesada descubrió el lago </a:t>
            </a:r>
            <a:r>
              <a:rPr lang="es-ES" i="1" dirty="0" err="1" smtClean="0">
                <a:effectLst>
                  <a:glow rad="101600">
                    <a:srgbClr val="C00000">
                      <a:alpha val="60000"/>
                    </a:srgbClr>
                  </a:glow>
                  <a:outerShdw blurRad="38100" dist="38100" dir="2700000" algn="tl">
                    <a:srgbClr val="000000">
                      <a:alpha val="43137"/>
                    </a:srgbClr>
                  </a:outerShdw>
                </a:effectLst>
              </a:rPr>
              <a:t>Guatavita</a:t>
            </a:r>
            <a:r>
              <a:rPr lang="es-ES" i="1" dirty="0" smtClean="0">
                <a:effectLst>
                  <a:glow rad="101600">
                    <a:srgbClr val="C00000">
                      <a:alpha val="60000"/>
                    </a:srgbClr>
                  </a:glow>
                  <a:outerShdw blurRad="38100" dist="38100" dir="2700000" algn="tl">
                    <a:srgbClr val="000000">
                      <a:alpha val="43137"/>
                    </a:srgbClr>
                  </a:outerShdw>
                </a:effectLst>
              </a:rPr>
              <a:t> y los rituales de la tribu muisca en 1537. Quesada, y los exploradores que le siguieron, supusieron que en el fondo del lago había una fortuna en oro, tras presenciar o escuchar las elaboradas ofrendas de los lugareños.</a:t>
            </a:r>
          </a:p>
        </p:txBody>
      </p:sp>
      <p:pic>
        <p:nvPicPr>
          <p:cNvPr id="15" name="14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611560"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1545, los exploradores Lázaro </a:t>
            </a:r>
            <a:r>
              <a:rPr lang="es-ES" i="1" dirty="0" err="1" smtClean="0">
                <a:effectLst>
                  <a:glow rad="101600">
                    <a:srgbClr val="C00000">
                      <a:alpha val="60000"/>
                    </a:srgbClr>
                  </a:glow>
                  <a:outerShdw blurRad="38100" dist="38100" dir="2700000" algn="tl">
                    <a:srgbClr val="000000">
                      <a:alpha val="43137"/>
                    </a:srgbClr>
                  </a:outerShdw>
                </a:effectLst>
              </a:rPr>
              <a:t>Fonte</a:t>
            </a:r>
            <a:r>
              <a:rPr lang="es-ES" i="1" dirty="0" smtClean="0">
                <a:effectLst>
                  <a:glow rad="101600">
                    <a:srgbClr val="C00000">
                      <a:alpha val="60000"/>
                    </a:srgbClr>
                  </a:glow>
                  <a:outerShdw blurRad="38100" dist="38100" dir="2700000" algn="tl">
                    <a:srgbClr val="000000">
                      <a:alpha val="43137"/>
                    </a:srgbClr>
                  </a:outerShdw>
                </a:effectLst>
              </a:rPr>
              <a:t> y Hernán Pérez de Quesada intentaron desecar el lago </a:t>
            </a:r>
            <a:r>
              <a:rPr lang="es-ES" i="1" dirty="0" err="1" smtClean="0">
                <a:effectLst>
                  <a:glow rad="101600">
                    <a:srgbClr val="C00000">
                      <a:alpha val="60000"/>
                    </a:srgbClr>
                  </a:glow>
                  <a:outerShdw blurRad="38100" dist="38100" dir="2700000" algn="tl">
                    <a:srgbClr val="000000">
                      <a:alpha val="43137"/>
                    </a:srgbClr>
                  </a:outerShdw>
                </a:effectLst>
              </a:rPr>
              <a:t>Guatavita</a:t>
            </a:r>
            <a:r>
              <a:rPr lang="es-ES" i="1" dirty="0" smtClean="0">
                <a:effectLst>
                  <a:glow rad="101600">
                    <a:srgbClr val="C00000">
                      <a:alpha val="60000"/>
                    </a:srgbClr>
                  </a:glow>
                  <a:outerShdw blurRad="38100" dist="38100" dir="2700000" algn="tl">
                    <a:srgbClr val="000000">
                      <a:alpha val="43137"/>
                    </a:srgbClr>
                  </a:outerShdw>
                </a:effectLst>
              </a:rPr>
              <a:t> para acceder a los tesoros escondidos en sus profundidades.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55000">
        <p14:glitter pattern="hexagon"/>
      </p:transition>
    </mc:Choice>
    <mc:Fallback xmlns="">
      <p:transition spd="slow" advTm="5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99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16" presetClass="entr" presetSubtype="21" fill="hold" nodeType="withEffect">
                                  <p:stCondLst>
                                    <p:cond delay="2000"/>
                                  </p:stCondLst>
                                  <p:childTnLst>
                                    <p:set>
                                      <p:cBhvr>
                                        <p:cTn id="23" dur="1" fill="hold">
                                          <p:stCondLst>
                                            <p:cond delay="0"/>
                                          </p:stCondLst>
                                        </p:cTn>
                                        <p:tgtEl>
                                          <p:spTgt spid="15"/>
                                        </p:tgtEl>
                                        <p:attrNameLst>
                                          <p:attrName>style.visibility</p:attrName>
                                        </p:attrNameLst>
                                      </p:cBhvr>
                                      <p:to>
                                        <p:strVal val="visible"/>
                                      </p:to>
                                    </p:set>
                                    <p:animEffect transition="in" filter="barn(inVertical)">
                                      <p:cBhvr>
                                        <p:cTn id="24" dur="4000"/>
                                        <p:tgtEl>
                                          <p:spTgt spid="15"/>
                                        </p:tgtEl>
                                      </p:cBhvr>
                                    </p:animEffect>
                                  </p:childTnLst>
                                </p:cTn>
                              </p:par>
                              <p:par>
                                <p:cTn id="25" presetID="23" presetClass="entr" presetSubtype="288" fill="hold" nodeType="withEffect">
                                  <p:stCondLst>
                                    <p:cond delay="20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4000" fill="hold"/>
                                        <p:tgtEl>
                                          <p:spTgt spid="15"/>
                                        </p:tgtEl>
                                        <p:attrNameLst>
                                          <p:attrName>ppt_w</p:attrName>
                                        </p:attrNameLst>
                                      </p:cBhvr>
                                      <p:tavLst>
                                        <p:tav tm="0">
                                          <p:val>
                                            <p:strVal val="4/3*#ppt_w"/>
                                          </p:val>
                                        </p:tav>
                                        <p:tav tm="100000">
                                          <p:val>
                                            <p:strVal val="#ppt_w"/>
                                          </p:val>
                                        </p:tav>
                                      </p:tavLst>
                                    </p:anim>
                                    <p:anim calcmode="lin" valueType="num">
                                      <p:cBhvr>
                                        <p:cTn id="28" dur="4000" fill="hold"/>
                                        <p:tgtEl>
                                          <p:spTgt spid="15"/>
                                        </p:tgtEl>
                                        <p:attrNameLst>
                                          <p:attrName>ppt_h</p:attrName>
                                        </p:attrNameLst>
                                      </p:cBhvr>
                                      <p:tavLst>
                                        <p:tav tm="0">
                                          <p:val>
                                            <p:strVal val="4/3*#ppt_h"/>
                                          </p:val>
                                        </p:tav>
                                        <p:tav tm="100000">
                                          <p:val>
                                            <p:strVal val="#ppt_h"/>
                                          </p:val>
                                        </p:tav>
                                      </p:tavLst>
                                    </p:anim>
                                  </p:childTnLst>
                                </p:cTn>
                              </p:par>
                            </p:childTnLst>
                          </p:cTn>
                        </p:par>
                        <p:par>
                          <p:cTn id="29" fill="hold">
                            <p:stCondLst>
                              <p:cond delay="359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1"/>
                                          </p:val>
                                        </p:tav>
                                        <p:tav tm="100000">
                                          <p:val>
                                            <p:strVal val="#ppt_x"/>
                                          </p:val>
                                        </p:tav>
                                      </p:tavLst>
                                    </p:anim>
                                    <p:anim calcmode="lin" valueType="num">
                                      <p:cBhvr>
                                        <p:cTn id="3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4788024" cy="5710238"/>
          </a:xfrm>
          <a:prstGeom prst="rect">
            <a:avLst/>
          </a:prstGeom>
          <a:noFill/>
          <a:ln w="9525">
            <a:noFill/>
            <a:miter lim="800000"/>
            <a:headEnd/>
            <a:tailEnd/>
          </a:ln>
        </p:spPr>
      </p:pic>
      <p:sp>
        <p:nvSpPr>
          <p:cNvPr id="5" name="4 CuadroTexto"/>
          <p:cNvSpPr txBox="1"/>
          <p:nvPr/>
        </p:nvSpPr>
        <p:spPr>
          <a:xfrm>
            <a:off x="4932040" y="1777380"/>
            <a:ext cx="3960440" cy="313932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método que emplearon consistió en una fila de hombres que utilizaban cubos para drenar el agua. Consiguieron bajar el nivel del lago tres metros, pero no fue suficiente. Los hombres sólo pudieron recuperar unos pocos tesoros de oro del borde exterior del lago y no pudieron acceder al centro, donde creían que se encontraba el grueso de las ofrendas de oro.</a:t>
            </a:r>
          </a:p>
        </p:txBody>
      </p:sp>
      <p:pic>
        <p:nvPicPr>
          <p:cNvPr id="16" name="15 Imagen" descr="19576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10" name="9 CuadroTexto"/>
          <p:cNvSpPr txBox="1"/>
          <p:nvPr/>
        </p:nvSpPr>
        <p:spPr>
          <a:xfrm>
            <a:off x="611560"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1580, Antonio de Sepúlveda intentó la misma hazaña, pero tampoco tuvo éxito. De Sepúlveda cortó una sección del borde del lago para drenar el agua, pero su experimento mató a muchos de sus trabajadores, cuando la pared del lago se derrumbó sobre ellos.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67000">
        <p14:glitter pattern="hexagon"/>
      </p:transition>
    </mc:Choice>
    <mc:Fallback xmlns="">
      <p:transition spd="slow" advTm="6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42"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4000"/>
                                        <p:tgtEl>
                                          <p:spTgt spid="4"/>
                                        </p:tgtEl>
                                      </p:cBhvr>
                                    </p:animEffect>
                                    <p:anim calcmode="lin" valueType="num">
                                      <p:cBhvr>
                                        <p:cTn id="12" dur="4000" fill="hold"/>
                                        <p:tgtEl>
                                          <p:spTgt spid="4"/>
                                        </p:tgtEl>
                                        <p:attrNameLst>
                                          <p:attrName>ppt_x</p:attrName>
                                        </p:attrNameLst>
                                      </p:cBhvr>
                                      <p:tavLst>
                                        <p:tav tm="0">
                                          <p:val>
                                            <p:strVal val="#ppt_x"/>
                                          </p:val>
                                        </p:tav>
                                        <p:tav tm="100000">
                                          <p:val>
                                            <p:strVal val="#ppt_x"/>
                                          </p:val>
                                        </p:tav>
                                      </p:tavLst>
                                    </p:anim>
                                    <p:anim calcmode="lin" valueType="num">
                                      <p:cBhvr>
                                        <p:cTn id="13" dur="40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34800"/>
                            </p:stCondLst>
                            <p:childTnLst>
                              <p:par>
                                <p:cTn id="21" presetID="10" presetClass="exit" presetSubtype="0" fill="hold" grpId="1" nodeType="afterEffect">
                                  <p:stCondLst>
                                    <p:cond delay="2000"/>
                                  </p:stCondLst>
                                  <p:iterate type="lt">
                                    <p:tmPct val="0"/>
                                  </p:iterate>
                                  <p:childTnLst>
                                    <p:animEffect transition="out" filter="fade">
                                      <p:cBhvr>
                                        <p:cTn id="22" dur="2000"/>
                                        <p:tgtEl>
                                          <p:spTgt spid="5"/>
                                        </p:tgtEl>
                                      </p:cBhvr>
                                    </p:animEffect>
                                    <p:set>
                                      <p:cBhvr>
                                        <p:cTn id="23" dur="1" fill="hold">
                                          <p:stCondLst>
                                            <p:cond delay="1999"/>
                                          </p:stCondLst>
                                        </p:cTn>
                                        <p:tgtEl>
                                          <p:spTgt spid="5"/>
                                        </p:tgtEl>
                                        <p:attrNameLst>
                                          <p:attrName>style.visibility</p:attrName>
                                        </p:attrNameLst>
                                      </p:cBhvr>
                                      <p:to>
                                        <p:strVal val="hidden"/>
                                      </p:to>
                                    </p:set>
                                  </p:childTnLst>
                                </p:cTn>
                              </p:par>
                              <p:par>
                                <p:cTn id="24" presetID="10" presetClass="exit" presetSubtype="0" fill="hold" nodeType="withEffect">
                                  <p:stCondLst>
                                    <p:cond delay="2000"/>
                                  </p:stCondLst>
                                  <p:childTnLst>
                                    <p:animEffect transition="out" filter="fade">
                                      <p:cBhvr>
                                        <p:cTn id="25" dur="3000"/>
                                        <p:tgtEl>
                                          <p:spTgt spid="4"/>
                                        </p:tgtEl>
                                      </p:cBhvr>
                                    </p:animEffect>
                                    <p:set>
                                      <p:cBhvr>
                                        <p:cTn id="26" dur="1" fill="hold">
                                          <p:stCondLst>
                                            <p:cond delay="2999"/>
                                          </p:stCondLst>
                                        </p:cTn>
                                        <p:tgtEl>
                                          <p:spTgt spid="4"/>
                                        </p:tgtEl>
                                        <p:attrNameLst>
                                          <p:attrName>style.visibility</p:attrName>
                                        </p:attrNameLst>
                                      </p:cBhvr>
                                      <p:to>
                                        <p:strVal val="hidden"/>
                                      </p:to>
                                    </p:set>
                                  </p:childTnLst>
                                </p:cTn>
                              </p:par>
                              <p:par>
                                <p:cTn id="27" presetID="16" presetClass="entr" presetSubtype="37" fill="hold" nodeType="withEffect">
                                  <p:stCondLst>
                                    <p:cond delay="2000"/>
                                  </p:stCondLst>
                                  <p:childTnLst>
                                    <p:set>
                                      <p:cBhvr>
                                        <p:cTn id="28" dur="1" fill="hold">
                                          <p:stCondLst>
                                            <p:cond delay="0"/>
                                          </p:stCondLst>
                                        </p:cTn>
                                        <p:tgtEl>
                                          <p:spTgt spid="16"/>
                                        </p:tgtEl>
                                        <p:attrNameLst>
                                          <p:attrName>style.visibility</p:attrName>
                                        </p:attrNameLst>
                                      </p:cBhvr>
                                      <p:to>
                                        <p:strVal val="visible"/>
                                      </p:to>
                                    </p:set>
                                    <p:animEffect transition="in" filter="barn(outVertical)">
                                      <p:cBhvr>
                                        <p:cTn id="29" dur="4000"/>
                                        <p:tgtEl>
                                          <p:spTgt spid="16"/>
                                        </p:tgtEl>
                                      </p:cBhvr>
                                    </p:animEffect>
                                  </p:childTnLst>
                                </p:cTn>
                              </p:par>
                              <p:par>
                                <p:cTn id="30" presetID="23" presetClass="entr" presetSubtype="16" fill="hold" nodeType="withEffect">
                                  <p:stCondLst>
                                    <p:cond delay="2000"/>
                                  </p:stCondLst>
                                  <p:childTnLst>
                                    <p:set>
                                      <p:cBhvr>
                                        <p:cTn id="31" dur="1" fill="hold">
                                          <p:stCondLst>
                                            <p:cond delay="0"/>
                                          </p:stCondLst>
                                        </p:cTn>
                                        <p:tgtEl>
                                          <p:spTgt spid="16"/>
                                        </p:tgtEl>
                                        <p:attrNameLst>
                                          <p:attrName>style.visibility</p:attrName>
                                        </p:attrNameLst>
                                      </p:cBhvr>
                                      <p:to>
                                        <p:strVal val="visible"/>
                                      </p:to>
                                    </p:set>
                                    <p:anim calcmode="lin" valueType="num">
                                      <p:cBhvr>
                                        <p:cTn id="32" dur="4000" fill="hold"/>
                                        <p:tgtEl>
                                          <p:spTgt spid="16"/>
                                        </p:tgtEl>
                                        <p:attrNameLst>
                                          <p:attrName>ppt_w</p:attrName>
                                        </p:attrNameLst>
                                      </p:cBhvr>
                                      <p:tavLst>
                                        <p:tav tm="0">
                                          <p:val>
                                            <p:fltVal val="0"/>
                                          </p:val>
                                        </p:tav>
                                        <p:tav tm="100000">
                                          <p:val>
                                            <p:strVal val="#ppt_w"/>
                                          </p:val>
                                        </p:tav>
                                      </p:tavLst>
                                    </p:anim>
                                    <p:anim calcmode="lin" valueType="num">
                                      <p:cBhvr>
                                        <p:cTn id="33" dur="4000" fill="hold"/>
                                        <p:tgtEl>
                                          <p:spTgt spid="16"/>
                                        </p:tgtEl>
                                        <p:attrNameLst>
                                          <p:attrName>ppt_h</p:attrName>
                                        </p:attrNameLst>
                                      </p:cBhvr>
                                      <p:tavLst>
                                        <p:tav tm="0">
                                          <p:val>
                                            <p:fltVal val="0"/>
                                          </p:val>
                                        </p:tav>
                                        <p:tav tm="100000">
                                          <p:val>
                                            <p:strVal val="#ppt_h"/>
                                          </p:val>
                                        </p:tav>
                                      </p:tavLst>
                                    </p:anim>
                                  </p:childTnLst>
                                </p:cTn>
                              </p:par>
                            </p:childTnLst>
                          </p:cTn>
                        </p:par>
                        <p:par>
                          <p:cTn id="34" fill="hold">
                            <p:stCondLst>
                              <p:cond delay="408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1"/>
                                          </p:val>
                                        </p:tav>
                                        <p:tav tm="100000">
                                          <p:val>
                                            <p:strVal val="#ppt_x"/>
                                          </p:val>
                                        </p:tav>
                                      </p:tavLst>
                                    </p:anim>
                                    <p:anim calcmode="lin" valueType="num">
                                      <p:cBhvr>
                                        <p:cTn id="39"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297660"/>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1595, el escritor y explorador inglés Sir Walter Raleigh partió en busca de El Dorado. Por aquel entonces, se creía que el lago </a:t>
            </a:r>
            <a:r>
              <a:rPr lang="es-ES" i="1" dirty="0" err="1" smtClean="0">
                <a:effectLst>
                  <a:glow rad="101600">
                    <a:srgbClr val="C00000">
                      <a:alpha val="60000"/>
                    </a:srgbClr>
                  </a:glow>
                  <a:outerShdw blurRad="38100" dist="38100" dir="2700000" algn="tl">
                    <a:srgbClr val="000000">
                      <a:alpha val="43137"/>
                    </a:srgbClr>
                  </a:outerShdw>
                </a:effectLst>
              </a:rPr>
              <a:t>Parime</a:t>
            </a:r>
            <a:r>
              <a:rPr lang="es-ES" i="1" dirty="0" smtClean="0">
                <a:effectLst>
                  <a:glow rad="101600">
                    <a:srgbClr val="C00000">
                      <a:alpha val="60000"/>
                    </a:srgbClr>
                  </a:glow>
                  <a:outerShdw blurRad="38100" dist="38100" dir="2700000" algn="tl">
                    <a:srgbClr val="000000">
                      <a:alpha val="43137"/>
                    </a:srgbClr>
                  </a:outerShdw>
                </a:effectLst>
              </a:rPr>
              <a:t>, en la Guayana, era el lugar de la ciudad perdida. No encontró El Dorado, pero volvió en una segunda expedición en 1617 para intentarlo de nuevo.</a:t>
            </a:r>
          </a:p>
        </p:txBody>
      </p:sp>
      <p:pic>
        <p:nvPicPr>
          <p:cNvPr id="15" name="14 Imagen" descr="354539.jpg"/>
          <p:cNvPicPr>
            <a:picLocks noChangeAspect="1"/>
          </p:cNvPicPr>
          <p:nvPr/>
        </p:nvPicPr>
        <p:blipFill>
          <a:blip r:embed="rId3" cstate="print"/>
          <a:stretch>
            <a:fillRect/>
          </a:stretch>
        </p:blipFill>
        <p:spPr bwMode="auto">
          <a:xfrm>
            <a:off x="0" y="0"/>
            <a:ext cx="9144000" cy="5714999"/>
          </a:xfrm>
          <a:prstGeom prst="rect">
            <a:avLst/>
          </a:prstGeom>
          <a:noFill/>
          <a:ln w="9525">
            <a:noFill/>
            <a:miter lim="800000"/>
            <a:headEnd/>
            <a:tailEnd/>
          </a:ln>
        </p:spPr>
      </p:pic>
      <p:sp>
        <p:nvSpPr>
          <p:cNvPr id="8" name="7 CuadroTexto"/>
          <p:cNvSpPr txBox="1"/>
          <p:nvPr/>
        </p:nvSpPr>
        <p:spPr>
          <a:xfrm>
            <a:off x="467544"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Llevó a su hijo en su segundo intento y, por desgracia, su hijo murió en una batalla con los españoles. La desgracia de Raleigh no terminó ahí. A su regreso a Inglaterra, fue condenado a muerte por violar el tratado de paz con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59000">
        <p14:glitter pattern="hexagon"/>
      </p:transition>
    </mc:Choice>
    <mc:Fallback xmlns="">
      <p:transition spd="slow" advTm="5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4000"/>
                                        <p:tgtEl>
                                          <p:spTgt spid="4"/>
                                        </p:tgtEl>
                                      </p:cBhvr>
                                    </p:animEffect>
                                    <p:anim calcmode="lin" valueType="num">
                                      <p:cBhvr>
                                        <p:cTn id="11" dur="4000" fill="hold"/>
                                        <p:tgtEl>
                                          <p:spTgt spid="4"/>
                                        </p:tgtEl>
                                        <p:attrNameLst>
                                          <p:attrName>ppt_x</p:attrName>
                                        </p:attrNameLst>
                                      </p:cBhvr>
                                      <p:tavLst>
                                        <p:tav tm="0">
                                          <p:val>
                                            <p:strVal val="#ppt_x"/>
                                          </p:val>
                                        </p:tav>
                                        <p:tav tm="100000">
                                          <p:val>
                                            <p:strVal val="#ppt_x"/>
                                          </p:val>
                                        </p:tav>
                                      </p:tavLst>
                                    </p:anim>
                                    <p:anim calcmode="lin" valueType="num">
                                      <p:cBhvr>
                                        <p:cTn id="12" dur="4000" fill="hold"/>
                                        <p:tgtEl>
                                          <p:spTgt spid="4"/>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8200"/>
                            </p:stCondLst>
                            <p:childTnLst>
                              <p:par>
                                <p:cTn id="20" presetID="10" presetClass="exit" presetSubtype="0" fill="hold" grpId="1" nodeType="afterEffect">
                                  <p:stCondLst>
                                    <p:cond delay="2000"/>
                                  </p:stCondLst>
                                  <p:iterate type="lt">
                                    <p:tmPct val="0"/>
                                  </p:iterate>
                                  <p:childTnLst>
                                    <p:animEffect transition="out" filter="fade">
                                      <p:cBhvr>
                                        <p:cTn id="21" dur="2000"/>
                                        <p:tgtEl>
                                          <p:spTgt spid="5"/>
                                        </p:tgtEl>
                                      </p:cBhvr>
                                    </p:animEffect>
                                    <p:set>
                                      <p:cBhvr>
                                        <p:cTn id="22" dur="1" fill="hold">
                                          <p:stCondLst>
                                            <p:cond delay="1999"/>
                                          </p:stCondLst>
                                        </p:cTn>
                                        <p:tgtEl>
                                          <p:spTgt spid="5"/>
                                        </p:tgtEl>
                                        <p:attrNameLst>
                                          <p:attrName>style.visibility</p:attrName>
                                        </p:attrNameLst>
                                      </p:cBhvr>
                                      <p:to>
                                        <p:strVal val="hidden"/>
                                      </p:to>
                                    </p:set>
                                  </p:childTnLst>
                                </p:cTn>
                              </p:par>
                              <p:par>
                                <p:cTn id="23" presetID="10" presetClass="entr" presetSubtype="0" fill="hold" nodeType="withEffect">
                                  <p:stCondLst>
                                    <p:cond delay="200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4000"/>
                                        <p:tgtEl>
                                          <p:spTgt spid="15"/>
                                        </p:tgtEl>
                                      </p:cBhvr>
                                    </p:animEffect>
                                  </p:childTnLst>
                                </p:cTn>
                              </p:par>
                              <p:par>
                                <p:cTn id="26" presetID="47" presetClass="entr" presetSubtype="0" fill="hold" nodeType="withEffect">
                                  <p:stCondLst>
                                    <p:cond delay="200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4000"/>
                                        <p:tgtEl>
                                          <p:spTgt spid="15"/>
                                        </p:tgtEl>
                                      </p:cBhvr>
                                    </p:animEffect>
                                    <p:anim calcmode="lin" valueType="num">
                                      <p:cBhvr>
                                        <p:cTn id="29" dur="4000" fill="hold"/>
                                        <p:tgtEl>
                                          <p:spTgt spid="15"/>
                                        </p:tgtEl>
                                        <p:attrNameLst>
                                          <p:attrName>ppt_x</p:attrName>
                                        </p:attrNameLst>
                                      </p:cBhvr>
                                      <p:tavLst>
                                        <p:tav tm="0">
                                          <p:val>
                                            <p:strVal val="#ppt_x"/>
                                          </p:val>
                                        </p:tav>
                                        <p:tav tm="100000">
                                          <p:val>
                                            <p:strVal val="#ppt_x"/>
                                          </p:val>
                                        </p:tav>
                                      </p:tavLst>
                                    </p:anim>
                                    <p:anim calcmode="lin" valueType="num">
                                      <p:cBhvr>
                                        <p:cTn id="30" dur="4000" fill="hold"/>
                                        <p:tgtEl>
                                          <p:spTgt spid="15"/>
                                        </p:tgtEl>
                                        <p:attrNameLst>
                                          <p:attrName>ppt_y</p:attrName>
                                        </p:attrNameLst>
                                      </p:cBhvr>
                                      <p:tavLst>
                                        <p:tav tm="0">
                                          <p:val>
                                            <p:strVal val="#ppt_y-.1"/>
                                          </p:val>
                                        </p:tav>
                                        <p:tav tm="100000">
                                          <p:val>
                                            <p:strVal val="#ppt_y"/>
                                          </p:val>
                                        </p:tav>
                                      </p:tavLst>
                                    </p:anim>
                                  </p:childTnLst>
                                </p:cTn>
                              </p:par>
                            </p:childTnLst>
                          </p:cTn>
                        </p:par>
                        <p:par>
                          <p:cTn id="31" fill="hold">
                            <p:stCondLst>
                              <p:cond delay="342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23528"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considerada ‘ciudad pérdida’ fue la gran obsesión de muchos conquistadores, descubridores y cazadores de tesoros, lo que los llevó en algún momento iniciar una búsqueda interminable por las selvas y montañas de Sudamérica.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297660"/>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pesar del gran esfuerzo, no se ha tenido éxito desde que se sabe de la existencia del mito. Hasta el momento, sigue sin ser hallada. Según confirman descubrimientos arqueológicos recientes, ‘El dorado’ no era realmente un lugar, sino una persona.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57000">
        <p14:honeycomb/>
      </p:transition>
    </mc:Choice>
    <mc:Fallback xmlns="">
      <p:transition spd="slow" advTm="5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par>
                                <p:cTn id="8" presetID="47"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4000"/>
                                        <p:tgtEl>
                                          <p:spTgt spid="16"/>
                                        </p:tgtEl>
                                      </p:cBhvr>
                                    </p:animEffect>
                                    <p:anim calcmode="lin" valueType="num">
                                      <p:cBhvr>
                                        <p:cTn id="11" dur="4000" fill="hold"/>
                                        <p:tgtEl>
                                          <p:spTgt spid="16"/>
                                        </p:tgtEl>
                                        <p:attrNameLst>
                                          <p:attrName>ppt_x</p:attrName>
                                        </p:attrNameLst>
                                      </p:cBhvr>
                                      <p:tavLst>
                                        <p:tav tm="0">
                                          <p:val>
                                            <p:strVal val="#ppt_x"/>
                                          </p:val>
                                        </p:tav>
                                        <p:tav tm="100000">
                                          <p:val>
                                            <p:strVal val="#ppt_x"/>
                                          </p:val>
                                        </p:tav>
                                      </p:tavLst>
                                    </p:anim>
                                    <p:anim calcmode="lin" valueType="num">
                                      <p:cBhvr>
                                        <p:cTn id="12" dur="4000" fill="hold"/>
                                        <p:tgtEl>
                                          <p:spTgt spid="16"/>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24100"/>
                            </p:stCondLst>
                            <p:childTnLst>
                              <p:par>
                                <p:cTn id="20" presetID="10" presetClass="exit" presetSubtype="0" fill="hold" grpId="1" nodeType="afterEffect">
                                  <p:stCondLst>
                                    <p:cond delay="2000"/>
                                  </p:stCondLst>
                                  <p:iterate type="lt">
                                    <p:tmPct val="0"/>
                                  </p:iterate>
                                  <p:childTnLst>
                                    <p:animEffect transition="out" filter="fade">
                                      <p:cBhvr>
                                        <p:cTn id="21" dur="2000"/>
                                        <p:tgtEl>
                                          <p:spTgt spid="4"/>
                                        </p:tgtEl>
                                      </p:cBhvr>
                                    </p:animEffect>
                                    <p:set>
                                      <p:cBhvr>
                                        <p:cTn id="22" dur="1" fill="hold">
                                          <p:stCondLst>
                                            <p:cond delay="1999"/>
                                          </p:stCondLst>
                                        </p:cTn>
                                        <p:tgtEl>
                                          <p:spTgt spid="4"/>
                                        </p:tgtEl>
                                        <p:attrNameLst>
                                          <p:attrName>style.visibility</p:attrName>
                                        </p:attrNameLst>
                                      </p:cBhvr>
                                      <p:to>
                                        <p:strVal val="hidden"/>
                                      </p:to>
                                    </p:set>
                                  </p:childTnLst>
                                </p:cTn>
                              </p:par>
                              <p:par>
                                <p:cTn id="23" presetID="10" presetClass="entr" presetSubtype="0" fill="hold" nodeType="withEffect">
                                  <p:stCondLst>
                                    <p:cond delay="200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4000"/>
                                        <p:tgtEl>
                                          <p:spTgt spid="15"/>
                                        </p:tgtEl>
                                      </p:cBhvr>
                                    </p:animEffect>
                                  </p:childTnLst>
                                </p:cTn>
                              </p:par>
                              <p:par>
                                <p:cTn id="26" presetID="50" presetClass="entr" presetSubtype="0" decel="100000" fill="hold" nodeType="withEffect">
                                  <p:stCondLst>
                                    <p:cond delay="2000"/>
                                  </p:stCondLst>
                                  <p:childTnLst>
                                    <p:set>
                                      <p:cBhvr>
                                        <p:cTn id="27" dur="1" fill="hold">
                                          <p:stCondLst>
                                            <p:cond delay="0"/>
                                          </p:stCondLst>
                                        </p:cTn>
                                        <p:tgtEl>
                                          <p:spTgt spid="15"/>
                                        </p:tgtEl>
                                        <p:attrNameLst>
                                          <p:attrName>style.visibility</p:attrName>
                                        </p:attrNameLst>
                                      </p:cBhvr>
                                      <p:to>
                                        <p:strVal val="visible"/>
                                      </p:to>
                                    </p:set>
                                    <p:anim calcmode="lin" valueType="num">
                                      <p:cBhvr>
                                        <p:cTn id="28" dur="4000" fill="hold"/>
                                        <p:tgtEl>
                                          <p:spTgt spid="15"/>
                                        </p:tgtEl>
                                        <p:attrNameLst>
                                          <p:attrName>ppt_w</p:attrName>
                                        </p:attrNameLst>
                                      </p:cBhvr>
                                      <p:tavLst>
                                        <p:tav tm="0">
                                          <p:val>
                                            <p:strVal val="#ppt_w+.3"/>
                                          </p:val>
                                        </p:tav>
                                        <p:tav tm="100000">
                                          <p:val>
                                            <p:strVal val="#ppt_w"/>
                                          </p:val>
                                        </p:tav>
                                      </p:tavLst>
                                    </p:anim>
                                    <p:anim calcmode="lin" valueType="num">
                                      <p:cBhvr>
                                        <p:cTn id="29" dur="4000" fill="hold"/>
                                        <p:tgtEl>
                                          <p:spTgt spid="15"/>
                                        </p:tgtEl>
                                        <p:attrNameLst>
                                          <p:attrName>ppt_h</p:attrName>
                                        </p:attrNameLst>
                                      </p:cBhvr>
                                      <p:tavLst>
                                        <p:tav tm="0">
                                          <p:val>
                                            <p:strVal val="#ppt_h"/>
                                          </p:val>
                                        </p:tav>
                                        <p:tav tm="100000">
                                          <p:val>
                                            <p:strVal val="#ppt_h"/>
                                          </p:val>
                                        </p:tav>
                                      </p:tavLst>
                                    </p:anim>
                                    <p:animEffect transition="in" filter="fade">
                                      <p:cBhvr>
                                        <p:cTn id="30" dur="4000"/>
                                        <p:tgtEl>
                                          <p:spTgt spid="15"/>
                                        </p:tgtEl>
                                      </p:cBhvr>
                                    </p:animEffect>
                                  </p:childTnLst>
                                </p:cTn>
                              </p:par>
                            </p:childTnLst>
                          </p:cTn>
                        </p:par>
                        <p:par>
                          <p:cTn id="31" fill="hold">
                            <p:stCondLst>
                              <p:cond delay="301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1"/>
                                          </p:val>
                                        </p:tav>
                                        <p:tav tm="100000">
                                          <p:val>
                                            <p:strVal val="#ppt_x"/>
                                          </p:val>
                                        </p:tav>
                                      </p:tavLst>
                                    </p:anim>
                                    <p:anim calcmode="lin" valueType="num">
                                      <p:cBhvr>
                                        <p:cTn id="3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Supercontinente Pangea.jpg"/>
          <p:cNvPicPr>
            <a:picLocks noChangeAspect="1"/>
          </p:cNvPicPr>
          <p:nvPr/>
        </p:nvPicPr>
        <p:blipFill>
          <a:blip r:embed="rId2" cstate="print"/>
          <a:stretch>
            <a:fillRect/>
          </a:stretch>
        </p:blipFill>
        <p:spPr>
          <a:xfrm>
            <a:off x="0" y="0"/>
            <a:ext cx="9143999" cy="5715008"/>
          </a:xfrm>
          <a:prstGeom prst="rect">
            <a:avLst/>
          </a:prstGeom>
        </p:spPr>
      </p:pic>
      <p:sp>
        <p:nvSpPr>
          <p:cNvPr id="4" name="3 CuadroTexto"/>
          <p:cNvSpPr txBox="1"/>
          <p:nvPr/>
        </p:nvSpPr>
        <p:spPr>
          <a:xfrm>
            <a:off x="467544"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lago </a:t>
            </a:r>
            <a:r>
              <a:rPr lang="es-ES" i="1" dirty="0" err="1" smtClean="0">
                <a:effectLst>
                  <a:glow rad="101600">
                    <a:srgbClr val="C00000">
                      <a:alpha val="60000"/>
                    </a:srgbClr>
                  </a:glow>
                  <a:outerShdw blurRad="38100" dist="38100" dir="2700000" algn="tl">
                    <a:srgbClr val="000000">
                      <a:alpha val="43137"/>
                    </a:srgbClr>
                  </a:outerShdw>
                </a:effectLst>
              </a:rPr>
              <a:t>Parime</a:t>
            </a:r>
            <a:r>
              <a:rPr lang="es-ES" i="1" dirty="0" smtClean="0">
                <a:effectLst>
                  <a:glow rad="101600">
                    <a:srgbClr val="C00000">
                      <a:alpha val="60000"/>
                    </a:srgbClr>
                  </a:glow>
                  <a:outerShdw blurRad="38100" dist="38100" dir="2700000" algn="tl">
                    <a:srgbClr val="000000">
                      <a:alpha val="43137"/>
                    </a:srgbClr>
                  </a:outerShdw>
                </a:effectLst>
              </a:rPr>
              <a:t> fue etiquetado como El Dorado en los mapas ingleses hasta que la teoría fue refutada por un explorador prusiano, más de 150 años después.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8" name="7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67544" y="4081636"/>
            <a:ext cx="842493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diferentes sistemas de creencias suelen provocar la destrucción de una cultura o religión. La codicia hizo que los antiguos tesoros espirituales del pueblo colombino fueran saqueados de su tierra. Lamentablemente, estos artefactos sagrados fueron fundidos y apreciados simplemente por su valor material o su peso en oro.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57000">
        <p15:prstTrans prst="fracture"/>
      </p:transition>
    </mc:Choice>
    <mc:Fallback xmlns="">
      <p:transition spd="slow" advTm="5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4000"/>
                                        <p:tgtEl>
                                          <p:spTgt spid="5"/>
                                        </p:tgtEl>
                                      </p:cBhvr>
                                    </p:animEffect>
                                  </p:childTnLst>
                                </p:cTn>
                              </p:par>
                              <p:par>
                                <p:cTn id="8" presetID="55"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4000" fill="hold"/>
                                        <p:tgtEl>
                                          <p:spTgt spid="5"/>
                                        </p:tgtEl>
                                        <p:attrNameLst>
                                          <p:attrName>ppt_w</p:attrName>
                                        </p:attrNameLst>
                                      </p:cBhvr>
                                      <p:tavLst>
                                        <p:tav tm="0">
                                          <p:val>
                                            <p:strVal val="#ppt_w*0.70"/>
                                          </p:val>
                                        </p:tav>
                                        <p:tav tm="100000">
                                          <p:val>
                                            <p:strVal val="#ppt_w"/>
                                          </p:val>
                                        </p:tav>
                                      </p:tavLst>
                                    </p:anim>
                                    <p:anim calcmode="lin" valueType="num">
                                      <p:cBhvr>
                                        <p:cTn id="11" dur="4000" fill="hold"/>
                                        <p:tgtEl>
                                          <p:spTgt spid="5"/>
                                        </p:tgtEl>
                                        <p:attrNameLst>
                                          <p:attrName>ppt_h</p:attrName>
                                        </p:attrNameLst>
                                      </p:cBhvr>
                                      <p:tavLst>
                                        <p:tav tm="0">
                                          <p:val>
                                            <p:strVal val="#ppt_h"/>
                                          </p:val>
                                        </p:tav>
                                        <p:tav tm="100000">
                                          <p:val>
                                            <p:strVal val="#ppt_h"/>
                                          </p:val>
                                        </p:tav>
                                      </p:tavLst>
                                    </p:anim>
                                    <p:animEffect transition="in" filter="fade">
                                      <p:cBhvr>
                                        <p:cTn id="12" dur="4000"/>
                                        <p:tgtEl>
                                          <p:spTgt spid="5"/>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17500"/>
                            </p:stCondLst>
                            <p:childTnLst>
                              <p:par>
                                <p:cTn id="20" presetID="10" presetClass="exit" presetSubtype="0" fill="hold" grpId="1" nodeType="afterEffect">
                                  <p:stCondLst>
                                    <p:cond delay="2000"/>
                                  </p:stCondLst>
                                  <p:iterate type="lt">
                                    <p:tmPct val="0"/>
                                  </p:iterate>
                                  <p:childTnLst>
                                    <p:animEffect transition="out" filter="fade">
                                      <p:cBhvr>
                                        <p:cTn id="21" dur="2000"/>
                                        <p:tgtEl>
                                          <p:spTgt spid="4"/>
                                        </p:tgtEl>
                                      </p:cBhvr>
                                    </p:animEffect>
                                    <p:set>
                                      <p:cBhvr>
                                        <p:cTn id="22" dur="1" fill="hold">
                                          <p:stCondLst>
                                            <p:cond delay="1999"/>
                                          </p:stCondLst>
                                        </p:cTn>
                                        <p:tgtEl>
                                          <p:spTgt spid="4"/>
                                        </p:tgtEl>
                                        <p:attrNameLst>
                                          <p:attrName>style.visibility</p:attrName>
                                        </p:attrNameLst>
                                      </p:cBhvr>
                                      <p:to>
                                        <p:strVal val="hidden"/>
                                      </p:to>
                                    </p:set>
                                  </p:childTnLst>
                                </p:cTn>
                              </p:par>
                              <p:par>
                                <p:cTn id="23" presetID="10" presetClass="entr" presetSubtype="0" fill="hold" nodeType="withEffect">
                                  <p:stCondLst>
                                    <p:cond delay="20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4000"/>
                                        <p:tgtEl>
                                          <p:spTgt spid="8"/>
                                        </p:tgtEl>
                                      </p:cBhvr>
                                    </p:animEffect>
                                  </p:childTnLst>
                                </p:cTn>
                              </p:par>
                              <p:par>
                                <p:cTn id="26" presetID="55" presetClass="entr" presetSubtype="0" fill="hold" nodeType="withEffect">
                                  <p:stCondLst>
                                    <p:cond delay="2000"/>
                                  </p:stCondLst>
                                  <p:childTnLst>
                                    <p:set>
                                      <p:cBhvr>
                                        <p:cTn id="27" dur="1" fill="hold">
                                          <p:stCondLst>
                                            <p:cond delay="0"/>
                                          </p:stCondLst>
                                        </p:cTn>
                                        <p:tgtEl>
                                          <p:spTgt spid="8"/>
                                        </p:tgtEl>
                                        <p:attrNameLst>
                                          <p:attrName>style.visibility</p:attrName>
                                        </p:attrNameLst>
                                      </p:cBhvr>
                                      <p:to>
                                        <p:strVal val="visible"/>
                                      </p:to>
                                    </p:set>
                                    <p:anim calcmode="lin" valueType="num">
                                      <p:cBhvr>
                                        <p:cTn id="28" dur="4000" fill="hold"/>
                                        <p:tgtEl>
                                          <p:spTgt spid="8"/>
                                        </p:tgtEl>
                                        <p:attrNameLst>
                                          <p:attrName>ppt_w</p:attrName>
                                        </p:attrNameLst>
                                      </p:cBhvr>
                                      <p:tavLst>
                                        <p:tav tm="0">
                                          <p:val>
                                            <p:strVal val="#ppt_w*0.70"/>
                                          </p:val>
                                        </p:tav>
                                        <p:tav tm="100000">
                                          <p:val>
                                            <p:strVal val="#ppt_w"/>
                                          </p:val>
                                        </p:tav>
                                      </p:tavLst>
                                    </p:anim>
                                    <p:anim calcmode="lin" valueType="num">
                                      <p:cBhvr>
                                        <p:cTn id="29" dur="4000" fill="hold"/>
                                        <p:tgtEl>
                                          <p:spTgt spid="8"/>
                                        </p:tgtEl>
                                        <p:attrNameLst>
                                          <p:attrName>ppt_h</p:attrName>
                                        </p:attrNameLst>
                                      </p:cBhvr>
                                      <p:tavLst>
                                        <p:tav tm="0">
                                          <p:val>
                                            <p:strVal val="#ppt_h"/>
                                          </p:val>
                                        </p:tav>
                                        <p:tav tm="100000">
                                          <p:val>
                                            <p:strVal val="#ppt_h"/>
                                          </p:val>
                                        </p:tav>
                                      </p:tavLst>
                                    </p:anim>
                                    <p:animEffect transition="in" filter="fade">
                                      <p:cBhvr>
                                        <p:cTn id="30" dur="4000"/>
                                        <p:tgtEl>
                                          <p:spTgt spid="8"/>
                                        </p:tgtEl>
                                      </p:cBhvr>
                                    </p:animEffect>
                                  </p:childTnLst>
                                </p:cTn>
                              </p:par>
                            </p:childTnLst>
                          </p:cTn>
                        </p:par>
                        <p:par>
                          <p:cTn id="31" fill="hold">
                            <p:stCondLst>
                              <p:cond delay="235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6"/>
                                        </p:tgtEl>
                                        <p:attrNameLst>
                                          <p:attrName>style.visibility</p:attrName>
                                        </p:attrNameLst>
                                      </p:cBhvr>
                                      <p:to>
                                        <p:strVal val="visible"/>
                                      </p:to>
                                    </p:set>
                                    <p:animEffect transition="in" filter="fade">
                                      <p:cBhvr>
                                        <p:cTn id="34" dur="1000"/>
                                        <p:tgtEl>
                                          <p:spTgt spid="6"/>
                                        </p:tgtEl>
                                      </p:cBhvr>
                                    </p:animEffect>
                                    <p:anim calcmode="lin" valueType="num">
                                      <p:cBhvr>
                                        <p:cTn id="35" dur="1000" fill="hold"/>
                                        <p:tgtEl>
                                          <p:spTgt spid="6"/>
                                        </p:tgtEl>
                                        <p:attrNameLst>
                                          <p:attrName>ppt_x</p:attrName>
                                        </p:attrNameLst>
                                      </p:cBhvr>
                                      <p:tavLst>
                                        <p:tav tm="0">
                                          <p:val>
                                            <p:strVal val="#ppt_x-.1"/>
                                          </p:val>
                                        </p:tav>
                                        <p:tav tm="100000">
                                          <p:val>
                                            <p:strVal val="#ppt_x"/>
                                          </p:val>
                                        </p:tav>
                                      </p:tavLst>
                                    </p:anim>
                                    <p:anim calcmode="lin" valueType="num">
                                      <p:cBhvr>
                                        <p:cTn id="3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297660"/>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orígenes de la leyenda de El Dorado comenzó en el año 1534. Por aquel entonces, el explorador español Sebastián de </a:t>
            </a:r>
            <a:r>
              <a:rPr lang="es-ES" i="1" dirty="0" err="1" smtClean="0">
                <a:effectLst>
                  <a:glow rad="101600">
                    <a:srgbClr val="C00000">
                      <a:alpha val="60000"/>
                    </a:srgbClr>
                  </a:glow>
                  <a:outerShdw blurRad="38100" dist="38100" dir="2700000" algn="tl">
                    <a:srgbClr val="000000">
                      <a:alpha val="43137"/>
                    </a:srgbClr>
                  </a:outerShdw>
                </a:effectLst>
              </a:rPr>
              <a:t>Belalcázar</a:t>
            </a:r>
            <a:r>
              <a:rPr lang="es-ES" i="1" dirty="0" smtClean="0">
                <a:effectLst>
                  <a:glow rad="101600">
                    <a:srgbClr val="C00000">
                      <a:alpha val="60000"/>
                    </a:srgbClr>
                  </a:glow>
                  <a:outerShdw blurRad="38100" dist="38100" dir="2700000" algn="tl">
                    <a:srgbClr val="000000">
                      <a:alpha val="43137"/>
                    </a:srgbClr>
                  </a:outerShdw>
                </a:effectLst>
              </a:rPr>
              <a:t> hizo prisionero a un indígena, que terminaría siendo uno de los miembros más respetados de su comunidad.</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varias conversaciones, aquel hombre le confesaría que el rey de su tribu hacía un rito habitualmente: cubrir todo su cuerpo en oro en polvo, bañarse en la laguna y desprenderse del preciado botín para ofrecérselo a los dioses.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5000">
        <p14:ripple/>
      </p:transition>
    </mc:Choice>
    <mc:Fallback xmlns="">
      <p:transition spd="slow" advTm="5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47"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anim calcmode="lin" valueType="num">
                                      <p:cBhvr>
                                        <p:cTn id="11" dur="4000" fill="hold"/>
                                        <p:tgtEl>
                                          <p:spTgt spid="15"/>
                                        </p:tgtEl>
                                        <p:attrNameLst>
                                          <p:attrName>ppt_x</p:attrName>
                                        </p:attrNameLst>
                                      </p:cBhvr>
                                      <p:tavLst>
                                        <p:tav tm="0">
                                          <p:val>
                                            <p:strVal val="#ppt_x"/>
                                          </p:val>
                                        </p:tav>
                                        <p:tav tm="100000">
                                          <p:val>
                                            <p:strVal val="#ppt_x"/>
                                          </p:val>
                                        </p:tav>
                                      </p:tavLst>
                                    </p:anim>
                                    <p:anim calcmode="lin" valueType="num">
                                      <p:cBhvr>
                                        <p:cTn id="12" dur="4000" fill="hold"/>
                                        <p:tgtEl>
                                          <p:spTgt spid="15"/>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4500"/>
                            </p:stCondLst>
                            <p:childTnLst>
                              <p:par>
                                <p:cTn id="20" presetID="10" presetClass="exit" presetSubtype="0" fill="hold" grpId="1" nodeType="afterEffect">
                                  <p:stCondLst>
                                    <p:cond delay="2000"/>
                                  </p:stCondLst>
                                  <p:iterate type="lt">
                                    <p:tmPct val="0"/>
                                  </p:iterate>
                                  <p:childTnLst>
                                    <p:animEffect transition="out" filter="fade">
                                      <p:cBhvr>
                                        <p:cTn id="21" dur="2000"/>
                                        <p:tgtEl>
                                          <p:spTgt spid="5"/>
                                        </p:tgtEl>
                                      </p:cBhvr>
                                    </p:animEffect>
                                    <p:set>
                                      <p:cBhvr>
                                        <p:cTn id="22" dur="1" fill="hold">
                                          <p:stCondLst>
                                            <p:cond delay="1999"/>
                                          </p:stCondLst>
                                        </p:cTn>
                                        <p:tgtEl>
                                          <p:spTgt spid="5"/>
                                        </p:tgtEl>
                                        <p:attrNameLst>
                                          <p:attrName>style.visibility</p:attrName>
                                        </p:attrNameLst>
                                      </p:cBhvr>
                                      <p:to>
                                        <p:strVal val="hidden"/>
                                      </p:to>
                                    </p:set>
                                  </p:childTnLst>
                                </p:cTn>
                              </p:par>
                              <p:par>
                                <p:cTn id="23" presetID="10" presetClass="entr" presetSubtype="0" fill="hold" nodeType="withEffect">
                                  <p:stCondLst>
                                    <p:cond delay="200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4000"/>
                                        <p:tgtEl>
                                          <p:spTgt spid="4"/>
                                        </p:tgtEl>
                                      </p:cBhvr>
                                    </p:animEffect>
                                  </p:childTnLst>
                                </p:cTn>
                              </p:par>
                              <p:par>
                                <p:cTn id="26" presetID="42" presetClass="entr" presetSubtype="0" fill="hold" nodeType="withEffect">
                                  <p:stCondLst>
                                    <p:cond delay="200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4000"/>
                                        <p:tgtEl>
                                          <p:spTgt spid="4"/>
                                        </p:tgtEl>
                                      </p:cBhvr>
                                    </p:animEffect>
                                    <p:anim calcmode="lin" valueType="num">
                                      <p:cBhvr>
                                        <p:cTn id="29" dur="4000" fill="hold"/>
                                        <p:tgtEl>
                                          <p:spTgt spid="4"/>
                                        </p:tgtEl>
                                        <p:attrNameLst>
                                          <p:attrName>ppt_x</p:attrName>
                                        </p:attrNameLst>
                                      </p:cBhvr>
                                      <p:tavLst>
                                        <p:tav tm="0">
                                          <p:val>
                                            <p:strVal val="#ppt_x"/>
                                          </p:val>
                                        </p:tav>
                                        <p:tav tm="100000">
                                          <p:val>
                                            <p:strVal val="#ppt_x"/>
                                          </p:val>
                                        </p:tav>
                                      </p:tavLst>
                                    </p:anim>
                                    <p:anim calcmode="lin" valueType="num">
                                      <p:cBhvr>
                                        <p:cTn id="30" dur="4000" fill="hold"/>
                                        <p:tgtEl>
                                          <p:spTgt spid="4"/>
                                        </p:tgtEl>
                                        <p:attrNameLst>
                                          <p:attrName>ppt_y</p:attrName>
                                        </p:attrNameLst>
                                      </p:cBhvr>
                                      <p:tavLst>
                                        <p:tav tm="0">
                                          <p:val>
                                            <p:strVal val="#ppt_y+.1"/>
                                          </p:val>
                                        </p:tav>
                                        <p:tav tm="100000">
                                          <p:val>
                                            <p:strVal val="#ppt_y"/>
                                          </p:val>
                                        </p:tav>
                                      </p:tavLst>
                                    </p:anim>
                                  </p:childTnLst>
                                </p:cTn>
                              </p:par>
                            </p:childTnLst>
                          </p:cTn>
                        </p:par>
                        <p:par>
                          <p:cTn id="31" fill="hold">
                            <p:stCondLst>
                              <p:cond delay="305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6"/>
                                        </p:tgtEl>
                                        <p:attrNameLst>
                                          <p:attrName>style.visibility</p:attrName>
                                        </p:attrNameLst>
                                      </p:cBhvr>
                                      <p:to>
                                        <p:strVal val="visible"/>
                                      </p:to>
                                    </p:set>
                                    <p:animEffect transition="in" filter="fade">
                                      <p:cBhvr>
                                        <p:cTn id="34" dur="1000"/>
                                        <p:tgtEl>
                                          <p:spTgt spid="6"/>
                                        </p:tgtEl>
                                      </p:cBhvr>
                                    </p:animEffect>
                                    <p:anim calcmode="lin" valueType="num">
                                      <p:cBhvr>
                                        <p:cTn id="35" dur="1000" fill="hold"/>
                                        <p:tgtEl>
                                          <p:spTgt spid="6"/>
                                        </p:tgtEl>
                                        <p:attrNameLst>
                                          <p:attrName>ppt_x</p:attrName>
                                        </p:attrNameLst>
                                      </p:cBhvr>
                                      <p:tavLst>
                                        <p:tav tm="0">
                                          <p:val>
                                            <p:strVal val="#ppt_x-.1"/>
                                          </p:val>
                                        </p:tav>
                                        <p:tav tm="100000">
                                          <p:val>
                                            <p:strVal val="#ppt_x"/>
                                          </p:val>
                                        </p:tav>
                                      </p:tavLst>
                                    </p:anim>
                                    <p:anim calcmode="lin" valueType="num">
                                      <p:cBhvr>
                                        <p:cTn id="3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23528" y="4297660"/>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exploradores españoles ya habían sido capaces de confirmar por sí mismos que el terreno estaba lleno de importantes minas de oro, pero aquel prisionero les confesó que la ciudad de la que hablaba almacenaba cantidades ingentes, imposible de cuantificar.</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Aquel relato es el que provocó que los descubridores se volvieran locos con la búsqueda de El Dorado, sin encontrar absolutamente nada en sus múltiples intentos. Todo apuntaba a que se trataba de una misteriosa leyenda.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56000">
        <p:wheel spokes="1"/>
      </p:transition>
    </mc:Choice>
    <mc:Fallback xmlns="">
      <p:transition spd="slow" advTm="56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heel(1)">
                                      <p:cBhvr>
                                        <p:cTn id="7" dur="4000"/>
                                        <p:tgtEl>
                                          <p:spTgt spid="16"/>
                                        </p:tgtEl>
                                      </p:cBhvr>
                                    </p:animEffect>
                                  </p:childTnLst>
                                </p:cTn>
                              </p:par>
                              <p:par>
                                <p:cTn id="8" presetID="23" presetClass="entr" presetSubtype="272"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4000" fill="hold"/>
                                        <p:tgtEl>
                                          <p:spTgt spid="16"/>
                                        </p:tgtEl>
                                        <p:attrNameLst>
                                          <p:attrName>ppt_w</p:attrName>
                                        </p:attrNameLst>
                                      </p:cBhvr>
                                      <p:tavLst>
                                        <p:tav tm="0">
                                          <p:val>
                                            <p:strVal val="2/3*#ppt_w"/>
                                          </p:val>
                                        </p:tav>
                                        <p:tav tm="100000">
                                          <p:val>
                                            <p:strVal val="#ppt_w"/>
                                          </p:val>
                                        </p:tav>
                                      </p:tavLst>
                                    </p:anim>
                                    <p:anim calcmode="lin" valueType="num">
                                      <p:cBhvr>
                                        <p:cTn id="11" dur="4000" fill="hold"/>
                                        <p:tgtEl>
                                          <p:spTgt spid="16"/>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67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18" presetClass="entr" presetSubtype="12" fill="hold" nodeType="withEffect">
                                  <p:stCondLst>
                                    <p:cond delay="2000"/>
                                  </p:stCondLst>
                                  <p:childTnLst>
                                    <p:set>
                                      <p:cBhvr>
                                        <p:cTn id="23" dur="1" fill="hold">
                                          <p:stCondLst>
                                            <p:cond delay="0"/>
                                          </p:stCondLst>
                                        </p:cTn>
                                        <p:tgtEl>
                                          <p:spTgt spid="15"/>
                                        </p:tgtEl>
                                        <p:attrNameLst>
                                          <p:attrName>style.visibility</p:attrName>
                                        </p:attrNameLst>
                                      </p:cBhvr>
                                      <p:to>
                                        <p:strVal val="visible"/>
                                      </p:to>
                                    </p:set>
                                    <p:animEffect transition="in" filter="strips(downLeft)">
                                      <p:cBhvr>
                                        <p:cTn id="24" dur="4000"/>
                                        <p:tgtEl>
                                          <p:spTgt spid="15"/>
                                        </p:tgtEl>
                                      </p:cBhvr>
                                    </p:animEffect>
                                  </p:childTnLst>
                                </p:cTn>
                              </p:par>
                              <p:par>
                                <p:cTn id="25" presetID="50" presetClass="entr" presetSubtype="0" decel="100000" fill="hold" nodeType="withEffect">
                                  <p:stCondLst>
                                    <p:cond delay="20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4000" fill="hold"/>
                                        <p:tgtEl>
                                          <p:spTgt spid="15"/>
                                        </p:tgtEl>
                                        <p:attrNameLst>
                                          <p:attrName>ppt_w</p:attrName>
                                        </p:attrNameLst>
                                      </p:cBhvr>
                                      <p:tavLst>
                                        <p:tav tm="0">
                                          <p:val>
                                            <p:strVal val="#ppt_w+.3"/>
                                          </p:val>
                                        </p:tav>
                                        <p:tav tm="100000">
                                          <p:val>
                                            <p:strVal val="#ppt_w"/>
                                          </p:val>
                                        </p:tav>
                                      </p:tavLst>
                                    </p:anim>
                                    <p:anim calcmode="lin" valueType="num">
                                      <p:cBhvr>
                                        <p:cTn id="28" dur="4000" fill="hold"/>
                                        <p:tgtEl>
                                          <p:spTgt spid="15"/>
                                        </p:tgtEl>
                                        <p:attrNameLst>
                                          <p:attrName>ppt_h</p:attrName>
                                        </p:attrNameLst>
                                      </p:cBhvr>
                                      <p:tavLst>
                                        <p:tav tm="0">
                                          <p:val>
                                            <p:strVal val="#ppt_h"/>
                                          </p:val>
                                        </p:tav>
                                        <p:tav tm="100000">
                                          <p:val>
                                            <p:strVal val="#ppt_h"/>
                                          </p:val>
                                        </p:tav>
                                      </p:tavLst>
                                    </p:anim>
                                    <p:animEffect transition="in" filter="fade">
                                      <p:cBhvr>
                                        <p:cTn id="29" dur="4000"/>
                                        <p:tgtEl>
                                          <p:spTgt spid="15"/>
                                        </p:tgtEl>
                                      </p:cBhvr>
                                    </p:animEffect>
                                  </p:childTnLst>
                                </p:cTn>
                              </p:par>
                            </p:childTnLst>
                          </p:cTn>
                        </p:par>
                        <p:par>
                          <p:cTn id="30" fill="hold">
                            <p:stCondLst>
                              <p:cond delay="327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hecho, los expertos llegaron a la conclusión de que El Dorado nunca existió y que simplemente se trataba de un mito. El minucioso estudio de los diferentes relatos que llegaron a nuestra época, permitió concluir que se trató de una simple deformación de la realidad.</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683568"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cierto que los Muisca y los </a:t>
            </a:r>
            <a:r>
              <a:rPr lang="es-ES" i="1" dirty="0" err="1" smtClean="0">
                <a:effectLst>
                  <a:glow rad="101600">
                    <a:srgbClr val="C00000">
                      <a:alpha val="60000"/>
                    </a:srgbClr>
                  </a:glow>
                  <a:outerShdw blurRad="38100" dist="38100" dir="2700000" algn="tl">
                    <a:srgbClr val="000000">
                      <a:alpha val="43137"/>
                    </a:srgbClr>
                  </a:outerShdw>
                </a:effectLst>
              </a:rPr>
              <a:t>Tairona</a:t>
            </a:r>
            <a:r>
              <a:rPr lang="es-ES" i="1" dirty="0" smtClean="0">
                <a:effectLst>
                  <a:glow rad="101600">
                    <a:srgbClr val="C00000">
                      <a:alpha val="60000"/>
                    </a:srgbClr>
                  </a:glow>
                  <a:outerShdw blurRad="38100" dist="38100" dir="2700000" algn="tl">
                    <a:srgbClr val="000000">
                      <a:alpha val="43137"/>
                    </a:srgbClr>
                  </a:outerShdw>
                </a:effectLst>
              </a:rPr>
              <a:t>, tribus que ocuparon aquel territorio,         fueron grandes orfebres, capaces de chapar en oro objetos fabricados con otros metales gracias a un avanzado método. Pero nada más.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56000">
        <p:wheel spokes="1"/>
      </p:transition>
    </mc:Choice>
    <mc:Fallback xmlns="">
      <p:transition spd="slow" advTm="56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47"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anim calcmode="lin" valueType="num">
                                      <p:cBhvr>
                                        <p:cTn id="11" dur="4000" fill="hold"/>
                                        <p:tgtEl>
                                          <p:spTgt spid="15"/>
                                        </p:tgtEl>
                                        <p:attrNameLst>
                                          <p:attrName>ppt_x</p:attrName>
                                        </p:attrNameLst>
                                      </p:cBhvr>
                                      <p:tavLst>
                                        <p:tav tm="0">
                                          <p:val>
                                            <p:strVal val="#ppt_x"/>
                                          </p:val>
                                        </p:tav>
                                        <p:tav tm="100000">
                                          <p:val>
                                            <p:strVal val="#ppt_x"/>
                                          </p:val>
                                        </p:tav>
                                      </p:tavLst>
                                    </p:anim>
                                    <p:anim calcmode="lin" valueType="num">
                                      <p:cBhvr>
                                        <p:cTn id="12" dur="4000" fill="hold"/>
                                        <p:tgtEl>
                                          <p:spTgt spid="15"/>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7300"/>
                            </p:stCondLst>
                            <p:childTnLst>
                              <p:par>
                                <p:cTn id="20" presetID="10" presetClass="exit" presetSubtype="0" fill="hold" grpId="1" nodeType="afterEffect">
                                  <p:stCondLst>
                                    <p:cond delay="2000"/>
                                  </p:stCondLst>
                                  <p:iterate type="lt">
                                    <p:tmPct val="0"/>
                                  </p:iterate>
                                  <p:childTnLst>
                                    <p:animEffect transition="out" filter="fade">
                                      <p:cBhvr>
                                        <p:cTn id="21" dur="2000"/>
                                        <p:tgtEl>
                                          <p:spTgt spid="5"/>
                                        </p:tgtEl>
                                      </p:cBhvr>
                                    </p:animEffect>
                                    <p:set>
                                      <p:cBhvr>
                                        <p:cTn id="22" dur="1" fill="hold">
                                          <p:stCondLst>
                                            <p:cond delay="1999"/>
                                          </p:stCondLst>
                                        </p:cTn>
                                        <p:tgtEl>
                                          <p:spTgt spid="5"/>
                                        </p:tgtEl>
                                        <p:attrNameLst>
                                          <p:attrName>style.visibility</p:attrName>
                                        </p:attrNameLst>
                                      </p:cBhvr>
                                      <p:to>
                                        <p:strVal val="hidden"/>
                                      </p:to>
                                    </p:set>
                                  </p:childTnLst>
                                </p:cTn>
                              </p:par>
                              <p:par>
                                <p:cTn id="23" presetID="42" presetClass="entr" presetSubtype="0" fill="hold" nodeType="withEffect">
                                  <p:stCondLst>
                                    <p:cond delay="200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4000"/>
                                        <p:tgtEl>
                                          <p:spTgt spid="4"/>
                                        </p:tgtEl>
                                      </p:cBhvr>
                                    </p:animEffect>
                                    <p:anim calcmode="lin" valueType="num">
                                      <p:cBhvr>
                                        <p:cTn id="26" dur="4000" fill="hold"/>
                                        <p:tgtEl>
                                          <p:spTgt spid="4"/>
                                        </p:tgtEl>
                                        <p:attrNameLst>
                                          <p:attrName>ppt_x</p:attrName>
                                        </p:attrNameLst>
                                      </p:cBhvr>
                                      <p:tavLst>
                                        <p:tav tm="0">
                                          <p:val>
                                            <p:strVal val="#ppt_x"/>
                                          </p:val>
                                        </p:tav>
                                        <p:tav tm="100000">
                                          <p:val>
                                            <p:strVal val="#ppt_x"/>
                                          </p:val>
                                        </p:tav>
                                      </p:tavLst>
                                    </p:anim>
                                    <p:anim calcmode="lin" valueType="num">
                                      <p:cBhvr>
                                        <p:cTn id="27" dur="4000" fill="hold"/>
                                        <p:tgtEl>
                                          <p:spTgt spid="4"/>
                                        </p:tgtEl>
                                        <p:attrNameLst>
                                          <p:attrName>ppt_y</p:attrName>
                                        </p:attrNameLst>
                                      </p:cBhvr>
                                      <p:tavLst>
                                        <p:tav tm="0">
                                          <p:val>
                                            <p:strVal val="#ppt_y+.1"/>
                                          </p:val>
                                        </p:tav>
                                        <p:tav tm="100000">
                                          <p:val>
                                            <p:strVal val="#ppt_y"/>
                                          </p:val>
                                        </p:tav>
                                      </p:tavLst>
                                    </p:anim>
                                  </p:childTnLst>
                                </p:cTn>
                              </p:par>
                              <p:par>
                                <p:cTn id="28" presetID="23" presetClass="entr" presetSubtype="288" fill="hold" nodeType="withEffect">
                                  <p:stCondLst>
                                    <p:cond delay="2000"/>
                                  </p:stCondLst>
                                  <p:childTnLst>
                                    <p:set>
                                      <p:cBhvr>
                                        <p:cTn id="29" dur="1" fill="hold">
                                          <p:stCondLst>
                                            <p:cond delay="0"/>
                                          </p:stCondLst>
                                        </p:cTn>
                                        <p:tgtEl>
                                          <p:spTgt spid="4"/>
                                        </p:tgtEl>
                                        <p:attrNameLst>
                                          <p:attrName>style.visibility</p:attrName>
                                        </p:attrNameLst>
                                      </p:cBhvr>
                                      <p:to>
                                        <p:strVal val="visible"/>
                                      </p:to>
                                    </p:set>
                                    <p:anim calcmode="lin" valueType="num">
                                      <p:cBhvr>
                                        <p:cTn id="30" dur="4000" fill="hold"/>
                                        <p:tgtEl>
                                          <p:spTgt spid="4"/>
                                        </p:tgtEl>
                                        <p:attrNameLst>
                                          <p:attrName>ppt_w</p:attrName>
                                        </p:attrNameLst>
                                      </p:cBhvr>
                                      <p:tavLst>
                                        <p:tav tm="0">
                                          <p:val>
                                            <p:strVal val="4/3*#ppt_w"/>
                                          </p:val>
                                        </p:tav>
                                        <p:tav tm="100000">
                                          <p:val>
                                            <p:strVal val="#ppt_w"/>
                                          </p:val>
                                        </p:tav>
                                      </p:tavLst>
                                    </p:anim>
                                    <p:anim calcmode="lin" valueType="num">
                                      <p:cBhvr>
                                        <p:cTn id="31" dur="4000" fill="hold"/>
                                        <p:tgtEl>
                                          <p:spTgt spid="4"/>
                                        </p:tgtEl>
                                        <p:attrNameLst>
                                          <p:attrName>ppt_h</p:attrName>
                                        </p:attrNameLst>
                                      </p:cBhvr>
                                      <p:tavLst>
                                        <p:tav tm="0">
                                          <p:val>
                                            <p:strVal val="4/3*#ppt_h"/>
                                          </p:val>
                                        </p:tav>
                                        <p:tav tm="100000">
                                          <p:val>
                                            <p:strVal val="#ppt_h"/>
                                          </p:val>
                                        </p:tav>
                                      </p:tavLst>
                                    </p:anim>
                                  </p:childTnLst>
                                </p:cTn>
                              </p:par>
                            </p:childTnLst>
                          </p:cTn>
                        </p:par>
                        <p:par>
                          <p:cTn id="32" fill="hold">
                            <p:stCondLst>
                              <p:cond delay="333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1"/>
                                          </p:val>
                                        </p:tav>
                                        <p:tav tm="100000">
                                          <p:val>
                                            <p:strVal val="#ppt_x"/>
                                          </p:val>
                                        </p:tav>
                                      </p:tavLst>
                                    </p:anim>
                                    <p:anim calcmode="lin" valueType="num">
                                      <p:cBhvr>
                                        <p:cTn id="3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755576" y="4585692"/>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muy probable que los exploradores de hace 500 años llegaron a la falsa conclusión de que, si eran capaces de tratar el oro, era porque existía una ciudad plagada de este metal precioso.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nada más lejos de la realidad: probablemente lo extraían y lo trabajaban, sin acumularlo, aunque es posible que lo usaran en sus ritos. De hecho, los expertos creen que la Laguna de </a:t>
            </a:r>
            <a:r>
              <a:rPr lang="es-ES" i="1" dirty="0" err="1" smtClean="0">
                <a:effectLst>
                  <a:glow rad="101600">
                    <a:srgbClr val="C00000">
                      <a:alpha val="60000"/>
                    </a:srgbClr>
                  </a:glow>
                  <a:outerShdw blurRad="38100" dist="38100" dir="2700000" algn="tl">
                    <a:srgbClr val="000000">
                      <a:alpha val="43137"/>
                    </a:srgbClr>
                  </a:outerShdw>
                </a:effectLst>
              </a:rPr>
              <a:t>Guatavita</a:t>
            </a:r>
            <a:r>
              <a:rPr lang="es-ES" i="1" dirty="0" smtClean="0">
                <a:effectLst>
                  <a:glow rad="101600">
                    <a:srgbClr val="C00000">
                      <a:alpha val="60000"/>
                    </a:srgbClr>
                  </a:glow>
                  <a:outerShdw blurRad="38100" dist="38100" dir="2700000" algn="tl">
                    <a:srgbClr val="000000">
                      <a:alpha val="43137"/>
                    </a:srgbClr>
                  </a:outerShdw>
                </a:effectLst>
              </a:rPr>
              <a:t> sería aquella que generó el mito.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0000">
        <p14:wheelReverse spokes="1"/>
      </p:transition>
    </mc:Choice>
    <mc:Fallback xmlns="">
      <p:transition spd="slow" advTm="5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vertical)">
                                      <p:cBhvr>
                                        <p:cTn id="7" dur="3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4/3*#ppt_w"/>
                                          </p:val>
                                        </p:tav>
                                        <p:tav tm="100000">
                                          <p:val>
                                            <p:strVal val="#ppt_w"/>
                                          </p:val>
                                        </p:tav>
                                      </p:tavLst>
                                    </p:anim>
                                    <p:anim calcmode="lin" valueType="num">
                                      <p:cBhvr>
                                        <p:cTn id="11" dur="4000" fill="hold"/>
                                        <p:tgtEl>
                                          <p:spTgt spid="15"/>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04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14" presetClass="entr" presetSubtype="10"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Effect transition="in" filter="randombar(horizontal)">
                                      <p:cBhvr>
                                        <p:cTn id="24" dur="3000"/>
                                        <p:tgtEl>
                                          <p:spTgt spid="16"/>
                                        </p:tgtEl>
                                      </p:cBhvr>
                                    </p:animEffect>
                                  </p:childTnLst>
                                </p:cTn>
                              </p:par>
                              <p:par>
                                <p:cTn id="25" presetID="23" presetClass="entr" presetSubtype="272" fill="hold" nodeType="withEffect">
                                  <p:stCondLst>
                                    <p:cond delay="20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4000" fill="hold"/>
                                        <p:tgtEl>
                                          <p:spTgt spid="16"/>
                                        </p:tgtEl>
                                        <p:attrNameLst>
                                          <p:attrName>ppt_w</p:attrName>
                                        </p:attrNameLst>
                                      </p:cBhvr>
                                      <p:tavLst>
                                        <p:tav tm="0">
                                          <p:val>
                                            <p:strVal val="2/3*#ppt_w"/>
                                          </p:val>
                                        </p:tav>
                                        <p:tav tm="100000">
                                          <p:val>
                                            <p:strVal val="#ppt_w"/>
                                          </p:val>
                                        </p:tav>
                                      </p:tavLst>
                                    </p:anim>
                                    <p:anim calcmode="lin" valueType="num">
                                      <p:cBhvr>
                                        <p:cTn id="28" dur="4000" fill="hold"/>
                                        <p:tgtEl>
                                          <p:spTgt spid="16"/>
                                        </p:tgtEl>
                                        <p:attrNameLst>
                                          <p:attrName>ppt_h</p:attrName>
                                        </p:attrNameLst>
                                      </p:cBhvr>
                                      <p:tavLst>
                                        <p:tav tm="0">
                                          <p:val>
                                            <p:strVal val="2/3*#ppt_h"/>
                                          </p:val>
                                        </p:tav>
                                        <p:tav tm="100000">
                                          <p:val>
                                            <p:strVal val="#ppt_h"/>
                                          </p:val>
                                        </p:tav>
                                      </p:tavLst>
                                    </p:anim>
                                  </p:childTnLst>
                                </p:cTn>
                              </p:par>
                            </p:childTnLst>
                          </p:cTn>
                        </p:par>
                        <p:par>
                          <p:cTn id="29" fill="hold">
                            <p:stCondLst>
                              <p:cond delay="264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4" name="3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lo que sí fue real fue la existencia de ciudades muy avanzadas para su época en mitad de la selva colombiana, capaces de trabajar con oro de manera tan fantasiosa como para conseguir cubrir con este precioso metal todo lo que quisieran.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wheelReverse spokes="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4000"/>
                                        <p:tgtEl>
                                          <p:spTgt spid="9"/>
                                        </p:tgtEl>
                                      </p:cBhvr>
                                    </p:animEffect>
                                  </p:childTnLst>
                                </p:cTn>
                              </p:par>
                              <p:par>
                                <p:cTn id="8" presetID="47"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4000"/>
                                        <p:tgtEl>
                                          <p:spTgt spid="9"/>
                                        </p:tgtEl>
                                      </p:cBhvr>
                                    </p:animEffect>
                                    <p:anim calcmode="lin" valueType="num">
                                      <p:cBhvr>
                                        <p:cTn id="11" dur="4000" fill="hold"/>
                                        <p:tgtEl>
                                          <p:spTgt spid="9"/>
                                        </p:tgtEl>
                                        <p:attrNameLst>
                                          <p:attrName>ppt_x</p:attrName>
                                        </p:attrNameLst>
                                      </p:cBhvr>
                                      <p:tavLst>
                                        <p:tav tm="0">
                                          <p:val>
                                            <p:strVal val="#ppt_x"/>
                                          </p:val>
                                        </p:tav>
                                        <p:tav tm="100000">
                                          <p:val>
                                            <p:strVal val="#ppt_x"/>
                                          </p:val>
                                        </p:tav>
                                      </p:tavLst>
                                    </p:anim>
                                    <p:anim calcmode="lin" valueType="num">
                                      <p:cBhvr>
                                        <p:cTn id="12" dur="4000" fill="hold"/>
                                        <p:tgtEl>
                                          <p:spTgt spid="9"/>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4000"/>
                                        <p:tgtEl>
                                          <p:spTgt spid="4"/>
                                        </p:tgtEl>
                                      </p:cBhvr>
                                    </p:animEffect>
                                  </p:childTnLst>
                                </p:cTn>
                              </p:par>
                              <p:par>
                                <p:cTn id="16" presetID="42"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4000"/>
                                        <p:tgtEl>
                                          <p:spTgt spid="4"/>
                                        </p:tgtEl>
                                      </p:cBhvr>
                                    </p:animEffect>
                                    <p:anim calcmode="lin" valueType="num">
                                      <p:cBhvr>
                                        <p:cTn id="19" dur="4000" fill="hold"/>
                                        <p:tgtEl>
                                          <p:spTgt spid="4"/>
                                        </p:tgtEl>
                                        <p:attrNameLst>
                                          <p:attrName>ppt_x</p:attrName>
                                        </p:attrNameLst>
                                      </p:cBhvr>
                                      <p:tavLst>
                                        <p:tav tm="0">
                                          <p:val>
                                            <p:strVal val="#ppt_x"/>
                                          </p:val>
                                        </p:tav>
                                        <p:tav tm="100000">
                                          <p:val>
                                            <p:strVal val="#ppt_x"/>
                                          </p:val>
                                        </p:tav>
                                      </p:tavLst>
                                    </p:anim>
                                    <p:anim calcmode="lin" valueType="num">
                                      <p:cBhvr>
                                        <p:cTn id="20" dur="4000" fill="hold"/>
                                        <p:tgtEl>
                                          <p:spTgt spid="4"/>
                                        </p:tgtEl>
                                        <p:attrNameLst>
                                          <p:attrName>ppt_y</p:attrName>
                                        </p:attrNameLst>
                                      </p:cBhvr>
                                      <p:tavLst>
                                        <p:tav tm="0">
                                          <p:val>
                                            <p:strVal val="#ppt_y+.1"/>
                                          </p:val>
                                        </p:tav>
                                        <p:tav tm="100000">
                                          <p:val>
                                            <p:strVal val="#ppt_y"/>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195762.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4" name="3 CuadroTexto"/>
          <p:cNvSpPr txBox="1"/>
          <p:nvPr/>
        </p:nvSpPr>
        <p:spPr>
          <a:xfrm>
            <a:off x="467544"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Posiblemente los increíbles descubrimientos -colgantes, amuletos o pequeñas estatuas- que los exploradores llevaron a cabo les llevó a incrementar la leyenda de El Dorado. Y, ahora, se ha hallado una de esas ciudades.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6" name="5 Imagen" descr="19576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Han sido los científicos Albert </a:t>
            </a:r>
            <a:r>
              <a:rPr lang="es-ES" i="1" dirty="0" err="1" smtClean="0">
                <a:effectLst>
                  <a:glow rad="101600">
                    <a:srgbClr val="C00000">
                      <a:alpha val="60000"/>
                    </a:srgbClr>
                  </a:glow>
                  <a:outerShdw blurRad="38100" dist="38100" dir="2700000" algn="tl">
                    <a:srgbClr val="000000">
                      <a:alpha val="43137"/>
                    </a:srgbClr>
                  </a:outerShdw>
                </a:effectLst>
              </a:rPr>
              <a:t>Lin</a:t>
            </a:r>
            <a:r>
              <a:rPr lang="es-ES" i="1" dirty="0" smtClean="0">
                <a:effectLst>
                  <a:glow rad="101600">
                    <a:srgbClr val="C00000">
                      <a:alpha val="60000"/>
                    </a:srgbClr>
                  </a:glow>
                  <a:outerShdw blurRad="38100" dist="38100" dir="2700000" algn="tl">
                    <a:srgbClr val="000000">
                      <a:alpha val="43137"/>
                    </a:srgbClr>
                  </a:outerShdw>
                </a:effectLst>
              </a:rPr>
              <a:t> y Santiago Giraldo los que han conseguido hallar, a través de </a:t>
            </a:r>
            <a:r>
              <a:rPr lang="es-ES" i="1" dirty="0" err="1" smtClean="0">
                <a:effectLst>
                  <a:glow rad="101600">
                    <a:srgbClr val="C00000">
                      <a:alpha val="60000"/>
                    </a:srgbClr>
                  </a:glow>
                  <a:outerShdw blurRad="38100" dist="38100" dir="2700000" algn="tl">
                    <a:srgbClr val="000000">
                      <a:alpha val="43137"/>
                    </a:srgbClr>
                  </a:outerShdw>
                </a:effectLst>
              </a:rPr>
              <a:t>Lidar</a:t>
            </a:r>
            <a:r>
              <a:rPr lang="es-ES" i="1" dirty="0" smtClean="0">
                <a:effectLst>
                  <a:glow rad="101600">
                    <a:srgbClr val="C00000">
                      <a:alpha val="60000"/>
                    </a:srgbClr>
                  </a:glow>
                  <a:outerShdw blurRad="38100" dist="38100" dir="2700000" algn="tl">
                    <a:srgbClr val="000000">
                      <a:alpha val="43137"/>
                    </a:srgbClr>
                  </a:outerShdw>
                </a:effectLst>
              </a:rPr>
              <a:t>, una impresionante ciudad oculta en la selva. Mediante este radar de alta capacidad, los expertos han conseguido mapear una zona de unos 1.200 metros cuadrados.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57000">
        <p15:prstTrans prst="pageCurlDouble"/>
      </p:transition>
    </mc:Choice>
    <mc:Fallback xmlns="">
      <p:transition spd="slow" advTm="5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4000" fill="hold"/>
                                        <p:tgtEl>
                                          <p:spTgt spid="7"/>
                                        </p:tgtEl>
                                        <p:attrNameLst>
                                          <p:attrName>ppt_w</p:attrName>
                                        </p:attrNameLst>
                                      </p:cBhvr>
                                      <p:tavLst>
                                        <p:tav tm="0">
                                          <p:val>
                                            <p:strVal val="4/3*#ppt_w"/>
                                          </p:val>
                                        </p:tav>
                                        <p:tav tm="100000">
                                          <p:val>
                                            <p:strVal val="#ppt_w"/>
                                          </p:val>
                                        </p:tav>
                                      </p:tavLst>
                                    </p:anim>
                                    <p:anim calcmode="lin" valueType="num">
                                      <p:cBhvr>
                                        <p:cTn id="8" dur="4000" fill="hold"/>
                                        <p:tgtEl>
                                          <p:spTgt spid="7"/>
                                        </p:tgtEl>
                                        <p:attrNameLst>
                                          <p:attrName>ppt_h</p:attrName>
                                        </p:attrNameLst>
                                      </p:cBhvr>
                                      <p:tavLst>
                                        <p:tav tm="0">
                                          <p:val>
                                            <p:strVal val="4/3*#ppt_h"/>
                                          </p:val>
                                        </p:tav>
                                        <p:tav tm="100000">
                                          <p:val>
                                            <p:strVal val="#ppt_h"/>
                                          </p:val>
                                        </p:tav>
                                      </p:tavLst>
                                    </p:anim>
                                  </p:childTnLst>
                                </p:cTn>
                              </p:par>
                              <p:par>
                                <p:cTn id="9" presetID="52"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Scale>
                                      <p:cBhvr>
                                        <p:cTn id="11" dur="3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 dur="3000" decel="50000" fill="hold">
                                          <p:stCondLst>
                                            <p:cond delay="0"/>
                                          </p:stCondLst>
                                        </p:cTn>
                                        <p:tgtEl>
                                          <p:spTgt spid="7"/>
                                        </p:tgtEl>
                                        <p:attrNameLst>
                                          <p:attrName>ppt_x</p:attrName>
                                          <p:attrName>ppt_y</p:attrName>
                                        </p:attrNameLst>
                                      </p:cBhvr>
                                    </p:animMotion>
                                    <p:animEffect transition="in" filter="fade">
                                      <p:cBhvr>
                                        <p:cTn id="13" dur="3000"/>
                                        <p:tgtEl>
                                          <p:spTgt spid="7"/>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1"/>
                                          </p:val>
                                        </p:tav>
                                        <p:tav tm="100000">
                                          <p:val>
                                            <p:strVal val="#ppt_x"/>
                                          </p:val>
                                        </p:tav>
                                      </p:tavLst>
                                    </p:anim>
                                    <p:anim calcmode="lin" valueType="num">
                                      <p:cBhvr>
                                        <p:cTn id="19" dur="1000" fill="hold"/>
                                        <p:tgtEl>
                                          <p:spTgt spid="4"/>
                                        </p:tgtEl>
                                        <p:attrNameLst>
                                          <p:attrName>ppt_y</p:attrName>
                                        </p:attrNameLst>
                                      </p:cBhvr>
                                      <p:tavLst>
                                        <p:tav tm="0">
                                          <p:val>
                                            <p:strVal val="#ppt_y"/>
                                          </p:val>
                                        </p:tav>
                                        <p:tav tm="100000">
                                          <p:val>
                                            <p:strVal val="#ppt_y"/>
                                          </p:val>
                                        </p:tav>
                                      </p:tavLst>
                                    </p:anim>
                                  </p:childTnLst>
                                </p:cTn>
                              </p:par>
                            </p:childTnLst>
                          </p:cTn>
                        </p:par>
                        <p:par>
                          <p:cTn id="20" fill="hold">
                            <p:stCondLst>
                              <p:cond delay="23400"/>
                            </p:stCondLst>
                            <p:childTnLst>
                              <p:par>
                                <p:cTn id="21" presetID="10" presetClass="exit" presetSubtype="0" fill="hold" grpId="1" nodeType="afterEffect">
                                  <p:stCondLst>
                                    <p:cond delay="2000"/>
                                  </p:stCondLst>
                                  <p:iterate type="lt">
                                    <p:tmPct val="0"/>
                                  </p:iterate>
                                  <p:childTnLst>
                                    <p:animEffect transition="out" filter="fade">
                                      <p:cBhvr>
                                        <p:cTn id="22" dur="2000"/>
                                        <p:tgtEl>
                                          <p:spTgt spid="4"/>
                                        </p:tgtEl>
                                      </p:cBhvr>
                                    </p:animEffect>
                                    <p:set>
                                      <p:cBhvr>
                                        <p:cTn id="23" dur="1" fill="hold">
                                          <p:stCondLst>
                                            <p:cond delay="1999"/>
                                          </p:stCondLst>
                                        </p:cTn>
                                        <p:tgtEl>
                                          <p:spTgt spid="4"/>
                                        </p:tgtEl>
                                        <p:attrNameLst>
                                          <p:attrName>style.visibility</p:attrName>
                                        </p:attrNameLst>
                                      </p:cBhvr>
                                      <p:to>
                                        <p:strVal val="hidden"/>
                                      </p:to>
                                    </p:set>
                                  </p:childTnLst>
                                </p:cTn>
                              </p:par>
                              <p:par>
                                <p:cTn id="24" presetID="23" presetClass="entr" presetSubtype="32" fill="hold" nodeType="withEffect">
                                  <p:stCondLst>
                                    <p:cond delay="2000"/>
                                  </p:stCondLst>
                                  <p:childTnLst>
                                    <p:set>
                                      <p:cBhvr>
                                        <p:cTn id="25" dur="1" fill="hold">
                                          <p:stCondLst>
                                            <p:cond delay="0"/>
                                          </p:stCondLst>
                                        </p:cTn>
                                        <p:tgtEl>
                                          <p:spTgt spid="6"/>
                                        </p:tgtEl>
                                        <p:attrNameLst>
                                          <p:attrName>style.visibility</p:attrName>
                                        </p:attrNameLst>
                                      </p:cBhvr>
                                      <p:to>
                                        <p:strVal val="visible"/>
                                      </p:to>
                                    </p:set>
                                    <p:anim calcmode="lin" valueType="num">
                                      <p:cBhvr>
                                        <p:cTn id="26" dur="4000" fill="hold"/>
                                        <p:tgtEl>
                                          <p:spTgt spid="6"/>
                                        </p:tgtEl>
                                        <p:attrNameLst>
                                          <p:attrName>ppt_w</p:attrName>
                                        </p:attrNameLst>
                                      </p:cBhvr>
                                      <p:tavLst>
                                        <p:tav tm="0">
                                          <p:val>
                                            <p:strVal val="4*#ppt_w"/>
                                          </p:val>
                                        </p:tav>
                                        <p:tav tm="100000">
                                          <p:val>
                                            <p:strVal val="#ppt_w"/>
                                          </p:val>
                                        </p:tav>
                                      </p:tavLst>
                                    </p:anim>
                                    <p:anim calcmode="lin" valueType="num">
                                      <p:cBhvr>
                                        <p:cTn id="27" dur="4000" fill="hold"/>
                                        <p:tgtEl>
                                          <p:spTgt spid="6"/>
                                        </p:tgtEl>
                                        <p:attrNameLst>
                                          <p:attrName>ppt_h</p:attrName>
                                        </p:attrNameLst>
                                      </p:cBhvr>
                                      <p:tavLst>
                                        <p:tav tm="0">
                                          <p:val>
                                            <p:strVal val="4*#ppt_h"/>
                                          </p:val>
                                        </p:tav>
                                        <p:tav tm="100000">
                                          <p:val>
                                            <p:strVal val="#ppt_h"/>
                                          </p:val>
                                        </p:tav>
                                      </p:tavLst>
                                    </p:anim>
                                  </p:childTnLst>
                                </p:cTn>
                              </p:par>
                              <p:par>
                                <p:cTn id="28" presetID="52" presetClass="entr" presetSubtype="0" fill="hold" nodeType="withEffect">
                                  <p:stCondLst>
                                    <p:cond delay="2000"/>
                                  </p:stCondLst>
                                  <p:childTnLst>
                                    <p:set>
                                      <p:cBhvr>
                                        <p:cTn id="29" dur="1" fill="hold">
                                          <p:stCondLst>
                                            <p:cond delay="0"/>
                                          </p:stCondLst>
                                        </p:cTn>
                                        <p:tgtEl>
                                          <p:spTgt spid="6"/>
                                        </p:tgtEl>
                                        <p:attrNameLst>
                                          <p:attrName>style.visibility</p:attrName>
                                        </p:attrNameLst>
                                      </p:cBhvr>
                                      <p:to>
                                        <p:strVal val="visible"/>
                                      </p:to>
                                    </p:set>
                                    <p:animScale>
                                      <p:cBhvr>
                                        <p:cTn id="30" dur="3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3000" decel="50000" fill="hold">
                                          <p:stCondLst>
                                            <p:cond delay="0"/>
                                          </p:stCondLst>
                                        </p:cTn>
                                        <p:tgtEl>
                                          <p:spTgt spid="6"/>
                                        </p:tgtEl>
                                        <p:attrNameLst>
                                          <p:attrName>ppt_x</p:attrName>
                                          <p:attrName>ppt_y</p:attrName>
                                        </p:attrNameLst>
                                      </p:cBhvr>
                                    </p:animMotion>
                                    <p:animEffect transition="in" filter="fade">
                                      <p:cBhvr>
                                        <p:cTn id="32" dur="3000"/>
                                        <p:tgtEl>
                                          <p:spTgt spid="6"/>
                                        </p:tgtEl>
                                      </p:cBhvr>
                                    </p:animEffect>
                                  </p:childTnLst>
                                </p:cTn>
                              </p:par>
                            </p:childTnLst>
                          </p:cTn>
                        </p:par>
                        <p:par>
                          <p:cTn id="33" fill="hold">
                            <p:stCondLst>
                              <p:cond delay="294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5"/>
                                        </p:tgtEl>
                                        <p:attrNameLst>
                                          <p:attrName>style.visibility</p:attrName>
                                        </p:attrNameLst>
                                      </p:cBhvr>
                                      <p:to>
                                        <p:strVal val="visible"/>
                                      </p:to>
                                    </p:set>
                                    <p:animEffect transition="in" filter="fade">
                                      <p:cBhvr>
                                        <p:cTn id="36" dur="1000"/>
                                        <p:tgtEl>
                                          <p:spTgt spid="5"/>
                                        </p:tgtEl>
                                      </p:cBhvr>
                                    </p:animEffect>
                                    <p:anim calcmode="lin" valueType="num">
                                      <p:cBhvr>
                                        <p:cTn id="37" dur="1000" fill="hold"/>
                                        <p:tgtEl>
                                          <p:spTgt spid="5"/>
                                        </p:tgtEl>
                                        <p:attrNameLst>
                                          <p:attrName>ppt_x</p:attrName>
                                        </p:attrNameLst>
                                      </p:cBhvr>
                                      <p:tavLst>
                                        <p:tav tm="0">
                                          <p:val>
                                            <p:strVal val="#ppt_x-.1"/>
                                          </p:val>
                                        </p:tav>
                                        <p:tav tm="100000">
                                          <p:val>
                                            <p:strVal val="#ppt_x"/>
                                          </p:val>
                                        </p:tav>
                                      </p:tavLst>
                                    </p:anim>
                                    <p:anim calcmode="lin" valueType="num">
                                      <p:cBhvr>
                                        <p:cTn id="3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p:cNvPicPr>
            <a:picLocks noChangeAspect="1"/>
          </p:cNvPicPr>
          <p:nvPr/>
        </p:nvPicPr>
        <p:blipFill>
          <a:blip r:embed="rId2" cstate="print"/>
          <a:stretch>
            <a:fillRect/>
          </a:stretch>
        </p:blipFill>
        <p:spPr bwMode="auto">
          <a:xfrm>
            <a:off x="-180528" y="0"/>
            <a:ext cx="9324528" cy="5715000"/>
          </a:xfrm>
          <a:prstGeom prst="rect">
            <a:avLst/>
          </a:prstGeom>
          <a:noFill/>
          <a:ln w="9525">
            <a:noFill/>
            <a:miter lim="800000"/>
            <a:headEnd/>
            <a:tailEnd/>
          </a:ln>
        </p:spPr>
      </p:pic>
      <p:pic>
        <p:nvPicPr>
          <p:cNvPr id="4" name="3 Imagen"/>
          <p:cNvPicPr>
            <a:picLocks noChangeAspect="1"/>
          </p:cNvPicPr>
          <p:nvPr/>
        </p:nvPicPr>
        <p:blipFill>
          <a:blip r:embed="rId2" cstate="print"/>
          <a:stretch>
            <a:fillRect/>
          </a:stretch>
        </p:blipFill>
        <p:spPr bwMode="auto">
          <a:xfrm>
            <a:off x="-180528" y="0"/>
            <a:ext cx="9324528" cy="5715000"/>
          </a:xfrm>
          <a:prstGeom prst="rect">
            <a:avLst/>
          </a:prstGeom>
          <a:noFill/>
          <a:ln w="9525">
            <a:noFill/>
            <a:miter lim="800000"/>
            <a:headEnd/>
            <a:tailEnd/>
          </a:ln>
        </p:spPr>
      </p:pic>
      <p:sp>
        <p:nvSpPr>
          <p:cNvPr id="6" name="5 CuadroTexto"/>
          <p:cNvSpPr txBox="1"/>
          <p:nvPr/>
        </p:nvSpPr>
        <p:spPr>
          <a:xfrm>
            <a:off x="395536"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que es seguro es que las paredes de las casas no estaban hechas de oro, aunque el hallazgo de una de las ciudades que dieron pie a la leyenda de El Dorado ya tiene suficiente peso por sí mismo. Su valor es incalculable.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switch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ox(out)">
                                      <p:cBhvr>
                                        <p:cTn id="7" dur="4000"/>
                                        <p:tgtEl>
                                          <p:spTgt spid="16"/>
                                        </p:tgtEl>
                                      </p:cBhvr>
                                    </p:animEffect>
                                  </p:childTnLst>
                                </p:cTn>
                              </p:par>
                              <p:par>
                                <p:cTn id="8" presetID="8"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in)">
                                      <p:cBhvr>
                                        <p:cTn id="10" dur="4000"/>
                                        <p:tgtEl>
                                          <p:spTgt spid="4"/>
                                        </p:tgtEl>
                                      </p:cBhvr>
                                    </p:animEffect>
                                  </p:childTnLst>
                                </p:cTn>
                              </p:par>
                              <p:par>
                                <p:cTn id="11" presetID="42"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4000"/>
                                        <p:tgtEl>
                                          <p:spTgt spid="4"/>
                                        </p:tgtEl>
                                      </p:cBhvr>
                                    </p:animEffect>
                                    <p:anim calcmode="lin" valueType="num">
                                      <p:cBhvr>
                                        <p:cTn id="14" dur="4000" fill="hold"/>
                                        <p:tgtEl>
                                          <p:spTgt spid="4"/>
                                        </p:tgtEl>
                                        <p:attrNameLst>
                                          <p:attrName>ppt_x</p:attrName>
                                        </p:attrNameLst>
                                      </p:cBhvr>
                                      <p:tavLst>
                                        <p:tav tm="0">
                                          <p:val>
                                            <p:strVal val="#ppt_x"/>
                                          </p:val>
                                        </p:tav>
                                        <p:tav tm="100000">
                                          <p:val>
                                            <p:strVal val="#ppt_x"/>
                                          </p:val>
                                        </p:tav>
                                      </p:tavLst>
                                    </p:anim>
                                    <p:anim calcmode="lin" valueType="num">
                                      <p:cBhvr>
                                        <p:cTn id="15" dur="4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354539.jpg"/>
          <p:cNvPicPr>
            <a:picLocks noChangeAspect="1"/>
          </p:cNvPicPr>
          <p:nvPr/>
        </p:nvPicPr>
        <p:blipFill>
          <a:blip r:embed="rId2" cstate="print"/>
          <a:stretch>
            <a:fillRect/>
          </a:stretch>
        </p:blipFill>
        <p:spPr bwMode="auto">
          <a:xfrm>
            <a:off x="0" y="0"/>
            <a:ext cx="5872691" cy="5714999"/>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5872691" cy="5714999"/>
          </a:xfrm>
          <a:prstGeom prst="rect">
            <a:avLst/>
          </a:prstGeom>
          <a:noFill/>
          <a:ln w="9525">
            <a:noFill/>
            <a:miter lim="800000"/>
            <a:headEnd/>
            <a:tailEnd/>
          </a:ln>
        </p:spPr>
      </p:pic>
      <p:sp>
        <p:nvSpPr>
          <p:cNvPr id="5" name="4 CuadroTexto"/>
          <p:cNvSpPr txBox="1"/>
          <p:nvPr/>
        </p:nvSpPr>
        <p:spPr>
          <a:xfrm>
            <a:off x="6012160" y="1489348"/>
            <a:ext cx="2952328" cy="369331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cuanto a si la orfebrería muisca inspiró la leyenda de El Dorado, Correa manifestó que los nativos tenían una tradición en la que, durante ciertos rituales, un jefe aparecía cubierto de un ungüento que incluía partículas de oro. “Estas ceremonias fueron una de las motivaciones de este mito”.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switch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out)">
                                      <p:cBhvr>
                                        <p:cTn id="7" dur="4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4000"/>
                                        <p:tgtEl>
                                          <p:spTgt spid="4"/>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0" y="0"/>
            <a:ext cx="5868144" cy="5715000"/>
          </a:xfrm>
          <a:prstGeom prst="rect">
            <a:avLst/>
          </a:prstGeom>
          <a:noFill/>
          <a:ln w="9525">
            <a:noFill/>
            <a:miter lim="800000"/>
            <a:headEnd/>
            <a:tailEnd/>
          </a:ln>
        </p:spPr>
      </p:pic>
      <p:pic>
        <p:nvPicPr>
          <p:cNvPr id="4" name="3 Imagen" descr="195762.jpg"/>
          <p:cNvPicPr>
            <a:picLocks noChangeAspect="1"/>
          </p:cNvPicPr>
          <p:nvPr/>
        </p:nvPicPr>
        <p:blipFill>
          <a:blip r:embed="rId2" cstate="print"/>
          <a:stretch>
            <a:fillRect/>
          </a:stretch>
        </p:blipFill>
        <p:spPr bwMode="auto">
          <a:xfrm>
            <a:off x="0" y="0"/>
            <a:ext cx="5868144" cy="5715000"/>
          </a:xfrm>
          <a:prstGeom prst="rect">
            <a:avLst/>
          </a:prstGeom>
          <a:noFill/>
          <a:ln w="9525">
            <a:noFill/>
            <a:miter lim="800000"/>
            <a:headEnd/>
            <a:tailEnd/>
          </a:ln>
        </p:spPr>
      </p:pic>
      <p:sp>
        <p:nvSpPr>
          <p:cNvPr id="5" name="4 CuadroTexto"/>
          <p:cNvSpPr txBox="1"/>
          <p:nvPr/>
        </p:nvSpPr>
        <p:spPr>
          <a:xfrm>
            <a:off x="6012160" y="1777380"/>
            <a:ext cx="2952328"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Además, otro detalle llamó la atención de los conquistadores: no había minas de oro en las cercanías por lo que los antiguos muiscas debían conseguir el oro mediante el comercio y el intercambio con otros grupos indígenas.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prism isInverted="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4000"/>
                                        <p:tgtEl>
                                          <p:spTgt spid="16"/>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4000" fill="hold"/>
                                        <p:tgtEl>
                                          <p:spTgt spid="16"/>
                                        </p:tgtEl>
                                        <p:attrNameLst>
                                          <p:attrName>ppt_w</p:attrName>
                                        </p:attrNameLst>
                                      </p:cBhvr>
                                      <p:tavLst>
                                        <p:tav tm="0">
                                          <p:val>
                                            <p:strVal val="#ppt_w+.3"/>
                                          </p:val>
                                        </p:tav>
                                        <p:tav tm="100000">
                                          <p:val>
                                            <p:strVal val="#ppt_w"/>
                                          </p:val>
                                        </p:tav>
                                      </p:tavLst>
                                    </p:anim>
                                    <p:anim calcmode="lin" valueType="num">
                                      <p:cBhvr>
                                        <p:cTn id="11" dur="4000" fill="hold"/>
                                        <p:tgtEl>
                                          <p:spTgt spid="16"/>
                                        </p:tgtEl>
                                        <p:attrNameLst>
                                          <p:attrName>ppt_h</p:attrName>
                                        </p:attrNameLst>
                                      </p:cBhvr>
                                      <p:tavLst>
                                        <p:tav tm="0">
                                          <p:val>
                                            <p:strVal val="#ppt_h"/>
                                          </p:val>
                                        </p:tav>
                                        <p:tav tm="100000">
                                          <p:val>
                                            <p:strVal val="#ppt_h"/>
                                          </p:val>
                                        </p:tav>
                                      </p:tavLst>
                                    </p:anim>
                                    <p:animEffect transition="in" filter="fade">
                                      <p:cBhvr>
                                        <p:cTn id="12" dur="4000"/>
                                        <p:tgtEl>
                                          <p:spTgt spid="16"/>
                                        </p:tgtEl>
                                      </p:cBhvr>
                                    </p:animEffect>
                                  </p:childTnLst>
                                </p:cTn>
                              </p:par>
                              <p:par>
                                <p:cTn id="13" presetID="4" presetClass="entr" presetSubtype="3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ox(out)">
                                      <p:cBhvr>
                                        <p:cTn id="15" dur="4000"/>
                                        <p:tgtEl>
                                          <p:spTgt spid="4"/>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4000" fill="hold"/>
                                        <p:tgtEl>
                                          <p:spTgt spid="4"/>
                                        </p:tgtEl>
                                        <p:attrNameLst>
                                          <p:attrName>ppt_w</p:attrName>
                                        </p:attrNameLst>
                                      </p:cBhvr>
                                      <p:tavLst>
                                        <p:tav tm="0">
                                          <p:val>
                                            <p:strVal val="#ppt_w+.3"/>
                                          </p:val>
                                        </p:tav>
                                        <p:tav tm="100000">
                                          <p:val>
                                            <p:strVal val="#ppt_w"/>
                                          </p:val>
                                        </p:tav>
                                      </p:tavLst>
                                    </p:anim>
                                    <p:anim calcmode="lin" valueType="num">
                                      <p:cBhvr>
                                        <p:cTn id="19" dur="4000" fill="hold"/>
                                        <p:tgtEl>
                                          <p:spTgt spid="4"/>
                                        </p:tgtEl>
                                        <p:attrNameLst>
                                          <p:attrName>ppt_h</p:attrName>
                                        </p:attrNameLst>
                                      </p:cBhvr>
                                      <p:tavLst>
                                        <p:tav tm="0">
                                          <p:val>
                                            <p:strVal val="#ppt_h"/>
                                          </p:val>
                                        </p:tav>
                                        <p:tav tm="100000">
                                          <p:val>
                                            <p:strVal val="#ppt_h"/>
                                          </p:val>
                                        </p:tav>
                                      </p:tavLst>
                                    </p:anim>
                                    <p:animEffect transition="in" filter="fade">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4" name="3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muiscas eran considerados expertos en el arte de labrar objetos en metales preciosos. Por esta razón, cuando los españoles encontraron a este grupo amerindio, quedaron especialmente sorprendidos por su exquisita orfebrería.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prism isInverted="1"/>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diamond(out)">
                                      <p:cBhvr>
                                        <p:cTn id="7" dur="4000"/>
                                        <p:tgtEl>
                                          <p:spTgt spid="16"/>
                                        </p:tgtEl>
                                      </p:cBhvr>
                                    </p:animEffect>
                                  </p:childTnLst>
                                </p:cTn>
                              </p:par>
                              <p:par>
                                <p:cTn id="8" presetID="23" presetClass="entr" presetSubtype="288"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4000" fill="hold"/>
                                        <p:tgtEl>
                                          <p:spTgt spid="16"/>
                                        </p:tgtEl>
                                        <p:attrNameLst>
                                          <p:attrName>ppt_w</p:attrName>
                                        </p:attrNameLst>
                                      </p:cBhvr>
                                      <p:tavLst>
                                        <p:tav tm="0">
                                          <p:val>
                                            <p:strVal val="4/3*#ppt_w"/>
                                          </p:val>
                                        </p:tav>
                                        <p:tav tm="100000">
                                          <p:val>
                                            <p:strVal val="#ppt_w"/>
                                          </p:val>
                                        </p:tav>
                                      </p:tavLst>
                                    </p:anim>
                                    <p:anim calcmode="lin" valueType="num">
                                      <p:cBhvr>
                                        <p:cTn id="11" dur="4000" fill="hold"/>
                                        <p:tgtEl>
                                          <p:spTgt spid="16"/>
                                        </p:tgtEl>
                                        <p:attrNameLst>
                                          <p:attrName>ppt_h</p:attrName>
                                        </p:attrNameLst>
                                      </p:cBhvr>
                                      <p:tavLst>
                                        <p:tav tm="0">
                                          <p:val>
                                            <p:strVal val="4/3*#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plus(in)">
                                      <p:cBhvr>
                                        <p:cTn id="14" dur="4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4/3*#ppt_w"/>
                                          </p:val>
                                        </p:tav>
                                        <p:tav tm="100000">
                                          <p:val>
                                            <p:strVal val="#ppt_w"/>
                                          </p:val>
                                        </p:tav>
                                      </p:tavLst>
                                    </p:anim>
                                    <p:anim calcmode="lin" valueType="num">
                                      <p:cBhvr>
                                        <p:cTn id="18" dur="4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251520"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Vasijas de cerámica similares a las encontradas por el equipo de investigadores ya habían sido halladas en otros sitios antiguos pertenecientes a la cultura muisca. Las mismas serían una especie de ofrenda que, en su interior, tienen artefactos que incluyen a pequeñas figuras de oro y esmeraldas.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250" advTm="35000">
        <p15:prstTrans prst="curtains"/>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4000"/>
                                        <p:tgtEl>
                                          <p:spTgt spid="6"/>
                                        </p:tgtEl>
                                      </p:cBhvr>
                                    </p:animEffect>
                                    <p:anim calcmode="lin" valueType="num">
                                      <p:cBhvr>
                                        <p:cTn id="8" dur="4000" fill="hold"/>
                                        <p:tgtEl>
                                          <p:spTgt spid="6"/>
                                        </p:tgtEl>
                                        <p:attrNameLst>
                                          <p:attrName>ppt_x</p:attrName>
                                        </p:attrNameLst>
                                      </p:cBhvr>
                                      <p:tavLst>
                                        <p:tav tm="0">
                                          <p:val>
                                            <p:strVal val="#ppt_x"/>
                                          </p:val>
                                        </p:tav>
                                        <p:tav tm="100000">
                                          <p:val>
                                            <p:strVal val="#ppt_x"/>
                                          </p:val>
                                        </p:tav>
                                      </p:tavLst>
                                    </p:anim>
                                    <p:anim calcmode="lin" valueType="num">
                                      <p:cBhvr>
                                        <p:cTn id="9" dur="4000" fill="hold"/>
                                        <p:tgtEl>
                                          <p:spTgt spid="6"/>
                                        </p:tgtEl>
                                        <p:attrNameLst>
                                          <p:attrName>ppt_y</p:attrName>
                                        </p:attrNameLst>
                                      </p:cBhvr>
                                      <p:tavLst>
                                        <p:tav tm="0">
                                          <p:val>
                                            <p:strVal val="#ppt_y-.1"/>
                                          </p:val>
                                        </p:tav>
                                        <p:tav tm="100000">
                                          <p:val>
                                            <p:strVal val="#ppt_y"/>
                                          </p:val>
                                        </p:tav>
                                      </p:tavLst>
                                    </p:anim>
                                  </p:childTnLst>
                                </p:cTn>
                              </p:par>
                              <p:par>
                                <p:cTn id="10" presetID="50" presetClass="entr" presetSubtype="0" decel="10000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4000" fill="hold"/>
                                        <p:tgtEl>
                                          <p:spTgt spid="6"/>
                                        </p:tgtEl>
                                        <p:attrNameLst>
                                          <p:attrName>ppt_w</p:attrName>
                                        </p:attrNameLst>
                                      </p:cBhvr>
                                      <p:tavLst>
                                        <p:tav tm="0">
                                          <p:val>
                                            <p:strVal val="#ppt_w+.3"/>
                                          </p:val>
                                        </p:tav>
                                        <p:tav tm="100000">
                                          <p:val>
                                            <p:strVal val="#ppt_w"/>
                                          </p:val>
                                        </p:tav>
                                      </p:tavLst>
                                    </p:anim>
                                    <p:anim calcmode="lin" valueType="num">
                                      <p:cBhvr>
                                        <p:cTn id="13" dur="4000" fill="hold"/>
                                        <p:tgtEl>
                                          <p:spTgt spid="6"/>
                                        </p:tgtEl>
                                        <p:attrNameLst>
                                          <p:attrName>ppt_h</p:attrName>
                                        </p:attrNameLst>
                                      </p:cBhvr>
                                      <p:tavLst>
                                        <p:tav tm="0">
                                          <p:val>
                                            <p:strVal val="#ppt_h"/>
                                          </p:val>
                                        </p:tav>
                                        <p:tav tm="100000">
                                          <p:val>
                                            <p:strVal val="#ppt_h"/>
                                          </p:val>
                                        </p:tav>
                                      </p:tavLst>
                                    </p:anim>
                                    <p:animEffect transition="in" filter="fade">
                                      <p:cBhvr>
                                        <p:cTn id="14" dur="4000"/>
                                        <p:tgtEl>
                                          <p:spTgt spid="6"/>
                                        </p:tgtEl>
                                      </p:cBhvr>
                                    </p:animEffect>
                                  </p:childTnLst>
                                </p:cTn>
                              </p:par>
                              <p:par>
                                <p:cTn id="15" presetID="42"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4000"/>
                                        <p:tgtEl>
                                          <p:spTgt spid="5"/>
                                        </p:tgtEl>
                                      </p:cBhvr>
                                    </p:animEffect>
                                    <p:anim calcmode="lin" valueType="num">
                                      <p:cBhvr>
                                        <p:cTn id="18" dur="4000" fill="hold"/>
                                        <p:tgtEl>
                                          <p:spTgt spid="5"/>
                                        </p:tgtEl>
                                        <p:attrNameLst>
                                          <p:attrName>ppt_x</p:attrName>
                                        </p:attrNameLst>
                                      </p:cBhvr>
                                      <p:tavLst>
                                        <p:tav tm="0">
                                          <p:val>
                                            <p:strVal val="#ppt_x"/>
                                          </p:val>
                                        </p:tav>
                                        <p:tav tm="100000">
                                          <p:val>
                                            <p:strVal val="#ppt_x"/>
                                          </p:val>
                                        </p:tav>
                                      </p:tavLst>
                                    </p:anim>
                                    <p:anim calcmode="lin" valueType="num">
                                      <p:cBhvr>
                                        <p:cTn id="19" dur="4000" fill="hold"/>
                                        <p:tgtEl>
                                          <p:spTgt spid="5"/>
                                        </p:tgtEl>
                                        <p:attrNameLst>
                                          <p:attrName>ppt_y</p:attrName>
                                        </p:attrNameLst>
                                      </p:cBhvr>
                                      <p:tavLst>
                                        <p:tav tm="0">
                                          <p:val>
                                            <p:strVal val="#ppt_y+.1"/>
                                          </p:val>
                                        </p:tav>
                                        <p:tav tm="100000">
                                          <p:val>
                                            <p:strVal val="#ppt_y"/>
                                          </p:val>
                                        </p:tav>
                                      </p:tavLst>
                                    </p:anim>
                                  </p:childTnLst>
                                </p:cTn>
                              </p:par>
                              <p:par>
                                <p:cTn id="20" presetID="50" presetClass="entr" presetSubtype="0" decel="10000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4000" fill="hold"/>
                                        <p:tgtEl>
                                          <p:spTgt spid="5"/>
                                        </p:tgtEl>
                                        <p:attrNameLst>
                                          <p:attrName>ppt_w</p:attrName>
                                        </p:attrNameLst>
                                      </p:cBhvr>
                                      <p:tavLst>
                                        <p:tav tm="0">
                                          <p:val>
                                            <p:strVal val="#ppt_w+.3"/>
                                          </p:val>
                                        </p:tav>
                                        <p:tav tm="100000">
                                          <p:val>
                                            <p:strVal val="#ppt_w"/>
                                          </p:val>
                                        </p:tav>
                                      </p:tavLst>
                                    </p:anim>
                                    <p:anim calcmode="lin" valueType="num">
                                      <p:cBhvr>
                                        <p:cTn id="23" dur="4000" fill="hold"/>
                                        <p:tgtEl>
                                          <p:spTgt spid="5"/>
                                        </p:tgtEl>
                                        <p:attrNameLst>
                                          <p:attrName>ppt_h</p:attrName>
                                        </p:attrNameLst>
                                      </p:cBhvr>
                                      <p:tavLst>
                                        <p:tav tm="0">
                                          <p:val>
                                            <p:strVal val="#ppt_h"/>
                                          </p:val>
                                        </p:tav>
                                        <p:tav tm="100000">
                                          <p:val>
                                            <p:strVal val="#ppt_h"/>
                                          </p:val>
                                        </p:tav>
                                      </p:tavLst>
                                    </p:anim>
                                    <p:animEffect transition="in" filter="fade">
                                      <p:cBhvr>
                                        <p:cTn id="24" dur="4000"/>
                                        <p:tgtEl>
                                          <p:spTgt spid="5"/>
                                        </p:tgtEl>
                                      </p:cBhvr>
                                    </p:animEffect>
                                  </p:childTnLst>
                                </p:cTn>
                              </p:par>
                            </p:childTnLst>
                          </p:cTn>
                        </p:par>
                        <p:par>
                          <p:cTn id="25" fill="hold">
                            <p:stCondLst>
                              <p:cond delay="4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1"/>
                                          </p:val>
                                        </p:tav>
                                        <p:tav tm="100000">
                                          <p:val>
                                            <p:strVal val="#ppt_x"/>
                                          </p:val>
                                        </p:tav>
                                      </p:tavLst>
                                    </p:anim>
                                    <p:anim calcmode="lin" valueType="num">
                                      <p:cBhvr>
                                        <p:cTn id="3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23528" y="4081636"/>
            <a:ext cx="849694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1969, tres campesinos encontraron una segunda pieza de oro, dentro de un jarrón de cerámica. El hallazgo se ubicó en una pequeña cueva en la campiña de Pasca, Cundinamarca. Hoy la pieza se encuentra en el Museo del Oro de Bogotá, conocido como “Balsa El Dorado”. Pesa 287,5 gramos, mide 19 centímetros de largo y 10 centímetros de ancho.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0000">
        <p14:warp dir="in"/>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anim calcmode="lin" valueType="num">
                                      <p:cBhvr>
                                        <p:cTn id="8" dur="4000" fill="hold"/>
                                        <p:tgtEl>
                                          <p:spTgt spid="15"/>
                                        </p:tgtEl>
                                        <p:attrNameLst>
                                          <p:attrName>ppt_x</p:attrName>
                                        </p:attrNameLst>
                                      </p:cBhvr>
                                      <p:tavLst>
                                        <p:tav tm="0">
                                          <p:val>
                                            <p:strVal val="#ppt_x"/>
                                          </p:val>
                                        </p:tav>
                                        <p:tav tm="100000">
                                          <p:val>
                                            <p:strVal val="#ppt_x"/>
                                          </p:val>
                                        </p:tav>
                                      </p:tavLst>
                                    </p:anim>
                                    <p:anim calcmode="lin" valueType="num">
                                      <p:cBhvr>
                                        <p:cTn id="9" dur="4000" fill="hold"/>
                                        <p:tgtEl>
                                          <p:spTgt spid="15"/>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4000" fill="hold"/>
                                        <p:tgtEl>
                                          <p:spTgt spid="15"/>
                                        </p:tgtEl>
                                        <p:attrNameLst>
                                          <p:attrName>ppt_w</p:attrName>
                                        </p:attrNameLst>
                                      </p:cBhvr>
                                      <p:tavLst>
                                        <p:tav tm="0">
                                          <p:val>
                                            <p:strVal val="4/3*#ppt_w"/>
                                          </p:val>
                                        </p:tav>
                                        <p:tav tm="100000">
                                          <p:val>
                                            <p:strVal val="#ppt_w"/>
                                          </p:val>
                                        </p:tav>
                                      </p:tavLst>
                                    </p:anim>
                                    <p:anim calcmode="lin" valueType="num">
                                      <p:cBhvr>
                                        <p:cTn id="13" dur="4000" fill="hold"/>
                                        <p:tgtEl>
                                          <p:spTgt spid="15"/>
                                        </p:tgtEl>
                                        <p:attrNameLst>
                                          <p:attrName>ppt_h</p:attrName>
                                        </p:attrNameLst>
                                      </p:cBhvr>
                                      <p:tavLst>
                                        <p:tav tm="0">
                                          <p:val>
                                            <p:strVal val="4/3*#ppt_h"/>
                                          </p:val>
                                        </p:tav>
                                        <p:tav tm="100000">
                                          <p:val>
                                            <p:strVal val="#ppt_h"/>
                                          </p:val>
                                        </p:tav>
                                      </p:tavLst>
                                    </p:anim>
                                  </p:childTnLst>
                                </p:cTn>
                              </p:par>
                              <p:par>
                                <p:cTn id="14" presetID="47"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4000"/>
                                        <p:tgtEl>
                                          <p:spTgt spid="5"/>
                                        </p:tgtEl>
                                      </p:cBhvr>
                                    </p:animEffect>
                                    <p:anim calcmode="lin" valueType="num">
                                      <p:cBhvr>
                                        <p:cTn id="17" dur="4000" fill="hold"/>
                                        <p:tgtEl>
                                          <p:spTgt spid="5"/>
                                        </p:tgtEl>
                                        <p:attrNameLst>
                                          <p:attrName>ppt_x</p:attrName>
                                        </p:attrNameLst>
                                      </p:cBhvr>
                                      <p:tavLst>
                                        <p:tav tm="0">
                                          <p:val>
                                            <p:strVal val="#ppt_x"/>
                                          </p:val>
                                        </p:tav>
                                        <p:tav tm="100000">
                                          <p:val>
                                            <p:strVal val="#ppt_x"/>
                                          </p:val>
                                        </p:tav>
                                      </p:tavLst>
                                    </p:anim>
                                    <p:anim calcmode="lin" valueType="num">
                                      <p:cBhvr>
                                        <p:cTn id="18" dur="4000" fill="hold"/>
                                        <p:tgtEl>
                                          <p:spTgt spid="5"/>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4000" fill="hold"/>
                                        <p:tgtEl>
                                          <p:spTgt spid="5"/>
                                        </p:tgtEl>
                                        <p:attrNameLst>
                                          <p:attrName>ppt_w</p:attrName>
                                        </p:attrNameLst>
                                      </p:cBhvr>
                                      <p:tavLst>
                                        <p:tav tm="0">
                                          <p:val>
                                            <p:strVal val="4/3*#ppt_w"/>
                                          </p:val>
                                        </p:tav>
                                        <p:tav tm="100000">
                                          <p:val>
                                            <p:strVal val="#ppt_w"/>
                                          </p:val>
                                        </p:tav>
                                      </p:tavLst>
                                    </p:anim>
                                    <p:anim calcmode="lin" valueType="num">
                                      <p:cBhvr>
                                        <p:cTn id="22" dur="4000" fill="hold"/>
                                        <p:tgtEl>
                                          <p:spTgt spid="5"/>
                                        </p:tgtEl>
                                        <p:attrNameLst>
                                          <p:attrName>ppt_h</p:attrName>
                                        </p:attrNameLst>
                                      </p:cBhvr>
                                      <p:tavLst>
                                        <p:tav tm="0">
                                          <p:val>
                                            <p:strVal val="4/3*#ppt_h"/>
                                          </p:val>
                                        </p:tav>
                                        <p:tav tm="100000">
                                          <p:val>
                                            <p:strVal val="#ppt_h"/>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137198"/>
            <a:ext cx="6048672" cy="889000"/>
          </a:xfrm>
          <a:prstGeom prst="rect">
            <a:avLst/>
          </a:prstGeom>
        </p:spPr>
        <p:txBody>
          <a:bodyPr wrap="none" fromWordArt="1">
            <a:prstTxWarp prst="textCanUp">
              <a:avLst>
                <a:gd name="adj" fmla="val 6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214546" y="1071550"/>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1214414" y="3714756"/>
            <a:ext cx="5976664" cy="720726"/>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err="1"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The</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err="1"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Secret</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err="1"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Swim</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Georgia" pitchFamily="18" charset="0"/>
              </a:rPr>
              <a:t>   </a:t>
            </a:r>
            <a:endParaRPr lang="es-ES" sz="3600" kern="10" spc="-360" dirty="0">
              <a:ln w="12700">
                <a:solidFill>
                  <a:srgbClr val="000099"/>
                </a:solidFill>
                <a:round/>
                <a:headEnd/>
                <a:tailEnd/>
              </a:ln>
              <a:solidFill>
                <a:srgbClr val="33CCFF"/>
              </a:solidFill>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1190422" y="2807714"/>
            <a:ext cx="6048375"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The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Legend</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Begins</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6"/>
          <p:cNvSpPr>
            <a:spLocks noChangeArrowheads="1" noChangeShapeType="1" noTextEdit="1"/>
          </p:cNvSpPr>
          <p:nvPr/>
        </p:nvSpPr>
        <p:spPr bwMode="auto">
          <a:xfrm>
            <a:off x="1285852" y="4585692"/>
            <a:ext cx="5976664" cy="707046"/>
          </a:xfrm>
          <a:prstGeom prst="rect">
            <a:avLst/>
          </a:prstGeom>
          <a:noFill/>
          <a:ln>
            <a:noFill/>
          </a:ln>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b="1" kern="10" spc="-360" dirty="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Donde va tu sueño ( </a:t>
            </a:r>
            <a:r>
              <a:rPr lang="es-ES" sz="3600" b="1" kern="10" spc="-360" dirty="0" err="1"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Chayanne</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 </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Rockwell" pitchFamily="18" charset="0"/>
              </a:rPr>
              <a:t>  </a:t>
            </a:r>
            <a:endParaRPr lang="es-ES" sz="3600" b="1" kern="10" spc="-360" dirty="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Rockwell" pitchFamily="18" charset="0"/>
            </a:endParaRPr>
          </a:p>
        </p:txBody>
      </p:sp>
      <p:sp>
        <p:nvSpPr>
          <p:cNvPr id="8" name="WordArt 11"/>
          <p:cNvSpPr>
            <a:spLocks noChangeArrowheads="1" noChangeShapeType="1" noTextEdit="1"/>
          </p:cNvSpPr>
          <p:nvPr/>
        </p:nvSpPr>
        <p:spPr bwMode="auto">
          <a:xfrm>
            <a:off x="1351007" y="1849388"/>
            <a:ext cx="6048375"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The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Crystal</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Chamber</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par>
                          <p:cTn id="40" fill="hold">
                            <p:stCondLst>
                              <p:cond delay="13000"/>
                            </p:stCondLst>
                            <p:childTnLst>
                              <p:par>
                                <p:cTn id="41" presetID="35" presetClass="entr" presetSubtype="0" fill="hold" nodeType="afterEffect">
                                  <p:stCondLst>
                                    <p:cond delay="50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2000"/>
                                        <p:tgtEl>
                                          <p:spTgt spid="7"/>
                                        </p:tgtEl>
                                      </p:cBhvr>
                                    </p:animEffect>
                                    <p:anim calcmode="lin" valueType="num">
                                      <p:cBhvr>
                                        <p:cTn id="44" dur="2000" fill="hold"/>
                                        <p:tgtEl>
                                          <p:spTgt spid="7"/>
                                        </p:tgtEl>
                                        <p:attrNameLst>
                                          <p:attrName>style.rotation</p:attrName>
                                        </p:attrNameLst>
                                      </p:cBhvr>
                                      <p:tavLst>
                                        <p:tav tm="0">
                                          <p:val>
                                            <p:fltVal val="720"/>
                                          </p:val>
                                        </p:tav>
                                        <p:tav tm="100000">
                                          <p:val>
                                            <p:fltVal val="0"/>
                                          </p:val>
                                        </p:tav>
                                      </p:tavLst>
                                    </p:anim>
                                    <p:anim calcmode="lin" valueType="num">
                                      <p:cBhvr>
                                        <p:cTn id="45" dur="2000" fill="hold"/>
                                        <p:tgtEl>
                                          <p:spTgt spid="7"/>
                                        </p:tgtEl>
                                        <p:attrNameLst>
                                          <p:attrName>ppt_h</p:attrName>
                                        </p:attrNameLst>
                                      </p:cBhvr>
                                      <p:tavLst>
                                        <p:tav tm="0">
                                          <p:val>
                                            <p:fltVal val="0"/>
                                          </p:val>
                                        </p:tav>
                                        <p:tav tm="100000">
                                          <p:val>
                                            <p:strVal val="#ppt_h"/>
                                          </p:val>
                                        </p:tav>
                                      </p:tavLst>
                                    </p:anim>
                                    <p:anim calcmode="lin" valueType="num">
                                      <p:cBhvr>
                                        <p:cTn id="46" dur="2000" fill="hold"/>
                                        <p:tgtEl>
                                          <p:spTgt spid="7"/>
                                        </p:tgtEl>
                                        <p:attrNameLst>
                                          <p:attrName>ppt_w</p:attrName>
                                        </p:attrNameLst>
                                      </p:cBhvr>
                                      <p:tavLst>
                                        <p:tav tm="0">
                                          <p:val>
                                            <p:fltVal val="0"/>
                                          </p:val>
                                        </p:tav>
                                        <p:tav tm="100000">
                                          <p:val>
                                            <p:strVal val="#ppt_w"/>
                                          </p:val>
                                        </p:tav>
                                      </p:tavLst>
                                    </p:anim>
                                  </p:childTnLst>
                                </p:cTn>
                              </p:par>
                              <p:par>
                                <p:cTn id="47" presetID="23" presetClass="entr" presetSubtype="16" fill="hold" nodeType="withEffect">
                                  <p:stCondLst>
                                    <p:cond delay="50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ppt_w</p:attrName>
                                        </p:attrNameLst>
                                      </p:cBhvr>
                                      <p:tavLst>
                                        <p:tav tm="0">
                                          <p:val>
                                            <p:fltVal val="0"/>
                                          </p:val>
                                        </p:tav>
                                        <p:tav tm="100000">
                                          <p:val>
                                            <p:strVal val="#ppt_w"/>
                                          </p:val>
                                        </p:tav>
                                      </p:tavLst>
                                    </p:anim>
                                    <p:anim calcmode="lin" valueType="num">
                                      <p:cBhvr>
                                        <p:cTn id="50" dur="3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86818116"/>
      </p:ext>
    </p:extLst>
  </p:cSld>
  <p:clrMapOvr>
    <a:masterClrMapping/>
  </p:clrMapOvr>
  <mc:AlternateContent xmlns:mc="http://schemas.openxmlformats.org/markup-compatibility/2006" xmlns:p14="http://schemas.microsoft.com/office/powerpoint/2010/main">
    <mc:Choice Requires="p14">
      <p:transition spd="slow" p14:dur="35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1950</Words>
  <Application>Microsoft Office PowerPoint</Application>
  <PresentationFormat>Presentación en pantalla (16:10)</PresentationFormat>
  <Paragraphs>54</Paragraphs>
  <Slides>26</Slides>
  <Notes>0</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26</vt:i4>
      </vt:variant>
    </vt:vector>
  </HeadingPairs>
  <TitlesOfParts>
    <vt:vector size="37" baseType="lpstr">
      <vt:lpstr>Arial</vt:lpstr>
      <vt:lpstr>Arial Black</vt:lpstr>
      <vt:lpstr>Calibri</vt:lpstr>
      <vt:lpstr>Georgia</vt:lpstr>
      <vt:lpstr>High Tower Text</vt:lpstr>
      <vt:lpstr>Kristen ITC</vt:lpstr>
      <vt:lpstr>Lucida Bright</vt:lpstr>
      <vt:lpstr>Rockwell</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2024-10-22T14:16:47Z</dcterms:modified>
</cp:coreProperties>
</file>