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34"/>
  </p:notesMasterIdLst>
  <p:sldIdLst>
    <p:sldId id="479" r:id="rId3"/>
    <p:sldId id="483" r:id="rId4"/>
    <p:sldId id="336" r:id="rId5"/>
    <p:sldId id="441" r:id="rId6"/>
    <p:sldId id="481" r:id="rId7"/>
    <p:sldId id="442" r:id="rId8"/>
    <p:sldId id="443" r:id="rId9"/>
    <p:sldId id="444" r:id="rId10"/>
    <p:sldId id="445" r:id="rId11"/>
    <p:sldId id="446" r:id="rId12"/>
    <p:sldId id="451" r:id="rId13"/>
    <p:sldId id="448" r:id="rId14"/>
    <p:sldId id="449" r:id="rId15"/>
    <p:sldId id="447" r:id="rId16"/>
    <p:sldId id="450" r:id="rId17"/>
    <p:sldId id="452" r:id="rId18"/>
    <p:sldId id="454" r:id="rId19"/>
    <p:sldId id="453" r:id="rId20"/>
    <p:sldId id="455" r:id="rId21"/>
    <p:sldId id="456" r:id="rId22"/>
    <p:sldId id="458" r:id="rId23"/>
    <p:sldId id="457" r:id="rId24"/>
    <p:sldId id="482" r:id="rId25"/>
    <p:sldId id="484" r:id="rId26"/>
    <p:sldId id="461" r:id="rId27"/>
    <p:sldId id="460" r:id="rId28"/>
    <p:sldId id="469" r:id="rId29"/>
    <p:sldId id="464" r:id="rId30"/>
    <p:sldId id="465" r:id="rId31"/>
    <p:sldId id="480" r:id="rId32"/>
    <p:sldId id="485" r:id="rId33"/>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AES" cryptAlgorithmClass="hash" cryptAlgorithmType="typeAny" cryptAlgorithmSid="14" spinCount="100000" saltData="ilQ87hygR1NRBtVIDD0PJQ==" hashData="3EiOHlsk2j7LeM5tz1msOdZDaz2n8QCfMZ3jFncA3VoFr/urRx1qXQgY9bPd7WOL/thSn8IV8Et+pd8mViFQeQ=="/>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894" autoAdjust="0"/>
    <p:restoredTop sz="96338" autoAdjust="0"/>
  </p:normalViewPr>
  <p:slideViewPr>
    <p:cSldViewPr>
      <p:cViewPr>
        <p:scale>
          <a:sx n="60" d="100"/>
          <a:sy n="60" d="100"/>
        </p:scale>
        <p:origin x="672"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22/08/2023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22/08/2023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med"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22/08/2023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med"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22/08/2023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med"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22/08/2023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med"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22/08/2023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med"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22/08/2023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med"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22/08/2023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med"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22/08/2023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med"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22/08/2023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med"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22/08/2023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med"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22/08/2023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med"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278663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l="-1000" r="-1000"/>
          </a:stretch>
        </a:blip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22/08/2023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254110554"/>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2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7.xml"/><Relationship Id="rId4" Type="http://schemas.openxmlformats.org/officeDocument/2006/relationships/image" Target="../media/image57.jpeg"/></Relationships>
</file>

<file path=ppt/slides/_rels/slide2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 Id="rId4" Type="http://schemas.openxmlformats.org/officeDocument/2006/relationships/image" Target="../media/image60.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49306"/>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El Cretácico en Cuenca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La Fotografía es recopilada de la red </a:t>
            </a: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3250" advTm="9000">
        <p14:vortex dir="r"/>
      </p:transition>
    </mc:Choice>
    <mc:Fallback>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467544" y="121196"/>
            <a:ext cx="8352928" cy="781635"/>
          </a:xfrm>
          <a:prstGeom prst="rect">
            <a:avLst/>
          </a:prstGeom>
          <a:noFill/>
        </p:spPr>
        <p:txBody>
          <a:bodyPr wrap="square" lIns="91440" tIns="45720" rIns="91440" bIns="45720">
            <a:prstTxWarp prst="textChevron">
              <a:avLst/>
            </a:prstTxWarp>
            <a:spAutoFit/>
            <a:scene3d>
              <a:camera prst="perspectiveAbove"/>
              <a:lightRig rig="threePt" dir="t"/>
            </a:scene3d>
            <a:sp3d extrusionH="57150">
              <a:bevelT w="38100" h="38100" prst="angle"/>
            </a:sp3d>
          </a:bodyPr>
          <a:lstStyle/>
          <a:p>
            <a:pPr algn="ctr"/>
            <a:r>
              <a:rPr lang="es-ES" sz="28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  </a:t>
            </a:r>
            <a:r>
              <a:rPr lang="es-ES" sz="2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Las Hoyas: Un Mundo Perdido</a:t>
            </a:r>
            <a:r>
              <a:rPr lang="es-ES" sz="28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   </a:t>
            </a:r>
            <a:endParaRPr lang="es-ES" sz="28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endParaRPr>
          </a:p>
        </p:txBody>
      </p:sp>
      <p:sp>
        <p:nvSpPr>
          <p:cNvPr id="3" name="2 Rectángulo"/>
          <p:cNvSpPr/>
          <p:nvPr/>
        </p:nvSpPr>
        <p:spPr>
          <a:xfrm>
            <a:off x="3517862" y="2395835"/>
            <a:ext cx="2108269" cy="923330"/>
          </a:xfrm>
          <a:prstGeom prst="rect">
            <a:avLst/>
          </a:prstGeom>
          <a:noFill/>
        </p:spPr>
        <p:txBody>
          <a:bodyPr wrap="none" lIns="91440" tIns="45720" rIns="91440" bIns="45720">
            <a:spAutoFit/>
          </a:bodyPr>
          <a:lstStyle/>
          <a:p>
            <a:pPr algn="ctr"/>
            <a:r>
              <a:rPr lang="es-E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endParaRPr lang="es-ES" sz="54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28674" name="Rectangle 2"/>
          <p:cNvSpPr>
            <a:spLocks noChangeArrowheads="1"/>
          </p:cNvSpPr>
          <p:nvPr/>
        </p:nvSpPr>
        <p:spPr bwMode="auto">
          <a:xfrm>
            <a:off x="539552" y="985292"/>
            <a:ext cx="8136904" cy="1692771"/>
          </a:xfrm>
          <a:prstGeom prst="rect">
            <a:avLst/>
          </a:prstGeom>
          <a:noFill/>
          <a:ln w="9525">
            <a:noFill/>
            <a:miter lim="800000"/>
            <a:headEnd/>
            <a:tailEnd/>
          </a:ln>
          <a:effectLst/>
        </p:spPr>
        <p:txBody>
          <a:bodyPr vert="horz" wrap="square" lIns="91440"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s-ES" sz="2200" b="0" i="0" u="none" strike="noStrike" cap="none" normalizeH="0" baseline="0" dirty="0" smtClean="0">
                <a:ln>
                  <a:noFill/>
                </a:ln>
                <a:solidFill>
                  <a:schemeClr val="accent6">
                    <a:lumMod val="60000"/>
                    <a:lumOff val="40000"/>
                  </a:schemeClr>
                </a:solidFill>
                <a:effectLst>
                  <a:outerShdw blurRad="38100" dist="38100" dir="2700000" algn="tl">
                    <a:srgbClr val="000000">
                      <a:alpha val="43137"/>
                    </a:srgbClr>
                  </a:outerShdw>
                </a:effectLst>
                <a:latin typeface="AcclamationItal" pitchFamily="2" charset="0"/>
                <a:cs typeface="Arial" pitchFamily="34" charset="0"/>
              </a:rPr>
              <a:t>Es uno de los yacimientos más importantes del mundo y muy poco conocido fuera del mundo académico.</a:t>
            </a:r>
            <a:r>
              <a:rPr kumimoji="0" lang="es-ES" sz="2200" b="0" i="0" u="none" strike="noStrike" cap="none" normalizeH="0" dirty="0" smtClean="0">
                <a:ln>
                  <a:noFill/>
                </a:ln>
                <a:solidFill>
                  <a:schemeClr val="accent6">
                    <a:lumMod val="60000"/>
                    <a:lumOff val="40000"/>
                  </a:schemeClr>
                </a:solidFill>
                <a:effectLst>
                  <a:outerShdw blurRad="38100" dist="38100" dir="2700000" algn="tl">
                    <a:srgbClr val="000000">
                      <a:alpha val="43137"/>
                    </a:srgbClr>
                  </a:outerShdw>
                </a:effectLst>
                <a:latin typeface="AcclamationItal" pitchFamily="2" charset="0"/>
                <a:cs typeface="Arial" pitchFamily="34" charset="0"/>
              </a:rPr>
              <a:t> </a:t>
            </a:r>
            <a:r>
              <a:rPr kumimoji="0" lang="es-ES" sz="2200" b="0" i="0" u="none" strike="noStrike" cap="none" normalizeH="0" baseline="0" dirty="0" smtClean="0">
                <a:ln>
                  <a:noFill/>
                </a:ln>
                <a:solidFill>
                  <a:schemeClr val="accent6">
                    <a:lumMod val="60000"/>
                    <a:lumOff val="40000"/>
                  </a:schemeClr>
                </a:solidFill>
                <a:effectLst>
                  <a:outerShdw blurRad="38100" dist="38100" dir="2700000" algn="tl">
                    <a:srgbClr val="000000">
                      <a:alpha val="43137"/>
                    </a:srgbClr>
                  </a:outerShdw>
                </a:effectLst>
                <a:latin typeface="AcclamationItal" pitchFamily="2" charset="0"/>
                <a:cs typeface="Arial" pitchFamily="34" charset="0"/>
              </a:rPr>
              <a:t>Parte de su excepcionalidad se debe a que los restos que aparecen se encuentran en un estado increíblemente bueno y completo.</a:t>
            </a:r>
          </a:p>
        </p:txBody>
      </p:sp>
      <p:sp>
        <p:nvSpPr>
          <p:cNvPr id="10" name="9 CuadroTexto"/>
          <p:cNvSpPr txBox="1"/>
          <p:nvPr/>
        </p:nvSpPr>
        <p:spPr>
          <a:xfrm>
            <a:off x="539552" y="2857500"/>
            <a:ext cx="8280920" cy="2800767"/>
          </a:xfrm>
          <a:prstGeom prst="rect">
            <a:avLst/>
          </a:prstGeom>
          <a:noFill/>
        </p:spPr>
        <p:txBody>
          <a:bodyPr wrap="square" rtlCol="0">
            <a:spAutoFit/>
          </a:bodyPr>
          <a:lstStyle/>
          <a:p>
            <a:r>
              <a:rPr lang="es-ES" sz="2200" dirty="0" smtClean="0">
                <a:solidFill>
                  <a:schemeClr val="accent6">
                    <a:lumMod val="60000"/>
                    <a:lumOff val="40000"/>
                  </a:schemeClr>
                </a:solidFill>
                <a:effectLst>
                  <a:outerShdw blurRad="38100" dist="38100" dir="2700000" algn="tl">
                    <a:srgbClr val="000000">
                      <a:alpha val="43137"/>
                    </a:srgbClr>
                  </a:outerShdw>
                </a:effectLst>
                <a:latin typeface="AcclamationItal" pitchFamily="2" charset="0"/>
              </a:rPr>
              <a:t>Nada de esto sería posible sin los científicos que pacientemente descubren, excavan y analizan cada yacimiento paleontológico. Hoy quiero hablarles aquí del yacimiento paleontológico de Las Hoyas, en plena Serranía de Cuenca a escasos veinte kilómetros de la capital conquense. No es un yacimiento cualquiera. Es, en su género, uno de los yacimientos más importantes del mundo.</a:t>
            </a:r>
            <a:endParaRPr lang="es-ES" sz="2200" dirty="0">
              <a:solidFill>
                <a:schemeClr val="accent6">
                  <a:lumMod val="60000"/>
                  <a:lumOff val="40000"/>
                </a:schemeClr>
              </a:solidFill>
              <a:effectLst>
                <a:outerShdw blurRad="38100" dist="38100" dir="2700000" algn="tl">
                  <a:srgbClr val="000000">
                    <a:alpha val="43137"/>
                  </a:srgbClr>
                </a:outerShdw>
              </a:effectLst>
              <a:latin typeface="AcclamationItal" pitchFamily="2" charset="0"/>
            </a:endParaRPr>
          </a:p>
        </p:txBody>
      </p:sp>
    </p:spTree>
  </p:cSld>
  <p:clrMapOvr>
    <a:masterClrMapping/>
  </p:clrMapOvr>
  <mc:AlternateContent xmlns:mc="http://schemas.openxmlformats.org/markup-compatibility/2006">
    <mc:Choice xmlns:p14="http://schemas.microsoft.com/office/powerpoint/2010/main" Requires="p14">
      <p:transition spd="slow" p14:dur="3250" advTm="58000">
        <p14:vortex dir="r"/>
      </p:transition>
    </mc:Choice>
    <mc:Fallback>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ppt_x</p:attrName>
                                        </p:attrNameLst>
                                      </p:cBhvr>
                                      <p:tavLst>
                                        <p:tav tm="0">
                                          <p:val>
                                            <p:strVal val="#ppt_x"/>
                                          </p:val>
                                        </p:tav>
                                        <p:tav tm="100000">
                                          <p:val>
                                            <p:strVal val="#ppt_x"/>
                                          </p:val>
                                        </p:tav>
                                      </p:tavLst>
                                    </p:anim>
                                    <p:anim calcmode="lin" valueType="num">
                                      <p:cBhvr>
                                        <p:cTn id="9" dur="2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28674"/>
                                        </p:tgtEl>
                                        <p:attrNameLst>
                                          <p:attrName>style.visibility</p:attrName>
                                        </p:attrNameLst>
                                      </p:cBhvr>
                                      <p:to>
                                        <p:strVal val="visible"/>
                                      </p:to>
                                    </p:set>
                                    <p:animEffect transition="in" filter="fade">
                                      <p:cBhvr>
                                        <p:cTn id="13" dur="1000"/>
                                        <p:tgtEl>
                                          <p:spTgt spid="28674"/>
                                        </p:tgtEl>
                                      </p:cBhvr>
                                    </p:animEffect>
                                    <p:anim calcmode="lin" valueType="num">
                                      <p:cBhvr>
                                        <p:cTn id="14" dur="1000" fill="hold"/>
                                        <p:tgtEl>
                                          <p:spTgt spid="28674"/>
                                        </p:tgtEl>
                                        <p:attrNameLst>
                                          <p:attrName>ppt_x</p:attrName>
                                        </p:attrNameLst>
                                      </p:cBhvr>
                                      <p:tavLst>
                                        <p:tav tm="0">
                                          <p:val>
                                            <p:strVal val="#ppt_x-.1"/>
                                          </p:val>
                                        </p:tav>
                                        <p:tav tm="100000">
                                          <p:val>
                                            <p:strVal val="#ppt_x"/>
                                          </p:val>
                                        </p:tav>
                                      </p:tavLst>
                                    </p:anim>
                                    <p:anim calcmode="lin" valueType="num">
                                      <p:cBhvr>
                                        <p:cTn id="15" dur="1000" fill="hold"/>
                                        <p:tgtEl>
                                          <p:spTgt spid="28674"/>
                                        </p:tgtEl>
                                        <p:attrNameLst>
                                          <p:attrName>ppt_y</p:attrName>
                                        </p:attrNameLst>
                                      </p:cBhvr>
                                      <p:tavLst>
                                        <p:tav tm="0">
                                          <p:val>
                                            <p:strVal val="#ppt_y"/>
                                          </p:val>
                                        </p:tav>
                                        <p:tav tm="100000">
                                          <p:val>
                                            <p:strVal val="#ppt_y"/>
                                          </p:val>
                                        </p:tav>
                                      </p:tavLst>
                                    </p:anim>
                                  </p:childTnLst>
                                </p:cTn>
                              </p:par>
                            </p:childTnLst>
                          </p:cTn>
                        </p:par>
                        <p:par>
                          <p:cTn id="16" fill="hold">
                            <p:stCondLst>
                              <p:cond delay="221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1"/>
                                          </p:val>
                                        </p:tav>
                                        <p:tav tm="100000">
                                          <p:val>
                                            <p:strVal val="#ppt_x"/>
                                          </p:val>
                                        </p:tav>
                                      </p:tavLst>
                                    </p:anim>
                                    <p:anim calcmode="lin" valueType="num">
                                      <p:cBhvr>
                                        <p:cTn id="2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8674" grpId="0"/>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467544" y="4873724"/>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núcleo principal del yacimiento está datado en el periodo Cretácico Inferior, hace unos 120 millones de años antes de nuestra era.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4" cstate="print"/>
          <a:stretch>
            <a:fillRect/>
          </a:stretch>
        </p:blipFill>
        <p:spPr bwMode="auto">
          <a:xfrm>
            <a:off x="3810" y="0"/>
            <a:ext cx="9136380" cy="5715000"/>
          </a:xfrm>
          <a:prstGeom prst="rect">
            <a:avLst/>
          </a:prstGeom>
          <a:noFill/>
          <a:ln w="9525">
            <a:noFill/>
            <a:miter lim="800000"/>
            <a:headEnd/>
            <a:tailEnd/>
          </a:ln>
        </p:spPr>
      </p:pic>
      <p:sp>
        <p:nvSpPr>
          <p:cNvPr id="6" name="5 CuadroTexto"/>
          <p:cNvSpPr txBox="1"/>
          <p:nvPr/>
        </p:nvSpPr>
        <p:spPr>
          <a:xfrm>
            <a:off x="467544"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especialistas dividen cada periodo geológico en dos partes llamadas “inferior” y “superior” respectivamente más antiguo y más moderno, debido a que en los cortes del terreno la parte más antigua queda normalmente en la parte inferior del mismo.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5"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395536" y="4369668"/>
            <a:ext cx="8568952" cy="1200329"/>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Estamos, pues, en plena Era de los Dinosaurios. El yacimiento fue descubierto para la ciencia en 1984 y comenzó a excavarse sistemáticamente a partir de 1988 por parte de equipos interdisciplinares de la Universidad Autónoma de Madrid, y el apoyo de las autoridades autonómicas.</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78000">
        <p14:vortex/>
        <p:sndAc>
          <p:stSnd loop="1">
            <p:snd r:embed="rId2" name="Variadas.wav"/>
          </p:stSnd>
        </p:sndAc>
      </p:transition>
    </mc:Choice>
    <mc:Fallback>
      <p:transition spd="slow" advTm="78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4/3*#ppt_w"/>
                                          </p:val>
                                        </p:tav>
                                        <p:tav tm="100000">
                                          <p:val>
                                            <p:strVal val="#ppt_w"/>
                                          </p:val>
                                        </p:tav>
                                      </p:tavLst>
                                    </p:anim>
                                    <p:anim calcmode="lin" valueType="num">
                                      <p:cBhvr>
                                        <p:cTn id="11" dur="4000" fill="hold"/>
                                        <p:tgtEl>
                                          <p:spTgt spid="7"/>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61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4000"/>
                                        <p:tgtEl>
                                          <p:spTgt spid="4"/>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4"/>
                                        </p:tgtEl>
                                        <p:attrNameLst>
                                          <p:attrName>style.visibility</p:attrName>
                                        </p:attrNameLst>
                                      </p:cBhvr>
                                      <p:to>
                                        <p:strVal val="visible"/>
                                      </p:to>
                                    </p:set>
                                    <p:anim calcmode="lin" valueType="num">
                                      <p:cBhvr>
                                        <p:cTn id="27" dur="4000" fill="hold"/>
                                        <p:tgtEl>
                                          <p:spTgt spid="4"/>
                                        </p:tgtEl>
                                        <p:attrNameLst>
                                          <p:attrName>ppt_w</p:attrName>
                                        </p:attrNameLst>
                                      </p:cBhvr>
                                      <p:tavLst>
                                        <p:tav tm="0">
                                          <p:val>
                                            <p:strVal val="4/3*#ppt_w"/>
                                          </p:val>
                                        </p:tav>
                                        <p:tav tm="100000">
                                          <p:val>
                                            <p:strVal val="#ppt_w"/>
                                          </p:val>
                                        </p:tav>
                                      </p:tavLst>
                                    </p:anim>
                                    <p:anim calcmode="lin" valueType="num">
                                      <p:cBhvr>
                                        <p:cTn id="28" dur="4000" fill="hold"/>
                                        <p:tgtEl>
                                          <p:spTgt spid="4"/>
                                        </p:tgtEl>
                                        <p:attrNameLst>
                                          <p:attrName>ppt_h</p:attrName>
                                        </p:attrNameLst>
                                      </p:cBhvr>
                                      <p:tavLst>
                                        <p:tav tm="0">
                                          <p:val>
                                            <p:strVal val="4/3*#ppt_h"/>
                                          </p:val>
                                        </p:tav>
                                        <p:tav tm="100000">
                                          <p:val>
                                            <p:strVal val="#ppt_h"/>
                                          </p:val>
                                        </p:tav>
                                      </p:tavLst>
                                    </p:anim>
                                  </p:childTnLst>
                                </p:cTn>
                              </p:par>
                            </p:childTnLst>
                          </p:cTn>
                        </p:par>
                        <p:par>
                          <p:cTn id="29" fill="hold">
                            <p:stCondLst>
                              <p:cond delay="221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44000"/>
                            </p:stCondLst>
                            <p:childTnLst>
                              <p:par>
                                <p:cTn id="36" presetID="10" presetClass="exit" presetSubtype="0" fill="hold" grpId="1" nodeType="afterEffect">
                                  <p:stCondLst>
                                    <p:cond delay="2000"/>
                                  </p:stCondLst>
                                  <p:iterate type="lt">
                                    <p:tmPct val="0"/>
                                  </p:iterate>
                                  <p:childTnLst>
                                    <p:animEffect transition="out" filter="fade">
                                      <p:cBhvr>
                                        <p:cTn id="37" dur="2000"/>
                                        <p:tgtEl>
                                          <p:spTgt spid="6"/>
                                        </p:tgtEl>
                                      </p:cBhvr>
                                    </p:animEffect>
                                    <p:set>
                                      <p:cBhvr>
                                        <p:cTn id="38" dur="1" fill="hold">
                                          <p:stCondLst>
                                            <p:cond delay="1999"/>
                                          </p:stCondLst>
                                        </p:cTn>
                                        <p:tgtEl>
                                          <p:spTgt spid="6"/>
                                        </p:tgtEl>
                                        <p:attrNameLst>
                                          <p:attrName>style.visibility</p:attrName>
                                        </p:attrNameLst>
                                      </p:cBhvr>
                                      <p:to>
                                        <p:strVal val="hidden"/>
                                      </p:to>
                                    </p:set>
                                  </p:childTnLst>
                                </p:cTn>
                              </p:par>
                              <p:par>
                                <p:cTn id="39" presetID="10" presetClass="entr" presetSubtype="0" fill="hold" nodeType="withEffect">
                                  <p:stCondLst>
                                    <p:cond delay="200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4000"/>
                                        <p:tgtEl>
                                          <p:spTgt spid="16"/>
                                        </p:tgtEl>
                                      </p:cBhvr>
                                    </p:animEffect>
                                  </p:childTnLst>
                                </p:cTn>
                              </p:par>
                              <p:par>
                                <p:cTn id="42" presetID="23" presetClass="entr" presetSubtype="288" fill="hold" nodeType="withEffect">
                                  <p:stCondLst>
                                    <p:cond delay="2000"/>
                                  </p:stCondLst>
                                  <p:childTnLst>
                                    <p:set>
                                      <p:cBhvr>
                                        <p:cTn id="43" dur="1" fill="hold">
                                          <p:stCondLst>
                                            <p:cond delay="0"/>
                                          </p:stCondLst>
                                        </p:cTn>
                                        <p:tgtEl>
                                          <p:spTgt spid="16"/>
                                        </p:tgtEl>
                                        <p:attrNameLst>
                                          <p:attrName>style.visibility</p:attrName>
                                        </p:attrNameLst>
                                      </p:cBhvr>
                                      <p:to>
                                        <p:strVal val="visible"/>
                                      </p:to>
                                    </p:set>
                                    <p:anim calcmode="lin" valueType="num">
                                      <p:cBhvr>
                                        <p:cTn id="44" dur="4000" fill="hold"/>
                                        <p:tgtEl>
                                          <p:spTgt spid="16"/>
                                        </p:tgtEl>
                                        <p:attrNameLst>
                                          <p:attrName>ppt_w</p:attrName>
                                        </p:attrNameLst>
                                      </p:cBhvr>
                                      <p:tavLst>
                                        <p:tav tm="0">
                                          <p:val>
                                            <p:strVal val="4/3*#ppt_w"/>
                                          </p:val>
                                        </p:tav>
                                        <p:tav tm="100000">
                                          <p:val>
                                            <p:strVal val="#ppt_w"/>
                                          </p:val>
                                        </p:tav>
                                      </p:tavLst>
                                    </p:anim>
                                    <p:anim calcmode="lin" valueType="num">
                                      <p:cBhvr>
                                        <p:cTn id="45" dur="4000" fill="hold"/>
                                        <p:tgtEl>
                                          <p:spTgt spid="16"/>
                                        </p:tgtEl>
                                        <p:attrNameLst>
                                          <p:attrName>ppt_h</p:attrName>
                                        </p:attrNameLst>
                                      </p:cBhvr>
                                      <p:tavLst>
                                        <p:tav tm="0">
                                          <p:val>
                                            <p:strVal val="4/3*#ppt_h"/>
                                          </p:val>
                                        </p:tav>
                                        <p:tav tm="100000">
                                          <p:val>
                                            <p:strVal val="#ppt_h"/>
                                          </p:val>
                                        </p:tav>
                                      </p:tavLst>
                                    </p:anim>
                                  </p:childTnLst>
                                </p:cTn>
                              </p:par>
                            </p:childTnLst>
                          </p:cTn>
                        </p:par>
                        <p:par>
                          <p:cTn id="46" fill="hold">
                            <p:stCondLst>
                              <p:cond delay="500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1"/>
                                          </p:val>
                                        </p:tav>
                                        <p:tav tm="100000">
                                          <p:val>
                                            <p:strVal val="#ppt_x"/>
                                          </p:val>
                                        </p:tav>
                                      </p:tavLst>
                                    </p:anim>
                                    <p:anim calcmode="lin" valueType="num">
                                      <p:cBhvr>
                                        <p:cTn id="5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1"/>
            <a:ext cx="9144000" cy="4801716"/>
          </a:xfrm>
          <a:prstGeom prst="rect">
            <a:avLst/>
          </a:prstGeom>
          <a:noFill/>
          <a:ln w="9525">
            <a:noFill/>
            <a:miter lim="800000"/>
            <a:headEnd/>
            <a:tailEnd/>
          </a:ln>
        </p:spPr>
      </p:pic>
      <p:sp>
        <p:nvSpPr>
          <p:cNvPr id="5" name="4 CuadroTexto"/>
          <p:cNvSpPr txBox="1"/>
          <p:nvPr/>
        </p:nvSpPr>
        <p:spPr>
          <a:xfrm>
            <a:off x="539552"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yacimiento es excepcional por dos razones. La primera, porque aparecen en él restos de especies animales que no suelen aparecer normalmente en yacimientos de su edad.</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4801716"/>
          </a:xfrm>
          <a:prstGeom prst="rect">
            <a:avLst/>
          </a:prstGeom>
          <a:noFill/>
          <a:ln w="9525">
            <a:noFill/>
            <a:miter lim="800000"/>
            <a:headEnd/>
            <a:tailEnd/>
          </a:ln>
        </p:spPr>
      </p:pic>
      <p:sp>
        <p:nvSpPr>
          <p:cNvPr id="6" name="5 CuadroTexto"/>
          <p:cNvSpPr txBox="1"/>
          <p:nvPr/>
        </p:nvSpPr>
        <p:spPr>
          <a:xfrm>
            <a:off x="755576" y="4873724"/>
            <a:ext cx="770485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segunda, porque los restos que aparecen se encuentran en un estado increíblemente bueno y completo.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39552"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conservan como en las páginas de un libro, entre las láminas formadas por calizas litográficas, como si fueran radiografías de los organismos en el mismo momento de su fosilización.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63000">
        <p14:vortex/>
      </p:transition>
    </mc:Choice>
    <mc:Fallback>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92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4000"/>
                                        <p:tgtEl>
                                          <p:spTgt spid="15"/>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4000" fill="hold"/>
                                        <p:tgtEl>
                                          <p:spTgt spid="15"/>
                                        </p:tgtEl>
                                        <p:attrNameLst>
                                          <p:attrName>ppt_w</p:attrName>
                                        </p:attrNameLst>
                                      </p:cBhvr>
                                      <p:tavLst>
                                        <p:tav tm="0">
                                          <p:val>
                                            <p:strVal val="4/3*#ppt_w"/>
                                          </p:val>
                                        </p:tav>
                                        <p:tav tm="100000">
                                          <p:val>
                                            <p:strVal val="#ppt_w"/>
                                          </p:val>
                                        </p:tav>
                                      </p:tavLst>
                                    </p:anim>
                                    <p:anim calcmode="lin" valueType="num">
                                      <p:cBhvr>
                                        <p:cTn id="28" dur="4000" fill="hold"/>
                                        <p:tgtEl>
                                          <p:spTgt spid="15"/>
                                        </p:tgtEl>
                                        <p:attrNameLst>
                                          <p:attrName>ppt_h</p:attrName>
                                        </p:attrNameLst>
                                      </p:cBhvr>
                                      <p:tavLst>
                                        <p:tav tm="0">
                                          <p:val>
                                            <p:strVal val="4/3*#ppt_h"/>
                                          </p:val>
                                        </p:tav>
                                        <p:tav tm="100000">
                                          <p:val>
                                            <p:strVal val="#ppt_h"/>
                                          </p:val>
                                        </p:tav>
                                      </p:tavLst>
                                    </p:anim>
                                  </p:childTnLst>
                                </p:cTn>
                              </p:par>
                            </p:childTnLst>
                          </p:cTn>
                        </p:par>
                        <p:par>
                          <p:cTn id="29" fill="hold">
                            <p:stCondLst>
                              <p:cond delay="252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34800"/>
                            </p:stCondLst>
                            <p:childTnLst>
                              <p:par>
                                <p:cTn id="36" presetID="10" presetClass="exit" presetSubtype="0" fill="hold" grpId="1" nodeType="afterEffect">
                                  <p:stCondLst>
                                    <p:cond delay="2000"/>
                                  </p:stCondLst>
                                  <p:iterate type="lt">
                                    <p:tmPct val="0"/>
                                  </p:iterate>
                                  <p:childTnLst>
                                    <p:animEffect transition="out" filter="fade">
                                      <p:cBhvr>
                                        <p:cTn id="37" dur="2000"/>
                                        <p:tgtEl>
                                          <p:spTgt spid="6"/>
                                        </p:tgtEl>
                                      </p:cBhvr>
                                    </p:animEffect>
                                    <p:set>
                                      <p:cBhvr>
                                        <p:cTn id="38" dur="1" fill="hold">
                                          <p:stCondLst>
                                            <p:cond delay="1999"/>
                                          </p:stCondLst>
                                        </p:cTn>
                                        <p:tgtEl>
                                          <p:spTgt spid="6"/>
                                        </p:tgtEl>
                                        <p:attrNameLst>
                                          <p:attrName>style.visibility</p:attrName>
                                        </p:attrNameLst>
                                      </p:cBhvr>
                                      <p:to>
                                        <p:strVal val="hidden"/>
                                      </p:to>
                                    </p:set>
                                  </p:childTnLst>
                                </p:cTn>
                              </p:par>
                              <p:par>
                                <p:cTn id="39" presetID="10" presetClass="entr" presetSubtype="0" fill="hold" nodeType="withEffect">
                                  <p:stCondLst>
                                    <p:cond delay="200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4000"/>
                                        <p:tgtEl>
                                          <p:spTgt spid="16"/>
                                        </p:tgtEl>
                                      </p:cBhvr>
                                    </p:animEffect>
                                  </p:childTnLst>
                                </p:cTn>
                              </p:par>
                              <p:par>
                                <p:cTn id="42" presetID="23" presetClass="entr" presetSubtype="288" fill="hold" nodeType="withEffect">
                                  <p:stCondLst>
                                    <p:cond delay="2000"/>
                                  </p:stCondLst>
                                  <p:childTnLst>
                                    <p:set>
                                      <p:cBhvr>
                                        <p:cTn id="43" dur="1" fill="hold">
                                          <p:stCondLst>
                                            <p:cond delay="0"/>
                                          </p:stCondLst>
                                        </p:cTn>
                                        <p:tgtEl>
                                          <p:spTgt spid="16"/>
                                        </p:tgtEl>
                                        <p:attrNameLst>
                                          <p:attrName>style.visibility</p:attrName>
                                        </p:attrNameLst>
                                      </p:cBhvr>
                                      <p:to>
                                        <p:strVal val="visible"/>
                                      </p:to>
                                    </p:set>
                                    <p:anim calcmode="lin" valueType="num">
                                      <p:cBhvr>
                                        <p:cTn id="44" dur="4000" fill="hold"/>
                                        <p:tgtEl>
                                          <p:spTgt spid="16"/>
                                        </p:tgtEl>
                                        <p:attrNameLst>
                                          <p:attrName>ppt_w</p:attrName>
                                        </p:attrNameLst>
                                      </p:cBhvr>
                                      <p:tavLst>
                                        <p:tav tm="0">
                                          <p:val>
                                            <p:strVal val="4/3*#ppt_w"/>
                                          </p:val>
                                        </p:tav>
                                        <p:tav tm="100000">
                                          <p:val>
                                            <p:strVal val="#ppt_w"/>
                                          </p:val>
                                        </p:tav>
                                      </p:tavLst>
                                    </p:anim>
                                    <p:anim calcmode="lin" valueType="num">
                                      <p:cBhvr>
                                        <p:cTn id="45" dur="4000" fill="hold"/>
                                        <p:tgtEl>
                                          <p:spTgt spid="16"/>
                                        </p:tgtEl>
                                        <p:attrNameLst>
                                          <p:attrName>ppt_h</p:attrName>
                                        </p:attrNameLst>
                                      </p:cBhvr>
                                      <p:tavLst>
                                        <p:tav tm="0">
                                          <p:val>
                                            <p:strVal val="4/3*#ppt_h"/>
                                          </p:val>
                                        </p:tav>
                                        <p:tav tm="100000">
                                          <p:val>
                                            <p:strVal val="#ppt_h"/>
                                          </p:val>
                                        </p:tav>
                                      </p:tavLst>
                                    </p:anim>
                                  </p:childTnLst>
                                </p:cTn>
                              </p:par>
                            </p:childTnLst>
                          </p:cTn>
                        </p:par>
                        <p:par>
                          <p:cTn id="46" fill="hold">
                            <p:stCondLst>
                              <p:cond delay="408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1"/>
                                          </p:val>
                                        </p:tav>
                                        <p:tav tm="100000">
                                          <p:val>
                                            <p:strVal val="#ppt_x"/>
                                          </p:val>
                                        </p:tav>
                                      </p:tavLst>
                                    </p:anim>
                                    <p:anim calcmode="lin" valueType="num">
                                      <p:cBhvr>
                                        <p:cTn id="5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1" y="0"/>
            <a:ext cx="4572000" cy="5714999"/>
          </a:xfrm>
          <a:prstGeom prst="rect">
            <a:avLst/>
          </a:prstGeom>
          <a:noFill/>
          <a:ln w="9525">
            <a:noFill/>
            <a:miter lim="800000"/>
            <a:headEnd/>
            <a:tailEnd/>
          </a:ln>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2" cstate="print"/>
          <a:stretch>
            <a:fillRect/>
          </a:stretch>
        </p:blipFill>
        <p:spPr>
          <a:xfrm>
            <a:off x="0" y="0"/>
            <a:ext cx="4572000" cy="5715000"/>
          </a:xfrm>
          <a:prstGeom prst="rect">
            <a:avLst/>
          </a:prstGeom>
        </p:spPr>
      </p:pic>
      <p:sp>
        <p:nvSpPr>
          <p:cNvPr id="5" name="4 CuadroTexto"/>
          <p:cNvSpPr txBox="1"/>
          <p:nvPr/>
        </p:nvSpPr>
        <p:spPr>
          <a:xfrm>
            <a:off x="4788024" y="1345332"/>
            <a:ext cx="4104456" cy="286232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Se ha reconstruido el ambiente ecológico que imperaba en Las Hoyas durante el Cretácico. Era un mosaico de lagos, lagunas, charcas, canales, llanuras aluviales y pantanos, un humedal continental subtropical sujeto a: lluvias en invierno y sequía en verano.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250" advTm="31000">
        <p14:vortex dir="d"/>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4000"/>
                                        <p:tgtEl>
                                          <p:spTgt spid="6"/>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873724"/>
            <a:ext cx="835292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en día solo hay un humedal comparable a este, en los </a:t>
            </a:r>
            <a:r>
              <a:rPr lang="es-ES" i="1" dirty="0" err="1" smtClean="0">
                <a:effectLst>
                  <a:glow rad="101600">
                    <a:srgbClr val="C00000">
                      <a:alpha val="60000"/>
                    </a:srgbClr>
                  </a:glow>
                  <a:outerShdw blurRad="38100" dist="38100" dir="2700000" algn="tl">
                    <a:srgbClr val="000000">
                      <a:alpha val="43137"/>
                    </a:srgbClr>
                  </a:outerShdw>
                </a:effectLst>
              </a:rPr>
              <a:t>Everglades</a:t>
            </a:r>
            <a:r>
              <a:rPr lang="es-ES" i="1" dirty="0" smtClean="0">
                <a:effectLst>
                  <a:glow rad="101600">
                    <a:srgbClr val="C00000">
                      <a:alpha val="60000"/>
                    </a:srgbClr>
                  </a:glow>
                  <a:outerShdw blurRad="38100" dist="38100" dir="2700000" algn="tl">
                    <a:srgbClr val="000000">
                      <a:alpha val="43137"/>
                    </a:srgbClr>
                  </a:outerShdw>
                </a:effectLst>
              </a:rPr>
              <a:t> de Florida. Y este humedal cretácico bullía de vida como no podemos imaginarnos.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Había una abundante base alimentaria con 14 órdenes y 40 familias de insectos conservados incluso en sus fases larvarias, como en '</a:t>
            </a:r>
            <a:r>
              <a:rPr lang="es-ES" i="1" dirty="0" err="1" smtClean="0">
                <a:effectLst>
                  <a:glow rad="101600">
                    <a:srgbClr val="C00000">
                      <a:alpha val="60000"/>
                    </a:srgbClr>
                  </a:glow>
                  <a:outerShdw blurRad="38100" dist="38100" dir="2700000" algn="tl">
                    <a:srgbClr val="000000">
                      <a:alpha val="43137"/>
                    </a:srgbClr>
                  </a:outerShdw>
                </a:effectLst>
              </a:rPr>
              <a:t>Iberonepa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romerali</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539552"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había anfibios: ranas y salamandras como en la actualidad pero, además, un grupo de anfibios que no existe hoy en día, llamado '</a:t>
            </a:r>
            <a:r>
              <a:rPr lang="es-ES" i="1" dirty="0" err="1" smtClean="0">
                <a:effectLst>
                  <a:glow rad="101600">
                    <a:srgbClr val="C00000">
                      <a:alpha val="60000"/>
                    </a:srgbClr>
                  </a:glow>
                  <a:outerShdw blurRad="38100" dist="38100" dir="2700000" algn="tl">
                    <a:srgbClr val="000000">
                      <a:alpha val="43137"/>
                    </a:srgbClr>
                  </a:outerShdw>
                </a:effectLst>
              </a:rPr>
              <a:t>Albanerpetóntidos</a:t>
            </a:r>
            <a:r>
              <a:rPr lang="es-ES" i="1" dirty="0" smtClean="0">
                <a:effectLst>
                  <a:glow rad="101600">
                    <a:srgbClr val="C00000">
                      <a:alpha val="60000"/>
                    </a:srgbClr>
                  </a:glow>
                  <a:outerShdw blurRad="38100" dist="38100" dir="2700000" algn="tl">
                    <a:srgbClr val="000000">
                      <a:alpha val="43137"/>
                    </a:srgbClr>
                  </a:outerShdw>
                </a:effectLst>
              </a:rPr>
              <a:t>', con el primer ejemplar completo encontrado en el mundo de '</a:t>
            </a:r>
            <a:r>
              <a:rPr lang="es-ES" i="1" dirty="0" err="1" smtClean="0">
                <a:effectLst>
                  <a:glow rad="101600">
                    <a:srgbClr val="C00000">
                      <a:alpha val="60000"/>
                    </a:srgbClr>
                  </a:glow>
                  <a:outerShdw blurRad="38100" dist="38100" dir="2700000" algn="tl">
                    <a:srgbClr val="000000">
                      <a:alpha val="43137"/>
                    </a:srgbClr>
                  </a:outerShdw>
                </a:effectLst>
              </a:rPr>
              <a:t>Celtedeus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ibericus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68000">
        <p14:glitter pattern="hexagon"/>
      </p:transition>
    </mc:Choice>
    <mc:Fallback>
      <p:transition spd="slow" advTm="6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72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4000"/>
                                        <p:tgtEl>
                                          <p:spTgt spid="15"/>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4000" fill="hold"/>
                                        <p:tgtEl>
                                          <p:spTgt spid="15"/>
                                        </p:tgtEl>
                                        <p:attrNameLst>
                                          <p:attrName>ppt_w</p:attrName>
                                        </p:attrNameLst>
                                      </p:cBhvr>
                                      <p:tavLst>
                                        <p:tav tm="0">
                                          <p:val>
                                            <p:strVal val="4/3*#ppt_w"/>
                                          </p:val>
                                        </p:tav>
                                        <p:tav tm="100000">
                                          <p:val>
                                            <p:strVal val="#ppt_w"/>
                                          </p:val>
                                        </p:tav>
                                      </p:tavLst>
                                    </p:anim>
                                    <p:anim calcmode="lin" valueType="num">
                                      <p:cBhvr>
                                        <p:cTn id="28" dur="4000" fill="hold"/>
                                        <p:tgtEl>
                                          <p:spTgt spid="15"/>
                                        </p:tgtEl>
                                        <p:attrNameLst>
                                          <p:attrName>ppt_h</p:attrName>
                                        </p:attrNameLst>
                                      </p:cBhvr>
                                      <p:tavLst>
                                        <p:tav tm="0">
                                          <p:val>
                                            <p:strVal val="4/3*#ppt_h"/>
                                          </p:val>
                                        </p:tav>
                                        <p:tav tm="100000">
                                          <p:val>
                                            <p:strVal val="#ppt_h"/>
                                          </p:val>
                                        </p:tav>
                                      </p:tavLst>
                                    </p:anim>
                                  </p:childTnLst>
                                </p:cTn>
                              </p:par>
                            </p:childTnLst>
                          </p:cTn>
                        </p:par>
                        <p:par>
                          <p:cTn id="29" fill="hold">
                            <p:stCondLst>
                              <p:cond delay="232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37000"/>
                            </p:stCondLst>
                            <p:childTnLst>
                              <p:par>
                                <p:cTn id="36" presetID="10" presetClass="exit" presetSubtype="0" fill="hold" grpId="1" nodeType="afterEffect">
                                  <p:stCondLst>
                                    <p:cond delay="2000"/>
                                  </p:stCondLst>
                                  <p:iterate type="lt">
                                    <p:tmPct val="0"/>
                                  </p:iterate>
                                  <p:childTnLst>
                                    <p:animEffect transition="out" filter="fade">
                                      <p:cBhvr>
                                        <p:cTn id="37" dur="2000"/>
                                        <p:tgtEl>
                                          <p:spTgt spid="6"/>
                                        </p:tgtEl>
                                      </p:cBhvr>
                                    </p:animEffect>
                                    <p:set>
                                      <p:cBhvr>
                                        <p:cTn id="38" dur="1" fill="hold">
                                          <p:stCondLst>
                                            <p:cond delay="1999"/>
                                          </p:stCondLst>
                                        </p:cTn>
                                        <p:tgtEl>
                                          <p:spTgt spid="6"/>
                                        </p:tgtEl>
                                        <p:attrNameLst>
                                          <p:attrName>style.visibility</p:attrName>
                                        </p:attrNameLst>
                                      </p:cBhvr>
                                      <p:to>
                                        <p:strVal val="hidden"/>
                                      </p:to>
                                    </p:set>
                                  </p:childTnLst>
                                </p:cTn>
                              </p:par>
                              <p:par>
                                <p:cTn id="39" presetID="10" presetClass="entr" presetSubtype="0" fill="hold" nodeType="withEffect">
                                  <p:stCondLst>
                                    <p:cond delay="200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4000"/>
                                        <p:tgtEl>
                                          <p:spTgt spid="16"/>
                                        </p:tgtEl>
                                      </p:cBhvr>
                                    </p:animEffect>
                                  </p:childTnLst>
                                </p:cTn>
                              </p:par>
                              <p:par>
                                <p:cTn id="42" presetID="23" presetClass="entr" presetSubtype="288" fill="hold" nodeType="withEffect">
                                  <p:stCondLst>
                                    <p:cond delay="2000"/>
                                  </p:stCondLst>
                                  <p:childTnLst>
                                    <p:set>
                                      <p:cBhvr>
                                        <p:cTn id="43" dur="1" fill="hold">
                                          <p:stCondLst>
                                            <p:cond delay="0"/>
                                          </p:stCondLst>
                                        </p:cTn>
                                        <p:tgtEl>
                                          <p:spTgt spid="16"/>
                                        </p:tgtEl>
                                        <p:attrNameLst>
                                          <p:attrName>style.visibility</p:attrName>
                                        </p:attrNameLst>
                                      </p:cBhvr>
                                      <p:to>
                                        <p:strVal val="visible"/>
                                      </p:to>
                                    </p:set>
                                    <p:anim calcmode="lin" valueType="num">
                                      <p:cBhvr>
                                        <p:cTn id="44" dur="4000" fill="hold"/>
                                        <p:tgtEl>
                                          <p:spTgt spid="16"/>
                                        </p:tgtEl>
                                        <p:attrNameLst>
                                          <p:attrName>ppt_w</p:attrName>
                                        </p:attrNameLst>
                                      </p:cBhvr>
                                      <p:tavLst>
                                        <p:tav tm="0">
                                          <p:val>
                                            <p:strVal val="4/3*#ppt_w"/>
                                          </p:val>
                                        </p:tav>
                                        <p:tav tm="100000">
                                          <p:val>
                                            <p:strVal val="#ppt_w"/>
                                          </p:val>
                                        </p:tav>
                                      </p:tavLst>
                                    </p:anim>
                                    <p:anim calcmode="lin" valueType="num">
                                      <p:cBhvr>
                                        <p:cTn id="45" dur="4000" fill="hold"/>
                                        <p:tgtEl>
                                          <p:spTgt spid="16"/>
                                        </p:tgtEl>
                                        <p:attrNameLst>
                                          <p:attrName>ppt_h</p:attrName>
                                        </p:attrNameLst>
                                      </p:cBhvr>
                                      <p:tavLst>
                                        <p:tav tm="0">
                                          <p:val>
                                            <p:strVal val="4/3*#ppt_h"/>
                                          </p:val>
                                        </p:tav>
                                        <p:tav tm="100000">
                                          <p:val>
                                            <p:strVal val="#ppt_h"/>
                                          </p:val>
                                        </p:tav>
                                      </p:tavLst>
                                    </p:anim>
                                  </p:childTnLst>
                                </p:cTn>
                              </p:par>
                            </p:childTnLst>
                          </p:cTn>
                        </p:par>
                        <p:par>
                          <p:cTn id="46" fill="hold">
                            <p:stCondLst>
                              <p:cond delay="430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1"/>
                                          </p:val>
                                        </p:tav>
                                        <p:tav tm="100000">
                                          <p:val>
                                            <p:strVal val="#ppt_x"/>
                                          </p:val>
                                        </p:tav>
                                      </p:tavLst>
                                    </p:anim>
                                    <p:anim calcmode="lin" valueType="num">
                                      <p:cBhvr>
                                        <p:cTn id="5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p:spPr>
      </p:pic>
      <p:sp>
        <p:nvSpPr>
          <p:cNvPr id="5" name="4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t>
            </a:r>
            <a:r>
              <a:rPr lang="es-ES" i="1" dirty="0" err="1" smtClean="0">
                <a:effectLst>
                  <a:glow rad="101600">
                    <a:srgbClr val="C00000">
                      <a:alpha val="60000"/>
                    </a:srgbClr>
                  </a:glow>
                  <a:outerShdw blurRad="38100" dist="38100" dir="2700000" algn="tl">
                    <a:srgbClr val="000000">
                      <a:alpha val="43137"/>
                    </a:srgbClr>
                  </a:outerShdw>
                </a:effectLst>
              </a:rPr>
              <a:t>ictiofauna</a:t>
            </a:r>
            <a:r>
              <a:rPr lang="es-ES" i="1" dirty="0" smtClean="0">
                <a:effectLst>
                  <a:glow rad="101600">
                    <a:srgbClr val="C00000">
                      <a:alpha val="60000"/>
                    </a:srgbClr>
                  </a:glow>
                  <a:outerShdw blurRad="38100" dist="38100" dir="2700000" algn="tl">
                    <a:srgbClr val="000000">
                      <a:alpha val="43137"/>
                    </a:srgbClr>
                  </a:outerShdw>
                </a:effectLst>
              </a:rPr>
              <a:t> era asimismo muy abundante, con restos excepcionalmente bien conservados de peces óseos que incluían endemismos de la zona como '</a:t>
            </a:r>
            <a:r>
              <a:rPr lang="es-ES" i="1" dirty="0" err="1" smtClean="0">
                <a:effectLst>
                  <a:glow rad="101600">
                    <a:srgbClr val="C00000">
                      <a:alpha val="60000"/>
                    </a:srgbClr>
                  </a:glow>
                  <a:outerShdw blurRad="38100" dist="38100" dir="2700000" algn="tl">
                    <a:srgbClr val="000000">
                      <a:alpha val="43137"/>
                    </a:srgbClr>
                  </a:outerShdw>
                </a:effectLst>
              </a:rPr>
              <a:t>Gordichthys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conquensis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los depredadores: una variedad de cocodrilos de tamaños mediano y pequeño, aves que han arrojado luz sobre las relaciones entre esta clase y los dinosaurios, como '</a:t>
            </a:r>
            <a:r>
              <a:rPr lang="es-ES" i="1" dirty="0" err="1" smtClean="0">
                <a:effectLst>
                  <a:glow rad="101600">
                    <a:srgbClr val="C00000">
                      <a:alpha val="60000"/>
                    </a:srgbClr>
                  </a:glow>
                  <a:outerShdw blurRad="38100" dist="38100" dir="2700000" algn="tl">
                    <a:srgbClr val="000000">
                      <a:alpha val="43137"/>
                    </a:srgbClr>
                  </a:outerShdw>
                </a:effectLst>
              </a:rPr>
              <a:t>Iberomesornis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Concornis</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Eoalulavis</a:t>
            </a:r>
            <a:r>
              <a:rPr lang="es-ES" i="1" dirty="0" smtClean="0">
                <a:effectLst>
                  <a:glow rad="101600">
                    <a:srgbClr val="C00000">
                      <a:alpha val="60000"/>
                    </a:srgbClr>
                  </a:glow>
                  <a:outerShdw blurRad="38100" dist="38100" dir="2700000" algn="tl">
                    <a:srgbClr val="000000">
                      <a:alpha val="43137"/>
                    </a:srgbClr>
                  </a:outerShdw>
                </a:effectLst>
              </a:rPr>
              <a:t>' y, cómo no, dinosaurios.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51000">
        <p14:glitter pattern="hexagon"/>
      </p:transition>
    </mc:Choice>
    <mc:Fallback>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4000" fill="hold"/>
                                        <p:tgtEl>
                                          <p:spTgt spid="16"/>
                                        </p:tgtEl>
                                        <p:attrNameLst>
                                          <p:attrName>ppt_w</p:attrName>
                                        </p:attrNameLst>
                                      </p:cBhvr>
                                      <p:tavLst>
                                        <p:tav tm="0">
                                          <p:val>
                                            <p:strVal val="2/3*#ppt_w"/>
                                          </p:val>
                                        </p:tav>
                                        <p:tav tm="100000">
                                          <p:val>
                                            <p:strVal val="#ppt_w"/>
                                          </p:val>
                                        </p:tav>
                                      </p:tavLst>
                                    </p:anim>
                                    <p:anim calcmode="lin" valueType="num">
                                      <p:cBhvr>
                                        <p:cTn id="11" dur="4000" fill="hold"/>
                                        <p:tgtEl>
                                          <p:spTgt spid="16"/>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94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4000"/>
                                        <p:tgtEl>
                                          <p:spTgt spid="4"/>
                                        </p:tgtEl>
                                      </p:cBhvr>
                                    </p:animEffect>
                                  </p:childTnLst>
                                </p:cTn>
                              </p:par>
                              <p:par>
                                <p:cTn id="25" presetID="23" presetClass="entr" presetSubtype="272" fill="hold" nodeType="withEffect">
                                  <p:stCondLst>
                                    <p:cond delay="2000"/>
                                  </p:stCondLst>
                                  <p:childTnLst>
                                    <p:set>
                                      <p:cBhvr>
                                        <p:cTn id="26" dur="1" fill="hold">
                                          <p:stCondLst>
                                            <p:cond delay="0"/>
                                          </p:stCondLst>
                                        </p:cTn>
                                        <p:tgtEl>
                                          <p:spTgt spid="4"/>
                                        </p:tgtEl>
                                        <p:attrNameLst>
                                          <p:attrName>style.visibility</p:attrName>
                                        </p:attrNameLst>
                                      </p:cBhvr>
                                      <p:to>
                                        <p:strVal val="visible"/>
                                      </p:to>
                                    </p:set>
                                    <p:anim calcmode="lin" valueType="num">
                                      <p:cBhvr>
                                        <p:cTn id="27" dur="4000" fill="hold"/>
                                        <p:tgtEl>
                                          <p:spTgt spid="4"/>
                                        </p:tgtEl>
                                        <p:attrNameLst>
                                          <p:attrName>ppt_w</p:attrName>
                                        </p:attrNameLst>
                                      </p:cBhvr>
                                      <p:tavLst>
                                        <p:tav tm="0">
                                          <p:val>
                                            <p:strVal val="2/3*#ppt_w"/>
                                          </p:val>
                                        </p:tav>
                                        <p:tav tm="100000">
                                          <p:val>
                                            <p:strVal val="#ppt_w"/>
                                          </p:val>
                                        </p:tav>
                                      </p:tavLst>
                                    </p:anim>
                                    <p:anim calcmode="lin" valueType="num">
                                      <p:cBhvr>
                                        <p:cTn id="28" dur="4000" fill="hold"/>
                                        <p:tgtEl>
                                          <p:spTgt spid="4"/>
                                        </p:tgtEl>
                                        <p:attrNameLst>
                                          <p:attrName>ppt_h</p:attrName>
                                        </p:attrNameLst>
                                      </p:cBhvr>
                                      <p:tavLst>
                                        <p:tav tm="0">
                                          <p:val>
                                            <p:strVal val="2/3*#ppt_h"/>
                                          </p:val>
                                        </p:tav>
                                        <p:tav tm="100000">
                                          <p:val>
                                            <p:strVal val="#ppt_h"/>
                                          </p:val>
                                        </p:tav>
                                      </p:tavLst>
                                    </p:anim>
                                  </p:childTnLst>
                                </p:cTn>
                              </p:par>
                            </p:childTnLst>
                          </p:cTn>
                        </p:par>
                        <p:par>
                          <p:cTn id="29" fill="hold">
                            <p:stCondLst>
                              <p:cond delay="254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755576" y="4585692"/>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han encontrado en Las Hoyas restos de, al menos, tres dinosaurios completos: '</a:t>
            </a:r>
            <a:r>
              <a:rPr lang="es-ES" i="1" dirty="0" err="1" smtClean="0">
                <a:effectLst>
                  <a:glow rad="101600">
                    <a:srgbClr val="C00000">
                      <a:alpha val="60000"/>
                    </a:srgbClr>
                  </a:glow>
                  <a:outerShdw blurRad="38100" dist="38100" dir="2700000" algn="tl">
                    <a:srgbClr val="000000">
                      <a:alpha val="43137"/>
                    </a:srgbClr>
                  </a:outerShdw>
                </a:effectLst>
              </a:rPr>
              <a:t>Pelecanimimus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polyodon</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Concavenator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corcovadus</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Mantellisaurus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atherfieldensis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827584" y="4873724"/>
            <a:ext cx="76328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Reconozcamos la callada labor de los científicos que nos muestran este pasado animal y vegetal. Este auténtico mundo perdido.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41000">
        <p14:glitter dir="r" pattern="hexagon"/>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72"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2/3*#ppt_w"/>
                                          </p:val>
                                        </p:tav>
                                        <p:tav tm="100000">
                                          <p:val>
                                            <p:strVal val="#ppt_w"/>
                                          </p:val>
                                        </p:tav>
                                      </p:tavLst>
                                    </p:anim>
                                    <p:anim calcmode="lin" valueType="num">
                                      <p:cBhvr>
                                        <p:cTn id="11" dur="4000" fill="hold"/>
                                        <p:tgtEl>
                                          <p:spTgt spid="15"/>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97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4000"/>
                                        <p:tgtEl>
                                          <p:spTgt spid="4"/>
                                        </p:tgtEl>
                                      </p:cBhvr>
                                    </p:animEffect>
                                  </p:childTnLst>
                                </p:cTn>
                              </p:par>
                              <p:par>
                                <p:cTn id="25" presetID="23" presetClass="entr" presetSubtype="272" fill="hold" nodeType="withEffect">
                                  <p:stCondLst>
                                    <p:cond delay="2000"/>
                                  </p:stCondLst>
                                  <p:childTnLst>
                                    <p:set>
                                      <p:cBhvr>
                                        <p:cTn id="26" dur="1" fill="hold">
                                          <p:stCondLst>
                                            <p:cond delay="0"/>
                                          </p:stCondLst>
                                        </p:cTn>
                                        <p:tgtEl>
                                          <p:spTgt spid="4"/>
                                        </p:tgtEl>
                                        <p:attrNameLst>
                                          <p:attrName>style.visibility</p:attrName>
                                        </p:attrNameLst>
                                      </p:cBhvr>
                                      <p:to>
                                        <p:strVal val="visible"/>
                                      </p:to>
                                    </p:set>
                                    <p:anim calcmode="lin" valueType="num">
                                      <p:cBhvr>
                                        <p:cTn id="27" dur="4000" fill="hold"/>
                                        <p:tgtEl>
                                          <p:spTgt spid="4"/>
                                        </p:tgtEl>
                                        <p:attrNameLst>
                                          <p:attrName>ppt_w</p:attrName>
                                        </p:attrNameLst>
                                      </p:cBhvr>
                                      <p:tavLst>
                                        <p:tav tm="0">
                                          <p:val>
                                            <p:strVal val="2/3*#ppt_w"/>
                                          </p:val>
                                        </p:tav>
                                        <p:tav tm="100000">
                                          <p:val>
                                            <p:strVal val="#ppt_w"/>
                                          </p:val>
                                        </p:tav>
                                      </p:tavLst>
                                    </p:anim>
                                    <p:anim calcmode="lin" valueType="num">
                                      <p:cBhvr>
                                        <p:cTn id="28" dur="4000" fill="hold"/>
                                        <p:tgtEl>
                                          <p:spTgt spid="4"/>
                                        </p:tgtEl>
                                        <p:attrNameLst>
                                          <p:attrName>ppt_h</p:attrName>
                                        </p:attrNameLst>
                                      </p:cBhvr>
                                      <p:tavLst>
                                        <p:tav tm="0">
                                          <p:val>
                                            <p:strVal val="2/3*#ppt_h"/>
                                          </p:val>
                                        </p:tav>
                                        <p:tav tm="100000">
                                          <p:val>
                                            <p:strVal val="#ppt_h"/>
                                          </p:val>
                                        </p:tav>
                                      </p:tavLst>
                                    </p:anim>
                                  </p:childTnLst>
                                </p:cTn>
                              </p:par>
                            </p:childTnLst>
                          </p:cTn>
                        </p:par>
                        <p:par>
                          <p:cTn id="29" fill="hold">
                            <p:stCondLst>
                              <p:cond delay="257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3999" cy="5710238"/>
          </a:xfrm>
          <a:prstGeom prst="rect">
            <a:avLst/>
          </a:prstGeom>
          <a:noFill/>
          <a:ln w="9525">
            <a:noFill/>
            <a:miter lim="800000"/>
            <a:headEnd/>
            <a:tailEnd/>
          </a:ln>
        </p:spPr>
      </p:pic>
      <p:sp>
        <p:nvSpPr>
          <p:cNvPr id="5" name="4 CuadroTexto"/>
          <p:cNvSpPr txBox="1"/>
          <p:nvPr/>
        </p:nvSpPr>
        <p:spPr>
          <a:xfrm>
            <a:off x="179512" y="4081636"/>
            <a:ext cx="878497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Hoyas tiene tras de sí una historia de película. En ese yacimiento conquense se halló el tiburón más pequeño del mundo, le dieron nombre a Pepito, el dinosaurio jorobado; se conservan desde larvas hasta peces de hace 125 millones de años y un sinfín de especies únicas que lo convierten en un laboratorio excepcional de la vida en la Tierra.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468560" y="0"/>
            <a:ext cx="10297144" cy="5715000"/>
          </a:xfrm>
          <a:prstGeom prst="rect">
            <a:avLst/>
          </a:prstGeom>
          <a:noFill/>
          <a:ln w="9525">
            <a:noFill/>
            <a:miter lim="800000"/>
            <a:headEnd/>
            <a:tailEnd/>
          </a:ln>
        </p:spPr>
      </p:pic>
      <p:sp>
        <p:nvSpPr>
          <p:cNvPr id="6" name="5 CuadroTexto"/>
          <p:cNvSpPr txBox="1"/>
          <p:nvPr/>
        </p:nvSpPr>
        <p:spPr>
          <a:xfrm>
            <a:off x="467544" y="4873724"/>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campañas científicas de tres décadas han dado de sí lo suficiente como para conocer cómo era un ecosistema continental completo del Cretácico.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7000">
        <p14:ripple/>
      </p:transition>
    </mc:Choice>
    <mc:Fallback>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334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4000"/>
                                        <p:tgtEl>
                                          <p:spTgt spid="15"/>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4000" fill="hold"/>
                                        <p:tgtEl>
                                          <p:spTgt spid="15"/>
                                        </p:tgtEl>
                                        <p:attrNameLst>
                                          <p:attrName>ppt_w</p:attrName>
                                        </p:attrNameLst>
                                      </p:cBhvr>
                                      <p:tavLst>
                                        <p:tav tm="0">
                                          <p:val>
                                            <p:strVal val="4/3*#ppt_w"/>
                                          </p:val>
                                        </p:tav>
                                        <p:tav tm="100000">
                                          <p:val>
                                            <p:strVal val="#ppt_w"/>
                                          </p:val>
                                        </p:tav>
                                      </p:tavLst>
                                    </p:anim>
                                    <p:anim calcmode="lin" valueType="num">
                                      <p:cBhvr>
                                        <p:cTn id="28" dur="4000" fill="hold"/>
                                        <p:tgtEl>
                                          <p:spTgt spid="15"/>
                                        </p:tgtEl>
                                        <p:attrNameLst>
                                          <p:attrName>ppt_h</p:attrName>
                                        </p:attrNameLst>
                                      </p:cBhvr>
                                      <p:tavLst>
                                        <p:tav tm="0">
                                          <p:val>
                                            <p:strVal val="4/3*#ppt_h"/>
                                          </p:val>
                                        </p:tav>
                                        <p:tav tm="100000">
                                          <p:val>
                                            <p:strVal val="#ppt_h"/>
                                          </p:val>
                                        </p:tav>
                                      </p:tavLst>
                                    </p:anim>
                                  </p:childTnLst>
                                </p:cTn>
                              </p:par>
                            </p:childTnLst>
                          </p:cTn>
                        </p:par>
                        <p:par>
                          <p:cTn id="29" fill="hold">
                            <p:stCondLst>
                              <p:cond delay="394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4572000"/>
          </a:xfrm>
          <a:prstGeom prst="rect">
            <a:avLst/>
          </a:prstGeom>
          <a:noFill/>
          <a:ln w="9525">
            <a:noFill/>
            <a:miter lim="800000"/>
            <a:headEnd/>
            <a:tailEnd/>
          </a:ln>
        </p:spPr>
      </p:pic>
      <p:sp>
        <p:nvSpPr>
          <p:cNvPr id="5" name="4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Tenemos registros al detalle de plantas, insectos acuáticos y terrestres, gusanos y microorganismos, hasta toda la </a:t>
            </a:r>
            <a:r>
              <a:rPr lang="es-ES" i="1" dirty="0" err="1" smtClean="0">
                <a:effectLst>
                  <a:glow rad="101600">
                    <a:srgbClr val="C00000">
                      <a:alpha val="60000"/>
                    </a:srgbClr>
                  </a:glow>
                  <a:outerShdw blurRad="38100" dist="38100" dir="2700000" algn="tl">
                    <a:srgbClr val="000000">
                      <a:alpha val="43137"/>
                    </a:srgbClr>
                  </a:outerShdw>
                </a:effectLst>
              </a:rPr>
              <a:t>macrofauna</a:t>
            </a:r>
            <a:r>
              <a:rPr lang="es-ES" i="1" dirty="0" smtClean="0">
                <a:effectLst>
                  <a:glow rad="101600">
                    <a:srgbClr val="C00000">
                      <a:alpha val="60000"/>
                    </a:srgbClr>
                  </a:glow>
                  <a:outerShdw blurRad="38100" dist="38100" dir="2700000" algn="tl">
                    <a:srgbClr val="000000">
                      <a:alpha val="43137"/>
                    </a:srgbClr>
                  </a:outerShdw>
                </a:effectLst>
              </a:rPr>
              <a:t> y flora vinculada. Todos los grupos han tenido una publicación científica relevante.</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Que hayan llegado hasta hoy fósiles de plumas, músculos, piel y tejido blando de estos seres vivos mesozoicos es gracias a una peculiaridad de este yacimiento: los tapetes microbianos, una especie de ‘alfombras’ que crecían en el fondo de los lagos y charcas.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6000">
        <p14:ripple/>
      </p:transition>
    </mc:Choice>
    <mc:Fallback>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3100"/>
                            </p:stCondLst>
                            <p:childTnLst>
                              <p:par>
                                <p:cTn id="15" presetID="10" presetClass="exit" presetSubtype="0" fill="hold" grpId="1" nodeType="afterEffect">
                                  <p:stCondLst>
                                    <p:cond delay="2000"/>
                                  </p:stCondLst>
                                  <p:iterate type="lt">
                                    <p:tmPct val="0"/>
                                  </p:iterate>
                                  <p:childTnLst>
                                    <p:animEffect transition="out" filter="fade">
                                      <p:cBhvr>
                                        <p:cTn id="16" dur="2000"/>
                                        <p:tgtEl>
                                          <p:spTgt spid="5"/>
                                        </p:tgtEl>
                                      </p:cBhvr>
                                    </p:animEffect>
                                    <p:set>
                                      <p:cBhvr>
                                        <p:cTn id="17" dur="1" fill="hold">
                                          <p:stCondLst>
                                            <p:cond delay="1999"/>
                                          </p:stCondLst>
                                        </p:cTn>
                                        <p:tgtEl>
                                          <p:spTgt spid="5"/>
                                        </p:tgtEl>
                                        <p:attrNameLst>
                                          <p:attrName>style.visibility</p:attrName>
                                        </p:attrNameLst>
                                      </p:cBhvr>
                                      <p:to>
                                        <p:strVal val="hidden"/>
                                      </p:to>
                                    </p:set>
                                  </p:childTnLst>
                                </p:cTn>
                              </p:par>
                              <p:par>
                                <p:cTn id="18" presetID="10" presetClass="entr" presetSubtype="0"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4000"/>
                                        <p:tgtEl>
                                          <p:spTgt spid="16"/>
                                        </p:tgtEl>
                                      </p:cBhvr>
                                    </p:animEffect>
                                  </p:childTnLst>
                                </p:cTn>
                              </p:par>
                            </p:childTnLst>
                          </p:cTn>
                        </p:par>
                        <p:par>
                          <p:cTn id="21" fill="hold">
                            <p:stCondLst>
                              <p:cond delay="291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preservación íntegra de esqueletos, bifurcaciones, aletas, pelo de mamíferos o el patrón de color de la piel de un cocodrilo y la piel de un dinosaurio, así como muchas partes blandas en los fósiles es típica de Las Hoyas.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39552"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Otro de los aspectos más relevantes de este lugar es que se han podido encontrar secuencias de crecimiento completas de algunos grupos. Desde sus larvas a ejemplares adultos.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0000">
        <p14:ripple dir="lu"/>
      </p:transition>
    </mc:Choice>
    <mc:Fallback>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3500"/>
                            </p:stCondLst>
                            <p:childTnLst>
                              <p:par>
                                <p:cTn id="15" presetID="10" presetClass="exit" presetSubtype="0" fill="hold" grpId="1" nodeType="afterEffect">
                                  <p:stCondLst>
                                    <p:cond delay="2000"/>
                                  </p:stCondLst>
                                  <p:iterate type="lt">
                                    <p:tmPct val="0"/>
                                  </p:iterate>
                                  <p:childTnLst>
                                    <p:animEffect transition="out" filter="fade">
                                      <p:cBhvr>
                                        <p:cTn id="16" dur="2000"/>
                                        <p:tgtEl>
                                          <p:spTgt spid="5"/>
                                        </p:tgtEl>
                                      </p:cBhvr>
                                    </p:animEffect>
                                    <p:set>
                                      <p:cBhvr>
                                        <p:cTn id="17" dur="1" fill="hold">
                                          <p:stCondLst>
                                            <p:cond delay="1999"/>
                                          </p:stCondLst>
                                        </p:cTn>
                                        <p:tgtEl>
                                          <p:spTgt spid="5"/>
                                        </p:tgtEl>
                                        <p:attrNameLst>
                                          <p:attrName>style.visibility</p:attrName>
                                        </p:attrNameLst>
                                      </p:cBhvr>
                                      <p:to>
                                        <p:strVal val="hidden"/>
                                      </p:to>
                                    </p:set>
                                  </p:childTnLst>
                                </p:cTn>
                              </p:par>
                              <p:par>
                                <p:cTn id="18" presetID="10" presetClass="entr" presetSubtype="0" fill="hold" nodeType="withEffect">
                                  <p:stCondLst>
                                    <p:cond delay="200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4000"/>
                                        <p:tgtEl>
                                          <p:spTgt spid="15"/>
                                        </p:tgtEl>
                                      </p:cBhvr>
                                    </p:animEffect>
                                  </p:childTnLst>
                                </p:cTn>
                              </p:par>
                            </p:childTnLst>
                          </p:cTn>
                        </p:par>
                        <p:par>
                          <p:cTn id="21" fill="hold">
                            <p:stCondLst>
                              <p:cond delay="29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científicos tienen la hipótesis de que este peculiar sitio donde trabajan podría ser una ‘guardería’, lo que se conoce ecológicamente como refugio. “En esos lugares, con unas condiciones geológicas especiales, estarían las crías de muchos grupos confinadas.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971600" y="4657700"/>
            <a:ext cx="7632848" cy="923330"/>
          </a:xfrm>
          <a:prstGeom prst="rect">
            <a:avLst/>
          </a:prstGeom>
          <a:noFill/>
        </p:spPr>
        <p:txBody>
          <a:bodyPr wrap="square" rtlCol="0">
            <a:spAutoFit/>
          </a:bodyPr>
          <a:lstStyle/>
          <a:p>
            <a:r>
              <a:rPr lang="es-ES" b="1" i="1" dirty="0" smtClean="0">
                <a:effectLst>
                  <a:glow rad="101600">
                    <a:srgbClr val="C00000">
                      <a:alpha val="60000"/>
                    </a:srgbClr>
                  </a:glow>
                  <a:outerShdw blurRad="38100" dist="38100" dir="2700000" algn="tl">
                    <a:srgbClr val="000000">
                      <a:alpha val="43137"/>
                    </a:srgbClr>
                  </a:outerShdw>
                </a:effectLst>
              </a:rPr>
              <a:t>Polvo, calor y fósiles en Las Hoyas. </a:t>
            </a:r>
            <a:r>
              <a:rPr lang="es-ES" i="1" dirty="0" smtClean="0">
                <a:effectLst>
                  <a:glow rad="101600">
                    <a:srgbClr val="C00000">
                      <a:alpha val="60000"/>
                    </a:srgbClr>
                  </a:glow>
                  <a:outerShdw blurRad="38100" dist="38100" dir="2700000" algn="tl">
                    <a:srgbClr val="000000">
                      <a:alpha val="43137"/>
                    </a:srgbClr>
                  </a:outerShdw>
                </a:effectLst>
              </a:rPr>
              <a:t>La excavación de Cuenca retoma la actividad tras la pandemia para bucear en los restos fósiles de hace 129 millones de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52000">
        <p15:prstTrans prst="peelOff"/>
      </p:transition>
    </mc:Choice>
    <mc:Fallback>
      <p:transition spd="slow" advTm="5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73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4000"/>
                                        <p:tgtEl>
                                          <p:spTgt spid="8"/>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8"/>
                                        </p:tgtEl>
                                        <p:attrNameLst>
                                          <p:attrName>style.visibility</p:attrName>
                                        </p:attrNameLst>
                                      </p:cBhvr>
                                      <p:to>
                                        <p:strVal val="visible"/>
                                      </p:to>
                                    </p:set>
                                    <p:anim calcmode="lin" valueType="num">
                                      <p:cBhvr>
                                        <p:cTn id="27" dur="4000" fill="hold"/>
                                        <p:tgtEl>
                                          <p:spTgt spid="8"/>
                                        </p:tgtEl>
                                        <p:attrNameLst>
                                          <p:attrName>ppt_w</p:attrName>
                                        </p:attrNameLst>
                                      </p:cBhvr>
                                      <p:tavLst>
                                        <p:tav tm="0">
                                          <p:val>
                                            <p:strVal val="4/3*#ppt_w"/>
                                          </p:val>
                                        </p:tav>
                                        <p:tav tm="100000">
                                          <p:val>
                                            <p:strVal val="#ppt_w"/>
                                          </p:val>
                                        </p:tav>
                                      </p:tavLst>
                                    </p:anim>
                                    <p:anim calcmode="lin" valueType="num">
                                      <p:cBhvr>
                                        <p:cTn id="28" dur="4000" fill="hold"/>
                                        <p:tgtEl>
                                          <p:spTgt spid="8"/>
                                        </p:tgtEl>
                                        <p:attrNameLst>
                                          <p:attrName>ppt_h</p:attrName>
                                        </p:attrNameLst>
                                      </p:cBhvr>
                                      <p:tavLst>
                                        <p:tav tm="0">
                                          <p:val>
                                            <p:strVal val="4/3*#ppt_h"/>
                                          </p:val>
                                        </p:tav>
                                        <p:tav tm="100000">
                                          <p:val>
                                            <p:strVal val="#ppt_h"/>
                                          </p:val>
                                        </p:tav>
                                      </p:tavLst>
                                    </p:anim>
                                  </p:childTnLst>
                                </p:cTn>
                              </p:par>
                            </p:childTnLst>
                          </p:cTn>
                        </p:par>
                        <p:par>
                          <p:cTn id="29" fill="hold">
                            <p:stCondLst>
                              <p:cond delay="333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p:spPr>
      </p:pic>
      <p:sp>
        <p:nvSpPr>
          <p:cNvPr id="4" name="3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trabajo comienza sobre las 9 de la mañana en una de las zonas de investigación activas en el yacimiento de Las Hoyas en Cuenca, la cata "Naranja". Las condiciones son duras. Bajo la pequeña sombra que proyecta un toldo atado, dos estudiantes pican la misma roca en la que se sientan.</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945732"/>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Uno de los restos fósiles de mayor tamaño del yacimiento de Las Hoyas es un helecho </a:t>
            </a:r>
            <a:r>
              <a:rPr lang="es-ES" i="1" dirty="0" err="1" smtClean="0">
                <a:effectLst>
                  <a:glow rad="101600">
                    <a:srgbClr val="C00000">
                      <a:alpha val="60000"/>
                    </a:srgbClr>
                  </a:glow>
                  <a:outerShdw blurRad="38100" dist="38100" dir="2700000" algn="tl">
                    <a:srgbClr val="000000">
                      <a:alpha val="43137"/>
                    </a:srgbClr>
                  </a:outerShdw>
                </a:effectLst>
              </a:rPr>
              <a:t>Weicheselia</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reticulata</a:t>
            </a:r>
            <a:r>
              <a:rPr lang="es-ES" i="1" dirty="0" smtClean="0">
                <a:effectLst>
                  <a:glow rad="101600">
                    <a:srgbClr val="C00000">
                      <a:alpha val="60000"/>
                    </a:srgbClr>
                  </a:glow>
                  <a:outerShdw blurRad="38100" dist="38100" dir="2700000" algn="tl">
                    <a:srgbClr val="000000">
                      <a:alpha val="43137"/>
                    </a:srgbClr>
                  </a:outerShdw>
                </a:effectLst>
              </a:rPr>
              <a:t> de más de un metro de longitud.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1000">
        <p14:doors dir="vert"/>
      </p:transition>
    </mc:Choice>
    <mc:Fallback>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23" presetClass="entr" presetSubtype="288"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4000" fill="hold"/>
                                        <p:tgtEl>
                                          <p:spTgt spid="16"/>
                                        </p:tgtEl>
                                        <p:attrNameLst>
                                          <p:attrName>ppt_w</p:attrName>
                                        </p:attrNameLst>
                                      </p:cBhvr>
                                      <p:tavLst>
                                        <p:tav tm="0">
                                          <p:val>
                                            <p:strVal val="4/3*#ppt_w"/>
                                          </p:val>
                                        </p:tav>
                                        <p:tav tm="100000">
                                          <p:val>
                                            <p:strVal val="#ppt_w"/>
                                          </p:val>
                                        </p:tav>
                                      </p:tavLst>
                                    </p:anim>
                                    <p:anim calcmode="lin" valueType="num">
                                      <p:cBhvr>
                                        <p:cTn id="11" dur="4000" fill="hold"/>
                                        <p:tgtEl>
                                          <p:spTgt spid="16"/>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84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4000"/>
                                        <p:tgtEl>
                                          <p:spTgt spid="15"/>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4000" fill="hold"/>
                                        <p:tgtEl>
                                          <p:spTgt spid="15"/>
                                        </p:tgtEl>
                                        <p:attrNameLst>
                                          <p:attrName>ppt_w</p:attrName>
                                        </p:attrNameLst>
                                      </p:cBhvr>
                                      <p:tavLst>
                                        <p:tav tm="0">
                                          <p:val>
                                            <p:strVal val="4/3*#ppt_w"/>
                                          </p:val>
                                        </p:tav>
                                        <p:tav tm="100000">
                                          <p:val>
                                            <p:strVal val="#ppt_w"/>
                                          </p:val>
                                        </p:tav>
                                      </p:tavLst>
                                    </p:anim>
                                    <p:anim calcmode="lin" valueType="num">
                                      <p:cBhvr>
                                        <p:cTn id="28" dur="4000" fill="hold"/>
                                        <p:tgtEl>
                                          <p:spTgt spid="15"/>
                                        </p:tgtEl>
                                        <p:attrNameLst>
                                          <p:attrName>ppt_h</p:attrName>
                                        </p:attrNameLst>
                                      </p:cBhvr>
                                      <p:tavLst>
                                        <p:tav tm="0">
                                          <p:val>
                                            <p:strVal val="4/3*#ppt_h"/>
                                          </p:val>
                                        </p:tav>
                                        <p:tav tm="100000">
                                          <p:val>
                                            <p:strVal val="#ppt_h"/>
                                          </p:val>
                                        </p:tav>
                                      </p:tavLst>
                                    </p:anim>
                                  </p:childTnLst>
                                </p:cTn>
                              </p:par>
                            </p:childTnLst>
                          </p:cTn>
                        </p:par>
                        <p:par>
                          <p:cTn id="29" fill="hold">
                            <p:stCondLst>
                              <p:cond delay="344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081636"/>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Ángela </a:t>
            </a:r>
            <a:r>
              <a:rPr lang="es-ES" i="1" dirty="0" err="1" smtClean="0">
                <a:effectLst>
                  <a:glow rad="101600">
                    <a:srgbClr val="C00000">
                      <a:alpha val="60000"/>
                    </a:srgbClr>
                  </a:glow>
                  <a:outerShdw blurRad="38100" dist="38100" dir="2700000" algn="tl">
                    <a:srgbClr val="000000">
                      <a:alpha val="43137"/>
                    </a:srgbClr>
                  </a:outerShdw>
                </a:effectLst>
              </a:rPr>
              <a:t>Buscalioni</a:t>
            </a:r>
            <a:r>
              <a:rPr lang="es-ES" i="1" dirty="0" smtClean="0">
                <a:effectLst>
                  <a:glow rad="101600">
                    <a:srgbClr val="C00000">
                      <a:alpha val="60000"/>
                    </a:srgbClr>
                  </a:glow>
                  <a:outerShdw blurRad="38100" dist="38100" dir="2700000" algn="tl">
                    <a:srgbClr val="000000">
                      <a:alpha val="43137"/>
                    </a:srgbClr>
                  </a:outerShdw>
                </a:effectLst>
              </a:rPr>
              <a:t>, especialista en Paleontología de Vertebrados ha estudiado el yacimiento de Las Hoyas desde hace más de 30 años, cuando era alumna del paleontólogo </a:t>
            </a:r>
            <a:r>
              <a:rPr lang="es-ES" i="1" dirty="0" err="1" smtClean="0">
                <a:effectLst>
                  <a:glow rad="101600">
                    <a:srgbClr val="C00000">
                      <a:alpha val="60000"/>
                    </a:srgbClr>
                  </a:glow>
                  <a:outerShdw blurRad="38100" dist="38100" dir="2700000" algn="tl">
                    <a:srgbClr val="000000">
                      <a:alpha val="43137"/>
                    </a:srgbClr>
                  </a:outerShdw>
                </a:effectLst>
              </a:rPr>
              <a:t>Jose</a:t>
            </a:r>
            <a:r>
              <a:rPr lang="es-ES" i="1" dirty="0" smtClean="0">
                <a:effectLst>
                  <a:glow rad="101600">
                    <a:srgbClr val="C00000">
                      <a:alpha val="60000"/>
                    </a:srgbClr>
                  </a:glow>
                  <a:outerShdw blurRad="38100" dist="38100" dir="2700000" algn="tl">
                    <a:srgbClr val="000000">
                      <a:alpha val="43137"/>
                    </a:srgbClr>
                  </a:outerShdw>
                </a:effectLst>
              </a:rPr>
              <a:t> Luis Sanz, pionero en la investigación en este yacimiento. </a:t>
            </a:r>
            <a:r>
              <a:rPr lang="es-ES" i="1" dirty="0" err="1" smtClean="0">
                <a:effectLst>
                  <a:glow rad="101600">
                    <a:srgbClr val="C00000">
                      <a:alpha val="60000"/>
                    </a:srgbClr>
                  </a:glow>
                  <a:outerShdw blurRad="38100" dist="38100" dir="2700000" algn="tl">
                    <a:srgbClr val="000000">
                      <a:alpha val="43137"/>
                    </a:srgbClr>
                  </a:outerShdw>
                </a:effectLst>
              </a:rPr>
              <a:t>Buscalioni</a:t>
            </a:r>
            <a:r>
              <a:rPr lang="es-ES" i="1" dirty="0" smtClean="0">
                <a:effectLst>
                  <a:glow rad="101600">
                    <a:srgbClr val="C00000">
                      <a:alpha val="60000"/>
                    </a:srgbClr>
                  </a:glow>
                  <a:outerShdw blurRad="38100" dist="38100" dir="2700000" algn="tl">
                    <a:srgbClr val="000000">
                      <a:alpha val="43137"/>
                    </a:srgbClr>
                  </a:outerShdw>
                </a:effectLst>
              </a:rPr>
              <a:t> es ahora la responsable del proyecto que se lleva a cabo por la Universidad Autónoma de Madrid.</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6" name="5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560"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equipo de trabajo en la Cata Botánicos se esmera en extraer capas de sedimento fosilizado con el objetivo de documentarlas y elaborar bases de datos para el posterior estudio.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p:spPr>
      </p:pic>
      <p:sp>
        <p:nvSpPr>
          <p:cNvPr id="8" name="7 CuadroTexto"/>
          <p:cNvSpPr txBox="1"/>
          <p:nvPr/>
        </p:nvSpPr>
        <p:spPr>
          <a:xfrm>
            <a:off x="251520" y="4514671"/>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voluntarios rodean con pintura de cera los fósiles de la capa descubierta durante el día. Cada tipología de resto encontrado corresponde a un color para su posterior clasificación. En la capa descubierta se aprecian restos de un cangrejo que pertenece al mismo género que las especies de cangrejos actuales.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93000">
        <p14:doors dir="vert"/>
      </p:transition>
    </mc:Choice>
    <mc:Fallback>
      <p:transition spd="slow" advTm="9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72"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2/3*#ppt_w"/>
                                          </p:val>
                                        </p:tav>
                                        <p:tav tm="100000">
                                          <p:val>
                                            <p:strVal val="#ppt_w"/>
                                          </p:val>
                                        </p:tav>
                                      </p:tavLst>
                                    </p:anim>
                                    <p:anim calcmode="lin" valueType="num">
                                      <p:cBhvr>
                                        <p:cTn id="11" dur="4000" fill="hold"/>
                                        <p:tgtEl>
                                          <p:spTgt spid="15"/>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333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4000"/>
                                        <p:tgtEl>
                                          <p:spTgt spid="6"/>
                                        </p:tgtEl>
                                      </p:cBhvr>
                                    </p:animEffect>
                                  </p:childTnLst>
                                </p:cTn>
                              </p:par>
                              <p:par>
                                <p:cTn id="25" presetID="23" presetClass="entr" presetSubtype="272" fill="hold" nodeType="withEffect">
                                  <p:stCondLst>
                                    <p:cond delay="2000"/>
                                  </p:stCondLst>
                                  <p:childTnLst>
                                    <p:set>
                                      <p:cBhvr>
                                        <p:cTn id="26" dur="1" fill="hold">
                                          <p:stCondLst>
                                            <p:cond delay="0"/>
                                          </p:stCondLst>
                                        </p:cTn>
                                        <p:tgtEl>
                                          <p:spTgt spid="6"/>
                                        </p:tgtEl>
                                        <p:attrNameLst>
                                          <p:attrName>style.visibility</p:attrName>
                                        </p:attrNameLst>
                                      </p:cBhvr>
                                      <p:to>
                                        <p:strVal val="visible"/>
                                      </p:to>
                                    </p:set>
                                    <p:anim calcmode="lin" valueType="num">
                                      <p:cBhvr>
                                        <p:cTn id="27" dur="4000" fill="hold"/>
                                        <p:tgtEl>
                                          <p:spTgt spid="6"/>
                                        </p:tgtEl>
                                        <p:attrNameLst>
                                          <p:attrName>ppt_w</p:attrName>
                                        </p:attrNameLst>
                                      </p:cBhvr>
                                      <p:tavLst>
                                        <p:tav tm="0">
                                          <p:val>
                                            <p:strVal val="2/3*#ppt_w"/>
                                          </p:val>
                                        </p:tav>
                                        <p:tav tm="100000">
                                          <p:val>
                                            <p:strVal val="#ppt_w"/>
                                          </p:val>
                                        </p:tav>
                                      </p:tavLst>
                                    </p:anim>
                                    <p:anim calcmode="lin" valueType="num">
                                      <p:cBhvr>
                                        <p:cTn id="28" dur="4000" fill="hold"/>
                                        <p:tgtEl>
                                          <p:spTgt spid="6"/>
                                        </p:tgtEl>
                                        <p:attrNameLst>
                                          <p:attrName>ppt_h</p:attrName>
                                        </p:attrNameLst>
                                      </p:cBhvr>
                                      <p:tavLst>
                                        <p:tav tm="0">
                                          <p:val>
                                            <p:strVal val="2/3*#ppt_h"/>
                                          </p:val>
                                        </p:tav>
                                        <p:tav tm="100000">
                                          <p:val>
                                            <p:strVal val="#ppt_h"/>
                                          </p:val>
                                        </p:tav>
                                      </p:tavLst>
                                    </p:anim>
                                  </p:childTnLst>
                                </p:cTn>
                              </p:par>
                            </p:childTnLst>
                          </p:cTn>
                        </p:par>
                        <p:par>
                          <p:cTn id="29" fill="hold">
                            <p:stCondLst>
                              <p:cond delay="393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par>
                          <p:cTn id="35" fill="hold">
                            <p:stCondLst>
                              <p:cond delay="55100"/>
                            </p:stCondLst>
                            <p:childTnLst>
                              <p:par>
                                <p:cTn id="36" presetID="10" presetClass="exit" presetSubtype="0" fill="hold" grpId="1" nodeType="afterEffect">
                                  <p:stCondLst>
                                    <p:cond delay="2000"/>
                                  </p:stCondLst>
                                  <p:iterate type="lt">
                                    <p:tmPct val="0"/>
                                  </p:iterate>
                                  <p:childTnLst>
                                    <p:animEffect transition="out" filter="fade">
                                      <p:cBhvr>
                                        <p:cTn id="37" dur="2000"/>
                                        <p:tgtEl>
                                          <p:spTgt spid="7"/>
                                        </p:tgtEl>
                                      </p:cBhvr>
                                    </p:animEffect>
                                    <p:set>
                                      <p:cBhvr>
                                        <p:cTn id="38" dur="1" fill="hold">
                                          <p:stCondLst>
                                            <p:cond delay="1999"/>
                                          </p:stCondLst>
                                        </p:cTn>
                                        <p:tgtEl>
                                          <p:spTgt spid="7"/>
                                        </p:tgtEl>
                                        <p:attrNameLst>
                                          <p:attrName>style.visibility</p:attrName>
                                        </p:attrNameLst>
                                      </p:cBhvr>
                                      <p:to>
                                        <p:strVal val="hidden"/>
                                      </p:to>
                                    </p:set>
                                  </p:childTnLst>
                                </p:cTn>
                              </p:par>
                              <p:par>
                                <p:cTn id="39" presetID="10" presetClass="entr" presetSubtype="0" fill="hold" nodeType="withEffect">
                                  <p:stCondLst>
                                    <p:cond delay="2000"/>
                                  </p:stCondLst>
                                  <p:childTnLst>
                                    <p:set>
                                      <p:cBhvr>
                                        <p:cTn id="40" dur="1" fill="hold">
                                          <p:stCondLst>
                                            <p:cond delay="0"/>
                                          </p:stCondLst>
                                        </p:cTn>
                                        <p:tgtEl>
                                          <p:spTgt spid="4"/>
                                        </p:tgtEl>
                                        <p:attrNameLst>
                                          <p:attrName>style.visibility</p:attrName>
                                        </p:attrNameLst>
                                      </p:cBhvr>
                                      <p:to>
                                        <p:strVal val="visible"/>
                                      </p:to>
                                    </p:set>
                                    <p:animEffect transition="in" filter="fade">
                                      <p:cBhvr>
                                        <p:cTn id="41" dur="4000"/>
                                        <p:tgtEl>
                                          <p:spTgt spid="4"/>
                                        </p:tgtEl>
                                      </p:cBhvr>
                                    </p:animEffect>
                                  </p:childTnLst>
                                </p:cTn>
                              </p:par>
                              <p:par>
                                <p:cTn id="42" presetID="23" presetClass="entr" presetSubtype="288" fill="hold" nodeType="withEffect">
                                  <p:stCondLst>
                                    <p:cond delay="2000"/>
                                  </p:stCondLst>
                                  <p:childTnLst>
                                    <p:set>
                                      <p:cBhvr>
                                        <p:cTn id="43" dur="1" fill="hold">
                                          <p:stCondLst>
                                            <p:cond delay="0"/>
                                          </p:stCondLst>
                                        </p:cTn>
                                        <p:tgtEl>
                                          <p:spTgt spid="4"/>
                                        </p:tgtEl>
                                        <p:attrNameLst>
                                          <p:attrName>style.visibility</p:attrName>
                                        </p:attrNameLst>
                                      </p:cBhvr>
                                      <p:to>
                                        <p:strVal val="visible"/>
                                      </p:to>
                                    </p:set>
                                    <p:anim calcmode="lin" valueType="num">
                                      <p:cBhvr>
                                        <p:cTn id="44" dur="4000" fill="hold"/>
                                        <p:tgtEl>
                                          <p:spTgt spid="4"/>
                                        </p:tgtEl>
                                        <p:attrNameLst>
                                          <p:attrName>ppt_w</p:attrName>
                                        </p:attrNameLst>
                                      </p:cBhvr>
                                      <p:tavLst>
                                        <p:tav tm="0">
                                          <p:val>
                                            <p:strVal val="4/3*#ppt_w"/>
                                          </p:val>
                                        </p:tav>
                                        <p:tav tm="100000">
                                          <p:val>
                                            <p:strVal val="#ppt_w"/>
                                          </p:val>
                                        </p:tav>
                                      </p:tavLst>
                                    </p:anim>
                                    <p:anim calcmode="lin" valueType="num">
                                      <p:cBhvr>
                                        <p:cTn id="45" dur="4000" fill="hold"/>
                                        <p:tgtEl>
                                          <p:spTgt spid="4"/>
                                        </p:tgtEl>
                                        <p:attrNameLst>
                                          <p:attrName>ppt_h</p:attrName>
                                        </p:attrNameLst>
                                      </p:cBhvr>
                                      <p:tavLst>
                                        <p:tav tm="0">
                                          <p:val>
                                            <p:strVal val="4/3*#ppt_h"/>
                                          </p:val>
                                        </p:tav>
                                        <p:tav tm="100000">
                                          <p:val>
                                            <p:strVal val="#ppt_h"/>
                                          </p:val>
                                        </p:tav>
                                      </p:tavLst>
                                    </p:anim>
                                  </p:childTnLst>
                                </p:cTn>
                              </p:par>
                            </p:childTnLst>
                          </p:cTn>
                        </p:par>
                        <p:par>
                          <p:cTn id="46" fill="hold">
                            <p:stCondLst>
                              <p:cond delay="611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1"/>
                                          </p:val>
                                        </p:tav>
                                        <p:tav tm="100000">
                                          <p:val>
                                            <p:strVal val="#ppt_x"/>
                                          </p:val>
                                        </p:tav>
                                      </p:tavLst>
                                    </p:anim>
                                    <p:anim calcmode="lin" valueType="num">
                                      <p:cBhvr>
                                        <p:cTn id="51"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P spid="7" grpId="1"/>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oficina en el yacimiento de Las Hoyas se encuentra a la sombra de un toldo. Allí se lleva el material encontrado y se documenta para conservar todos los datos. El número de fósiles encontrados es tan alto que solo se guarda y conservan los más relevantes.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6" name="5 Imagen" descr="195762.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323528"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Muestras seleccionadas para estudiar encontradas en los cuatro primeros días de los doce que dura el proyecto de estudio de la UAM en el yacimiento de Las Hoyas en 2022.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1000">
        <p14:doors/>
      </p:transition>
    </mc:Choice>
    <mc:Fallback>
      <p:transition spd="slow" advTm="5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261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4000"/>
                                        <p:tgtEl>
                                          <p:spTgt spid="6"/>
                                        </p:tgtEl>
                                      </p:cBhvr>
                                    </p:animEffect>
                                  </p:childTnLst>
                                </p:cTn>
                              </p:par>
                              <p:par>
                                <p:cTn id="25" presetID="23" presetClass="entr" presetSubtype="272" fill="hold" nodeType="withEffect">
                                  <p:stCondLst>
                                    <p:cond delay="2000"/>
                                  </p:stCondLst>
                                  <p:childTnLst>
                                    <p:set>
                                      <p:cBhvr>
                                        <p:cTn id="26" dur="1" fill="hold">
                                          <p:stCondLst>
                                            <p:cond delay="0"/>
                                          </p:stCondLst>
                                        </p:cTn>
                                        <p:tgtEl>
                                          <p:spTgt spid="6"/>
                                        </p:tgtEl>
                                        <p:attrNameLst>
                                          <p:attrName>style.visibility</p:attrName>
                                        </p:attrNameLst>
                                      </p:cBhvr>
                                      <p:to>
                                        <p:strVal val="visible"/>
                                      </p:to>
                                    </p:set>
                                    <p:anim calcmode="lin" valueType="num">
                                      <p:cBhvr>
                                        <p:cTn id="27" dur="4000" fill="hold"/>
                                        <p:tgtEl>
                                          <p:spTgt spid="6"/>
                                        </p:tgtEl>
                                        <p:attrNameLst>
                                          <p:attrName>ppt_w</p:attrName>
                                        </p:attrNameLst>
                                      </p:cBhvr>
                                      <p:tavLst>
                                        <p:tav tm="0">
                                          <p:val>
                                            <p:strVal val="2/3*#ppt_w"/>
                                          </p:val>
                                        </p:tav>
                                        <p:tav tm="100000">
                                          <p:val>
                                            <p:strVal val="#ppt_w"/>
                                          </p:val>
                                        </p:tav>
                                      </p:tavLst>
                                    </p:anim>
                                    <p:anim calcmode="lin" valueType="num">
                                      <p:cBhvr>
                                        <p:cTn id="28" dur="4000" fill="hold"/>
                                        <p:tgtEl>
                                          <p:spTgt spid="6"/>
                                        </p:tgtEl>
                                        <p:attrNameLst>
                                          <p:attrName>ppt_h</p:attrName>
                                        </p:attrNameLst>
                                      </p:cBhvr>
                                      <p:tavLst>
                                        <p:tav tm="0">
                                          <p:val>
                                            <p:strVal val="2/3*#ppt_h"/>
                                          </p:val>
                                        </p:tav>
                                        <p:tav tm="100000">
                                          <p:val>
                                            <p:strVal val="#ppt_h"/>
                                          </p:val>
                                        </p:tav>
                                      </p:tavLst>
                                    </p:anim>
                                  </p:childTnLst>
                                </p:cTn>
                              </p:par>
                            </p:childTnLst>
                          </p:cTn>
                        </p:par>
                        <p:par>
                          <p:cTn id="29" fill="hold">
                            <p:stCondLst>
                              <p:cond delay="321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3999" cy="5710238"/>
          </a:xfrm>
          <a:prstGeom prst="rect">
            <a:avLst/>
          </a:prstGeom>
          <a:noFill/>
          <a:ln w="9525">
            <a:noFill/>
            <a:miter lim="800000"/>
            <a:headEnd/>
            <a:tailEnd/>
          </a:ln>
        </p:spPr>
      </p:pic>
      <p:sp>
        <p:nvSpPr>
          <p:cNvPr id="5" name="4 CuadroTexto"/>
          <p:cNvSpPr txBox="1"/>
          <p:nvPr/>
        </p:nvSpPr>
        <p:spPr>
          <a:xfrm>
            <a:off x="323528" y="479167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equipo de la campaña se compone de estudiantes voluntarios de biología, geología y ciencias ambientales e investigadores del </a:t>
            </a:r>
            <a:r>
              <a:rPr lang="es-ES" i="1" dirty="0" err="1" smtClean="0">
                <a:effectLst>
                  <a:glow rad="101600">
                    <a:srgbClr val="C00000">
                      <a:alpha val="60000"/>
                    </a:srgbClr>
                  </a:glow>
                  <a:outerShdw blurRad="38100" dist="38100" dir="2700000" algn="tl">
                    <a:srgbClr val="000000">
                      <a:alpha val="43137"/>
                    </a:srgbClr>
                  </a:outerShdw>
                </a:effectLst>
              </a:rPr>
              <a:t>Insituto</a:t>
            </a:r>
            <a:r>
              <a:rPr lang="es-ES" i="1" dirty="0" smtClean="0">
                <a:effectLst>
                  <a:glow rad="101600">
                    <a:srgbClr val="C00000">
                      <a:alpha val="60000"/>
                    </a:srgbClr>
                  </a:glow>
                  <a:outerShdw blurRad="38100" dist="38100" dir="2700000" algn="tl">
                    <a:srgbClr val="000000">
                      <a:alpha val="43137"/>
                    </a:srgbClr>
                  </a:outerShdw>
                </a:effectLst>
              </a:rPr>
              <a:t> Geológico y Minero Español y el CSIC.</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perímetro de extracción es limitado, así que dos voluntarios trabajan con el material que se retira de una de las catas, denominado escombrera. Las piezas de caliza, llamadas lajas, se abren y separan en láminas para buscar fósiles entre las hojas de piedra.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4000">
        <p:blinds dir="vert"/>
      </p:transition>
    </mc:Choice>
    <mc:Fallback>
      <p:transition spd="slow" advTm="5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197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4000"/>
                                        <p:tgtEl>
                                          <p:spTgt spid="15"/>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4000" fill="hold"/>
                                        <p:tgtEl>
                                          <p:spTgt spid="15"/>
                                        </p:tgtEl>
                                        <p:attrNameLst>
                                          <p:attrName>ppt_w</p:attrName>
                                        </p:attrNameLst>
                                      </p:cBhvr>
                                      <p:tavLst>
                                        <p:tav tm="0">
                                          <p:val>
                                            <p:strVal val="4/3*#ppt_w"/>
                                          </p:val>
                                        </p:tav>
                                        <p:tav tm="100000">
                                          <p:val>
                                            <p:strVal val="#ppt_w"/>
                                          </p:val>
                                        </p:tav>
                                      </p:tavLst>
                                    </p:anim>
                                    <p:anim calcmode="lin" valueType="num">
                                      <p:cBhvr>
                                        <p:cTn id="28" dur="4000" fill="hold"/>
                                        <p:tgtEl>
                                          <p:spTgt spid="15"/>
                                        </p:tgtEl>
                                        <p:attrNameLst>
                                          <p:attrName>ppt_h</p:attrName>
                                        </p:attrNameLst>
                                      </p:cBhvr>
                                      <p:tavLst>
                                        <p:tav tm="0">
                                          <p:val>
                                            <p:strVal val="4/3*#ppt_h"/>
                                          </p:val>
                                        </p:tav>
                                        <p:tav tm="100000">
                                          <p:val>
                                            <p:strVal val="#ppt_h"/>
                                          </p:val>
                                        </p:tav>
                                      </p:tavLst>
                                    </p:anim>
                                  </p:childTnLst>
                                </p:cTn>
                              </p:par>
                            </p:childTnLst>
                          </p:cTn>
                        </p:par>
                        <p:par>
                          <p:cTn id="29" fill="hold">
                            <p:stCondLst>
                              <p:cond delay="257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Estromatolitos hace 3500 millones años.jpg"/>
          <p:cNvPicPr>
            <a:picLocks noChangeAspect="1"/>
          </p:cNvPicPr>
          <p:nvPr/>
        </p:nvPicPr>
        <p:blipFill>
          <a:blip r:embed="rId2" cstate="print"/>
          <a:stretch>
            <a:fillRect/>
          </a:stretch>
        </p:blipFill>
        <p:spPr>
          <a:xfrm>
            <a:off x="0" y="0"/>
            <a:ext cx="9144000" cy="5715000"/>
          </a:xfrm>
          <a:prstGeom prst="rect">
            <a:avLst/>
          </a:prstGeom>
        </p:spPr>
      </p:pic>
      <p:sp>
        <p:nvSpPr>
          <p:cNvPr id="5" name="4 CuadroTexto"/>
          <p:cNvSpPr txBox="1"/>
          <p:nvPr/>
        </p:nvSpPr>
        <p:spPr>
          <a:xfrm>
            <a:off x="179512"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Lara de la Cita, bióloga de la excavación, documenta una de las muestras de manera tradicional, con un bolígrafo y un papel. En las fichas se registra el tipo de fósil encontrado, su tamaño, las características de su preservación y una sigla que permitirá clasificar y facilitar la búsqueda de los ejemplares.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11560" y="4585692"/>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Dos estudiantes descansan frente a la Cata Botánicos mientras el </a:t>
            </a:r>
            <a:r>
              <a:rPr lang="es-ES" i="1" dirty="0" err="1" smtClean="0">
                <a:effectLst>
                  <a:glow rad="101600">
                    <a:srgbClr val="C00000">
                      <a:alpha val="60000"/>
                    </a:srgbClr>
                  </a:glow>
                  <a:outerShdw blurRad="38100" dist="38100" dir="2700000" algn="tl">
                    <a:srgbClr val="000000">
                      <a:alpha val="43137"/>
                    </a:srgbClr>
                  </a:outerShdw>
                </a:effectLst>
              </a:rPr>
              <a:t>dron</a:t>
            </a:r>
            <a:r>
              <a:rPr lang="es-ES" i="1" dirty="0" smtClean="0">
                <a:effectLst>
                  <a:glow rad="101600">
                    <a:srgbClr val="C00000">
                      <a:alpha val="60000"/>
                    </a:srgbClr>
                  </a:glow>
                  <a:outerShdw blurRad="38100" dist="38100" dir="2700000" algn="tl">
                    <a:srgbClr val="000000">
                      <a:alpha val="43137"/>
                    </a:srgbClr>
                  </a:outerShdw>
                </a:effectLst>
              </a:rPr>
              <a:t> sobrevuela la superficie descubierta para documentarla. La sombra del aparato se aprecia en la izquierda superior del perímetro de estudio.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1"/>
            <a:ext cx="9144000" cy="5714999"/>
          </a:xfrm>
          <a:prstGeom prst="rect">
            <a:avLst/>
          </a:prstGeom>
          <a:noFill/>
          <a:ln w="9525">
            <a:noFill/>
            <a:miter lim="800000"/>
            <a:headEnd/>
            <a:tailEnd/>
          </a:ln>
        </p:spPr>
      </p:pic>
      <p:sp>
        <p:nvSpPr>
          <p:cNvPr id="7" name="6 CuadroTexto"/>
          <p:cNvSpPr txBox="1"/>
          <p:nvPr/>
        </p:nvSpPr>
        <p:spPr>
          <a:xfrm>
            <a:off x="683568" y="4945732"/>
            <a:ext cx="720080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materiales de trabajo se amontonan cerca de la zona de estudio antes de despedirse hasta el día siguiente.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75000">
        <p:blinds dir="vert"/>
      </p:transition>
    </mc:Choice>
    <mc:Fallback>
      <p:transition spd="slow" advTm="75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4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4000" fill="hold"/>
                                        <p:tgtEl>
                                          <p:spTgt spid="8"/>
                                        </p:tgtEl>
                                        <p:attrNameLst>
                                          <p:attrName>ppt_w</p:attrName>
                                        </p:attrNameLst>
                                      </p:cBhvr>
                                      <p:tavLst>
                                        <p:tav tm="0">
                                          <p:val>
                                            <p:strVal val="2/3*#ppt_w"/>
                                          </p:val>
                                        </p:tav>
                                        <p:tav tm="100000">
                                          <p:val>
                                            <p:strVal val="#ppt_w"/>
                                          </p:val>
                                        </p:tav>
                                      </p:tavLst>
                                    </p:anim>
                                    <p:anim calcmode="lin" valueType="num">
                                      <p:cBhvr>
                                        <p:cTn id="11" dur="4000" fill="hold"/>
                                        <p:tgtEl>
                                          <p:spTgt spid="8"/>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p:stCondLst>
                              <p:cond delay="307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4000"/>
                                        <p:tgtEl>
                                          <p:spTgt spid="4"/>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4"/>
                                        </p:tgtEl>
                                        <p:attrNameLst>
                                          <p:attrName>style.visibility</p:attrName>
                                        </p:attrNameLst>
                                      </p:cBhvr>
                                      <p:to>
                                        <p:strVal val="visible"/>
                                      </p:to>
                                    </p:set>
                                    <p:anim calcmode="lin" valueType="num">
                                      <p:cBhvr>
                                        <p:cTn id="27" dur="4000" fill="hold"/>
                                        <p:tgtEl>
                                          <p:spTgt spid="4"/>
                                        </p:tgtEl>
                                        <p:attrNameLst>
                                          <p:attrName>ppt_w</p:attrName>
                                        </p:attrNameLst>
                                      </p:cBhvr>
                                      <p:tavLst>
                                        <p:tav tm="0">
                                          <p:val>
                                            <p:strVal val="4/3*#ppt_w"/>
                                          </p:val>
                                        </p:tav>
                                        <p:tav tm="100000">
                                          <p:val>
                                            <p:strVal val="#ppt_w"/>
                                          </p:val>
                                        </p:tav>
                                      </p:tavLst>
                                    </p:anim>
                                    <p:anim calcmode="lin" valueType="num">
                                      <p:cBhvr>
                                        <p:cTn id="28" dur="4000" fill="hold"/>
                                        <p:tgtEl>
                                          <p:spTgt spid="4"/>
                                        </p:tgtEl>
                                        <p:attrNameLst>
                                          <p:attrName>ppt_h</p:attrName>
                                        </p:attrNameLst>
                                      </p:cBhvr>
                                      <p:tavLst>
                                        <p:tav tm="0">
                                          <p:val>
                                            <p:strVal val="4/3*#ppt_h"/>
                                          </p:val>
                                        </p:tav>
                                        <p:tav tm="100000">
                                          <p:val>
                                            <p:strVal val="#ppt_h"/>
                                          </p:val>
                                        </p:tav>
                                      </p:tavLst>
                                    </p:anim>
                                  </p:childTnLst>
                                </p:cTn>
                              </p:par>
                            </p:childTnLst>
                          </p:cTn>
                        </p:par>
                        <p:par>
                          <p:cTn id="29" fill="hold">
                            <p:stCondLst>
                              <p:cond delay="367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par>
                          <p:cTn id="35" fill="hold">
                            <p:stCondLst>
                              <p:cond delay="55500"/>
                            </p:stCondLst>
                            <p:childTnLst>
                              <p:par>
                                <p:cTn id="36" presetID="10" presetClass="exit" presetSubtype="0" fill="hold" grpId="1" nodeType="afterEffect">
                                  <p:stCondLst>
                                    <p:cond delay="2000"/>
                                  </p:stCondLst>
                                  <p:iterate type="lt">
                                    <p:tmPct val="0"/>
                                  </p:iterate>
                                  <p:childTnLst>
                                    <p:animEffect transition="out" filter="fade">
                                      <p:cBhvr>
                                        <p:cTn id="37" dur="2000"/>
                                        <p:tgtEl>
                                          <p:spTgt spid="6"/>
                                        </p:tgtEl>
                                      </p:cBhvr>
                                    </p:animEffect>
                                    <p:set>
                                      <p:cBhvr>
                                        <p:cTn id="38" dur="1" fill="hold">
                                          <p:stCondLst>
                                            <p:cond delay="1999"/>
                                          </p:stCondLst>
                                        </p:cTn>
                                        <p:tgtEl>
                                          <p:spTgt spid="6"/>
                                        </p:tgtEl>
                                        <p:attrNameLst>
                                          <p:attrName>style.visibility</p:attrName>
                                        </p:attrNameLst>
                                      </p:cBhvr>
                                      <p:to>
                                        <p:strVal val="hidden"/>
                                      </p:to>
                                    </p:set>
                                  </p:childTnLst>
                                </p:cTn>
                              </p:par>
                              <p:par>
                                <p:cTn id="39" presetID="10" presetClass="entr" presetSubtype="0" fill="hold" nodeType="withEffect">
                                  <p:stCondLst>
                                    <p:cond delay="200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4000"/>
                                        <p:tgtEl>
                                          <p:spTgt spid="16"/>
                                        </p:tgtEl>
                                      </p:cBhvr>
                                    </p:animEffect>
                                  </p:childTnLst>
                                </p:cTn>
                              </p:par>
                              <p:par>
                                <p:cTn id="42" presetID="23" presetClass="entr" presetSubtype="272" fill="hold" nodeType="withEffect">
                                  <p:stCondLst>
                                    <p:cond delay="2000"/>
                                  </p:stCondLst>
                                  <p:childTnLst>
                                    <p:set>
                                      <p:cBhvr>
                                        <p:cTn id="43" dur="1" fill="hold">
                                          <p:stCondLst>
                                            <p:cond delay="0"/>
                                          </p:stCondLst>
                                        </p:cTn>
                                        <p:tgtEl>
                                          <p:spTgt spid="16"/>
                                        </p:tgtEl>
                                        <p:attrNameLst>
                                          <p:attrName>style.visibility</p:attrName>
                                        </p:attrNameLst>
                                      </p:cBhvr>
                                      <p:to>
                                        <p:strVal val="visible"/>
                                      </p:to>
                                    </p:set>
                                    <p:anim calcmode="lin" valueType="num">
                                      <p:cBhvr>
                                        <p:cTn id="44" dur="4000" fill="hold"/>
                                        <p:tgtEl>
                                          <p:spTgt spid="16"/>
                                        </p:tgtEl>
                                        <p:attrNameLst>
                                          <p:attrName>ppt_w</p:attrName>
                                        </p:attrNameLst>
                                      </p:cBhvr>
                                      <p:tavLst>
                                        <p:tav tm="0">
                                          <p:val>
                                            <p:strVal val="2/3*#ppt_w"/>
                                          </p:val>
                                        </p:tav>
                                        <p:tav tm="100000">
                                          <p:val>
                                            <p:strVal val="#ppt_w"/>
                                          </p:val>
                                        </p:tav>
                                      </p:tavLst>
                                    </p:anim>
                                    <p:anim calcmode="lin" valueType="num">
                                      <p:cBhvr>
                                        <p:cTn id="45" dur="4000" fill="hold"/>
                                        <p:tgtEl>
                                          <p:spTgt spid="16"/>
                                        </p:tgtEl>
                                        <p:attrNameLst>
                                          <p:attrName>ppt_h</p:attrName>
                                        </p:attrNameLst>
                                      </p:cBhvr>
                                      <p:tavLst>
                                        <p:tav tm="0">
                                          <p:val>
                                            <p:strVal val="2/3*#ppt_h"/>
                                          </p:val>
                                        </p:tav>
                                        <p:tav tm="100000">
                                          <p:val>
                                            <p:strVal val="#ppt_h"/>
                                          </p:val>
                                        </p:tav>
                                      </p:tavLst>
                                    </p:anim>
                                  </p:childTnLst>
                                </p:cTn>
                              </p:par>
                            </p:childTnLst>
                          </p:cTn>
                        </p:par>
                        <p:par>
                          <p:cTn id="46" fill="hold">
                            <p:stCondLst>
                              <p:cond delay="615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1"/>
                                          </p:val>
                                        </p:tav>
                                        <p:tav tm="100000">
                                          <p:val>
                                            <p:strVal val="#ppt_x"/>
                                          </p:val>
                                        </p:tav>
                                      </p:tavLst>
                                    </p:anim>
                                    <p:anim calcmode="lin" valueType="num">
                                      <p:cBhvr>
                                        <p:cTn id="5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p:spPr>
      </p:pic>
      <p:sp>
        <p:nvSpPr>
          <p:cNvPr id="4" name="3 CuadroTexto"/>
          <p:cNvSpPr txBox="1"/>
          <p:nvPr/>
        </p:nvSpPr>
        <p:spPr>
          <a:xfrm>
            <a:off x="539552" y="479167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Investigadores trabajando en las excavaciones del yacimiento de Las Hoyas durante la campaña de verano de 2021, realizando las mediciones de un rastro de </a:t>
            </a:r>
            <a:r>
              <a:rPr lang="es-ES" i="1" dirty="0" err="1" smtClean="0">
                <a:effectLst>
                  <a:glow rad="101600">
                    <a:srgbClr val="C00000">
                      <a:alpha val="60000"/>
                    </a:srgbClr>
                  </a:glow>
                  <a:outerShdw blurRad="38100" dist="38100" dir="2700000" algn="tl">
                    <a:srgbClr val="000000">
                      <a:alpha val="43137"/>
                    </a:srgbClr>
                  </a:outerShdw>
                </a:effectLst>
              </a:rPr>
              <a:t>icnitas</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382860"/>
            <a:ext cx="9144000" cy="6552728"/>
          </a:xfrm>
          <a:prstGeom prst="rect">
            <a:avLst/>
          </a:prstGeom>
          <a:noFill/>
          <a:ln w="9525">
            <a:noFill/>
            <a:miter lim="800000"/>
            <a:headEnd/>
            <a:tailEnd/>
          </a:ln>
        </p:spPr>
      </p:pic>
      <p:sp>
        <p:nvSpPr>
          <p:cNvPr id="5" name="4 CuadroTexto"/>
          <p:cNvSpPr txBox="1"/>
          <p:nvPr/>
        </p:nvSpPr>
        <p:spPr>
          <a:xfrm>
            <a:off x="755576"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Equipo de </a:t>
            </a:r>
            <a:r>
              <a:rPr lang="es-ES" i="1" dirty="0" err="1" smtClean="0">
                <a:effectLst>
                  <a:glow rad="101600">
                    <a:srgbClr val="C00000">
                      <a:alpha val="60000"/>
                    </a:srgbClr>
                  </a:glow>
                  <a:outerShdw blurRad="38100" dist="38100" dir="2700000" algn="tl">
                    <a:srgbClr val="000000">
                      <a:alpha val="43137"/>
                    </a:srgbClr>
                  </a:outerShdw>
                </a:effectLst>
              </a:rPr>
              <a:t>Paleoymás</a:t>
            </a:r>
            <a:r>
              <a:rPr lang="es-ES" i="1" dirty="0" smtClean="0">
                <a:effectLst>
                  <a:glow rad="101600">
                    <a:srgbClr val="C00000">
                      <a:alpha val="60000"/>
                    </a:srgbClr>
                  </a:glow>
                  <a:outerShdw blurRad="38100" dist="38100" dir="2700000" algn="tl">
                    <a:srgbClr val="000000">
                      <a:alpha val="43137"/>
                    </a:srgbClr>
                  </a:outerShdw>
                </a:effectLst>
              </a:rPr>
              <a:t> trabajando en el escaneado digital las huellas de tipo cocodrilo. Esta técnica permite un estudio detallado del rastro y su área circundante sin dañar el delicado sedimento en el proceso.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8000">
        <p:blinds/>
      </p:transition>
    </mc:Choice>
    <mc:Fallback>
      <p:transition spd="slow" advTm="48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1"/>
                                          </p:val>
                                        </p:tav>
                                        <p:tav tm="100000">
                                          <p:val>
                                            <p:strVal val="#ppt_x"/>
                                          </p:val>
                                        </p:tav>
                                      </p:tavLst>
                                    </p:anim>
                                    <p:anim calcmode="lin" valueType="num">
                                      <p:cBhvr>
                                        <p:cTn id="13" dur="10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8700"/>
                            </p:stCondLst>
                            <p:childTnLst>
                              <p:par>
                                <p:cTn id="15" presetID="10" presetClass="exit" presetSubtype="0" fill="hold" grpId="1" nodeType="afterEffect">
                                  <p:stCondLst>
                                    <p:cond delay="2000"/>
                                  </p:stCondLst>
                                  <p:iterate type="lt">
                                    <p:tmPct val="0"/>
                                  </p:iterate>
                                  <p:childTnLst>
                                    <p:animEffect transition="out" filter="fade">
                                      <p:cBhvr>
                                        <p:cTn id="16" dur="2000"/>
                                        <p:tgtEl>
                                          <p:spTgt spid="4"/>
                                        </p:tgtEl>
                                      </p:cBhvr>
                                    </p:animEffect>
                                    <p:set>
                                      <p:cBhvr>
                                        <p:cTn id="17" dur="1" fill="hold">
                                          <p:stCondLst>
                                            <p:cond delay="1999"/>
                                          </p:stCondLst>
                                        </p:cTn>
                                        <p:tgtEl>
                                          <p:spTgt spid="4"/>
                                        </p:tgtEl>
                                        <p:attrNameLst>
                                          <p:attrName>style.visibility</p:attrName>
                                        </p:attrNameLst>
                                      </p:cBhvr>
                                      <p:to>
                                        <p:strVal val="hidden"/>
                                      </p:to>
                                    </p:set>
                                  </p:childTnLst>
                                </p:cTn>
                              </p:par>
                              <p:par>
                                <p:cTn id="18" presetID="10" presetClass="entr" presetSubtype="0" fill="hold" nodeType="withEffect">
                                  <p:stCondLst>
                                    <p:cond delay="200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4000"/>
                                        <p:tgtEl>
                                          <p:spTgt spid="15"/>
                                        </p:tgtEl>
                                      </p:cBhvr>
                                    </p:animEffect>
                                  </p:childTnLst>
                                </p:cTn>
                              </p:par>
                            </p:childTnLst>
                          </p:cTn>
                        </p:par>
                        <p:par>
                          <p:cTn id="21" fill="hold">
                            <p:stCondLst>
                              <p:cond delay="247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impresionante estado de conservación de los fósiles, gracias a la acción de la </a:t>
            </a:r>
            <a:r>
              <a:rPr lang="es-ES" i="1" dirty="0" err="1" smtClean="0">
                <a:effectLst>
                  <a:glow rad="101600">
                    <a:srgbClr val="C00000">
                      <a:alpha val="60000"/>
                    </a:srgbClr>
                  </a:glow>
                  <a:outerShdw blurRad="38100" dist="38100" dir="2700000" algn="tl">
                    <a:srgbClr val="000000">
                      <a:alpha val="43137"/>
                    </a:srgbClr>
                  </a:outerShdw>
                </a:effectLst>
              </a:rPr>
              <a:t>microbiota</a:t>
            </a:r>
            <a:r>
              <a:rPr lang="es-ES" i="1" dirty="0" smtClean="0">
                <a:effectLst>
                  <a:glow rad="101600">
                    <a:srgbClr val="C00000">
                      <a:alpha val="60000"/>
                    </a:srgbClr>
                  </a:glow>
                  <a:outerShdw blurRad="38100" dist="38100" dir="2700000" algn="tl">
                    <a:srgbClr val="000000">
                      <a:alpha val="43137"/>
                    </a:srgbClr>
                  </a:outerShdw>
                </a:effectLst>
              </a:rPr>
              <a:t>, unido a la gran diversidad encontrada, propia de ecosistemas tan ricos como son los humedales, lo han convertido en una importantísima figura de nuestro patrimonio y en un referente a nivel mundial.</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51520"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yacimiento paleontológico de Las Hoyas es un ejemplo único de un ecosistema de humedales durante Cretácico Temprano, con una biota excepcionalmente preservada: desde algas hasta dinosaurios, mamíferos y aves.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63000">
        <p15:prstTrans prst="curtains"/>
      </p:transition>
    </mc:Choice>
    <mc:Fallback>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00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23" presetClass="entr" presetSubtype="288" fill="hold" nodeType="withEffect">
                                  <p:stCondLst>
                                    <p:cond delay="2000"/>
                                  </p:stCondLst>
                                  <p:childTnLst>
                                    <p:set>
                                      <p:cBhvr>
                                        <p:cTn id="9" dur="1" fill="hold">
                                          <p:stCondLst>
                                            <p:cond delay="0"/>
                                          </p:stCondLst>
                                        </p:cTn>
                                        <p:tgtEl>
                                          <p:spTgt spid="16"/>
                                        </p:tgtEl>
                                        <p:attrNameLst>
                                          <p:attrName>style.visibility</p:attrName>
                                        </p:attrNameLst>
                                      </p:cBhvr>
                                      <p:to>
                                        <p:strVal val="visible"/>
                                      </p:to>
                                    </p:set>
                                    <p:anim calcmode="lin" valueType="num">
                                      <p:cBhvr>
                                        <p:cTn id="10" dur="4000" fill="hold"/>
                                        <p:tgtEl>
                                          <p:spTgt spid="16"/>
                                        </p:tgtEl>
                                        <p:attrNameLst>
                                          <p:attrName>ppt_w</p:attrName>
                                        </p:attrNameLst>
                                      </p:cBhvr>
                                      <p:tavLst>
                                        <p:tav tm="0">
                                          <p:val>
                                            <p:strVal val="4/3*#ppt_w"/>
                                          </p:val>
                                        </p:tav>
                                        <p:tav tm="100000">
                                          <p:val>
                                            <p:strVal val="#ppt_w"/>
                                          </p:val>
                                        </p:tav>
                                      </p:tavLst>
                                    </p:anim>
                                    <p:anim calcmode="lin" valueType="num">
                                      <p:cBhvr>
                                        <p:cTn id="11" dur="4000" fill="hold"/>
                                        <p:tgtEl>
                                          <p:spTgt spid="16"/>
                                        </p:tgtEl>
                                        <p:attrNameLst>
                                          <p:attrName>ppt_h</p:attrName>
                                        </p:attrNameLst>
                                      </p:cBhvr>
                                      <p:tavLst>
                                        <p:tav tm="0">
                                          <p:val>
                                            <p:strVal val="4/3*#ppt_h"/>
                                          </p:val>
                                        </p:tav>
                                        <p:tav tm="100000">
                                          <p:val>
                                            <p:strVal val="#ppt_h"/>
                                          </p:val>
                                        </p:tav>
                                      </p:tavLst>
                                    </p:anim>
                                  </p:childTnLst>
                                </p:cTn>
                              </p:par>
                            </p:childTnLst>
                          </p:cTn>
                        </p:par>
                        <p:par>
                          <p:cTn id="12" fill="hold">
                            <p:stCondLst>
                              <p:cond delay="6000"/>
                            </p:stCondLst>
                            <p:childTnLst>
                              <p:par>
                                <p:cTn id="13" presetID="40" presetClass="entr" presetSubtype="0" fill="hold"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315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6"/>
                                        </p:tgtEl>
                                      </p:cBhvr>
                                    </p:animEffect>
                                    <p:set>
                                      <p:cBhvr>
                                        <p:cTn id="21" dur="1" fill="hold">
                                          <p:stCondLst>
                                            <p:cond delay="1999"/>
                                          </p:stCondLst>
                                        </p:cTn>
                                        <p:tgtEl>
                                          <p:spTgt spid="6"/>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4000"/>
                                        <p:tgtEl>
                                          <p:spTgt spid="4"/>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4"/>
                                        </p:tgtEl>
                                        <p:attrNameLst>
                                          <p:attrName>style.visibility</p:attrName>
                                        </p:attrNameLst>
                                      </p:cBhvr>
                                      <p:to>
                                        <p:strVal val="visible"/>
                                      </p:to>
                                    </p:set>
                                    <p:anim calcmode="lin" valueType="num">
                                      <p:cBhvr>
                                        <p:cTn id="27" dur="4000" fill="hold"/>
                                        <p:tgtEl>
                                          <p:spTgt spid="4"/>
                                        </p:tgtEl>
                                        <p:attrNameLst>
                                          <p:attrName>ppt_w</p:attrName>
                                        </p:attrNameLst>
                                      </p:cBhvr>
                                      <p:tavLst>
                                        <p:tav tm="0">
                                          <p:val>
                                            <p:strVal val="4/3*#ppt_w"/>
                                          </p:val>
                                        </p:tav>
                                        <p:tav tm="100000">
                                          <p:val>
                                            <p:strVal val="#ppt_w"/>
                                          </p:val>
                                        </p:tav>
                                      </p:tavLst>
                                    </p:anim>
                                    <p:anim calcmode="lin" valueType="num">
                                      <p:cBhvr>
                                        <p:cTn id="28" dur="4000" fill="hold"/>
                                        <p:tgtEl>
                                          <p:spTgt spid="4"/>
                                        </p:tgtEl>
                                        <p:attrNameLst>
                                          <p:attrName>ppt_h</p:attrName>
                                        </p:attrNameLst>
                                      </p:cBhvr>
                                      <p:tavLst>
                                        <p:tav tm="0">
                                          <p:val>
                                            <p:strVal val="4/3*#ppt_h"/>
                                          </p:val>
                                        </p:tav>
                                        <p:tav tm="100000">
                                          <p:val>
                                            <p:strVal val="#ppt_h"/>
                                          </p:val>
                                        </p:tav>
                                      </p:tavLst>
                                    </p:anim>
                                  </p:childTnLst>
                                </p:cTn>
                              </p:par>
                            </p:childTnLst>
                          </p:cTn>
                        </p:par>
                        <p:par>
                          <p:cTn id="29" fill="hold">
                            <p:stCondLst>
                              <p:cond delay="375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1"/>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ese momento, la península ibérica era en realidad una isla oceánica situada en el Mar de Tetis, entre Eurasia, América y África; por lo que actuó como un conector evolutivo para la flora y fauna. </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pandemia dejó sin excavaciones a Las Hoyas y Lo Hueco ese verano. Los </a:t>
            </a:r>
          </a:p>
          <a:p>
            <a:r>
              <a:rPr lang="es-ES" i="1" dirty="0" smtClean="0">
                <a:effectLst>
                  <a:glow rad="101600">
                    <a:srgbClr val="C00000">
                      <a:alpha val="60000"/>
                    </a:srgbClr>
                  </a:glow>
                  <a:outerShdw blurRad="38100" dist="38100" dir="2700000" algn="tl">
                    <a:srgbClr val="000000">
                      <a:alpha val="43137"/>
                    </a:srgbClr>
                  </a:outerShdw>
                </a:effectLst>
              </a:rPr>
              <a:t>equipos de ambos yacimientos, sin embargo, recibieron la buena noticia de que el Ministerio de Ciencia e Innovación les aprobó sendos proyectos dentro del Plan Estatal de Investigación.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4000">
        <p14:prism isContent="1" isInverted="1"/>
      </p:transition>
    </mc:Choice>
    <mc:Fallback>
      <p:transition spd="slow" advTm="5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72"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2/3*#ppt_w"/>
                                          </p:val>
                                        </p:tav>
                                        <p:tav tm="100000">
                                          <p:val>
                                            <p:strVal val="#ppt_w"/>
                                          </p:val>
                                        </p:tav>
                                      </p:tavLst>
                                    </p:anim>
                                    <p:anim calcmode="lin" valueType="num">
                                      <p:cBhvr>
                                        <p:cTn id="11" dur="4000" fill="hold"/>
                                        <p:tgtEl>
                                          <p:spTgt spid="15"/>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12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4000"/>
                                        <p:tgtEl>
                                          <p:spTgt spid="16"/>
                                        </p:tgtEl>
                                      </p:cBhvr>
                                    </p:animEffect>
                                  </p:childTnLst>
                                </p:cTn>
                              </p:par>
                              <p:par>
                                <p:cTn id="25" presetID="23" presetClass="entr" presetSubtype="272" fill="hold" nodeType="withEffect">
                                  <p:stCondLst>
                                    <p:cond delay="2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4000" fill="hold"/>
                                        <p:tgtEl>
                                          <p:spTgt spid="16"/>
                                        </p:tgtEl>
                                        <p:attrNameLst>
                                          <p:attrName>ppt_w</p:attrName>
                                        </p:attrNameLst>
                                      </p:cBhvr>
                                      <p:tavLst>
                                        <p:tav tm="0">
                                          <p:val>
                                            <p:strVal val="2/3*#ppt_w"/>
                                          </p:val>
                                        </p:tav>
                                        <p:tav tm="100000">
                                          <p:val>
                                            <p:strVal val="#ppt_w"/>
                                          </p:val>
                                        </p:tav>
                                      </p:tavLst>
                                    </p:anim>
                                    <p:anim calcmode="lin" valueType="num">
                                      <p:cBhvr>
                                        <p:cTn id="28" dur="4000" fill="hold"/>
                                        <p:tgtEl>
                                          <p:spTgt spid="16"/>
                                        </p:tgtEl>
                                        <p:attrNameLst>
                                          <p:attrName>ppt_h</p:attrName>
                                        </p:attrNameLst>
                                      </p:cBhvr>
                                      <p:tavLst>
                                        <p:tav tm="0">
                                          <p:val>
                                            <p:strVal val="2/3*#ppt_h"/>
                                          </p:val>
                                        </p:tav>
                                        <p:tav tm="100000">
                                          <p:val>
                                            <p:strVal val="#ppt_h"/>
                                          </p:val>
                                        </p:tav>
                                      </p:tavLst>
                                    </p:anim>
                                  </p:childTnLst>
                                </p:cTn>
                              </p:par>
                            </p:childTnLst>
                          </p:cTn>
                        </p:par>
                        <p:par>
                          <p:cTn id="29" fill="hold">
                            <p:stCondLst>
                              <p:cond delay="272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467544"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registro fósil de Las Hoyas reúne grupos clave de linajes involucrados en la Revolución Cretácica Terrestre; estos linajes constituyen, por ejemplo, la base evolutiva de las plantas con flores contemporáneas, algunas familias de insectos, lagartos, cocodrilos, aves y mamíferos.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registro incluye delicados dípteros que se alimentaban de néctar, una extraordinaria variedad de peces, las primeras ranas </a:t>
            </a:r>
            <a:r>
              <a:rPr lang="es-ES" i="1" dirty="0" err="1" smtClean="0">
                <a:effectLst>
                  <a:glow rad="101600">
                    <a:srgbClr val="C00000">
                      <a:alpha val="60000"/>
                    </a:srgbClr>
                  </a:glow>
                  <a:outerShdw blurRad="38100" dist="38100" dir="2700000" algn="tl">
                    <a:srgbClr val="000000">
                      <a:alpha val="43137"/>
                    </a:srgbClr>
                  </a:outerShdw>
                </a:effectLst>
              </a:rPr>
              <a:t>pipimorfas</a:t>
            </a:r>
            <a:r>
              <a:rPr lang="es-ES" i="1" dirty="0" smtClean="0">
                <a:effectLst>
                  <a:glow rad="101600">
                    <a:srgbClr val="C00000">
                      <a:alpha val="60000"/>
                    </a:srgbClr>
                  </a:glow>
                  <a:outerShdw blurRad="38100" dist="38100" dir="2700000" algn="tl">
                    <a:srgbClr val="000000">
                      <a:alpha val="43137"/>
                    </a:srgbClr>
                  </a:outerShdw>
                </a:effectLst>
              </a:rPr>
              <a:t>, y dinosaurios con músculo y piel, o un mamífero con pelo y pulmones.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8000">
        <p14:prism isContent="1" isInverted="1"/>
      </p:transition>
    </mc:Choice>
    <mc:Fallback>
      <p:transition spd="slow" advTm="5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ppt_w+.3"/>
                                          </p:val>
                                        </p:tav>
                                        <p:tav tm="100000">
                                          <p:val>
                                            <p:strVal val="#ppt_w"/>
                                          </p:val>
                                        </p:tav>
                                      </p:tavLst>
                                    </p:anim>
                                    <p:anim calcmode="lin" valueType="num">
                                      <p:cBhvr>
                                        <p:cTn id="11" dur="4000" fill="hold"/>
                                        <p:tgtEl>
                                          <p:spTgt spid="15"/>
                                        </p:tgtEl>
                                        <p:attrNameLst>
                                          <p:attrName>ppt_h</p:attrName>
                                        </p:attrNameLst>
                                      </p:cBhvr>
                                      <p:tavLst>
                                        <p:tav tm="0">
                                          <p:val>
                                            <p:strVal val="#ppt_h"/>
                                          </p:val>
                                        </p:tav>
                                        <p:tav tm="100000">
                                          <p:val>
                                            <p:strVal val="#ppt_h"/>
                                          </p:val>
                                        </p:tav>
                                      </p:tavLst>
                                    </p:anim>
                                    <p:animEffect transition="in" filter="fade">
                                      <p:cBhvr>
                                        <p:cTn id="12" dur="4000"/>
                                        <p:tgtEl>
                                          <p:spTgt spid="15"/>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291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4"/>
                                        </p:tgtEl>
                                      </p:cBhvr>
                                    </p:animEffect>
                                    <p:set>
                                      <p:cBhvr>
                                        <p:cTn id="22" dur="1" fill="hold">
                                          <p:stCondLst>
                                            <p:cond delay="1999"/>
                                          </p:stCondLst>
                                        </p:cTn>
                                        <p:tgtEl>
                                          <p:spTgt spid="4"/>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4000"/>
                                        <p:tgtEl>
                                          <p:spTgt spid="16"/>
                                        </p:tgtEl>
                                      </p:cBhvr>
                                    </p:animEffect>
                                  </p:childTnLst>
                                </p:cTn>
                              </p:par>
                              <p:par>
                                <p:cTn id="26" presetID="50" presetClass="entr" presetSubtype="0" decel="100000" fill="hold" nodeType="withEffect">
                                  <p:stCondLst>
                                    <p:cond delay="2000"/>
                                  </p:stCondLst>
                                  <p:childTnLst>
                                    <p:set>
                                      <p:cBhvr>
                                        <p:cTn id="27" dur="1" fill="hold">
                                          <p:stCondLst>
                                            <p:cond delay="0"/>
                                          </p:stCondLst>
                                        </p:cTn>
                                        <p:tgtEl>
                                          <p:spTgt spid="16"/>
                                        </p:tgtEl>
                                        <p:attrNameLst>
                                          <p:attrName>style.visibility</p:attrName>
                                        </p:attrNameLst>
                                      </p:cBhvr>
                                      <p:to>
                                        <p:strVal val="visible"/>
                                      </p:to>
                                    </p:set>
                                    <p:anim calcmode="lin" valueType="num">
                                      <p:cBhvr>
                                        <p:cTn id="28" dur="4000" fill="hold"/>
                                        <p:tgtEl>
                                          <p:spTgt spid="16"/>
                                        </p:tgtEl>
                                        <p:attrNameLst>
                                          <p:attrName>ppt_w</p:attrName>
                                        </p:attrNameLst>
                                      </p:cBhvr>
                                      <p:tavLst>
                                        <p:tav tm="0">
                                          <p:val>
                                            <p:strVal val="#ppt_w+.3"/>
                                          </p:val>
                                        </p:tav>
                                        <p:tav tm="100000">
                                          <p:val>
                                            <p:strVal val="#ppt_w"/>
                                          </p:val>
                                        </p:tav>
                                      </p:tavLst>
                                    </p:anim>
                                    <p:anim calcmode="lin" valueType="num">
                                      <p:cBhvr>
                                        <p:cTn id="29" dur="4000" fill="hold"/>
                                        <p:tgtEl>
                                          <p:spTgt spid="16"/>
                                        </p:tgtEl>
                                        <p:attrNameLst>
                                          <p:attrName>ppt_h</p:attrName>
                                        </p:attrNameLst>
                                      </p:cBhvr>
                                      <p:tavLst>
                                        <p:tav tm="0">
                                          <p:val>
                                            <p:strVal val="#ppt_h"/>
                                          </p:val>
                                        </p:tav>
                                        <p:tav tm="100000">
                                          <p:val>
                                            <p:strVal val="#ppt_h"/>
                                          </p:val>
                                        </p:tav>
                                      </p:tavLst>
                                    </p:anim>
                                    <p:animEffect transition="in" filter="fade">
                                      <p:cBhvr>
                                        <p:cTn id="30" dur="4000"/>
                                        <p:tgtEl>
                                          <p:spTgt spid="16"/>
                                        </p:tgtEl>
                                      </p:cBhvr>
                                    </p:animEffect>
                                  </p:childTnLst>
                                </p:cTn>
                              </p:par>
                            </p:childTnLst>
                          </p:cTn>
                        </p:par>
                        <p:par>
                          <p:cTn id="31" fill="hold">
                            <p:stCondLst>
                              <p:cond delay="351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1"/>
                                          </p:val>
                                        </p:tav>
                                        <p:tav tm="100000">
                                          <p:val>
                                            <p:strVal val="#ppt_x"/>
                                          </p:val>
                                        </p:tav>
                                      </p:tavLst>
                                    </p:anim>
                                    <p:anim calcmode="lin" valueType="num">
                                      <p:cBhvr>
                                        <p:cTn id="3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Nuestro grupo de investigación está trabajando en la comprensión de la ecología de las especies, y en cómo los humedales influyeron en la evolución de plantas y animales hace 126 millones de años.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539552"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recreamos el pasado de Las Hoyas, los organismos ocupan lugares y muestran roles sustentados por los paradigmas científicos de ese tiempo.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45000">
        <p14:prism dir="r" isContent="1" isInverted="1"/>
      </p:transition>
    </mc:Choice>
    <mc:Fallback>
      <p:transition spd="slow" advTm="4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1300"/>
                            </p:stCondLst>
                            <p:childTnLst>
                              <p:par>
                                <p:cTn id="15" presetID="10" presetClass="exit" presetSubtype="0" fill="hold" grpId="1" nodeType="afterEffect">
                                  <p:stCondLst>
                                    <p:cond delay="2000"/>
                                  </p:stCondLst>
                                  <p:iterate type="lt">
                                    <p:tmPct val="0"/>
                                  </p:iterate>
                                  <p:childTnLst>
                                    <p:animEffect transition="out" filter="fade">
                                      <p:cBhvr>
                                        <p:cTn id="16" dur="2000"/>
                                        <p:tgtEl>
                                          <p:spTgt spid="5"/>
                                        </p:tgtEl>
                                      </p:cBhvr>
                                    </p:animEffect>
                                    <p:set>
                                      <p:cBhvr>
                                        <p:cTn id="17" dur="1" fill="hold">
                                          <p:stCondLst>
                                            <p:cond delay="1999"/>
                                          </p:stCondLst>
                                        </p:cTn>
                                        <p:tgtEl>
                                          <p:spTgt spid="5"/>
                                        </p:tgtEl>
                                        <p:attrNameLst>
                                          <p:attrName>style.visibility</p:attrName>
                                        </p:attrNameLst>
                                      </p:cBhvr>
                                      <p:to>
                                        <p:strVal val="hidden"/>
                                      </p:to>
                                    </p:set>
                                  </p:childTnLst>
                                </p:cTn>
                              </p:par>
                              <p:par>
                                <p:cTn id="18" presetID="10" presetClass="entr" presetSubtype="0" fill="hold" nodeType="withEffect">
                                  <p:stCondLst>
                                    <p:cond delay="200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4000"/>
                                        <p:tgtEl>
                                          <p:spTgt spid="15"/>
                                        </p:tgtEl>
                                      </p:cBhvr>
                                    </p:animEffect>
                                  </p:childTnLst>
                                </p:cTn>
                              </p:par>
                            </p:childTnLst>
                          </p:cTn>
                        </p:par>
                        <p:par>
                          <p:cTn id="21" fill="hold">
                            <p:stCondLst>
                              <p:cond delay="273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5762.jpg"/>
          <p:cNvPicPr>
            <a:picLocks noChangeAspect="1"/>
          </p:cNvPicPr>
          <p:nvPr/>
        </p:nvPicPr>
        <p:blipFill>
          <a:blip r:embed="rId2" cstate="print"/>
          <a:stretch>
            <a:fillRect/>
          </a:stretch>
        </p:blipFill>
        <p:spPr bwMode="auto">
          <a:xfrm>
            <a:off x="0" y="0"/>
            <a:ext cx="5004048" cy="5715000"/>
          </a:xfrm>
          <a:prstGeom prst="rect">
            <a:avLst/>
          </a:prstGeom>
          <a:noFill/>
          <a:ln w="9525">
            <a:noFill/>
            <a:miter lim="800000"/>
            <a:headEnd/>
            <a:tailEnd/>
          </a:ln>
        </p:spPr>
      </p:pic>
      <p:pic>
        <p:nvPicPr>
          <p:cNvPr id="3" name="2 Imagen" descr="195762.jpg"/>
          <p:cNvPicPr>
            <a:picLocks noChangeAspect="1"/>
          </p:cNvPicPr>
          <p:nvPr/>
        </p:nvPicPr>
        <p:blipFill>
          <a:blip r:embed="rId2" cstate="print"/>
          <a:stretch>
            <a:fillRect/>
          </a:stretch>
        </p:blipFill>
        <p:spPr bwMode="auto">
          <a:xfrm>
            <a:off x="0" y="0"/>
            <a:ext cx="5004048" cy="5715000"/>
          </a:xfrm>
          <a:prstGeom prst="rect">
            <a:avLst/>
          </a:prstGeom>
          <a:noFill/>
          <a:ln w="9525">
            <a:noFill/>
            <a:miter lim="800000"/>
            <a:headEnd/>
            <a:tailEnd/>
          </a:ln>
        </p:spPr>
      </p:pic>
      <p:sp>
        <p:nvSpPr>
          <p:cNvPr id="4" name="3 CuadroTexto"/>
          <p:cNvSpPr txBox="1"/>
          <p:nvPr/>
        </p:nvSpPr>
        <p:spPr>
          <a:xfrm>
            <a:off x="5148064" y="1129308"/>
            <a:ext cx="3600400" cy="440120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Desde hace 25 años Las Hoyas viene aportando un material excepcional en cuanto a la calidad de fosilización se refiere, habiéndose obtenido una gran variedad de fauna y flora de un ecosistema del Cretácico inferior, siendo varias de las piezas que se han obtenido allí holotipos, es decir, definidoras de nuevas especies en el registro fósil conocido.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9000">
        <p:checker/>
      </p:transition>
    </mc:Choice>
    <mc:Fallback>
      <p:transition spd="slow" advTm="39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4000"/>
                                        <p:tgtEl>
                                          <p:spTgt spid="2"/>
                                        </p:tgtEl>
                                      </p:cBhvr>
                                    </p:animEffect>
                                  </p:childTnLst>
                                </p:cTn>
                              </p:par>
                              <p:par>
                                <p:cTn id="8" presetID="13"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out)">
                                      <p:cBhvr>
                                        <p:cTn id="10" dur="4000"/>
                                        <p:tgtEl>
                                          <p:spTgt spid="3"/>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54539.jpg"/>
          <p:cNvPicPr>
            <a:picLocks noChangeAspect="1"/>
          </p:cNvPicPr>
          <p:nvPr/>
        </p:nvPicPr>
        <p:blipFill>
          <a:blip r:embed="rId2" cstate="print"/>
          <a:stretch>
            <a:fillRect/>
          </a:stretch>
        </p:blipFill>
        <p:spPr bwMode="auto">
          <a:xfrm>
            <a:off x="0" y="0"/>
            <a:ext cx="9143999" cy="5714999"/>
          </a:xfrm>
          <a:prstGeom prst="rect">
            <a:avLst/>
          </a:prstGeom>
          <a:noFill/>
          <a:ln w="9525">
            <a:noFill/>
            <a:miter lim="800000"/>
            <a:headEnd/>
            <a:tailEnd/>
          </a:ln>
        </p:spPr>
      </p:pic>
      <p:sp>
        <p:nvSpPr>
          <p:cNvPr id="3" name="2 CuadroTexto"/>
          <p:cNvSpPr txBox="1"/>
          <p:nvPr/>
        </p:nvSpPr>
        <p:spPr>
          <a:xfrm>
            <a:off x="467544" y="4514671"/>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equipo liderado por investigadores de la Universidad Autónoma de Madrid describe en este yacimiento de Cuenca el rastro producido por un dinosaurio de tipo carnívoro con dedos provistos de uñas afiladas y cuya huella izquierda muestra uno de sus dedos girados hacia atrás.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checker/>
      </p:transition>
    </mc:Choice>
    <mc:Fallback>
      <p:transition spd="slow" advTm="32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3999" cy="5710238"/>
          </a:xfrm>
          <a:prstGeom prst="rect">
            <a:avLst/>
          </a:prstGeom>
          <a:noFill/>
          <a:ln w="9525">
            <a:noFill/>
            <a:miter lim="800000"/>
            <a:headEnd/>
            <a:tailEnd/>
          </a:ln>
        </p:spPr>
      </p:pic>
      <p:sp>
        <p:nvSpPr>
          <p:cNvPr id="6" name="5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investigadores del yacimiento de Las Hoyas, en Cuenca, han utilizado por primera vez la inteligencia artificial (IA) en la última campaña de excavaciones, que permitirá interpretar y estudiar mejor los resultados extraídos de este humedal subtropical de hace 125 millones de años, referente en todo el mundo.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323528" y="4009628"/>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 junto a métodos 3D, han permitido crear “una imagen congelada”, una especie de “máquina del tiempo” de este yacimiento del Cretácico inferior, donde se descubrió a “</a:t>
            </a:r>
            <a:r>
              <a:rPr lang="es-ES" i="1" dirty="0" err="1" smtClean="0">
                <a:effectLst>
                  <a:glow rad="101600">
                    <a:srgbClr val="C00000">
                      <a:alpha val="60000"/>
                    </a:srgbClr>
                  </a:glow>
                  <a:outerShdw blurRad="38100" dist="38100" dir="2700000" algn="tl">
                    <a:srgbClr val="000000">
                      <a:alpha val="43137"/>
                    </a:srgbClr>
                  </a:outerShdw>
                </a:effectLst>
              </a:rPr>
              <a:t>Spinolestes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xenarthrosus</a:t>
            </a:r>
            <a:r>
              <a:rPr lang="es-ES" i="1" dirty="0" smtClean="0">
                <a:effectLst>
                  <a:glow rad="101600">
                    <a:srgbClr val="C00000">
                      <a:alpha val="60000"/>
                    </a:srgbClr>
                  </a:glow>
                  <a:outerShdw blurRad="38100" dist="38100" dir="2700000" algn="tl">
                    <a:srgbClr val="000000">
                      <a:alpha val="43137"/>
                    </a:srgbClr>
                  </a:outerShdw>
                </a:effectLst>
              </a:rPr>
              <a:t>”, un mamífero similar a un roedor de hace 125 millones de años, (conocido popularmente con el “ladrón de espinas”), un fósil que evidenció la evolución del pelaje en mamíferos.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6" name="15 Imagen" descr="195762.jpg"/>
          <p:cNvPicPr>
            <a:picLocks noChangeAspect="1"/>
          </p:cNvPicPr>
          <p:nvPr/>
        </p:nvPicPr>
        <p:blipFill>
          <a:blip r:embed="rId4"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179512" y="4369668"/>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 importante dinosaurio hallado en Cuenca (centro de España)- revela nuevos conocimientos sobre la evolución de los </a:t>
            </a:r>
            <a:r>
              <a:rPr lang="es-ES" i="1" dirty="0" err="1" smtClean="0">
                <a:effectLst>
                  <a:glow rad="101600">
                    <a:srgbClr val="C00000">
                      <a:alpha val="60000"/>
                    </a:srgbClr>
                  </a:glow>
                  <a:outerShdw blurRad="38100" dist="38100" dir="2700000" algn="tl">
                    <a:srgbClr val="000000">
                      <a:alpha val="43137"/>
                    </a:srgbClr>
                  </a:outerShdw>
                </a:effectLst>
              </a:rPr>
              <a:t>ornitomimosaurios</a:t>
            </a:r>
            <a:r>
              <a:rPr lang="es-ES" i="1" dirty="0" smtClean="0">
                <a:effectLst>
                  <a:glow rad="101600">
                    <a:srgbClr val="C00000">
                      <a:alpha val="60000"/>
                    </a:srgbClr>
                  </a:glow>
                  <a:outerShdw blurRad="38100" dist="38100" dir="2700000" algn="tl">
                    <a:srgbClr val="000000">
                      <a:alpha val="43137"/>
                    </a:srgbClr>
                  </a:outerShdw>
                </a:effectLst>
              </a:rPr>
              <a:t>, un grupo de dinosaurios terópodos emparentados con las aves modernas que habitaron </a:t>
            </a:r>
            <a:r>
              <a:rPr lang="es-ES" i="1" dirty="0" err="1" smtClean="0">
                <a:effectLst>
                  <a:glow rad="101600">
                    <a:srgbClr val="C00000">
                      <a:alpha val="60000"/>
                    </a:srgbClr>
                  </a:glow>
                  <a:outerShdw blurRad="38100" dist="38100" dir="2700000" algn="tl">
                    <a:srgbClr val="000000">
                      <a:alpha val="43137"/>
                    </a:srgbClr>
                  </a:outerShdw>
                </a:effectLst>
              </a:rPr>
              <a:t>Laurasia</a:t>
            </a:r>
            <a:r>
              <a:rPr lang="es-ES" i="1" dirty="0" smtClean="0">
                <a:effectLst>
                  <a:glow rad="101600">
                    <a:srgbClr val="C00000">
                      <a:alpha val="60000"/>
                    </a:srgbClr>
                  </a:glow>
                  <a:outerShdw blurRad="38100" dist="38100" dir="2700000" algn="tl">
                    <a:srgbClr val="000000">
                      <a:alpha val="43137"/>
                    </a:srgbClr>
                  </a:outerShdw>
                </a:effectLst>
              </a:rPr>
              <a:t> y África en el Cretácico.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03000">
        <p:checker dir="vert"/>
      </p:transition>
    </mc:Choice>
    <mc:Fallback>
      <p:transition spd="slow" advTm="103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314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6"/>
                                        </p:tgtEl>
                                      </p:cBhvr>
                                    </p:animEffect>
                                    <p:set>
                                      <p:cBhvr>
                                        <p:cTn id="21" dur="1" fill="hold">
                                          <p:stCondLst>
                                            <p:cond delay="1999"/>
                                          </p:stCondLst>
                                        </p:cTn>
                                        <p:tgtEl>
                                          <p:spTgt spid="6"/>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4000"/>
                                        <p:tgtEl>
                                          <p:spTgt spid="15"/>
                                        </p:tgtEl>
                                      </p:cBhvr>
                                    </p:animEffect>
                                  </p:childTnLst>
                                </p:cTn>
                              </p:par>
                              <p:par>
                                <p:cTn id="25" presetID="23" presetClass="entr" presetSubtype="272" fill="hold" nodeType="withEffect">
                                  <p:stCondLst>
                                    <p:cond delay="20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4000" fill="hold"/>
                                        <p:tgtEl>
                                          <p:spTgt spid="15"/>
                                        </p:tgtEl>
                                        <p:attrNameLst>
                                          <p:attrName>ppt_w</p:attrName>
                                        </p:attrNameLst>
                                      </p:cBhvr>
                                      <p:tavLst>
                                        <p:tav tm="0">
                                          <p:val>
                                            <p:strVal val="2/3*#ppt_w"/>
                                          </p:val>
                                        </p:tav>
                                        <p:tav tm="100000">
                                          <p:val>
                                            <p:strVal val="#ppt_w"/>
                                          </p:val>
                                        </p:tav>
                                      </p:tavLst>
                                    </p:anim>
                                    <p:anim calcmode="lin" valueType="num">
                                      <p:cBhvr>
                                        <p:cTn id="28" dur="4000" fill="hold"/>
                                        <p:tgtEl>
                                          <p:spTgt spid="15"/>
                                        </p:tgtEl>
                                        <p:attrNameLst>
                                          <p:attrName>ppt_h</p:attrName>
                                        </p:attrNameLst>
                                      </p:cBhvr>
                                      <p:tavLst>
                                        <p:tav tm="0">
                                          <p:val>
                                            <p:strVal val="2/3*#ppt_h"/>
                                          </p:val>
                                        </p:tav>
                                        <p:tav tm="100000">
                                          <p:val>
                                            <p:strVal val="#ppt_h"/>
                                          </p:val>
                                        </p:tav>
                                      </p:tavLst>
                                    </p:anim>
                                  </p:childTnLst>
                                </p:cTn>
                              </p:par>
                            </p:childTnLst>
                          </p:cTn>
                        </p:par>
                        <p:par>
                          <p:cTn id="29" fill="hold">
                            <p:stCondLst>
                              <p:cond delay="374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1"/>
                                          </p:val>
                                        </p:tav>
                                        <p:tav tm="100000">
                                          <p:val>
                                            <p:strVal val="#ppt_x"/>
                                          </p:val>
                                        </p:tav>
                                      </p:tavLst>
                                    </p:anim>
                                    <p:anim calcmode="lin" valueType="num">
                                      <p:cBhvr>
                                        <p:cTn id="34" dur="1000" fill="hold"/>
                                        <p:tgtEl>
                                          <p:spTgt spid="7"/>
                                        </p:tgtEl>
                                        <p:attrNameLst>
                                          <p:attrName>ppt_y</p:attrName>
                                        </p:attrNameLst>
                                      </p:cBhvr>
                                      <p:tavLst>
                                        <p:tav tm="0">
                                          <p:val>
                                            <p:strVal val="#ppt_y"/>
                                          </p:val>
                                        </p:tav>
                                        <p:tav tm="100000">
                                          <p:val>
                                            <p:strVal val="#ppt_y"/>
                                          </p:val>
                                        </p:tav>
                                      </p:tavLst>
                                    </p:anim>
                                  </p:childTnLst>
                                </p:cTn>
                              </p:par>
                            </p:childTnLst>
                          </p:cTn>
                        </p:par>
                        <p:par>
                          <p:cTn id="35" fill="hold">
                            <p:stCondLst>
                              <p:cond delay="69800"/>
                            </p:stCondLst>
                            <p:childTnLst>
                              <p:par>
                                <p:cTn id="36" presetID="10" presetClass="exit" presetSubtype="0" fill="hold" grpId="1" nodeType="afterEffect">
                                  <p:stCondLst>
                                    <p:cond delay="2000"/>
                                  </p:stCondLst>
                                  <p:iterate type="lt">
                                    <p:tmPct val="0"/>
                                  </p:iterate>
                                  <p:childTnLst>
                                    <p:animEffect transition="out" filter="fade">
                                      <p:cBhvr>
                                        <p:cTn id="37" dur="2000"/>
                                        <p:tgtEl>
                                          <p:spTgt spid="7"/>
                                        </p:tgtEl>
                                      </p:cBhvr>
                                    </p:animEffect>
                                    <p:set>
                                      <p:cBhvr>
                                        <p:cTn id="38" dur="1" fill="hold">
                                          <p:stCondLst>
                                            <p:cond delay="1999"/>
                                          </p:stCondLst>
                                        </p:cTn>
                                        <p:tgtEl>
                                          <p:spTgt spid="7"/>
                                        </p:tgtEl>
                                        <p:attrNameLst>
                                          <p:attrName>style.visibility</p:attrName>
                                        </p:attrNameLst>
                                      </p:cBhvr>
                                      <p:to>
                                        <p:strVal val="hidden"/>
                                      </p:to>
                                    </p:set>
                                  </p:childTnLst>
                                </p:cTn>
                              </p:par>
                              <p:par>
                                <p:cTn id="39" presetID="10" presetClass="entr" presetSubtype="0" fill="hold" nodeType="withEffect">
                                  <p:stCondLst>
                                    <p:cond delay="200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4000"/>
                                        <p:tgtEl>
                                          <p:spTgt spid="16"/>
                                        </p:tgtEl>
                                      </p:cBhvr>
                                    </p:animEffect>
                                  </p:childTnLst>
                                </p:cTn>
                              </p:par>
                              <p:par>
                                <p:cTn id="42" presetID="23" presetClass="entr" presetSubtype="288" fill="hold" nodeType="withEffect">
                                  <p:stCondLst>
                                    <p:cond delay="2000"/>
                                  </p:stCondLst>
                                  <p:childTnLst>
                                    <p:set>
                                      <p:cBhvr>
                                        <p:cTn id="43" dur="1" fill="hold">
                                          <p:stCondLst>
                                            <p:cond delay="0"/>
                                          </p:stCondLst>
                                        </p:cTn>
                                        <p:tgtEl>
                                          <p:spTgt spid="16"/>
                                        </p:tgtEl>
                                        <p:attrNameLst>
                                          <p:attrName>style.visibility</p:attrName>
                                        </p:attrNameLst>
                                      </p:cBhvr>
                                      <p:to>
                                        <p:strVal val="visible"/>
                                      </p:to>
                                    </p:set>
                                    <p:anim calcmode="lin" valueType="num">
                                      <p:cBhvr>
                                        <p:cTn id="44" dur="4000" fill="hold"/>
                                        <p:tgtEl>
                                          <p:spTgt spid="16"/>
                                        </p:tgtEl>
                                        <p:attrNameLst>
                                          <p:attrName>ppt_w</p:attrName>
                                        </p:attrNameLst>
                                      </p:cBhvr>
                                      <p:tavLst>
                                        <p:tav tm="0">
                                          <p:val>
                                            <p:strVal val="4/3*#ppt_w"/>
                                          </p:val>
                                        </p:tav>
                                        <p:tav tm="100000">
                                          <p:val>
                                            <p:strVal val="#ppt_w"/>
                                          </p:val>
                                        </p:tav>
                                      </p:tavLst>
                                    </p:anim>
                                    <p:anim calcmode="lin" valueType="num">
                                      <p:cBhvr>
                                        <p:cTn id="45" dur="4000" fill="hold"/>
                                        <p:tgtEl>
                                          <p:spTgt spid="16"/>
                                        </p:tgtEl>
                                        <p:attrNameLst>
                                          <p:attrName>ppt_h</p:attrName>
                                        </p:attrNameLst>
                                      </p:cBhvr>
                                      <p:tavLst>
                                        <p:tav tm="0">
                                          <p:val>
                                            <p:strVal val="4/3*#ppt_h"/>
                                          </p:val>
                                        </p:tav>
                                        <p:tav tm="100000">
                                          <p:val>
                                            <p:strVal val="#ppt_h"/>
                                          </p:val>
                                        </p:tav>
                                      </p:tavLst>
                                    </p:anim>
                                  </p:childTnLst>
                                </p:cTn>
                              </p:par>
                            </p:childTnLst>
                          </p:cTn>
                        </p:par>
                        <p:par>
                          <p:cTn id="46" fill="hold">
                            <p:stCondLst>
                              <p:cond delay="75800"/>
                            </p:stCondLst>
                            <p:childTnLst>
                              <p:par>
                                <p:cTn id="47" presetID="40" presetClass="entr" presetSubtype="0" fill="hold" grpId="0" nodeType="afterEffect">
                                  <p:stCondLst>
                                    <p:cond delay="0"/>
                                  </p:stCondLst>
                                  <p:iterate type="lt">
                                    <p:tmPct val="10000"/>
                                  </p:iterate>
                                  <p:childTnLst>
                                    <p:set>
                                      <p:cBhvr>
                                        <p:cTn id="48" dur="1" fill="hold">
                                          <p:stCondLst>
                                            <p:cond delay="0"/>
                                          </p:stCondLst>
                                        </p:cTn>
                                        <p:tgtEl>
                                          <p:spTgt spid="5"/>
                                        </p:tgtEl>
                                        <p:attrNameLst>
                                          <p:attrName>style.visibility</p:attrName>
                                        </p:attrNameLst>
                                      </p:cBhvr>
                                      <p:to>
                                        <p:strVal val="visible"/>
                                      </p:to>
                                    </p:set>
                                    <p:animEffect transition="in" filter="fade">
                                      <p:cBhvr>
                                        <p:cTn id="49" dur="1000"/>
                                        <p:tgtEl>
                                          <p:spTgt spid="5"/>
                                        </p:tgtEl>
                                      </p:cBhvr>
                                    </p:animEffect>
                                    <p:anim calcmode="lin" valueType="num">
                                      <p:cBhvr>
                                        <p:cTn id="50" dur="1000" fill="hold"/>
                                        <p:tgtEl>
                                          <p:spTgt spid="5"/>
                                        </p:tgtEl>
                                        <p:attrNameLst>
                                          <p:attrName>ppt_x</p:attrName>
                                        </p:attrNameLst>
                                      </p:cBhvr>
                                      <p:tavLst>
                                        <p:tav tm="0">
                                          <p:val>
                                            <p:strVal val="#ppt_x-.1"/>
                                          </p:val>
                                        </p:tav>
                                        <p:tav tm="100000">
                                          <p:val>
                                            <p:strVal val="#ppt_x"/>
                                          </p:val>
                                        </p:tav>
                                      </p:tavLst>
                                    </p:anim>
                                    <p:anim calcmode="lin" valueType="num">
                                      <p:cBhvr>
                                        <p:cTn id="5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P spid="7" grpId="1"/>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Supercontinente Pangea.jpg"/>
          <p:cNvPicPr>
            <a:picLocks noChangeAspect="1"/>
          </p:cNvPicPr>
          <p:nvPr/>
        </p:nvPicPr>
        <p:blipFill>
          <a:blip r:embed="rId2" cstate="print"/>
          <a:stretch>
            <a:fillRect/>
          </a:stretch>
        </p:blipFill>
        <p:spPr>
          <a:xfrm>
            <a:off x="0" y="0"/>
            <a:ext cx="9144000" cy="5715008"/>
          </a:xfrm>
          <a:prstGeom prst="rect">
            <a:avLst/>
          </a:prstGeom>
        </p:spPr>
      </p:pic>
      <p:sp>
        <p:nvSpPr>
          <p:cNvPr id="4" name="3 CuadroTexto"/>
          <p:cNvSpPr txBox="1"/>
          <p:nvPr/>
        </p:nvSpPr>
        <p:spPr>
          <a:xfrm>
            <a:off x="251520"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últimos años, además de la Inteligencia Artificial, en Las Hoyas se han utilizado técnicas de microscopía electrónica de barrido (SEM) y análisis de composición mineral por energía dispersiva de rayos X, a las que ahora además se han sumado las oportunidades que ofrecen los </a:t>
            </a:r>
            <a:r>
              <a:rPr lang="es-ES" i="1" dirty="0" err="1" smtClean="0">
                <a:effectLst>
                  <a:glow rad="101600">
                    <a:srgbClr val="C00000">
                      <a:alpha val="60000"/>
                    </a:srgbClr>
                  </a:glow>
                  <a:outerShdw blurRad="38100" dist="38100" dir="2700000" algn="tl">
                    <a:srgbClr val="000000">
                      <a:alpha val="43137"/>
                    </a:srgbClr>
                  </a:outerShdw>
                </a:effectLst>
              </a:rPr>
              <a:t>drones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8" name="7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51520"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Del yacimiento de Las Hoyas, un referente en todo el mundo para conocer el origen de los animales y plantas, se han extraído miles de fósiles y los más representativos, unos 25.000, se exponen en el Museo de Paleontología de Castilla-La Mancha (MUPA), en la ciudad de Cuenca.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3000">
        <p14:flip dir="r"/>
      </p:transition>
    </mc:Choice>
    <mc:Fallback>
      <p:transition spd="slow" advTm="6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4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4000" fill="hold"/>
                                        <p:tgtEl>
                                          <p:spTgt spid="5"/>
                                        </p:tgtEl>
                                        <p:attrNameLst>
                                          <p:attrName>ppt_w</p:attrName>
                                        </p:attrNameLst>
                                      </p:cBhvr>
                                      <p:tavLst>
                                        <p:tav tm="0">
                                          <p:val>
                                            <p:strVal val="4/3*#ppt_w"/>
                                          </p:val>
                                        </p:tav>
                                        <p:tav tm="100000">
                                          <p:val>
                                            <p:strVal val="#ppt_w"/>
                                          </p:val>
                                        </p:tav>
                                      </p:tavLst>
                                    </p:anim>
                                    <p:anim calcmode="lin" valueType="num">
                                      <p:cBhvr>
                                        <p:cTn id="11" dur="4000" fill="hold"/>
                                        <p:tgtEl>
                                          <p:spTgt spid="5"/>
                                        </p:tgtEl>
                                        <p:attrNameLst>
                                          <p:attrName>ppt_h</p:attrName>
                                        </p:attrNameLst>
                                      </p:cBhvr>
                                      <p:tavLst>
                                        <p:tav tm="0">
                                          <p:val>
                                            <p:strVal val="4/3*#ppt_h"/>
                                          </p:val>
                                        </p:tav>
                                        <p:tav tm="100000">
                                          <p:val>
                                            <p:strVal val="#ppt_h"/>
                                          </p:val>
                                        </p:tav>
                                      </p:tavLst>
                                    </p:anim>
                                  </p:childTnLst>
                                </p:cTn>
                              </p:par>
                            </p:childTnLst>
                          </p:cTn>
                        </p:par>
                        <p:par>
                          <p:cTn id="12" fill="hold">
                            <p:stCondLst>
                              <p:cond delay="4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92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ntr" presetSubtype="0" fill="hold" nodeType="withEffect">
                                  <p:stCondLst>
                                    <p:cond delay="200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4000"/>
                                        <p:tgtEl>
                                          <p:spTgt spid="8"/>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8"/>
                                        </p:tgtEl>
                                        <p:attrNameLst>
                                          <p:attrName>style.visibility</p:attrName>
                                        </p:attrNameLst>
                                      </p:cBhvr>
                                      <p:to>
                                        <p:strVal val="visible"/>
                                      </p:to>
                                    </p:set>
                                    <p:anim calcmode="lin" valueType="num">
                                      <p:cBhvr>
                                        <p:cTn id="27" dur="4000" fill="hold"/>
                                        <p:tgtEl>
                                          <p:spTgt spid="8"/>
                                        </p:tgtEl>
                                        <p:attrNameLst>
                                          <p:attrName>ppt_w</p:attrName>
                                        </p:attrNameLst>
                                      </p:cBhvr>
                                      <p:tavLst>
                                        <p:tav tm="0">
                                          <p:val>
                                            <p:strVal val="4/3*#ppt_w"/>
                                          </p:val>
                                        </p:tav>
                                        <p:tav tm="100000">
                                          <p:val>
                                            <p:strVal val="#ppt_w"/>
                                          </p:val>
                                        </p:tav>
                                      </p:tavLst>
                                    </p:anim>
                                    <p:anim calcmode="lin" valueType="num">
                                      <p:cBhvr>
                                        <p:cTn id="28" dur="4000" fill="hold"/>
                                        <p:tgtEl>
                                          <p:spTgt spid="8"/>
                                        </p:tgtEl>
                                        <p:attrNameLst>
                                          <p:attrName>ppt_h</p:attrName>
                                        </p:attrNameLst>
                                      </p:cBhvr>
                                      <p:tavLst>
                                        <p:tav tm="0">
                                          <p:val>
                                            <p:strVal val="4/3*#ppt_h"/>
                                          </p:val>
                                        </p:tav>
                                        <p:tav tm="100000">
                                          <p:val>
                                            <p:strVal val="#ppt_h"/>
                                          </p:val>
                                        </p:tav>
                                      </p:tavLst>
                                    </p:anim>
                                  </p:childTnLst>
                                </p:cTn>
                              </p:par>
                            </p:childTnLst>
                          </p:cTn>
                        </p:par>
                        <p:par>
                          <p:cTn id="29" fill="hold">
                            <p:stCondLst>
                              <p:cond delay="352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000"/>
                                        <p:tgtEl>
                                          <p:spTgt spid="6"/>
                                        </p:tgtEl>
                                      </p:cBhvr>
                                    </p:animEffect>
                                    <p:anim calcmode="lin" valueType="num">
                                      <p:cBhvr>
                                        <p:cTn id="33" dur="1000" fill="hold"/>
                                        <p:tgtEl>
                                          <p:spTgt spid="6"/>
                                        </p:tgtEl>
                                        <p:attrNameLst>
                                          <p:attrName>ppt_x</p:attrName>
                                        </p:attrNameLst>
                                      </p:cBhvr>
                                      <p:tavLst>
                                        <p:tav tm="0">
                                          <p:val>
                                            <p:strVal val="#ppt_x-.1"/>
                                          </p:val>
                                        </p:tav>
                                        <p:tav tm="100000">
                                          <p:val>
                                            <p:strVal val="#ppt_x"/>
                                          </p:val>
                                        </p:tav>
                                      </p:tavLst>
                                    </p:anim>
                                    <p:anim calcmode="lin" valueType="num">
                                      <p:cBhvr>
                                        <p:cTn id="3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paleontólogos han podido obtener durante décadas imágenes completas de este ecosistema en el que convivieron plantas, anfibios, reptiles, cocodrilos, aves primitivas y dinosaurios, que se preserva de manera excepcional por un extraordinario proceso de fosilización.</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4" name="3 Imagen" descr="354539.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11560"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Algunos de estos fósiles han viajado en últimos años a países como Japón, como “</a:t>
            </a:r>
            <a:r>
              <a:rPr lang="es-ES" i="1" dirty="0" err="1" smtClean="0">
                <a:effectLst>
                  <a:glow rad="101600">
                    <a:srgbClr val="C00000">
                      <a:alpha val="60000"/>
                    </a:srgbClr>
                  </a:glow>
                  <a:outerShdw blurRad="38100" dist="38100" dir="2700000" algn="tl">
                    <a:srgbClr val="000000">
                      <a:alpha val="43137"/>
                    </a:srgbClr>
                  </a:outerShdw>
                </a:effectLst>
              </a:rPr>
              <a:t>Concavenator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corcovatus</a:t>
            </a:r>
            <a:r>
              <a:rPr lang="es-ES" i="1" dirty="0" smtClean="0">
                <a:effectLst>
                  <a:glow rad="101600">
                    <a:srgbClr val="C00000">
                      <a:alpha val="60000"/>
                    </a:srgbClr>
                  </a:glow>
                  <a:outerShdw blurRad="38100" dist="38100" dir="2700000" algn="tl">
                    <a:srgbClr val="000000">
                      <a:alpha val="43137"/>
                    </a:srgbClr>
                  </a:outerShdw>
                </a:effectLst>
              </a:rPr>
              <a:t>”, conocido en el lenguaje coloquial como “Pepito”, el “dinosaurio jorobado de Cuenca”.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56000">
        <p14:flip dir="r"/>
      </p:transition>
    </mc:Choice>
    <mc:Fallback>
      <p:transition spd="slow" advTm="5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83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5"/>
                                        </p:tgtEl>
                                      </p:cBhvr>
                                    </p:animEffect>
                                    <p:set>
                                      <p:cBhvr>
                                        <p:cTn id="22" dur="1" fill="hold">
                                          <p:stCondLst>
                                            <p:cond delay="1999"/>
                                          </p:stCondLst>
                                        </p:cTn>
                                        <p:tgtEl>
                                          <p:spTgt spid="5"/>
                                        </p:tgtEl>
                                        <p:attrNameLst>
                                          <p:attrName>style.visibility</p:attrName>
                                        </p:attrNameLst>
                                      </p:cBhvr>
                                      <p:to>
                                        <p:strVal val="hidden"/>
                                      </p:to>
                                    </p:set>
                                  </p:childTnLst>
                                </p:cTn>
                              </p:par>
                              <p:par>
                                <p:cTn id="23" presetID="10" presetClass="entr" presetSubtype="0" fill="hold" nodeType="withEffect">
                                  <p:stCondLst>
                                    <p:cond delay="20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4000"/>
                                        <p:tgtEl>
                                          <p:spTgt spid="4"/>
                                        </p:tgtEl>
                                      </p:cBhvr>
                                    </p:animEffect>
                                  </p:childTnLst>
                                </p:cTn>
                              </p:par>
                              <p:par>
                                <p:cTn id="26" presetID="47" presetClass="entr" presetSubtype="0" fill="hold" nodeType="withEffect">
                                  <p:stCondLst>
                                    <p:cond delay="200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4000"/>
                                        <p:tgtEl>
                                          <p:spTgt spid="4"/>
                                        </p:tgtEl>
                                      </p:cBhvr>
                                    </p:animEffect>
                                    <p:anim calcmode="lin" valueType="num">
                                      <p:cBhvr>
                                        <p:cTn id="29" dur="4000" fill="hold"/>
                                        <p:tgtEl>
                                          <p:spTgt spid="4"/>
                                        </p:tgtEl>
                                        <p:attrNameLst>
                                          <p:attrName>ppt_x</p:attrName>
                                        </p:attrNameLst>
                                      </p:cBhvr>
                                      <p:tavLst>
                                        <p:tav tm="0">
                                          <p:val>
                                            <p:strVal val="#ppt_x"/>
                                          </p:val>
                                        </p:tav>
                                        <p:tav tm="100000">
                                          <p:val>
                                            <p:strVal val="#ppt_x"/>
                                          </p:val>
                                        </p:tav>
                                      </p:tavLst>
                                    </p:anim>
                                    <p:anim calcmode="lin" valueType="num">
                                      <p:cBhvr>
                                        <p:cTn id="30" dur="4000" fill="hold"/>
                                        <p:tgtEl>
                                          <p:spTgt spid="4"/>
                                        </p:tgtEl>
                                        <p:attrNameLst>
                                          <p:attrName>ppt_y</p:attrName>
                                        </p:attrNameLst>
                                      </p:cBhvr>
                                      <p:tavLst>
                                        <p:tav tm="0">
                                          <p:val>
                                            <p:strVal val="#ppt_y-.1"/>
                                          </p:val>
                                        </p:tav>
                                        <p:tav tm="100000">
                                          <p:val>
                                            <p:strVal val="#ppt_y"/>
                                          </p:val>
                                        </p:tav>
                                      </p:tavLst>
                                    </p:anim>
                                  </p:childTnLst>
                                </p:cTn>
                              </p:par>
                            </p:childTnLst>
                          </p:cTn>
                        </p:par>
                        <p:par>
                          <p:cTn id="31" fill="hold">
                            <p:stCondLst>
                              <p:cond delay="343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Consejo de Gobierno ha declarado Bien de Interés Cultural, en la categoría de Zona Paleontológica , al yacimiento de Las Hoyas, en los </a:t>
            </a:r>
            <a:r>
              <a:rPr lang="es-ES" i="1" dirty="0" err="1" smtClean="0">
                <a:effectLst>
                  <a:glow rad="101600">
                    <a:srgbClr val="C00000">
                      <a:alpha val="60000"/>
                    </a:srgbClr>
                  </a:glow>
                  <a:outerShdw blurRad="38100" dist="38100" dir="2700000" algn="tl">
                    <a:srgbClr val="000000">
                      <a:alpha val="43137"/>
                    </a:srgbClr>
                  </a:outerShdw>
                </a:effectLst>
              </a:rPr>
              <a:t>Palancares</a:t>
            </a:r>
            <a:r>
              <a:rPr lang="es-ES" i="1" dirty="0" smtClean="0">
                <a:effectLst>
                  <a:glow rad="101600">
                    <a:srgbClr val="C00000">
                      <a:alpha val="60000"/>
                    </a:srgbClr>
                  </a:glow>
                  <a:outerShdw blurRad="38100" dist="38100" dir="2700000" algn="tl">
                    <a:srgbClr val="000000">
                      <a:alpha val="43137"/>
                    </a:srgbClr>
                  </a:outerShdw>
                </a:effectLst>
              </a:rPr>
              <a:t>-Tierra Muerta, en la Serranía de Cuenca.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5" name="14 Imagen" descr="354539.jpg"/>
          <p:cNvPicPr>
            <a:picLocks noChangeAspect="1"/>
          </p:cNvPicPr>
          <p:nvPr/>
        </p:nvPicPr>
        <p:blipFill>
          <a:blip r:embed="rId3" cstate="print"/>
          <a:stretch>
            <a:fillRect/>
          </a:stretch>
        </p:blipFill>
        <p:spPr bwMode="auto">
          <a:xfrm>
            <a:off x="0" y="0"/>
            <a:ext cx="9143999" cy="5714999"/>
          </a:xfrm>
          <a:prstGeom prst="rect">
            <a:avLst/>
          </a:prstGeom>
          <a:noFill/>
          <a:ln w="9525">
            <a:noFill/>
            <a:miter lim="800000"/>
            <a:headEnd/>
            <a:tailEnd/>
          </a:ln>
        </p:spPr>
      </p:pic>
      <p:sp>
        <p:nvSpPr>
          <p:cNvPr id="6" name="5 CuadroTexto"/>
          <p:cNvSpPr txBox="1"/>
          <p:nvPr/>
        </p:nvSpPr>
        <p:spPr>
          <a:xfrm>
            <a:off x="323528"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trata de uno de los yacimientos más importantes a nivel mundial por su variedad y estado de conservación de los fósiles encontrados, que pertenecen al periodo Cretácico.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9" name="8 Imagen" descr="195762.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251520"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los últimos años han participado en las catas arqueológicas más de 40 profesionales y 600 voluntarios . Y allí fue encontrado el fósil más famoso, el que ha sido denominado «Pepito».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68000">
        <p14:window dir="vert"/>
      </p:transition>
    </mc:Choice>
    <mc:Fallback>
      <p:transition spd="slow" advTm="6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childTnLst>
                          </p:cTn>
                        </p:par>
                        <p:par>
                          <p:cTn id="13" fill="hold">
                            <p:stCondLst>
                              <p:cond delay="4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1"/>
                                          </p:val>
                                        </p:tav>
                                        <p:tav tm="100000">
                                          <p:val>
                                            <p:strVal val="#ppt_x"/>
                                          </p:val>
                                        </p:tav>
                                      </p:tavLst>
                                    </p:anim>
                                    <p:anim calcmode="lin" valueType="num">
                                      <p:cBhvr>
                                        <p:cTn id="18" dur="10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20800"/>
                            </p:stCondLst>
                            <p:childTnLst>
                              <p:par>
                                <p:cTn id="20" presetID="10" presetClass="exit" presetSubtype="0" fill="hold" grpId="1" nodeType="afterEffect">
                                  <p:stCondLst>
                                    <p:cond delay="2000"/>
                                  </p:stCondLst>
                                  <p:iterate type="lt">
                                    <p:tmPct val="0"/>
                                  </p:iterate>
                                  <p:childTnLst>
                                    <p:animEffect transition="out" filter="fade">
                                      <p:cBhvr>
                                        <p:cTn id="21" dur="2000"/>
                                        <p:tgtEl>
                                          <p:spTgt spid="5"/>
                                        </p:tgtEl>
                                      </p:cBhvr>
                                    </p:animEffect>
                                    <p:set>
                                      <p:cBhvr>
                                        <p:cTn id="22" dur="1" fill="hold">
                                          <p:stCondLst>
                                            <p:cond delay="1999"/>
                                          </p:stCondLst>
                                        </p:cTn>
                                        <p:tgtEl>
                                          <p:spTgt spid="5"/>
                                        </p:tgtEl>
                                        <p:attrNameLst>
                                          <p:attrName>style.visibility</p:attrName>
                                        </p:attrNameLst>
                                      </p:cBhvr>
                                      <p:to>
                                        <p:strVal val="hidden"/>
                                      </p:to>
                                    </p:set>
                                  </p:childTnLst>
                                </p:cTn>
                              </p:par>
                              <p:par>
                                <p:cTn id="23" presetID="20" presetClass="entr" presetSubtype="0"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Effect transition="in" filter="wedge">
                                      <p:cBhvr>
                                        <p:cTn id="25" dur="4000"/>
                                        <p:tgtEl>
                                          <p:spTgt spid="15"/>
                                        </p:tgtEl>
                                      </p:cBhvr>
                                    </p:animEffect>
                                  </p:childTnLst>
                                </p:cTn>
                              </p:par>
                              <p:par>
                                <p:cTn id="26" presetID="50" presetClass="entr" presetSubtype="0" decel="100000" fill="hold" nodeType="withEffect">
                                  <p:stCondLst>
                                    <p:cond delay="2000"/>
                                  </p:stCondLst>
                                  <p:childTnLst>
                                    <p:set>
                                      <p:cBhvr>
                                        <p:cTn id="27" dur="1" fill="hold">
                                          <p:stCondLst>
                                            <p:cond delay="0"/>
                                          </p:stCondLst>
                                        </p:cTn>
                                        <p:tgtEl>
                                          <p:spTgt spid="15"/>
                                        </p:tgtEl>
                                        <p:attrNameLst>
                                          <p:attrName>style.visibility</p:attrName>
                                        </p:attrNameLst>
                                      </p:cBhvr>
                                      <p:to>
                                        <p:strVal val="visible"/>
                                      </p:to>
                                    </p:set>
                                    <p:anim calcmode="lin" valueType="num">
                                      <p:cBhvr>
                                        <p:cTn id="28" dur="4000" fill="hold"/>
                                        <p:tgtEl>
                                          <p:spTgt spid="15"/>
                                        </p:tgtEl>
                                        <p:attrNameLst>
                                          <p:attrName>ppt_w</p:attrName>
                                        </p:attrNameLst>
                                      </p:cBhvr>
                                      <p:tavLst>
                                        <p:tav tm="0">
                                          <p:val>
                                            <p:strVal val="#ppt_w+.3"/>
                                          </p:val>
                                        </p:tav>
                                        <p:tav tm="100000">
                                          <p:val>
                                            <p:strVal val="#ppt_w"/>
                                          </p:val>
                                        </p:tav>
                                      </p:tavLst>
                                    </p:anim>
                                    <p:anim calcmode="lin" valueType="num">
                                      <p:cBhvr>
                                        <p:cTn id="29" dur="4000" fill="hold"/>
                                        <p:tgtEl>
                                          <p:spTgt spid="15"/>
                                        </p:tgtEl>
                                        <p:attrNameLst>
                                          <p:attrName>ppt_h</p:attrName>
                                        </p:attrNameLst>
                                      </p:cBhvr>
                                      <p:tavLst>
                                        <p:tav tm="0">
                                          <p:val>
                                            <p:strVal val="#ppt_h"/>
                                          </p:val>
                                        </p:tav>
                                        <p:tav tm="100000">
                                          <p:val>
                                            <p:strVal val="#ppt_h"/>
                                          </p:val>
                                        </p:tav>
                                      </p:tavLst>
                                    </p:anim>
                                    <p:animEffect transition="in" filter="fade">
                                      <p:cBhvr>
                                        <p:cTn id="30" dur="4000"/>
                                        <p:tgtEl>
                                          <p:spTgt spid="15"/>
                                        </p:tgtEl>
                                      </p:cBhvr>
                                    </p:animEffect>
                                  </p:childTnLst>
                                </p:cTn>
                              </p:par>
                            </p:childTnLst>
                          </p:cTn>
                        </p:par>
                        <p:par>
                          <p:cTn id="31" fill="hold">
                            <p:stCondLst>
                              <p:cond delay="268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par>
                          <p:cTn id="37" fill="hold">
                            <p:stCondLst>
                              <p:cond delay="42200"/>
                            </p:stCondLst>
                            <p:childTnLst>
                              <p:par>
                                <p:cTn id="38" presetID="10" presetClass="exit" presetSubtype="0" fill="hold" grpId="1" nodeType="afterEffect">
                                  <p:stCondLst>
                                    <p:cond delay="2000"/>
                                  </p:stCondLst>
                                  <p:iterate type="lt">
                                    <p:tmPct val="0"/>
                                  </p:iterate>
                                  <p:childTnLst>
                                    <p:animEffect transition="out" filter="fade">
                                      <p:cBhvr>
                                        <p:cTn id="39" dur="2000"/>
                                        <p:tgtEl>
                                          <p:spTgt spid="6"/>
                                        </p:tgtEl>
                                      </p:cBhvr>
                                    </p:animEffect>
                                    <p:set>
                                      <p:cBhvr>
                                        <p:cTn id="40" dur="1" fill="hold">
                                          <p:stCondLst>
                                            <p:cond delay="1999"/>
                                          </p:stCondLst>
                                        </p:cTn>
                                        <p:tgtEl>
                                          <p:spTgt spid="6"/>
                                        </p:tgtEl>
                                        <p:attrNameLst>
                                          <p:attrName>style.visibility</p:attrName>
                                        </p:attrNameLst>
                                      </p:cBhvr>
                                      <p:to>
                                        <p:strVal val="hidden"/>
                                      </p:to>
                                    </p:set>
                                  </p:childTnLst>
                                </p:cTn>
                              </p:par>
                              <p:par>
                                <p:cTn id="41" presetID="20" presetClass="entr" presetSubtype="0" fill="hold" nodeType="withEffect">
                                  <p:stCondLst>
                                    <p:cond delay="2000"/>
                                  </p:stCondLst>
                                  <p:childTnLst>
                                    <p:set>
                                      <p:cBhvr>
                                        <p:cTn id="42" dur="1" fill="hold">
                                          <p:stCondLst>
                                            <p:cond delay="0"/>
                                          </p:stCondLst>
                                        </p:cTn>
                                        <p:tgtEl>
                                          <p:spTgt spid="9"/>
                                        </p:tgtEl>
                                        <p:attrNameLst>
                                          <p:attrName>style.visibility</p:attrName>
                                        </p:attrNameLst>
                                      </p:cBhvr>
                                      <p:to>
                                        <p:strVal val="visible"/>
                                      </p:to>
                                    </p:set>
                                    <p:animEffect transition="in" filter="wedge">
                                      <p:cBhvr>
                                        <p:cTn id="43" dur="4000"/>
                                        <p:tgtEl>
                                          <p:spTgt spid="9"/>
                                        </p:tgtEl>
                                      </p:cBhvr>
                                    </p:animEffect>
                                  </p:childTnLst>
                                </p:cTn>
                              </p:par>
                              <p:par>
                                <p:cTn id="44" presetID="23" presetClass="entr" presetSubtype="288" fill="hold" nodeType="withEffect">
                                  <p:stCondLst>
                                    <p:cond delay="2000"/>
                                  </p:stCondLst>
                                  <p:childTnLst>
                                    <p:set>
                                      <p:cBhvr>
                                        <p:cTn id="45" dur="1" fill="hold">
                                          <p:stCondLst>
                                            <p:cond delay="0"/>
                                          </p:stCondLst>
                                        </p:cTn>
                                        <p:tgtEl>
                                          <p:spTgt spid="9"/>
                                        </p:tgtEl>
                                        <p:attrNameLst>
                                          <p:attrName>style.visibility</p:attrName>
                                        </p:attrNameLst>
                                      </p:cBhvr>
                                      <p:to>
                                        <p:strVal val="visible"/>
                                      </p:to>
                                    </p:set>
                                    <p:anim calcmode="lin" valueType="num">
                                      <p:cBhvr>
                                        <p:cTn id="46" dur="4000" fill="hold"/>
                                        <p:tgtEl>
                                          <p:spTgt spid="9"/>
                                        </p:tgtEl>
                                        <p:attrNameLst>
                                          <p:attrName>ppt_w</p:attrName>
                                        </p:attrNameLst>
                                      </p:cBhvr>
                                      <p:tavLst>
                                        <p:tav tm="0">
                                          <p:val>
                                            <p:strVal val="4/3*#ppt_w"/>
                                          </p:val>
                                        </p:tav>
                                        <p:tav tm="100000">
                                          <p:val>
                                            <p:strVal val="#ppt_w"/>
                                          </p:val>
                                        </p:tav>
                                      </p:tavLst>
                                    </p:anim>
                                    <p:anim calcmode="lin" valueType="num">
                                      <p:cBhvr>
                                        <p:cTn id="47" dur="4000" fill="hold"/>
                                        <p:tgtEl>
                                          <p:spTgt spid="9"/>
                                        </p:tgtEl>
                                        <p:attrNameLst>
                                          <p:attrName>ppt_h</p:attrName>
                                        </p:attrNameLst>
                                      </p:cBhvr>
                                      <p:tavLst>
                                        <p:tav tm="0">
                                          <p:val>
                                            <p:strVal val="4/3*#ppt_h"/>
                                          </p:val>
                                        </p:tav>
                                        <p:tav tm="100000">
                                          <p:val>
                                            <p:strVal val="#ppt_h"/>
                                          </p:val>
                                        </p:tav>
                                      </p:tavLst>
                                    </p:anim>
                                  </p:childTnLst>
                                </p:cTn>
                              </p:par>
                            </p:childTnLst>
                          </p:cTn>
                        </p:par>
                        <p:par>
                          <p:cTn id="48" fill="hold">
                            <p:stCondLst>
                              <p:cond delay="482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7"/>
                                        </p:tgtEl>
                                        <p:attrNameLst>
                                          <p:attrName>style.visibility</p:attrName>
                                        </p:attrNameLst>
                                      </p:cBhvr>
                                      <p:to>
                                        <p:strVal val="visible"/>
                                      </p:to>
                                    </p:set>
                                    <p:animEffect transition="in" filter="fade">
                                      <p:cBhvr>
                                        <p:cTn id="51" dur="1000"/>
                                        <p:tgtEl>
                                          <p:spTgt spid="7"/>
                                        </p:tgtEl>
                                      </p:cBhvr>
                                    </p:animEffect>
                                    <p:anim calcmode="lin" valueType="num">
                                      <p:cBhvr>
                                        <p:cTn id="52" dur="1000" fill="hold"/>
                                        <p:tgtEl>
                                          <p:spTgt spid="7"/>
                                        </p:tgtEl>
                                        <p:attrNameLst>
                                          <p:attrName>ppt_x</p:attrName>
                                        </p:attrNameLst>
                                      </p:cBhvr>
                                      <p:tavLst>
                                        <p:tav tm="0">
                                          <p:val>
                                            <p:strVal val="#ppt_x-.1"/>
                                          </p:val>
                                        </p:tav>
                                        <p:tav tm="100000">
                                          <p:val>
                                            <p:strVal val="#ppt_x"/>
                                          </p:val>
                                        </p:tav>
                                      </p:tavLst>
                                    </p:anim>
                                    <p:anim calcmode="lin" valueType="num">
                                      <p:cBhvr>
                                        <p:cTn id="5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a:off x="-468560" y="0"/>
            <a:ext cx="10153128" cy="5715000"/>
          </a:xfrm>
          <a:prstGeom prst="rect">
            <a:avLst/>
          </a:prstGeom>
          <a:noFill/>
          <a:ln w="9525">
            <a:noFill/>
            <a:miter lim="800000"/>
            <a:headEnd/>
            <a:tailEnd/>
          </a:ln>
        </p:spPr>
      </p:pic>
      <p:sp>
        <p:nvSpPr>
          <p:cNvPr id="5" name="4 CuadroTexto"/>
          <p:cNvSpPr txBox="1"/>
          <p:nvPr/>
        </p:nvSpPr>
        <p:spPr>
          <a:xfrm>
            <a:off x="251520"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resultados de los trabajos se han dado a conocer en publicaciones como “</a:t>
            </a:r>
            <a:r>
              <a:rPr lang="es-ES" i="1" dirty="0" err="1" smtClean="0">
                <a:effectLst>
                  <a:glow rad="101600">
                    <a:srgbClr val="C00000">
                      <a:alpha val="60000"/>
                    </a:srgbClr>
                  </a:glow>
                  <a:outerShdw blurRad="38100" dist="38100" dir="2700000" algn="tl">
                    <a:srgbClr val="000000">
                      <a:alpha val="43137"/>
                    </a:srgbClr>
                  </a:outerShdw>
                </a:effectLst>
              </a:rPr>
              <a:t>Scientific</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Reports</a:t>
            </a:r>
            <a:r>
              <a:rPr lang="es-ES" i="1" dirty="0" smtClean="0">
                <a:effectLst>
                  <a:glow rad="101600">
                    <a:srgbClr val="C00000">
                      <a:alpha val="60000"/>
                    </a:srgbClr>
                  </a:glow>
                  <a:outerShdw blurRad="38100" dist="38100" dir="2700000" algn="tl">
                    <a:srgbClr val="000000">
                      <a:alpha val="43137"/>
                    </a:srgbClr>
                  </a:outerShdw>
                </a:effectLst>
              </a:rPr>
              <a:t>” o “</a:t>
            </a:r>
            <a:r>
              <a:rPr lang="es-ES" i="1" dirty="0" err="1" smtClean="0">
                <a:effectLst>
                  <a:glow rad="101600">
                    <a:srgbClr val="C00000">
                      <a:alpha val="60000"/>
                    </a:srgbClr>
                  </a:glow>
                  <a:outerShdw blurRad="38100" dist="38100" dir="2700000" algn="tl">
                    <a:srgbClr val="000000">
                      <a:alpha val="43137"/>
                    </a:srgbClr>
                  </a:outerShdw>
                </a:effectLst>
              </a:rPr>
              <a:t>National</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Geographic</a:t>
            </a:r>
            <a:r>
              <a:rPr lang="es-ES" i="1" dirty="0" smtClean="0">
                <a:effectLst>
                  <a:glow rad="101600">
                    <a:srgbClr val="C00000">
                      <a:alpha val="60000"/>
                    </a:srgbClr>
                  </a:glow>
                  <a:outerShdw blurRad="38100" dist="38100" dir="2700000" algn="tl">
                    <a:srgbClr val="000000">
                      <a:alpha val="43137"/>
                    </a:srgbClr>
                  </a:outerShdw>
                </a:effectLst>
              </a:rPr>
              <a:t>”, que dedicó en febrero de este 2023 sus contenidos a este yacimiento.</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7" name="6 Imagen" descr="195762.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8" name="7 CuadroTexto"/>
          <p:cNvSpPr txBox="1"/>
          <p:nvPr/>
        </p:nvSpPr>
        <p:spPr>
          <a:xfrm>
            <a:off x="467544" y="4369668"/>
            <a:ext cx="838842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llegar al lugar de la excavación, el silencio dio paso a los sonidos y aromas de la naturaleza. Con la soledad del paraje, la belleza autóctona y las explicaciones de los científicos fue fácil transportarse casi inmediatamente a aquellos tiempos donde se desarrollaba la vida prehistórica.</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6" name="5 Imagen" descr="195762.jpg"/>
          <p:cNvPicPr>
            <a:picLocks noChangeAspect="1"/>
          </p:cNvPicPr>
          <p:nvPr/>
        </p:nvPicPr>
        <p:blipFill>
          <a:blip r:embed="rId4" cstate="print"/>
          <a:stretch>
            <a:fillRect/>
          </a:stretch>
        </p:blipFill>
        <p:spPr bwMode="auto">
          <a:xfrm>
            <a:off x="-468560" y="0"/>
            <a:ext cx="10153128" cy="5714999"/>
          </a:xfrm>
          <a:prstGeom prst="rect">
            <a:avLst/>
          </a:prstGeom>
          <a:noFill/>
          <a:ln w="9525">
            <a:noFill/>
            <a:miter lim="800000"/>
            <a:headEnd/>
            <a:tailEnd/>
          </a:ln>
        </p:spPr>
      </p:pic>
      <p:sp>
        <p:nvSpPr>
          <p:cNvPr id="9" name="8 CuadroTexto"/>
          <p:cNvSpPr txBox="1"/>
          <p:nvPr/>
        </p:nvSpPr>
        <p:spPr>
          <a:xfrm>
            <a:off x="323528" y="4369668"/>
            <a:ext cx="846043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experiencia permite entender y sentir de cerca esas joyas, escondidas por el tiempo, sobre las que trabajan estos paleontólogos, geólogos, biólogos, ... Y es que esos tesoros fósiles comienzan su deterioro cuando salen a la luz y su valor está en su contexto.</a:t>
            </a:r>
            <a:endParaRPr lang="es-ES"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88000">
        <p14:window dir="vert"/>
      </p:transition>
    </mc:Choice>
    <mc:Fallback>
      <p:transition spd="slow" advTm="8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childTnLst>
                          </p:cTn>
                        </p:par>
                        <p:par>
                          <p:cTn id="8" fill="hold">
                            <p:stCondLst>
                              <p:cond delay="4000"/>
                            </p:stCondLst>
                            <p:childTnLst>
                              <p:par>
                                <p:cTn id="9" presetID="40"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1"/>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20900"/>
                            </p:stCondLst>
                            <p:childTnLst>
                              <p:par>
                                <p:cTn id="15" presetID="10" presetClass="exit" presetSubtype="0" fill="hold" grpId="1" nodeType="afterEffect">
                                  <p:stCondLst>
                                    <p:cond delay="2000"/>
                                  </p:stCondLst>
                                  <p:iterate type="lt">
                                    <p:tmPct val="0"/>
                                  </p:iterate>
                                  <p:childTnLst>
                                    <p:animEffect transition="out" filter="fade">
                                      <p:cBhvr>
                                        <p:cTn id="16" dur="2000"/>
                                        <p:tgtEl>
                                          <p:spTgt spid="5"/>
                                        </p:tgtEl>
                                      </p:cBhvr>
                                    </p:animEffect>
                                    <p:set>
                                      <p:cBhvr>
                                        <p:cTn id="17" dur="1" fill="hold">
                                          <p:stCondLst>
                                            <p:cond delay="1999"/>
                                          </p:stCondLst>
                                        </p:cTn>
                                        <p:tgtEl>
                                          <p:spTgt spid="5"/>
                                        </p:tgtEl>
                                        <p:attrNameLst>
                                          <p:attrName>style.visibility</p:attrName>
                                        </p:attrNameLst>
                                      </p:cBhvr>
                                      <p:to>
                                        <p:strVal val="hidden"/>
                                      </p:to>
                                    </p:set>
                                  </p:childTnLst>
                                </p:cTn>
                              </p:par>
                              <p:par>
                                <p:cTn id="18" presetID="10" presetClass="entr" presetSubtype="0" fill="hold" nodeType="withEffect">
                                  <p:stCondLst>
                                    <p:cond delay="200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4000"/>
                                        <p:tgtEl>
                                          <p:spTgt spid="7"/>
                                        </p:tgtEl>
                                      </p:cBhvr>
                                    </p:animEffect>
                                  </p:childTnLst>
                                </p:cTn>
                              </p:par>
                              <p:par>
                                <p:cTn id="21" presetID="23" presetClass="entr" presetSubtype="288" fill="hold" nodeType="withEffect">
                                  <p:stCondLst>
                                    <p:cond delay="2000"/>
                                  </p:stCondLst>
                                  <p:childTnLst>
                                    <p:set>
                                      <p:cBhvr>
                                        <p:cTn id="22" dur="1" fill="hold">
                                          <p:stCondLst>
                                            <p:cond delay="0"/>
                                          </p:stCondLst>
                                        </p:cTn>
                                        <p:tgtEl>
                                          <p:spTgt spid="7"/>
                                        </p:tgtEl>
                                        <p:attrNameLst>
                                          <p:attrName>style.visibility</p:attrName>
                                        </p:attrNameLst>
                                      </p:cBhvr>
                                      <p:to>
                                        <p:strVal val="visible"/>
                                      </p:to>
                                    </p:set>
                                    <p:anim calcmode="lin" valueType="num">
                                      <p:cBhvr>
                                        <p:cTn id="23" dur="4000" fill="hold"/>
                                        <p:tgtEl>
                                          <p:spTgt spid="7"/>
                                        </p:tgtEl>
                                        <p:attrNameLst>
                                          <p:attrName>ppt_w</p:attrName>
                                        </p:attrNameLst>
                                      </p:cBhvr>
                                      <p:tavLst>
                                        <p:tav tm="0">
                                          <p:val>
                                            <p:strVal val="4/3*#ppt_w"/>
                                          </p:val>
                                        </p:tav>
                                        <p:tav tm="100000">
                                          <p:val>
                                            <p:strVal val="#ppt_w"/>
                                          </p:val>
                                        </p:tav>
                                      </p:tavLst>
                                    </p:anim>
                                    <p:anim calcmode="lin" valueType="num">
                                      <p:cBhvr>
                                        <p:cTn id="24" dur="4000" fill="hold"/>
                                        <p:tgtEl>
                                          <p:spTgt spid="7"/>
                                        </p:tgtEl>
                                        <p:attrNameLst>
                                          <p:attrName>ppt_h</p:attrName>
                                        </p:attrNameLst>
                                      </p:cBhvr>
                                      <p:tavLst>
                                        <p:tav tm="0">
                                          <p:val>
                                            <p:strVal val="4/3*#ppt_h"/>
                                          </p:val>
                                        </p:tav>
                                        <p:tav tm="100000">
                                          <p:val>
                                            <p:strVal val="#ppt_h"/>
                                          </p:val>
                                        </p:tav>
                                      </p:tavLst>
                                    </p:anim>
                                  </p:childTnLst>
                                </p:cTn>
                              </p:par>
                            </p:childTnLst>
                          </p:cTn>
                        </p:par>
                        <p:par>
                          <p:cTn id="25" fill="hold">
                            <p:stCondLst>
                              <p:cond delay="269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1"/>
                                          </p:val>
                                        </p:tav>
                                        <p:tav tm="100000">
                                          <p:val>
                                            <p:strVal val="#ppt_x"/>
                                          </p:val>
                                        </p:tav>
                                      </p:tavLst>
                                    </p:anim>
                                    <p:anim calcmode="lin" valueType="num">
                                      <p:cBhvr>
                                        <p:cTn id="30" dur="100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52400"/>
                            </p:stCondLst>
                            <p:childTnLst>
                              <p:par>
                                <p:cTn id="32" presetID="10" presetClass="exit" presetSubtype="0" fill="hold" grpId="1" nodeType="afterEffect">
                                  <p:stCondLst>
                                    <p:cond delay="2000"/>
                                  </p:stCondLst>
                                  <p:iterate type="lt">
                                    <p:tmPct val="0"/>
                                  </p:iterate>
                                  <p:childTnLst>
                                    <p:animEffect transition="out" filter="fade">
                                      <p:cBhvr>
                                        <p:cTn id="33" dur="2000"/>
                                        <p:tgtEl>
                                          <p:spTgt spid="8"/>
                                        </p:tgtEl>
                                      </p:cBhvr>
                                    </p:animEffect>
                                    <p:set>
                                      <p:cBhvr>
                                        <p:cTn id="34" dur="1" fill="hold">
                                          <p:stCondLst>
                                            <p:cond delay="1999"/>
                                          </p:stCondLst>
                                        </p:cTn>
                                        <p:tgtEl>
                                          <p:spTgt spid="8"/>
                                        </p:tgtEl>
                                        <p:attrNameLst>
                                          <p:attrName>style.visibility</p:attrName>
                                        </p:attrNameLst>
                                      </p:cBhvr>
                                      <p:to>
                                        <p:strVal val="hidden"/>
                                      </p:to>
                                    </p:set>
                                  </p:childTnLst>
                                </p:cTn>
                              </p:par>
                              <p:par>
                                <p:cTn id="35" presetID="10" presetClass="entr" presetSubtype="0" fill="hold" nodeType="withEffect">
                                  <p:stCondLst>
                                    <p:cond delay="200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4000"/>
                                        <p:tgtEl>
                                          <p:spTgt spid="6"/>
                                        </p:tgtEl>
                                      </p:cBhvr>
                                    </p:animEffect>
                                  </p:childTnLst>
                                </p:cTn>
                              </p:par>
                              <p:par>
                                <p:cTn id="38" presetID="23" presetClass="entr" presetSubtype="288" fill="hold" nodeType="withEffect">
                                  <p:stCondLst>
                                    <p:cond delay="2000"/>
                                  </p:stCondLst>
                                  <p:childTnLst>
                                    <p:set>
                                      <p:cBhvr>
                                        <p:cTn id="39" dur="1" fill="hold">
                                          <p:stCondLst>
                                            <p:cond delay="0"/>
                                          </p:stCondLst>
                                        </p:cTn>
                                        <p:tgtEl>
                                          <p:spTgt spid="6"/>
                                        </p:tgtEl>
                                        <p:attrNameLst>
                                          <p:attrName>style.visibility</p:attrName>
                                        </p:attrNameLst>
                                      </p:cBhvr>
                                      <p:to>
                                        <p:strVal val="visible"/>
                                      </p:to>
                                    </p:set>
                                    <p:anim calcmode="lin" valueType="num">
                                      <p:cBhvr>
                                        <p:cTn id="40" dur="4000" fill="hold"/>
                                        <p:tgtEl>
                                          <p:spTgt spid="6"/>
                                        </p:tgtEl>
                                        <p:attrNameLst>
                                          <p:attrName>ppt_w</p:attrName>
                                        </p:attrNameLst>
                                      </p:cBhvr>
                                      <p:tavLst>
                                        <p:tav tm="0">
                                          <p:val>
                                            <p:strVal val="4/3*#ppt_w"/>
                                          </p:val>
                                        </p:tav>
                                        <p:tav tm="100000">
                                          <p:val>
                                            <p:strVal val="#ppt_w"/>
                                          </p:val>
                                        </p:tav>
                                      </p:tavLst>
                                    </p:anim>
                                    <p:anim calcmode="lin" valueType="num">
                                      <p:cBhvr>
                                        <p:cTn id="41" dur="4000" fill="hold"/>
                                        <p:tgtEl>
                                          <p:spTgt spid="6"/>
                                        </p:tgtEl>
                                        <p:attrNameLst>
                                          <p:attrName>ppt_h</p:attrName>
                                        </p:attrNameLst>
                                      </p:cBhvr>
                                      <p:tavLst>
                                        <p:tav tm="0">
                                          <p:val>
                                            <p:strVal val="4/3*#ppt_h"/>
                                          </p:val>
                                        </p:tav>
                                        <p:tav tm="100000">
                                          <p:val>
                                            <p:strVal val="#ppt_h"/>
                                          </p:val>
                                        </p:tav>
                                      </p:tavLst>
                                    </p:anim>
                                  </p:childTnLst>
                                </p:cTn>
                              </p:par>
                            </p:childTnLst>
                          </p:cTn>
                        </p:par>
                        <p:par>
                          <p:cTn id="42" fill="hold">
                            <p:stCondLst>
                              <p:cond delay="584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9"/>
                                        </p:tgtEl>
                                        <p:attrNameLst>
                                          <p:attrName>style.visibility</p:attrName>
                                        </p:attrNameLst>
                                      </p:cBhvr>
                                      <p:to>
                                        <p:strVal val="visible"/>
                                      </p:to>
                                    </p:set>
                                    <p:animEffect transition="in" filter="fade">
                                      <p:cBhvr>
                                        <p:cTn id="45" dur="1000"/>
                                        <p:tgtEl>
                                          <p:spTgt spid="9"/>
                                        </p:tgtEl>
                                      </p:cBhvr>
                                    </p:animEffect>
                                    <p:anim calcmode="lin" valueType="num">
                                      <p:cBhvr>
                                        <p:cTn id="46" dur="1000" fill="hold"/>
                                        <p:tgtEl>
                                          <p:spTgt spid="9"/>
                                        </p:tgtEl>
                                        <p:attrNameLst>
                                          <p:attrName>ppt_x</p:attrName>
                                        </p:attrNameLst>
                                      </p:cBhvr>
                                      <p:tavLst>
                                        <p:tav tm="0">
                                          <p:val>
                                            <p:strVal val="#ppt_x-.1"/>
                                          </p:val>
                                        </p:tav>
                                        <p:tav tm="100000">
                                          <p:val>
                                            <p:strVal val="#ppt_x"/>
                                          </p:val>
                                        </p:tav>
                                      </p:tavLst>
                                    </p:anim>
                                    <p:anim calcmode="lin" valueType="num">
                                      <p:cBhvr>
                                        <p:cTn id="4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8" grpId="0"/>
      <p:bldP spid="8" grpId="1"/>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37198"/>
            <a:ext cx="6048672" cy="889000"/>
          </a:xfrm>
          <a:prstGeom prst="rect">
            <a:avLst/>
          </a:prstGeom>
        </p:spPr>
        <p:txBody>
          <a:bodyPr wrap="none" fromWordArt="1">
            <a:prstTxWarp prst="textCanUp">
              <a:avLst>
                <a:gd name="adj" fmla="val 66667"/>
              </a:avLst>
            </a:prstTxWarp>
            <a:scene3d>
              <a:camera prst="legacyPerspectiveBottom"/>
              <a:lightRig rig="legacyHarsh3" dir="t"/>
            </a:scene3d>
            <a:sp3d extrusionH="430200" prstMaterial="legacyMatte">
              <a:bevelT w="82550" h="38100" prst="coolSlant"/>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89091" name="WordArt 3"/>
          <p:cNvSpPr>
            <a:spLocks noChangeArrowheads="1" noChangeShapeType="1" noTextEdit="1"/>
          </p:cNvSpPr>
          <p:nvPr/>
        </p:nvSpPr>
        <p:spPr bwMode="auto">
          <a:xfrm>
            <a:off x="2214546" y="1071550"/>
            <a:ext cx="4321299" cy="573087"/>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h="25400" prst="softRound"/>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89094" name="WordArt 6"/>
          <p:cNvSpPr>
            <a:spLocks noChangeArrowheads="1" noChangeShapeType="1" noTextEdit="1"/>
          </p:cNvSpPr>
          <p:nvPr/>
        </p:nvSpPr>
        <p:spPr bwMode="auto">
          <a:xfrm>
            <a:off x="1403648" y="3721596"/>
            <a:ext cx="5976664"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Welcome</a:t>
            </a:r>
            <a:r>
              <a:rPr lang="es-ES" sz="3600" b="1"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to</a:t>
            </a:r>
            <a:r>
              <a:rPr lang="es-ES" sz="3600" b="1"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Jurassic</a:t>
            </a:r>
            <a:r>
              <a:rPr lang="es-ES" sz="3600" b="1"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b="1" kern="10" spc="-360" dirty="0" err="1"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World</a:t>
            </a:r>
            <a:r>
              <a:rPr lang="es-ES" sz="3600" b="1"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High Tower Text"/>
              </a:rPr>
              <a:t> </a:t>
            </a:r>
            <a:r>
              <a:rPr lang="es-ES" sz="3600" b="1" kern="10" spc="-360" dirty="0" smtClean="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rPr>
              <a:t>   </a:t>
            </a:r>
            <a:endParaRPr lang="es-ES" sz="3600" b="1" kern="10" spc="-360" dirty="0">
              <a:ln w="12700">
                <a:solidFill>
                  <a:srgbClr val="000099"/>
                </a:solidFill>
                <a:round/>
                <a:headEnd/>
                <a:tailEnd/>
              </a:ln>
              <a:solidFill>
                <a:srgbClr val="33CCFF"/>
              </a:solidFill>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331640" y="2857500"/>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As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Jurassic</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World</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Turns</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6"/>
          <p:cNvSpPr>
            <a:spLocks noChangeArrowheads="1" noChangeShapeType="1" noTextEdit="1"/>
          </p:cNvSpPr>
          <p:nvPr/>
        </p:nvSpPr>
        <p:spPr bwMode="auto">
          <a:xfrm>
            <a:off x="1285852" y="4714888"/>
            <a:ext cx="5976664" cy="577850"/>
          </a:xfrm>
          <a:prstGeom prst="rect">
            <a:avLst/>
          </a:prstGeom>
          <a:noFill/>
          <a:ln>
            <a:noFill/>
          </a:ln>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b="1"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High Tower Text"/>
              </a:rPr>
              <a:t> - </a:t>
            </a:r>
            <a:r>
              <a:rPr lang="es-ES" sz="3600" b="1" kern="10" spc="-360" dirty="0" smtClean="0">
                <a:ln w="12700">
                  <a:solidFill>
                    <a:srgbClr val="000099"/>
                  </a:solidFill>
                  <a:round/>
                  <a:headEnd/>
                  <a:tailEnd/>
                </a:ln>
                <a:solidFill>
                  <a:schemeClr val="accent6">
                    <a:lumMod val="20000"/>
                    <a:lumOff val="80000"/>
                  </a:schemeClr>
                </a:solidFill>
                <a:effectLst>
                  <a:reflection blurRad="6350" stA="60000" endA="900" endPos="58000" dir="5400000" sy="-100000" algn="bl" rotWithShape="0"/>
                </a:effectLst>
                <a:latin typeface="Rockwell" pitchFamily="18" charset="0"/>
              </a:rPr>
              <a:t> </a:t>
            </a:r>
            <a:r>
              <a:rPr lang="es-ES" sz="3600" b="1" kern="10" spc="-360" dirty="0" smtClean="0">
                <a:ln w="12700">
                  <a:solidFill>
                    <a:srgbClr val="000099"/>
                  </a:solidFill>
                  <a:round/>
                  <a:headEnd/>
                  <a:tailEnd/>
                </a:ln>
                <a:solidFill>
                  <a:schemeClr val="tx1">
                    <a:lumMod val="65000"/>
                  </a:schemeClr>
                </a:solidFill>
                <a:effectLst>
                  <a:reflection blurRad="6350" stA="60000" endA="900" endPos="58000" dir="5400000" sy="-100000" algn="bl" rotWithShape="0"/>
                </a:effectLst>
                <a:latin typeface="Lucida Bright" pitchFamily="18" charset="0"/>
              </a:rPr>
              <a:t>( </a:t>
            </a:r>
            <a:r>
              <a:rPr lang="es-ES" sz="3600" b="1" dirty="0" smtClean="0">
                <a:solidFill>
                  <a:schemeClr val="tx1">
                    <a:lumMod val="65000"/>
                  </a:schemeClr>
                </a:solidFill>
                <a:effectLst>
                  <a:reflection blurRad="6350" stA="60000" endA="900" endPos="58000" dir="5400000" sy="-100000" algn="bl" rotWithShape="0"/>
                </a:effectLst>
                <a:latin typeface="Lucida Bright" pitchFamily="18" charset="0"/>
              </a:rPr>
              <a:t>Michael </a:t>
            </a:r>
            <a:r>
              <a:rPr lang="es-ES" sz="3600" b="1" dirty="0" err="1" smtClean="0">
                <a:solidFill>
                  <a:schemeClr val="tx1">
                    <a:lumMod val="65000"/>
                  </a:schemeClr>
                </a:solidFill>
                <a:effectLst>
                  <a:reflection blurRad="6350" stA="60000" endA="900" endPos="58000" dir="5400000" sy="-100000" algn="bl" rotWithShape="0"/>
                </a:effectLst>
                <a:latin typeface="Lucida Bright" pitchFamily="18" charset="0"/>
              </a:rPr>
              <a:t>Giacchino</a:t>
            </a:r>
            <a:r>
              <a:rPr lang="es-ES" sz="3600" b="1" kern="10" spc="-360" dirty="0" smtClean="0">
                <a:ln w="12700">
                  <a:solidFill>
                    <a:srgbClr val="000099"/>
                  </a:solidFill>
                  <a:round/>
                  <a:headEnd/>
                  <a:tailEnd/>
                </a:ln>
                <a:solidFill>
                  <a:schemeClr val="tx1">
                    <a:lumMod val="65000"/>
                  </a:schemeClr>
                </a:solidFill>
                <a:effectLst>
                  <a:reflection blurRad="6350" stA="60000" endA="900" endPos="58000" dir="5400000" sy="-100000" algn="bl" rotWithShape="0"/>
                </a:effectLst>
                <a:latin typeface="Lucida Bright" pitchFamily="18" charset="0"/>
              </a:rPr>
              <a:t> </a:t>
            </a:r>
            <a:r>
              <a:rPr lang="es-ES" sz="3600" b="1" kern="10" spc="-360" dirty="0">
                <a:ln w="12700">
                  <a:solidFill>
                    <a:srgbClr val="000099"/>
                  </a:solidFill>
                  <a:round/>
                  <a:headEnd/>
                  <a:tailEnd/>
                </a:ln>
                <a:solidFill>
                  <a:schemeClr val="tx1">
                    <a:lumMod val="65000"/>
                  </a:schemeClr>
                </a:solidFill>
                <a:effectLst>
                  <a:reflection blurRad="6350" stA="60000" endA="900" endPos="58000" dir="5400000" sy="-100000" algn="bl" rotWithShape="0"/>
                </a:effectLst>
                <a:latin typeface="Lucida Bright" pitchFamily="18" charset="0"/>
              </a:rPr>
              <a:t>)   </a:t>
            </a:r>
          </a:p>
        </p:txBody>
      </p:sp>
      <p:sp>
        <p:nvSpPr>
          <p:cNvPr id="8" name="WordArt 11"/>
          <p:cNvSpPr>
            <a:spLocks noChangeArrowheads="1" noChangeShapeType="1" noTextEdit="1"/>
          </p:cNvSpPr>
          <p:nvPr/>
        </p:nvSpPr>
        <p:spPr bwMode="auto">
          <a:xfrm>
            <a:off x="1351007" y="1849388"/>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Nine</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to</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Survival</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Job</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250" advTm="21000">
        <p14:vortex dir="r"/>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35" presetClass="entr" presetSubtype="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2000"/>
                                        <p:tgtEl>
                                          <p:spTgt spid="7"/>
                                        </p:tgtEl>
                                      </p:cBhvr>
                                    </p:animEffect>
                                    <p:anim calcmode="lin" valueType="num">
                                      <p:cBhvr>
                                        <p:cTn id="44" dur="2000" fill="hold"/>
                                        <p:tgtEl>
                                          <p:spTgt spid="7"/>
                                        </p:tgtEl>
                                        <p:attrNameLst>
                                          <p:attrName>style.rotation</p:attrName>
                                        </p:attrNameLst>
                                      </p:cBhvr>
                                      <p:tavLst>
                                        <p:tav tm="0">
                                          <p:val>
                                            <p:fltVal val="720"/>
                                          </p:val>
                                        </p:tav>
                                        <p:tav tm="100000">
                                          <p:val>
                                            <p:fltVal val="0"/>
                                          </p:val>
                                        </p:tav>
                                      </p:tavLst>
                                    </p:anim>
                                    <p:anim calcmode="lin" valueType="num">
                                      <p:cBhvr>
                                        <p:cTn id="45" dur="2000" fill="hold"/>
                                        <p:tgtEl>
                                          <p:spTgt spid="7"/>
                                        </p:tgtEl>
                                        <p:attrNameLst>
                                          <p:attrName>ppt_h</p:attrName>
                                        </p:attrNameLst>
                                      </p:cBhvr>
                                      <p:tavLst>
                                        <p:tav tm="0">
                                          <p:val>
                                            <p:fltVal val="0"/>
                                          </p:val>
                                        </p:tav>
                                        <p:tav tm="100000">
                                          <p:val>
                                            <p:strVal val="#ppt_h"/>
                                          </p:val>
                                        </p:tav>
                                      </p:tavLst>
                                    </p:anim>
                                    <p:anim calcmode="lin" valueType="num">
                                      <p:cBhvr>
                                        <p:cTn id="46" dur="2000" fill="hold"/>
                                        <p:tgtEl>
                                          <p:spTgt spid="7"/>
                                        </p:tgtEl>
                                        <p:attrNameLst>
                                          <p:attrName>ppt_w</p:attrName>
                                        </p:attrNameLst>
                                      </p:cBhvr>
                                      <p:tavLst>
                                        <p:tav tm="0">
                                          <p:val>
                                            <p:fltVal val="0"/>
                                          </p:val>
                                        </p:tav>
                                        <p:tav tm="100000">
                                          <p:val>
                                            <p:strVal val="#ppt_w"/>
                                          </p:val>
                                        </p:tav>
                                      </p:tavLst>
                                    </p:anim>
                                  </p:childTnLst>
                                </p:cTn>
                              </p:par>
                              <p:par>
                                <p:cTn id="47" presetID="23" presetClass="entr" presetSubtype="16" fill="hold" nodeType="withEffect">
                                  <p:stCondLst>
                                    <p:cond delay="50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3911400"/>
      </p:ext>
    </p:extLst>
  </p:cSld>
  <p:clrMapOvr>
    <a:masterClrMapping/>
  </p:clrMapOvr>
  <mc:AlternateContent xmlns:mc="http://schemas.openxmlformats.org/markup-compatibility/2006">
    <mc:Choice xmlns:p14="http://schemas.microsoft.com/office/powerpoint/2010/main" Requires="p14">
      <p:transition spd="slow" p14:dur="325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2567</Words>
  <Application>Microsoft Office PowerPoint</Application>
  <PresentationFormat>Presentación en pantalla (16:10)</PresentationFormat>
  <Paragraphs>77</Paragraphs>
  <Slides>31</Slides>
  <Notes>0</Notes>
  <HiddenSlides>0</HiddenSlides>
  <MMClips>0</MMClips>
  <ScaleCrop>false</ScaleCrop>
  <HeadingPairs>
    <vt:vector size="6" baseType="variant">
      <vt:variant>
        <vt:lpstr>Fuentes usadas</vt:lpstr>
      </vt:variant>
      <vt:variant>
        <vt:i4>10</vt:i4>
      </vt:variant>
      <vt:variant>
        <vt:lpstr>Tema</vt:lpstr>
      </vt:variant>
      <vt:variant>
        <vt:i4>2</vt:i4>
      </vt:variant>
      <vt:variant>
        <vt:lpstr>Títulos de diapositiva</vt:lpstr>
      </vt:variant>
      <vt:variant>
        <vt:i4>31</vt:i4>
      </vt:variant>
    </vt:vector>
  </HeadingPairs>
  <TitlesOfParts>
    <vt:vector size="43" baseType="lpstr">
      <vt:lpstr>AcclamationItal</vt:lpstr>
      <vt:lpstr>Arial</vt:lpstr>
      <vt:lpstr>Arial Black</vt:lpstr>
      <vt:lpstr>Calibri</vt:lpstr>
      <vt:lpstr>Georgia</vt:lpstr>
      <vt:lpstr>High Tower Text</vt:lpstr>
      <vt:lpstr>Kristen ITC</vt:lpstr>
      <vt:lpstr>Lucida Bright</vt:lpstr>
      <vt:lpstr>Rockwell</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2023-08-22T21:09:54Z</dcterms:modified>
</cp:coreProperties>
</file>