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85"/>
  </p:notesMasterIdLst>
  <p:sldIdLst>
    <p:sldId id="410" r:id="rId4"/>
    <p:sldId id="552" r:id="rId5"/>
    <p:sldId id="564" r:id="rId6"/>
    <p:sldId id="563" r:id="rId7"/>
    <p:sldId id="565" r:id="rId8"/>
    <p:sldId id="509" r:id="rId9"/>
    <p:sldId id="511" r:id="rId10"/>
    <p:sldId id="504" r:id="rId11"/>
    <p:sldId id="508" r:id="rId12"/>
    <p:sldId id="507" r:id="rId13"/>
    <p:sldId id="502" r:id="rId14"/>
    <p:sldId id="505" r:id="rId15"/>
    <p:sldId id="491" r:id="rId16"/>
    <p:sldId id="547" r:id="rId17"/>
    <p:sldId id="493" r:id="rId18"/>
    <p:sldId id="503" r:id="rId19"/>
    <p:sldId id="506" r:id="rId20"/>
    <p:sldId id="510" r:id="rId21"/>
    <p:sldId id="512" r:id="rId22"/>
    <p:sldId id="492" r:id="rId23"/>
    <p:sldId id="490" r:id="rId24"/>
    <p:sldId id="538" r:id="rId25"/>
    <p:sldId id="514" r:id="rId26"/>
    <p:sldId id="548" r:id="rId27"/>
    <p:sldId id="549" r:id="rId28"/>
    <p:sldId id="550" r:id="rId29"/>
    <p:sldId id="566" r:id="rId30"/>
    <p:sldId id="498" r:id="rId31"/>
    <p:sldId id="567" r:id="rId32"/>
    <p:sldId id="489" r:id="rId33"/>
    <p:sldId id="497" r:id="rId34"/>
    <p:sldId id="536" r:id="rId35"/>
    <p:sldId id="560" r:id="rId36"/>
    <p:sldId id="561" r:id="rId37"/>
    <p:sldId id="523" r:id="rId38"/>
    <p:sldId id="518" r:id="rId39"/>
    <p:sldId id="519" r:id="rId40"/>
    <p:sldId id="568" r:id="rId41"/>
    <p:sldId id="513" r:id="rId42"/>
    <p:sldId id="517" r:id="rId43"/>
    <p:sldId id="500" r:id="rId44"/>
    <p:sldId id="535" r:id="rId45"/>
    <p:sldId id="551" r:id="rId46"/>
    <p:sldId id="533" r:id="rId47"/>
    <p:sldId id="534" r:id="rId48"/>
    <p:sldId id="537" r:id="rId49"/>
    <p:sldId id="539" r:id="rId50"/>
    <p:sldId id="559" r:id="rId51"/>
    <p:sldId id="531" r:id="rId52"/>
    <p:sldId id="522" r:id="rId53"/>
    <p:sldId id="516" r:id="rId54"/>
    <p:sldId id="520" r:id="rId55"/>
    <p:sldId id="521" r:id="rId56"/>
    <p:sldId id="546" r:id="rId57"/>
    <p:sldId id="545" r:id="rId58"/>
    <p:sldId id="499" r:id="rId59"/>
    <p:sldId id="524" r:id="rId60"/>
    <p:sldId id="527" r:id="rId61"/>
    <p:sldId id="526" r:id="rId62"/>
    <p:sldId id="529" r:id="rId63"/>
    <p:sldId id="530" r:id="rId64"/>
    <p:sldId id="501" r:id="rId65"/>
    <p:sldId id="572" r:id="rId66"/>
    <p:sldId id="525" r:id="rId67"/>
    <p:sldId id="495" r:id="rId68"/>
    <p:sldId id="571" r:id="rId69"/>
    <p:sldId id="573" r:id="rId70"/>
    <p:sldId id="555" r:id="rId71"/>
    <p:sldId id="544" r:id="rId72"/>
    <p:sldId id="540" r:id="rId73"/>
    <p:sldId id="541" r:id="rId74"/>
    <p:sldId id="554" r:id="rId75"/>
    <p:sldId id="543" r:id="rId76"/>
    <p:sldId id="542" r:id="rId77"/>
    <p:sldId id="532" r:id="rId78"/>
    <p:sldId id="496" r:id="rId79"/>
    <p:sldId id="562" r:id="rId80"/>
    <p:sldId id="574" r:id="rId81"/>
    <p:sldId id="575" r:id="rId82"/>
    <p:sldId id="411" r:id="rId83"/>
    <p:sldId id="570" r:id="rId84"/>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FTqISWg2+nyTkUCmx51gw==" hashData="nc/Rt7NZmzioBc0mRty6gOy5nq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50" d="100"/>
          <a:sy n="50" d="100"/>
        </p:scale>
        <p:origin x="-1308" y="-66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22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tableStyles" Target="tableStyle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viewProps" Target="view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17/02/2020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13</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13</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20</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20</a:t>
            </a:fld>
            <a:endParaRPr lang="es-ES" altLang="es-ES" smtClean="0">
              <a:solidFill>
                <a:prstClr val="black"/>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28</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28</a:t>
            </a:fld>
            <a:endParaRPr lang="es-ES" altLang="es-ES" smtClean="0">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31</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31</a:t>
            </a:fld>
            <a:endParaRPr lang="es-ES" altLang="es-ES" smtClean="0">
              <a:solidFill>
                <a:prstClr val="black"/>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48</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48</a:t>
            </a:fld>
            <a:endParaRPr lang="es-ES" altLang="es-ES" smtClean="0">
              <a:solidFill>
                <a:prstClr val="black"/>
              </a:solidFill>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62</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62</a:t>
            </a:fld>
            <a:endParaRPr lang="es-ES" altLang="es-ES" smtClean="0">
              <a:solidFill>
                <a:prstClr val="black"/>
              </a:solidFill>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75</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75</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8"/>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588812302"/>
      </p:ext>
    </p:extLst>
  </p:cSld>
  <p:clrMapOvr>
    <a:masterClrMapping/>
  </p:clrMapOvr>
  <p:transition spd="med" advTm="6000">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553368999"/>
      </p:ext>
    </p:extLst>
  </p:cSld>
  <p:clrMapOvr>
    <a:masterClrMapping/>
  </p:clrMapOvr>
  <p:transition spd="med" advTm="6000">
    <p:spli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6"/>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54780186"/>
      </p:ext>
    </p:extLst>
  </p:cSld>
  <p:clrMapOvr>
    <a:masterClrMapping/>
  </p:clrMapOvr>
  <p:transition spd="med" advTm="6000">
    <p:spli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61042030"/>
      </p:ext>
    </p:extLst>
  </p:cSld>
  <p:clrMapOvr>
    <a:masterClrMapping/>
  </p:clrMapOvr>
  <p:transition spd="med" advTm="6000">
    <p:spli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6"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6"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41334631"/>
      </p:ext>
    </p:extLst>
  </p:cSld>
  <p:clrMapOvr>
    <a:masterClrMapping/>
  </p:clrMapOvr>
  <p:transition spd="med" advTm="6000">
    <p:spli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261849972"/>
      </p:ext>
    </p:extLst>
  </p:cSld>
  <p:clrMapOvr>
    <a:masterClrMapping/>
  </p:clrMapOvr>
  <p:transition spd="med" advTm="6000">
    <p:spli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1556667"/>
      </p:ext>
    </p:extLst>
  </p:cSld>
  <p:clrMapOvr>
    <a:masterClrMapping/>
  </p:clrMapOvr>
  <p:transition spd="med" advTm="6000">
    <p:spli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8"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1"/>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8" y="1363678"/>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76172125"/>
      </p:ext>
    </p:extLst>
  </p:cSld>
  <p:clrMapOvr>
    <a:masterClrMapping/>
  </p:clrMapOvr>
  <p:transition spd="med" advTm="6000">
    <p:spli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24845694"/>
      </p:ext>
    </p:extLst>
  </p:cSld>
  <p:clrMapOvr>
    <a:masterClrMapping/>
  </p:clrMapOvr>
  <p:transition spd="med" advTm="6000">
    <p:spli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848176676"/>
      </p:ext>
    </p:extLst>
  </p:cSld>
  <p:clrMapOvr>
    <a:masterClrMapping/>
  </p:clrMapOvr>
  <p:transition spd="med" advTm="6000">
    <p:spli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27719747"/>
      </p:ext>
    </p:extLst>
  </p:cSld>
  <p:clrMapOvr>
    <a:masterClrMapping/>
  </p:clrMapOvr>
  <p:transition spd="med" advTm="6000">
    <p:spli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17/02/2020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1"/>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5"/>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solidFill>
                  <a:prstClr val="black">
                    <a:tint val="75000"/>
                  </a:prstClr>
                </a:solidFill>
              </a:rPr>
              <a:pPr/>
              <a:t>17/02/2020</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1" y="6040005"/>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68" y="6040005"/>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723072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0.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8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82.jpeg"/><Relationship Id="rId4" Type="http://schemas.openxmlformats.org/officeDocument/2006/relationships/image" Target="../media/image3.gif"/></Relationships>
</file>

<file path=ppt/slides/_rels/slide81.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viva-valencia-cabanyal.com/wp-content/uploads/2014/12/cropped-front-page-image-website-crop96dpi.jpg"/>
          <p:cNvPicPr>
            <a:picLocks noChangeAspect="1" noChangeArrowheads="1"/>
          </p:cNvPicPr>
          <p:nvPr/>
        </p:nvPicPr>
        <p:blipFill rotWithShape="1">
          <a:blip r:embed="rId3">
            <a:extLst>
              <a:ext uri="{28A0092B-C50C-407E-A947-70E740481C1C}">
                <a14:useLocalDpi xmlns:a14="http://schemas.microsoft.com/office/drawing/2010/main" val="0"/>
              </a:ext>
            </a:extLst>
          </a:blip>
          <a:srcRect l="9164" r="8377"/>
          <a:stretch/>
        </p:blipFill>
        <p:spPr bwMode="auto">
          <a:xfrm>
            <a:off x="-1" y="-18256"/>
            <a:ext cx="10855757" cy="65349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9128"/>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20" y="972328"/>
            <a:ext cx="8079219" cy="5247346"/>
          </a:xfrm>
          <a:prstGeom prst="rect">
            <a:avLst/>
          </a:prstGeom>
        </p:spPr>
        <p:txBody>
          <a:bodyPr wrap="none" lIns="81272" tIns="40636" rIns="81272" bIns="40636" fromWordArt="1">
            <a:prstTxWarp prst="textPlain">
              <a:avLst>
                <a:gd name="adj" fmla="val 50000"/>
              </a:avLst>
            </a:prstTxWarp>
          </a:bodyPr>
          <a:lstStyle/>
          <a:p>
            <a:pPr algn="ct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Valencia: </a:t>
            </a:r>
          </a:p>
          <a:p>
            <a:pPr algn="ctr"/>
            <a:r>
              <a:rPr lang="es-ES" sz="3200" b="1" i="1" kern="10" dirty="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E</a:t>
            </a: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l </a:t>
            </a:r>
            <a:r>
              <a:rPr lang="es-ES" sz="3200" b="1" i="1" kern="10" dirty="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C</a:t>
            </a: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abañal,</a:t>
            </a:r>
          </a:p>
          <a:p>
            <a:pPr algn="ct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 El </a:t>
            </a:r>
            <a:r>
              <a:rPr lang="es-ES" sz="3200" b="1" i="1" kern="10" dirty="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B</a:t>
            </a: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arrio </a:t>
            </a:r>
            <a:r>
              <a:rPr lang="es-ES" sz="3200" b="1" i="1" kern="10" dirty="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M</a:t>
            </a: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rPr>
              <a:t>arinero</a:t>
            </a:r>
          </a:p>
          <a:p>
            <a:pPr algn="ctr"/>
            <a:endPar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11000">
        <p14:vortex dir="r"/>
        <p:sndAc>
          <p:stSnd loop="1">
            <p:snd r:embed="rId2" name="FRANCISCO Valencia pasodoble GENTEFLOWcom GENTEFLOW GENTEFLOW (vmusice.net).wav"/>
          </p:stSnd>
        </p:sndAc>
      </p:transition>
    </mc:Choice>
    <mc:Fallback xmlns="">
      <p:transition spd="slow" advTm="11000">
        <p:fade/>
        <p:sndAc>
          <p:stSnd loop="1">
            <p:snd r:embed="rId10" name="FRANCISCO Valencia pasodoble GENTEFLOWcom GENTEFLOW GENTEFLOW (vmusice.n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viva-valencia-cabanyal.com/wp-content/uploads/2014/12/cropped-front-page-image-website-crop96dpi.jpg"/>
          <p:cNvPicPr>
            <a:picLocks noChangeAspect="1" noChangeArrowheads="1"/>
          </p:cNvPicPr>
          <p:nvPr/>
        </p:nvPicPr>
        <p:blipFill rotWithShape="1">
          <a:blip r:embed="rId2">
            <a:extLst>
              <a:ext uri="{28A0092B-C50C-407E-A947-70E740481C1C}">
                <a14:useLocalDpi xmlns:a14="http://schemas.microsoft.com/office/drawing/2010/main" val="0"/>
              </a:ext>
            </a:extLst>
          </a:blip>
          <a:srcRect l="9164" r="8377"/>
          <a:stretch/>
        </p:blipFill>
        <p:spPr bwMode="auto">
          <a:xfrm>
            <a:off x="-1" y="-18256"/>
            <a:ext cx="10855757" cy="653494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e/e0/Sello_de_Pueblo_Nuevo_del_Mar.svg/800px-Sello_de_Pueblo_Nuevo_del_Mar.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4350" y="106816"/>
            <a:ext cx="5607053" cy="6435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098321"/>
      </p:ext>
    </p:extLst>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1/16/Cabanyal-Canyamelar_%28Val%C3%A8ncia%29%3B_de_1883_-PN_del_Ma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835"/>
            <a:ext cx="10801351" cy="6590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36520"/>
      </p:ext>
    </p:extLst>
  </p:cSld>
  <p:clrMapOvr>
    <a:masterClrMapping/>
  </p:clrMapOvr>
  <p:transition spd="med"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232323" y="810072"/>
            <a:ext cx="792088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dirty="0" smtClean="0">
                <a:solidFill>
                  <a:srgbClr val="FFFF00"/>
                </a:solidFill>
                <a:latin typeface="Arial" pitchFamily="34" charset="0"/>
                <a:cs typeface="Arial" pitchFamily="34" charset="0"/>
              </a:rPr>
              <a:t>​ </a:t>
            </a:r>
            <a:r>
              <a:rPr lang="es-ES" altLang="es-ES" sz="2400" b="1" dirty="0">
                <a:solidFill>
                  <a:srgbClr val="FFFF00"/>
                </a:solidFill>
                <a:latin typeface="Arial" pitchFamily="34" charset="0"/>
                <a:cs typeface="Arial" pitchFamily="34" charset="0"/>
              </a:rPr>
              <a:t>El Cabanyal-El Canyamelar</a:t>
            </a:r>
            <a:r>
              <a:rPr lang="es-ES" altLang="es-ES" sz="2400" dirty="0">
                <a:solidFill>
                  <a:srgbClr val="FFFF00"/>
                </a:solidFill>
                <a:latin typeface="Arial" pitchFamily="34" charset="0"/>
                <a:cs typeface="Arial" pitchFamily="34" charset="0"/>
              </a:rPr>
              <a:t>) es un barrio de la ciudad española de Valencia, perteneciente al distrito de Poblados Marítimos. Está situado al este de la ciudad y limita al norte con Malvarrosa, al este con el mar Mediterráneo, al sur con Grao y al oeste con Ayora, Illa Perduda y Beteró. </a:t>
            </a:r>
            <a:endParaRPr lang="es-ES" altLang="es-ES" sz="2400" dirty="0" smtClean="0">
              <a:solidFill>
                <a:srgbClr val="FFFF00"/>
              </a:solidFill>
              <a:latin typeface="Arial" pitchFamily="34" charset="0"/>
              <a:cs typeface="Arial" pitchFamily="34" charset="0"/>
            </a:endParaRPr>
          </a:p>
          <a:p>
            <a:pPr algn="ctr" fontAlgn="base">
              <a:spcBef>
                <a:spcPct val="0"/>
              </a:spcBef>
              <a:spcAft>
                <a:spcPct val="0"/>
              </a:spcAft>
            </a:pPr>
            <a:r>
              <a:rPr lang="es-ES" altLang="es-ES" sz="2400" dirty="0" smtClean="0">
                <a:solidFill>
                  <a:srgbClr val="FFFF00"/>
                </a:solidFill>
                <a:latin typeface="Arial" pitchFamily="34" charset="0"/>
                <a:cs typeface="Arial" pitchFamily="34" charset="0"/>
              </a:rPr>
              <a:t>Es </a:t>
            </a:r>
            <a:r>
              <a:rPr lang="es-ES" altLang="es-ES" sz="2400" dirty="0">
                <a:solidFill>
                  <a:srgbClr val="FFFF00"/>
                </a:solidFill>
                <a:latin typeface="Arial" pitchFamily="34" charset="0"/>
                <a:cs typeface="Arial" pitchFamily="34" charset="0"/>
              </a:rPr>
              <a:t>un antiguo barrio marinero de la ciudad de Valencia, que entre 1837 y 1897 constituyó un municipio independiente llamado </a:t>
            </a:r>
            <a:r>
              <a:rPr lang="es-ES" altLang="es-ES" sz="2800" b="1" dirty="0">
                <a:solidFill>
                  <a:srgbClr val="FFFF00"/>
                </a:solidFill>
                <a:latin typeface="Arial" pitchFamily="34" charset="0"/>
                <a:cs typeface="Arial" pitchFamily="34" charset="0"/>
              </a:rPr>
              <a:t>Pueblo Nuevo del </a:t>
            </a:r>
            <a:r>
              <a:rPr lang="es-ES" altLang="es-ES" sz="2800" b="1" dirty="0" smtClean="0">
                <a:solidFill>
                  <a:srgbClr val="FFFF00"/>
                </a:solidFill>
                <a:latin typeface="Arial" pitchFamily="34" charset="0"/>
                <a:cs typeface="Arial" pitchFamily="34" charset="0"/>
              </a:rPr>
              <a:t>Mar</a:t>
            </a:r>
            <a:r>
              <a:rPr lang="es-ES" altLang="es-ES" sz="2400" dirty="0" smtClean="0">
                <a:solidFill>
                  <a:srgbClr val="FFFF00"/>
                </a:solidFill>
                <a:latin typeface="Arial" pitchFamily="34" charset="0"/>
                <a:cs typeface="Arial" pitchFamily="34" charset="0"/>
              </a:rPr>
              <a:t>. </a:t>
            </a:r>
            <a:r>
              <a:rPr lang="es-ES" altLang="es-ES" sz="2400" dirty="0">
                <a:solidFill>
                  <a:srgbClr val="FFFF00"/>
                </a:solidFill>
                <a:latin typeface="Arial" pitchFamily="34" charset="0"/>
                <a:cs typeface="Arial" pitchFamily="34" charset="0"/>
              </a:rPr>
              <a:t>Su peculiar trama en retícula deriva de las alineaciones de las antiguas barracas paralelas al mar. Pueblo principalmente de pescadores, pronto se convirtió en una zona de interés como lugar de descanso y </a:t>
            </a:r>
            <a:r>
              <a:rPr lang="es-ES" altLang="es-ES" sz="2400" dirty="0" smtClean="0">
                <a:solidFill>
                  <a:srgbClr val="FFFF00"/>
                </a:solidFill>
                <a:latin typeface="Arial" pitchFamily="34" charset="0"/>
                <a:cs typeface="Arial" pitchFamily="34" charset="0"/>
              </a:rPr>
              <a:t>ocio.</a:t>
            </a:r>
            <a:endParaRPr lang="es-ES" altLang="es-ES" sz="2400" dirty="0">
              <a:solidFill>
                <a:srgbClr val="FFFF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3084282551"/>
      </p:ext>
    </p:extLst>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b/b4/Casa_a_la_cantonada_entre_els_carrers_de_la_Reina_i_vicent_Guillot%2C_Cabanyal.jpg/800px-Casa_a_la_cantonada_entre_els_carrers_de_la_Reina_i_vicent_Guillot%2C_Cabany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5361" y="-9872"/>
            <a:ext cx="4885989" cy="651668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Localización del barrio dentro de Valenc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61" y="-44524"/>
            <a:ext cx="6120755" cy="6831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78240"/>
      </p:ext>
    </p:extLst>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valenciaplaza.com/public/Image/2019/1/cabanyal2_forCr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271109"/>
      </p:ext>
    </p:extLst>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8512"/>
            <a:ext cx="10801350"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786646"/>
      </p:ext>
    </p:extLst>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7" y="0"/>
            <a:ext cx="1118141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98336"/>
      </p:ext>
    </p:extLst>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valenciaplaza.com/public/Image/2019/1/cabanyal3_forCr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0" y="-33278"/>
            <a:ext cx="11087100" cy="675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929344"/>
      </p:ext>
    </p:extLst>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8516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740140"/>
      </p:ext>
    </p:extLst>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1"/>
            <a:ext cx="11089231" cy="6635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169278"/>
      </p:ext>
    </p:extLst>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33956"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3861855"/>
      </p:ext>
    </p:extLst>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592363" y="1962200"/>
            <a:ext cx="763284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dirty="0" smtClean="0">
                <a:solidFill>
                  <a:srgbClr val="FFFF00"/>
                </a:solidFill>
                <a:latin typeface="Arial" pitchFamily="34" charset="0"/>
                <a:cs typeface="Arial" pitchFamily="34" charset="0"/>
              </a:rPr>
              <a:t>Pasear </a:t>
            </a:r>
            <a:r>
              <a:rPr lang="es-ES" altLang="es-ES" sz="2800" dirty="0">
                <a:solidFill>
                  <a:srgbClr val="FFFF00"/>
                </a:solidFill>
                <a:latin typeface="Arial" pitchFamily="34" charset="0"/>
                <a:cs typeface="Arial" pitchFamily="34" charset="0"/>
              </a:rPr>
              <a:t>por las calles de </a:t>
            </a:r>
            <a:r>
              <a:rPr lang="es-ES" altLang="es-ES" sz="2800" b="1" dirty="0">
                <a:solidFill>
                  <a:srgbClr val="FFFF00"/>
                </a:solidFill>
                <a:latin typeface="Arial" pitchFamily="34" charset="0"/>
                <a:cs typeface="Arial" pitchFamily="34" charset="0"/>
              </a:rPr>
              <a:t>El Cabañal </a:t>
            </a:r>
            <a:r>
              <a:rPr lang="es-ES" altLang="es-ES" sz="2800" dirty="0">
                <a:solidFill>
                  <a:srgbClr val="FFFF00"/>
                </a:solidFill>
                <a:latin typeface="Arial" pitchFamily="34" charset="0"/>
                <a:cs typeface="Arial" pitchFamily="34" charset="0"/>
              </a:rPr>
              <a:t>es descubrir la historia viva de la ciudad de </a:t>
            </a:r>
            <a:r>
              <a:rPr lang="es-ES" altLang="es-ES" sz="2800" b="1" dirty="0">
                <a:solidFill>
                  <a:srgbClr val="FFFF00"/>
                </a:solidFill>
                <a:latin typeface="Arial" pitchFamily="34" charset="0"/>
                <a:cs typeface="Arial" pitchFamily="34" charset="0"/>
              </a:rPr>
              <a:t>Valencia. </a:t>
            </a:r>
            <a:r>
              <a:rPr lang="es-ES" altLang="es-ES" sz="2800" dirty="0">
                <a:solidFill>
                  <a:srgbClr val="FFFF00"/>
                </a:solidFill>
                <a:latin typeface="Arial" pitchFamily="34" charset="0"/>
                <a:cs typeface="Arial" pitchFamily="34" charset="0"/>
              </a:rPr>
              <a:t>Antiguo barrio de pescadores ubicado al lado del mar, el Cabañal todavía conserva buena parte de su esencia y de las edificaciones que lo hicieron famoso. </a:t>
            </a:r>
            <a:r>
              <a:rPr lang="es-ES" altLang="es-ES" sz="2800" b="1" dirty="0">
                <a:solidFill>
                  <a:srgbClr val="FFFF00"/>
                </a:solidFill>
                <a:latin typeface="Arial" pitchFamily="34" charset="0"/>
                <a:cs typeface="Arial" pitchFamily="34" charset="0"/>
              </a:rPr>
              <a:t>El Cabañal </a:t>
            </a:r>
            <a:r>
              <a:rPr lang="es-ES" altLang="es-ES" sz="2800" dirty="0">
                <a:solidFill>
                  <a:srgbClr val="FFFF00"/>
                </a:solidFill>
                <a:latin typeface="Arial" pitchFamily="34" charset="0"/>
                <a:cs typeface="Arial" pitchFamily="34" charset="0"/>
              </a:rPr>
              <a:t>es un barrio con mucho encanto, donde la luz de Valencia, quizá por su cercanía con el mar, brilla con más fuerza</a:t>
            </a:r>
            <a:r>
              <a:rPr lang="es-ES" altLang="es-ES" sz="2800" dirty="0" smtClean="0">
                <a:solidFill>
                  <a:srgbClr val="FFFF00"/>
                </a:solidFill>
                <a:latin typeface="Arial" pitchFamily="34" charset="0"/>
                <a:cs typeface="Arial" pitchFamily="34" charset="0"/>
              </a:rPr>
              <a:t>.</a:t>
            </a:r>
            <a:endParaRPr lang="es-ES" altLang="es-ES" sz="2800" dirty="0">
              <a:solidFill>
                <a:srgbClr val="FFFF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4"/>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449646439"/>
      </p:ext>
    </p:extLst>
  </p:cSld>
  <p:clrMapOvr>
    <a:masterClrMapping/>
  </p:clrMapOvr>
  <p:transition spd="slow">
    <p:split orient="vert" dir="in"/>
    <p:sndAc>
      <p:stSnd>
        <p:snd r:embed="rId3" name="Francisco - Himno a Valenci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54" y="0"/>
            <a:ext cx="1077659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065640"/>
      </p:ext>
    </p:extLst>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uente: salta conmi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552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841204"/>
      </p:ext>
    </p:extLst>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049"/>
            <a:ext cx="10801351" cy="6615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262090"/>
      </p:ext>
    </p:extLst>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482"/>
            <a:ext cx="10801351" cy="6493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184917"/>
      </p:ext>
    </p:extLst>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valenciaplaza.com/public/Image/2019/1/cabanyal5_forCr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922"/>
            <a:ext cx="10945291" cy="6522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905657"/>
      </p:ext>
    </p:extLst>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16" y="-1"/>
            <a:ext cx="10820566" cy="651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563157"/>
      </p:ext>
    </p:extLst>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520355" y="666056"/>
            <a:ext cx="799288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endParaRPr lang="es-ES" altLang="es-ES" sz="2800" dirty="0">
              <a:solidFill>
                <a:srgbClr val="FFFF00"/>
              </a:solidFill>
              <a:latin typeface="Arial" pitchFamily="34" charset="0"/>
              <a:cs typeface="Arial" pitchFamily="34" charset="0"/>
            </a:endParaRPr>
          </a:p>
          <a:p>
            <a:pPr algn="ctr" fontAlgn="base">
              <a:spcBef>
                <a:spcPct val="0"/>
              </a:spcBef>
              <a:spcAft>
                <a:spcPct val="0"/>
              </a:spcAft>
            </a:pPr>
            <a:r>
              <a:rPr lang="es-ES" altLang="es-ES" sz="2800" dirty="0">
                <a:solidFill>
                  <a:srgbClr val="FFFF00"/>
                </a:solidFill>
                <a:latin typeface="Arial" pitchFamily="34" charset="0"/>
                <a:cs typeface="Arial" pitchFamily="34" charset="0"/>
              </a:rPr>
              <a:t>De este barrio os sorprenderán sus casas, muchas de ellas modernistas y con unas fachadas que son una auténtica joya. Pasear por </a:t>
            </a:r>
            <a:r>
              <a:rPr lang="es-ES" altLang="es-ES" sz="2800" b="1" dirty="0">
                <a:solidFill>
                  <a:srgbClr val="FFFF00"/>
                </a:solidFill>
                <a:latin typeface="Arial" pitchFamily="34" charset="0"/>
                <a:cs typeface="Arial" pitchFamily="34" charset="0"/>
              </a:rPr>
              <a:t>el Cabañal </a:t>
            </a:r>
            <a:r>
              <a:rPr lang="es-ES" altLang="es-ES" sz="2800" dirty="0">
                <a:solidFill>
                  <a:srgbClr val="FFFF00"/>
                </a:solidFill>
                <a:latin typeface="Arial" pitchFamily="34" charset="0"/>
                <a:cs typeface="Arial" pitchFamily="34" charset="0"/>
              </a:rPr>
              <a:t>y encontrarte con estas casas es un auténtico placer para los sentidos. Muchas de las calles de </a:t>
            </a:r>
            <a:r>
              <a:rPr lang="es-ES" altLang="es-ES" sz="2800" b="1" dirty="0">
                <a:solidFill>
                  <a:srgbClr val="FFFF00"/>
                </a:solidFill>
                <a:latin typeface="Arial" pitchFamily="34" charset="0"/>
                <a:cs typeface="Arial" pitchFamily="34" charset="0"/>
              </a:rPr>
              <a:t>El Cabañal </a:t>
            </a:r>
            <a:r>
              <a:rPr lang="es-ES" altLang="es-ES" sz="2800" dirty="0">
                <a:solidFill>
                  <a:srgbClr val="FFFF00"/>
                </a:solidFill>
                <a:latin typeface="Arial" pitchFamily="34" charset="0"/>
                <a:cs typeface="Arial" pitchFamily="34" charset="0"/>
              </a:rPr>
              <a:t>todavía conservan la </a:t>
            </a:r>
            <a:r>
              <a:rPr lang="es-ES" altLang="es-ES" sz="2800" dirty="0" smtClean="0">
                <a:solidFill>
                  <a:srgbClr val="FFFF00"/>
                </a:solidFill>
                <a:latin typeface="Arial" pitchFamily="34" charset="0"/>
                <a:cs typeface="Arial" pitchFamily="34" charset="0"/>
              </a:rPr>
              <a:t>arquitectura </a:t>
            </a:r>
            <a:r>
              <a:rPr lang="es-ES" altLang="es-ES" sz="2800" dirty="0">
                <a:solidFill>
                  <a:srgbClr val="FFFF00"/>
                </a:solidFill>
                <a:latin typeface="Arial" pitchFamily="34" charset="0"/>
                <a:cs typeface="Arial" pitchFamily="34" charset="0"/>
              </a:rPr>
              <a:t>decimonónica popular y edificaciones que cuentan historias a través de sus paneles cerámicos que son una auténtica maravilla. ¿No os lo parece?</a:t>
            </a:r>
            <a:endParaRPr lang="es-ES" altLang="es-ES" sz="2800" dirty="0" smtClean="0">
              <a:solidFill>
                <a:srgbClr val="FFFF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98072490"/>
      </p:ext>
    </p:extLst>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uente:Valencia secre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7" y="-15673"/>
            <a:ext cx="10807367" cy="660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89600"/>
      </p:ext>
    </p:extLst>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34"/>
            <a:ext cx="11233323" cy="6532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278671"/>
      </p:ext>
    </p:extLst>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0201569"/>
      </p:ext>
    </p:extLst>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62" y="-24730"/>
            <a:ext cx="10815811" cy="6592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188329"/>
      </p:ext>
    </p:extLst>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el cabañal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89308"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067556"/>
      </p:ext>
    </p:extLst>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el cabañal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3" y="0"/>
            <a:ext cx="10903756"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766080"/>
      </p:ext>
    </p:extLst>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valenciaplaza.com/public/Image/2016/11/_VA_4557_Multimedia-amplia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0" y="-615017"/>
            <a:ext cx="10817349" cy="7203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6486361"/>
      </p:ext>
    </p:extLst>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520355" y="1026096"/>
            <a:ext cx="799288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a:solidFill>
                  <a:srgbClr val="FFFF00"/>
                </a:solidFill>
                <a:latin typeface="Arial" pitchFamily="34" charset="0"/>
                <a:cs typeface="Arial" pitchFamily="34" charset="0"/>
              </a:rPr>
              <a:t>El Cabañal </a:t>
            </a:r>
            <a:r>
              <a:rPr lang="es-ES" altLang="es-ES" sz="2800" dirty="0">
                <a:solidFill>
                  <a:srgbClr val="FFFF00"/>
                </a:solidFill>
                <a:latin typeface="Arial" pitchFamily="34" charset="0"/>
                <a:cs typeface="Arial" pitchFamily="34" charset="0"/>
              </a:rPr>
              <a:t>es un barrio que está por descubrir y por redescubrir, ya que muchos de los habitantes de la ciudad de Valencia no conocen a fondo este barrio, quizá porque durante años ha estado sumido en un abandono importante. Pero este barrio marinero siempre ha destacado por su carácter popular, su tranquilidad y la vida y la belleza de sus calles y sus fachadas. Es tanto el interés que este barrio despierta entre los turistas y los no turistas que hay rutas y paseos culturales para descubrir sus encantos.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847342912"/>
      </p:ext>
    </p:extLst>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fotos del cabañal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846"/>
            <a:ext cx="10886037" cy="6542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962992"/>
      </p:ext>
    </p:extLst>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blog.singularstays.com/wp-content/uploads/2016/11/solea-spanish-school-751x4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7277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23935"/>
      </p:ext>
    </p:extLst>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808387" y="1314128"/>
            <a:ext cx="7704856"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dirty="0">
                <a:solidFill>
                  <a:srgbClr val="FFFF00"/>
                </a:solidFill>
                <a:latin typeface="Arial" pitchFamily="34" charset="0"/>
                <a:cs typeface="Arial" pitchFamily="34" charset="0"/>
              </a:rPr>
              <a:t>Valencianos ilustres como Joaquín Sorolla o Josep Renau eligieron </a:t>
            </a:r>
            <a:r>
              <a:rPr lang="es-ES" altLang="es-ES" sz="2400" b="1" dirty="0">
                <a:solidFill>
                  <a:srgbClr val="FFFF00"/>
                </a:solidFill>
                <a:latin typeface="Arial" pitchFamily="34" charset="0"/>
                <a:cs typeface="Arial" pitchFamily="34" charset="0"/>
              </a:rPr>
              <a:t>el Cabañal </a:t>
            </a:r>
            <a:r>
              <a:rPr lang="es-ES" altLang="es-ES" sz="2400" dirty="0">
                <a:solidFill>
                  <a:srgbClr val="FFFF00"/>
                </a:solidFill>
                <a:latin typeface="Arial" pitchFamily="34" charset="0"/>
                <a:cs typeface="Arial" pitchFamily="34" charset="0"/>
              </a:rPr>
              <a:t>para inspirarse y es que este barrio tiene mucho que decir. </a:t>
            </a:r>
            <a:r>
              <a:rPr lang="es-ES" altLang="es-ES" sz="2400" b="1" dirty="0">
                <a:solidFill>
                  <a:srgbClr val="FFFF00"/>
                </a:solidFill>
                <a:latin typeface="Arial" pitchFamily="34" charset="0"/>
                <a:cs typeface="Arial" pitchFamily="34" charset="0"/>
              </a:rPr>
              <a:t>El Cabañal </a:t>
            </a:r>
            <a:r>
              <a:rPr lang="es-ES" altLang="es-ES" sz="2400" dirty="0">
                <a:solidFill>
                  <a:srgbClr val="FFFF00"/>
                </a:solidFill>
                <a:latin typeface="Arial" pitchFamily="34" charset="0"/>
                <a:cs typeface="Arial" pitchFamily="34" charset="0"/>
              </a:rPr>
              <a:t>ha luchado contra su etiqueta de barrio olvidado y desde hace un tiempo reivindica su papel de barrio emergente e innovador. Buena culpa de ello la tienen iniciativas como la de la Fábrica de Hielo, un espacio cultural, gastronómico y artístico que está revolucionando la ciudad de Valencia. Cualquier visitante o habitante de Valencia tiene que conocer este espacio que es un icono de la modernidad de la ciudad y que está ubicado en la antigua fábrica de hielo de </a:t>
            </a:r>
            <a:r>
              <a:rPr lang="es-ES" altLang="es-ES" sz="2400" b="1" dirty="0">
                <a:solidFill>
                  <a:srgbClr val="FFFF00"/>
                </a:solidFill>
                <a:latin typeface="Arial" pitchFamily="34" charset="0"/>
                <a:cs typeface="Arial" pitchFamily="34" charset="0"/>
              </a:rPr>
              <a:t>el Cabañal</a:t>
            </a:r>
            <a:r>
              <a:rPr lang="es-ES" altLang="es-ES" sz="2400" dirty="0">
                <a:solidFill>
                  <a:srgbClr val="FFFF00"/>
                </a:solidFill>
                <a:latin typeface="Arial" pitchFamily="34" charset="0"/>
                <a:cs typeface="Arial" pitchFamily="34" charset="0"/>
              </a:rPr>
              <a:t>. </a:t>
            </a:r>
            <a:endParaRPr lang="es-ES" altLang="es-ES" sz="2400" dirty="0" smtClean="0">
              <a:solidFill>
                <a:srgbClr val="FFFF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847342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l cabañal valencia FABRICA DE HI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10" y="0"/>
            <a:ext cx="1082885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226888"/>
      </p:ext>
    </p:extLst>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el cabañal valencia FABRICA DE HI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54" y="-11360"/>
            <a:ext cx="11074053" cy="6528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37516"/>
      </p:ext>
    </p:extLst>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el cabañal valencia FABRICA DE HI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0" y="-32693"/>
            <a:ext cx="10794479" cy="6751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136021"/>
      </p:ext>
    </p:extLst>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32864"/>
            <a:ext cx="10801351" cy="657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3329047"/>
      </p:ext>
    </p:extLst>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3" y="0"/>
            <a:ext cx="10824323"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152203" y="28650"/>
            <a:ext cx="4824535" cy="830997"/>
          </a:xfrm>
          <a:prstGeom prst="rect">
            <a:avLst/>
          </a:prstGeom>
          <a:noFill/>
        </p:spPr>
        <p:txBody>
          <a:bodyPr wrap="square" lIns="91440" tIns="45720" rIns="91440" bIns="45720">
            <a:spAutoFit/>
          </a:bodyPr>
          <a:lstStyle/>
          <a:p>
            <a:pPr algn="ctr"/>
            <a:r>
              <a:rPr lang="es-ES" sz="4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FF"/>
                </a:solidFill>
                <a:effectLst>
                  <a:outerShdw blurRad="50800" dist="40000" dir="5400000" algn="tl" rotWithShape="0">
                    <a:srgbClr val="000000">
                      <a:shade val="5000"/>
                      <a:satMod val="120000"/>
                      <a:alpha val="33000"/>
                    </a:srgbClr>
                  </a:outerShdw>
                </a:effectLst>
              </a:rPr>
              <a:t>EL MERCADILLO</a:t>
            </a:r>
            <a:endParaRPr lang="es-ES" sz="4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FF"/>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3142612338"/>
      </p:ext>
    </p:extLst>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25" y="-13338"/>
            <a:ext cx="10911095" cy="6530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294812"/>
      </p:ext>
    </p:extLst>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fotos del cabañal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33323" cy="6688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6427314"/>
      </p:ext>
    </p:extLst>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 y="-11861"/>
            <a:ext cx="10931290" cy="6635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168904"/>
      </p:ext>
    </p:extLst>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8301"/>
            <a:ext cx="10801351" cy="6644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809660"/>
      </p:ext>
    </p:extLst>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ultado de imagen de cabañales valenc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84" y="-270048"/>
            <a:ext cx="10837134" cy="6786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919615"/>
      </p:ext>
    </p:extLst>
  </p:cSld>
  <p:clrMapOvr>
    <a:masterClrMapping/>
  </p:clrMapOvr>
  <p:transition spd="med" advTm="6000">
    <p:random/>
    <p:sndAc>
      <p:stSnd>
        <p:snd r:embed="rId2" name="malvaros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cabañales valenc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666" y="4066"/>
            <a:ext cx="10788684" cy="6512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187158"/>
      </p:ext>
    </p:extLst>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el cabañal valencia GIF"/>
          <p:cNvPicPr>
            <a:picLocks noChangeAspect="1" noChangeArrowheads="1"/>
          </p:cNvPicPr>
          <p:nvPr/>
        </p:nvPicPr>
        <p:blipFill rotWithShape="1">
          <a:blip r:embed="rId2">
            <a:extLst>
              <a:ext uri="{28A0092B-C50C-407E-A947-70E740481C1C}">
                <a14:useLocalDpi xmlns:a14="http://schemas.microsoft.com/office/drawing/2010/main" val="0"/>
              </a:ext>
            </a:extLst>
          </a:blip>
          <a:srcRect t="15027" b="13376"/>
          <a:stretch/>
        </p:blipFill>
        <p:spPr bwMode="auto">
          <a:xfrm>
            <a:off x="0" y="0"/>
            <a:ext cx="10791120" cy="6714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283214"/>
      </p:ext>
    </p:extLst>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00" y="34607"/>
            <a:ext cx="10834049" cy="6666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017111"/>
      </p:ext>
    </p:extLst>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17299" cy="652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382637"/>
      </p:ext>
    </p:extLst>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98042"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487026"/>
      </p:ext>
    </p:extLst>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 y="0"/>
            <a:ext cx="10787919" cy="6640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87240"/>
      </p:ext>
    </p:extLst>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409841" y="405597"/>
            <a:ext cx="7632848" cy="584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endParaRPr lang="es-ES" altLang="es-ES" sz="2000" b="1" dirty="0">
              <a:solidFill>
                <a:srgbClr val="FFFF00"/>
              </a:solidFill>
              <a:latin typeface="Arial" pitchFamily="34" charset="0"/>
              <a:cs typeface="Arial" pitchFamily="34" charset="0"/>
            </a:endParaRPr>
          </a:p>
          <a:p>
            <a:pPr algn="ctr" fontAlgn="base">
              <a:spcBef>
                <a:spcPct val="0"/>
              </a:spcBef>
              <a:spcAft>
                <a:spcPct val="0"/>
              </a:spcAft>
            </a:pPr>
            <a:r>
              <a:rPr lang="es-ES" altLang="es-ES" sz="2000" b="1" dirty="0">
                <a:solidFill>
                  <a:srgbClr val="FFFF00"/>
                </a:solidFill>
                <a:latin typeface="Arial" pitchFamily="34" charset="0"/>
                <a:cs typeface="Arial" pitchFamily="34" charset="0"/>
              </a:rPr>
              <a:t>El Cabanyal </a:t>
            </a:r>
            <a:r>
              <a:rPr lang="es-ES" altLang="es-ES" sz="2000" dirty="0">
                <a:solidFill>
                  <a:srgbClr val="FFFF00"/>
                </a:solidFill>
                <a:latin typeface="Arial" pitchFamily="34" charset="0"/>
                <a:cs typeface="Arial" pitchFamily="34" charset="0"/>
              </a:rPr>
              <a:t>es famoso por sus edificios de colores llamativos y pocas plantas. Sin embargo, su mercado se ha convertido en una de las edificaciones más importantes, por lo que muchos lo consideran el icono del lugar. La ubicación actual del mercado data del año 1958. Históricamente, se ha caracterizado por ser el mejor punto de venta de pescado de toda la ciudad, ya que el barrio al que pertenece se localiza frente a la costa del Mar Mediterráneo.</a:t>
            </a:r>
          </a:p>
          <a:p>
            <a:pPr algn="ctr" fontAlgn="base">
              <a:spcBef>
                <a:spcPct val="0"/>
              </a:spcBef>
              <a:spcAft>
                <a:spcPct val="0"/>
              </a:spcAft>
            </a:pPr>
            <a:endParaRPr lang="es-ES" altLang="es-ES" sz="2000" dirty="0">
              <a:solidFill>
                <a:srgbClr val="FFFF00"/>
              </a:solidFill>
              <a:latin typeface="Arial" pitchFamily="34" charset="0"/>
              <a:cs typeface="Arial" pitchFamily="34" charset="0"/>
            </a:endParaRPr>
          </a:p>
          <a:p>
            <a:pPr algn="ctr" fontAlgn="base">
              <a:spcBef>
                <a:spcPct val="0"/>
              </a:spcBef>
              <a:spcAft>
                <a:spcPct val="0"/>
              </a:spcAft>
            </a:pPr>
            <a:r>
              <a:rPr lang="es-ES" altLang="es-ES" sz="2000" dirty="0">
                <a:solidFill>
                  <a:srgbClr val="FFFF00"/>
                </a:solidFill>
                <a:latin typeface="Arial" pitchFamily="34" charset="0"/>
                <a:cs typeface="Arial" pitchFamily="34" charset="0"/>
              </a:rPr>
              <a:t>En el interior del mercado, que se divide en tres grandes naves, se encuentran una gran cantidad de comercios y locales que ofrecen a los visitantes diversos productos, como frutas, verduras, carne, embutidos, conservas, pan, plantas, artículos para el hogar y ropa, entre muchas cosas más. Asimismo, este mercado es uno de los pocos de la capital valenciana donde se produce la venta directa del productor al consumidor.</a:t>
            </a:r>
          </a:p>
          <a:p>
            <a:pPr algn="ctr" fontAlgn="base">
              <a:spcBef>
                <a:spcPct val="0"/>
              </a:spcBef>
              <a:spcAft>
                <a:spcPct val="0"/>
              </a:spcAft>
            </a:pPr>
            <a:endParaRPr lang="es-ES" altLang="es-ES" sz="1600" dirty="0">
              <a:solidFill>
                <a:srgbClr val="FF0000"/>
              </a:solidFill>
              <a:latin typeface="Arial" pitchFamily="34" charset="0"/>
              <a:cs typeface="Arial" pitchFamily="34" charset="0"/>
            </a:endParaRPr>
          </a:p>
          <a:p>
            <a:pPr algn="ctr" fontAlgn="base">
              <a:spcBef>
                <a:spcPct val="0"/>
              </a:spcBef>
              <a:spcAft>
                <a:spcPct val="0"/>
              </a:spcAft>
            </a:pPr>
            <a:endParaRPr lang="es-ES" altLang="es-ES" sz="1800" dirty="0">
              <a:solidFill>
                <a:srgbClr val="FF00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3970513232"/>
      </p:ext>
    </p:extLst>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869" y="-832102"/>
            <a:ext cx="11051087" cy="73487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0624" y="5346576"/>
            <a:ext cx="4460645" cy="646331"/>
          </a:xfrm>
          <a:prstGeom prst="rect">
            <a:avLst/>
          </a:prstGeom>
          <a:solidFill>
            <a:srgbClr val="00FFFF"/>
          </a:solidFill>
        </p:spPr>
        <p:txBody>
          <a:bodyPr wrap="none">
            <a:spAutoFit/>
          </a:bodyPr>
          <a:lstStyle/>
          <a:p>
            <a:r>
              <a:rPr lang="es-ES" sz="3600" dirty="0">
                <a:solidFill>
                  <a:srgbClr val="FF00FF"/>
                </a:solidFill>
              </a:rPr>
              <a:t>Playa El Cabañal-Arena</a:t>
            </a:r>
          </a:p>
        </p:txBody>
      </p:sp>
    </p:spTree>
    <p:extLst>
      <p:ext uri="{BB962C8B-B14F-4D97-AF65-F5344CB8AC3E}">
        <p14:creationId xmlns:p14="http://schemas.microsoft.com/office/powerpoint/2010/main" val="2707329100"/>
      </p:ext>
    </p:extLst>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88" y="-342056"/>
            <a:ext cx="10780462" cy="6858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967334"/>
      </p:ext>
    </p:extLst>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0" y="-8050"/>
            <a:ext cx="10927490" cy="652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48092"/>
      </p:ext>
    </p:extLst>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50" y="-32683"/>
            <a:ext cx="11017299"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854625"/>
      </p:ext>
    </p:extLst>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01350" cy="6629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643696"/>
      </p:ext>
    </p:extLst>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cabañales valencia GASTRONOM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66" y="-146430"/>
            <a:ext cx="10818515" cy="7212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53081"/>
      </p:ext>
    </p:extLst>
  </p:cSld>
  <p:clrMapOvr>
    <a:masterClrMapping/>
  </p:clrMapOvr>
  <p:transition spd="med"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cabañales valencia NOCHE MO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8" y="-33227"/>
            <a:ext cx="10785741" cy="65854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31657" y="-33227"/>
            <a:ext cx="10801349" cy="6534790"/>
          </a:xfrm>
          <a:prstGeom prst="rect">
            <a:avLst/>
          </a:prstGeom>
          <a:noFill/>
          <a:ln w="9525">
            <a:noFill/>
            <a:miter lim="800000"/>
            <a:headEnd/>
            <a:tailEnd/>
          </a:ln>
        </p:spPr>
      </p:pic>
    </p:spTree>
    <p:extLst>
      <p:ext uri="{BB962C8B-B14F-4D97-AF65-F5344CB8AC3E}">
        <p14:creationId xmlns:p14="http://schemas.microsoft.com/office/powerpoint/2010/main" val="1601665906"/>
      </p:ext>
    </p:extLst>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uente: fábrica de Hi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679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694642"/>
      </p:ext>
    </p:extLst>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984"/>
            <a:ext cx="10851763" cy="6525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481434"/>
      </p:ext>
    </p:extLst>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3953" cy="592264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16299" y="5924192"/>
            <a:ext cx="8352928" cy="461665"/>
          </a:xfrm>
          <a:prstGeom prst="rect">
            <a:avLst/>
          </a:prstGeom>
        </p:spPr>
        <p:txBody>
          <a:bodyPr wrap="square">
            <a:spAutoFit/>
          </a:bodyPr>
          <a:lstStyle/>
          <a:p>
            <a:r>
              <a:rPr lang="es-ES" sz="2400" b="1" dirty="0">
                <a:solidFill>
                  <a:srgbClr val="FF00FF"/>
                </a:solidFill>
              </a:rPr>
              <a:t>El mercado del Cabanyal: tradición y modernidad en Valencia</a:t>
            </a:r>
          </a:p>
        </p:txBody>
      </p:sp>
    </p:spTree>
    <p:extLst>
      <p:ext uri="{BB962C8B-B14F-4D97-AF65-F5344CB8AC3E}">
        <p14:creationId xmlns:p14="http://schemas.microsoft.com/office/powerpoint/2010/main" val="3141923429"/>
      </p:ext>
    </p:extLst>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7541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500396"/>
      </p:ext>
    </p:extLst>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2" y="0"/>
            <a:ext cx="1104195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460693"/>
      </p:ext>
    </p:extLst>
  </p:cSld>
  <p:clrMapOvr>
    <a:masterClrMapping/>
  </p:clrMapOvr>
  <p:transition spd="med"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0" y="11088"/>
            <a:ext cx="10784289" cy="672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927309"/>
      </p:ext>
    </p:extLst>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376339" y="1079671"/>
            <a:ext cx="763284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4400" dirty="0" smtClean="0">
                <a:solidFill>
                  <a:srgbClr val="FFFF00"/>
                </a:solidFill>
                <a:latin typeface="Arial" pitchFamily="34" charset="0"/>
                <a:cs typeface="Arial" pitchFamily="34" charset="0"/>
              </a:rPr>
              <a:t>GASTRONOMIA</a:t>
            </a:r>
          </a:p>
          <a:p>
            <a:pPr algn="ctr" fontAlgn="base">
              <a:spcBef>
                <a:spcPct val="0"/>
              </a:spcBef>
              <a:spcAft>
                <a:spcPct val="0"/>
              </a:spcAft>
            </a:pPr>
            <a:r>
              <a:rPr lang="es-ES" altLang="es-ES" sz="2400" dirty="0" smtClean="0">
                <a:solidFill>
                  <a:srgbClr val="FFFF00"/>
                </a:solidFill>
                <a:latin typeface="Arial" pitchFamily="34" charset="0"/>
                <a:cs typeface="Arial" pitchFamily="34" charset="0"/>
              </a:rPr>
              <a:t>También </a:t>
            </a:r>
            <a:r>
              <a:rPr lang="es-ES" altLang="es-ES" sz="2400" dirty="0">
                <a:solidFill>
                  <a:srgbClr val="FFFF00"/>
                </a:solidFill>
                <a:latin typeface="Arial" pitchFamily="34" charset="0"/>
                <a:cs typeface="Arial" pitchFamily="34" charset="0"/>
              </a:rPr>
              <a:t>la gastronomía de este barrio os encantará. Os recomendamos que visitéis Casa Montaña, un establecimiento centenario que ha sido durante años punto de reunión de políticos e intelectuales y que está reconocido internacionalmente por sus maravillas gastronómicas y su fantástica bodega. Y si queréis probar los que son, probablemente los mejores bocadillos de la ciudad de Valencia, tenéis que hacer una visita obligada a La Pascuala. Armaros de paciencia porque, por su fama, siempre está hasta los topes, pero sus almuerzos merecen la pena.</a:t>
            </a:r>
          </a:p>
        </p:txBody>
      </p:sp>
      <p:pic>
        <p:nvPicPr>
          <p:cNvPr id="3" name="Picture 2" descr="E:\formas montar\2cxx0f8.gif"/>
          <p:cNvPicPr>
            <a:picLocks noChangeAspect="1" noChangeArrowheads="1" noCrop="1"/>
          </p:cNvPicPr>
          <p:nvPr/>
        </p:nvPicPr>
        <p:blipFill>
          <a:blip r:embed="rId4"/>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3020525610"/>
      </p:ext>
    </p:extLst>
  </p:cSld>
  <p:clrMapOvr>
    <a:masterClrMapping/>
  </p:clrMapOvr>
  <p:transition spd="slow">
    <p:split orient="vert" dir="in"/>
    <p:sndAc>
      <p:stSnd>
        <p:snd r:embed="rId3" name="NinobravoUnbesoyunaflor.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la pascuala bar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744"/>
            <a:ext cx="10801351" cy="6532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050958"/>
      </p:ext>
    </p:extLst>
  </p:cSld>
  <p:clrMapOvr>
    <a:masterClrMapping/>
  </p:clrMapOvr>
  <p:transition spd="med" advTm="6000">
    <p:random/>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cabañales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0974982"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675647"/>
      </p:ext>
    </p:extLst>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uente: la rotativa gastronóm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806" y="0"/>
            <a:ext cx="11191156" cy="65166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448347" y="445675"/>
            <a:ext cx="5760640" cy="584775"/>
          </a:xfrm>
          <a:prstGeom prst="rect">
            <a:avLst/>
          </a:prstGeom>
          <a:solidFill>
            <a:srgbClr val="FF00FF"/>
          </a:solidFill>
        </p:spPr>
        <p:txBody>
          <a:bodyPr wrap="square">
            <a:spAutoFit/>
          </a:bodyPr>
          <a:lstStyle/>
          <a:p>
            <a:pPr algn="ctr"/>
            <a:r>
              <a:rPr lang="es-ES" sz="3200" b="1" dirty="0" smtClean="0"/>
              <a:t>BOCADILLO DE LA PASCUALA</a:t>
            </a:r>
            <a:endParaRPr lang="es-ES" sz="3200" b="1" dirty="0"/>
          </a:p>
        </p:txBody>
      </p:sp>
    </p:spTree>
    <p:extLst>
      <p:ext uri="{BB962C8B-B14F-4D97-AF65-F5344CB8AC3E}">
        <p14:creationId xmlns:p14="http://schemas.microsoft.com/office/powerpoint/2010/main" val="808662884"/>
      </p:ext>
    </p:extLst>
  </p:cSld>
  <p:clrMapOvr>
    <a:masterClrMapping/>
  </p:clrMapOvr>
  <p:transition spd="med"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Resultado de imagen de la pascuala bocadil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80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828037"/>
      </p:ext>
    </p:extLst>
  </p:cSld>
  <p:clrMapOvr>
    <a:masterClrMapping/>
  </p:clrMapOvr>
  <p:transition spd="med" advTm="6000">
    <p:random/>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la pascuala bar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958" y="-248295"/>
            <a:ext cx="11089307" cy="676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822959"/>
      </p:ext>
    </p:extLst>
  </p:cSld>
  <p:clrMapOvr>
    <a:masterClrMapping/>
  </p:clrMapOvr>
  <p:transition spd="med" advTm="6000">
    <p:random/>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i75.photobucket.com/albums/i295/volomir3/blog/entradas/paella-valenciana-restaurante-mateu-el-palmar-009.jpg"/>
          <p:cNvPicPr>
            <a:picLocks noChangeAspect="1" noChangeArrowheads="1"/>
          </p:cNvPicPr>
          <p:nvPr/>
        </p:nvPicPr>
        <p:blipFill>
          <a:blip r:embed="rId2"/>
          <a:srcRect/>
          <a:stretch>
            <a:fillRect/>
          </a:stretch>
        </p:blipFill>
        <p:spPr bwMode="auto">
          <a:xfrm>
            <a:off x="-1" y="0"/>
            <a:ext cx="10835395" cy="6516688"/>
          </a:xfrm>
          <a:prstGeom prst="rect">
            <a:avLst/>
          </a:prstGeom>
          <a:noFill/>
        </p:spPr>
      </p:pic>
    </p:spTree>
    <p:extLst>
      <p:ext uri="{BB962C8B-B14F-4D97-AF65-F5344CB8AC3E}">
        <p14:creationId xmlns:p14="http://schemas.microsoft.com/office/powerpoint/2010/main" val="3179778315"/>
      </p:ext>
    </p:extLst>
  </p:cSld>
  <p:clrMapOvr>
    <a:masterClrMapping/>
  </p:clrMapOvr>
  <p:transition spd="med" advTm="6000">
    <p:spli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12" y="-6805"/>
            <a:ext cx="10810367" cy="6523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94306"/>
      </p:ext>
    </p:extLst>
  </p:cSld>
  <p:clrMapOvr>
    <a:masterClrMapping/>
  </p:clrMapOvr>
  <p:transition spd="med" advTm="6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1318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823920"/>
      </p:ext>
    </p:extLst>
  </p:cSld>
  <p:clrMapOvr>
    <a:masterClrMapping/>
  </p:clrMapOvr>
  <p:transition spd="med"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70" y="-93663"/>
            <a:ext cx="10835319" cy="6610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825620"/>
      </p:ext>
    </p:extLst>
  </p:cSld>
  <p:clrMapOvr>
    <a:masterClrMapping/>
  </p:clrMapOvr>
  <p:transition spd="med"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valenciablog.com/wp-content/uploads/2014/10/arroz-economico-paella-valencia.pn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2344165601"/>
      </p:ext>
    </p:extLst>
  </p:cSld>
  <p:clrMapOvr>
    <a:masterClrMapping/>
  </p:clrMapOvr>
  <p:transition spd="med" advTm="6000">
    <p:spli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7" y="-342056"/>
            <a:ext cx="10808607" cy="7221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848101"/>
      </p:ext>
    </p:extLst>
  </p:cSld>
  <p:clrMapOvr>
    <a:masterClrMapping/>
  </p:clrMapOvr>
  <p:transition spd="med"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cabañales valencia GASTRONO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8040"/>
            <a:ext cx="10801351" cy="700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2221680"/>
      </p:ext>
    </p:extLst>
  </p:cSld>
  <p:clrMapOvr>
    <a:masterClrMapping/>
  </p:clrMapOvr>
  <p:transition spd="med" advTm="6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592363" y="522040"/>
            <a:ext cx="7632848" cy="553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endParaRPr lang="es-ES" altLang="es-ES" sz="2400" dirty="0">
              <a:solidFill>
                <a:srgbClr val="FFFF00"/>
              </a:solidFill>
              <a:latin typeface="Arial" pitchFamily="34" charset="0"/>
              <a:cs typeface="Arial" pitchFamily="34" charset="0"/>
            </a:endParaRPr>
          </a:p>
          <a:p>
            <a:pPr algn="ctr" fontAlgn="base">
              <a:spcBef>
                <a:spcPct val="0"/>
              </a:spcBef>
              <a:spcAft>
                <a:spcPct val="0"/>
              </a:spcAft>
            </a:pPr>
            <a:r>
              <a:rPr lang="es-ES" altLang="es-ES" sz="2400" dirty="0">
                <a:solidFill>
                  <a:srgbClr val="FFFF00"/>
                </a:solidFill>
                <a:latin typeface="Arial" pitchFamily="34" charset="0"/>
                <a:cs typeface="Arial" pitchFamily="34" charset="0"/>
              </a:rPr>
              <a:t>Cerca de </a:t>
            </a:r>
            <a:r>
              <a:rPr lang="es-ES" altLang="es-ES" sz="2400" b="1" dirty="0">
                <a:solidFill>
                  <a:srgbClr val="FFFF00"/>
                </a:solidFill>
                <a:latin typeface="Arial" pitchFamily="34" charset="0"/>
                <a:cs typeface="Arial" pitchFamily="34" charset="0"/>
              </a:rPr>
              <a:t>El Cabanyal </a:t>
            </a:r>
            <a:r>
              <a:rPr lang="es-ES" altLang="es-ES" sz="2400" dirty="0">
                <a:solidFill>
                  <a:srgbClr val="FFFF00"/>
                </a:solidFill>
                <a:latin typeface="Arial" pitchFamily="34" charset="0"/>
                <a:cs typeface="Arial" pitchFamily="34" charset="0"/>
              </a:rPr>
              <a:t>se encuentra la playa de la Malvarrosa, lugar ideal para disfrutar del sol y el mar. En las inmediaciones de la playa, hay restaurantes donde se podrán degustar algunos de los productos más famosos de la gastronomía valenciana. Los que más cautivan a los turistas, y también a los valencianos, son las arrocerías, donde se cocinan los mejores arroces de Valencia y, por supuesto, también la famosa y típica paella valenciana.</a:t>
            </a:r>
          </a:p>
          <a:p>
            <a:pPr algn="ctr" fontAlgn="base">
              <a:spcBef>
                <a:spcPct val="0"/>
              </a:spcBef>
              <a:spcAft>
                <a:spcPct val="0"/>
              </a:spcAft>
            </a:pPr>
            <a:endParaRPr lang="es-ES" altLang="es-ES" sz="2400" dirty="0">
              <a:solidFill>
                <a:srgbClr val="FFFF00"/>
              </a:solidFill>
              <a:latin typeface="Arial" pitchFamily="34" charset="0"/>
              <a:cs typeface="Arial" pitchFamily="34" charset="0"/>
            </a:endParaRPr>
          </a:p>
          <a:p>
            <a:pPr algn="ctr" fontAlgn="base">
              <a:spcBef>
                <a:spcPct val="0"/>
              </a:spcBef>
              <a:spcAft>
                <a:spcPct val="0"/>
              </a:spcAft>
            </a:pPr>
            <a:r>
              <a:rPr lang="es-ES" altLang="es-ES" sz="2400" dirty="0">
                <a:solidFill>
                  <a:srgbClr val="FFFF00"/>
                </a:solidFill>
                <a:latin typeface="Arial" pitchFamily="34" charset="0"/>
                <a:cs typeface="Arial" pitchFamily="34" charset="0"/>
              </a:rPr>
              <a:t>Sin duda, visitar </a:t>
            </a:r>
            <a:r>
              <a:rPr lang="es-ES" altLang="es-ES" sz="2400" b="1" dirty="0">
                <a:solidFill>
                  <a:srgbClr val="FFFF00"/>
                </a:solidFill>
                <a:latin typeface="Arial" pitchFamily="34" charset="0"/>
                <a:cs typeface="Arial" pitchFamily="34" charset="0"/>
              </a:rPr>
              <a:t>El Cabanyal </a:t>
            </a:r>
            <a:r>
              <a:rPr lang="es-ES" altLang="es-ES" sz="2400" dirty="0">
                <a:solidFill>
                  <a:srgbClr val="FFFF00"/>
                </a:solidFill>
                <a:latin typeface="Arial" pitchFamily="34" charset="0"/>
                <a:cs typeface="Arial" pitchFamily="34" charset="0"/>
              </a:rPr>
              <a:t>y la playa de la Malvarrosa es imprescindible para cualquier persona que desee experimentar la cultura valenciana.</a:t>
            </a:r>
          </a:p>
          <a:p>
            <a:pPr algn="ctr" fontAlgn="base">
              <a:spcBef>
                <a:spcPct val="0"/>
              </a:spcBef>
              <a:spcAft>
                <a:spcPct val="0"/>
              </a:spcAft>
            </a:pPr>
            <a:endParaRPr lang="es-ES" altLang="es-ES" sz="1800" dirty="0">
              <a:solidFill>
                <a:srgbClr val="FF0000"/>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4954621"/>
            <a:ext cx="1701869" cy="1298731"/>
          </a:xfrm>
          <a:prstGeom prst="rect">
            <a:avLst/>
          </a:prstGeom>
          <a:noFill/>
        </p:spPr>
      </p:pic>
    </p:spTree>
    <p:extLst>
      <p:ext uri="{BB962C8B-B14F-4D97-AF65-F5344CB8AC3E}">
        <p14:creationId xmlns:p14="http://schemas.microsoft.com/office/powerpoint/2010/main" val="3520757322"/>
      </p:ext>
    </p:extLst>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cabañales valenc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697"/>
            <a:ext cx="10801350" cy="6750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017080"/>
      </p:ext>
    </p:extLst>
  </p:cSld>
  <p:clrMapOvr>
    <a:masterClrMapping/>
  </p:clrMapOvr>
  <p:transition spd="med" advTm="6000">
    <p:random/>
    <p:sndAc>
      <p:stSnd loop="1">
        <p:snd r:embed="rId2" name="antoniopelaezpe.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Resultado de imagen de l valencia MALVAR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51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221401"/>
      </p:ext>
    </p:extLst>
  </p:cSld>
  <p:clrMapOvr>
    <a:masterClrMapping/>
  </p:clrMapOvr>
  <p:transition spd="med"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la malvarrosa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974"/>
            <a:ext cx="11214403" cy="6532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006299"/>
      </p:ext>
    </p:extLst>
  </p:cSld>
  <p:clrMapOvr>
    <a:masterClrMapping/>
  </p:clrMapOvr>
  <p:transition spd="med" advTm="6000">
    <p:random/>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la malvarrosa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4" y="0"/>
            <a:ext cx="1077664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112312"/>
      </p:ext>
    </p:extLst>
  </p:cSld>
  <p:clrMapOvr>
    <a:masterClrMapping/>
  </p:clrMapOvr>
  <p:transition spd="med" advTm="6000">
    <p:random/>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valencia.jpg"/>
          <p:cNvPicPr>
            <a:picLocks noChangeAspect="1" noChangeArrowheads="1"/>
          </p:cNvPicPr>
          <p:nvPr/>
        </p:nvPicPr>
        <p:blipFill>
          <a:blip r:embed="rId2"/>
          <a:srcRect/>
          <a:stretch>
            <a:fillRect/>
          </a:stretch>
        </p:blipFill>
        <p:spPr bwMode="auto">
          <a:xfrm>
            <a:off x="-1" y="0"/>
            <a:ext cx="10801351" cy="6516688"/>
          </a:xfrm>
          <a:prstGeom prst="rect">
            <a:avLst/>
          </a:prstGeom>
          <a:noFill/>
        </p:spPr>
      </p:pic>
      <p:pic>
        <p:nvPicPr>
          <p:cNvPr id="13" name="Picture 3" descr="illusion-015"/>
          <p:cNvPicPr>
            <a:picLocks noChangeAspect="1" noChangeArrowheads="1" noCrop="1"/>
          </p:cNvPicPr>
          <p:nvPr/>
        </p:nvPicPr>
        <p:blipFill>
          <a:blip r:embed="rId3" cstate="print">
            <a:duotone>
              <a:prstClr val="black"/>
              <a:schemeClr val="accent3">
                <a:tint val="45000"/>
                <a:satMod val="400000"/>
              </a:schemeClr>
            </a:duotone>
            <a:lum bright="-49000" contrast="65000"/>
          </a:blip>
          <a:srcRect/>
          <a:stretch>
            <a:fillRect/>
          </a:stretch>
        </p:blipFill>
        <p:spPr bwMode="auto">
          <a:xfrm>
            <a:off x="0" y="-18102"/>
            <a:ext cx="10801350" cy="653479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217233" y="3217244"/>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4"/>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2"/>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20" y="5515081"/>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7" y="476282"/>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043749" y="2758278"/>
            <a:ext cx="3143272" cy="2729786"/>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r>
              <a:rPr lang="fr-FR" sz="2400" b="1" dirty="0" err="1"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Hoy</a:t>
            </a:r>
            <a:r>
              <a:rPr lang="fr-FR" sz="2400"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 </a:t>
            </a:r>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es </a:t>
            </a:r>
            <a:fld id="{547A8F08-4E97-4815-9C23-5989351D5EDB}" type="datetime2">
              <a:rPr lang="es-ES_tradnl" sz="2400" b="1"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17 de febrero de 2020</a:t>
            </a:fld>
            <a:r>
              <a:rPr lang="fr-FR" sz="2400" b="1" dirty="0" err="1"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Ahora</a:t>
            </a:r>
            <a:r>
              <a:rPr lang="fr-FR" sz="2400"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 </a:t>
            </a:r>
            <a:r>
              <a:rPr lang="fr-FR" sz="2400" b="1" dirty="0" err="1">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mismo</a:t>
            </a:r>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2400" b="1">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11:35</a:t>
            </a:fld>
            <a:r>
              <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 </a:t>
            </a:r>
            <a:r>
              <a:rPr lang="fr-FR" sz="2400" b="1" dirty="0" err="1"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horas</a:t>
            </a:r>
            <a:r>
              <a:rPr lang="fr-FR" sz="2400"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rPr>
              <a:t>.</a:t>
            </a:r>
            <a:endParaRPr lang="fr-FR" sz="2400"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0000FF"/>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0" y="5332097"/>
            <a:ext cx="2372938" cy="887577"/>
          </a:xfrm>
          <a:prstGeom prst="rect">
            <a:avLst/>
          </a:prstGeom>
          <a:noFill/>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44458"/>
            <a:ext cx="630079" cy="5068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CABAÑAL (VALE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 MALVARROSA Vale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CABAÑAL (VALENCIA)</Template>
  <TotalTime>0</TotalTime>
  <Words>933</Words>
  <Application>Microsoft Office PowerPoint</Application>
  <PresentationFormat>Personalizado</PresentationFormat>
  <Paragraphs>48</Paragraphs>
  <Slides>81</Slides>
  <Notes>8</Notes>
  <HiddenSlides>0</HiddenSlides>
  <MMClips>0</MMClips>
  <ScaleCrop>false</ScaleCrop>
  <HeadingPairs>
    <vt:vector size="4" baseType="variant">
      <vt:variant>
        <vt:lpstr>Tema</vt:lpstr>
      </vt:variant>
      <vt:variant>
        <vt:i4>3</vt:i4>
      </vt:variant>
      <vt:variant>
        <vt:lpstr>Títulos de diapositiva</vt:lpstr>
      </vt:variant>
      <vt:variant>
        <vt:i4>81</vt:i4>
      </vt:variant>
    </vt:vector>
  </HeadingPairs>
  <TitlesOfParts>
    <vt:vector size="84" baseType="lpstr">
      <vt:lpstr>EL CABAÑAL (VALENCIA)</vt:lpstr>
      <vt:lpstr>LA MALVARROSA Valencia-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2020-02-17T10:35:03Z</dcterms:created>
  <dcterms:modified xsi:type="dcterms:W3CDTF">2020-02-17T10:35:50Z</dcterms:modified>
</cp:coreProperties>
</file>