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 id="2147483732" r:id="rId3"/>
    <p:sldMasterId id="2147483744" r:id="rId4"/>
  </p:sldMasterIdLst>
  <p:notesMasterIdLst>
    <p:notesMasterId r:id="rId52"/>
  </p:notesMasterIdLst>
  <p:sldIdLst>
    <p:sldId id="489" r:id="rId5"/>
    <p:sldId id="541" r:id="rId6"/>
    <p:sldId id="533" r:id="rId7"/>
    <p:sldId id="492" r:id="rId8"/>
    <p:sldId id="493" r:id="rId9"/>
    <p:sldId id="494" r:id="rId10"/>
    <p:sldId id="495" r:id="rId11"/>
    <p:sldId id="551" r:id="rId12"/>
    <p:sldId id="496" r:id="rId13"/>
    <p:sldId id="500" r:id="rId14"/>
    <p:sldId id="501" r:id="rId15"/>
    <p:sldId id="498" r:id="rId16"/>
    <p:sldId id="502" r:id="rId17"/>
    <p:sldId id="530" r:id="rId18"/>
    <p:sldId id="503" r:id="rId19"/>
    <p:sldId id="528" r:id="rId20"/>
    <p:sldId id="504" r:id="rId21"/>
    <p:sldId id="505" r:id="rId22"/>
    <p:sldId id="506" r:id="rId23"/>
    <p:sldId id="499" r:id="rId24"/>
    <p:sldId id="507" r:id="rId25"/>
    <p:sldId id="508" r:id="rId26"/>
    <p:sldId id="509" r:id="rId27"/>
    <p:sldId id="511" r:id="rId28"/>
    <p:sldId id="510" r:id="rId29"/>
    <p:sldId id="512" r:id="rId30"/>
    <p:sldId id="514" r:id="rId31"/>
    <p:sldId id="513" r:id="rId32"/>
    <p:sldId id="515" r:id="rId33"/>
    <p:sldId id="516" r:id="rId34"/>
    <p:sldId id="517" r:id="rId35"/>
    <p:sldId id="532" r:id="rId36"/>
    <p:sldId id="518" r:id="rId37"/>
    <p:sldId id="519" r:id="rId38"/>
    <p:sldId id="520" r:id="rId39"/>
    <p:sldId id="521" r:id="rId40"/>
    <p:sldId id="522" r:id="rId41"/>
    <p:sldId id="534" r:id="rId42"/>
    <p:sldId id="523" r:id="rId43"/>
    <p:sldId id="524" r:id="rId44"/>
    <p:sldId id="525" r:id="rId45"/>
    <p:sldId id="526" r:id="rId46"/>
    <p:sldId id="527" r:id="rId47"/>
    <p:sldId id="529" r:id="rId48"/>
    <p:sldId id="531" r:id="rId49"/>
    <p:sldId id="550" r:id="rId50"/>
    <p:sldId id="552" r:id="rId51"/>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g/+ra6T7crYWw+VaAD7IQ==" hashData="dYAlKBr/OuomTIw7vv0N+foOzr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996633"/>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60" d="100"/>
          <a:sy n="60" d="100"/>
        </p:scale>
        <p:origin x="-954" y="-450"/>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26/11/2019</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322780964"/>
      </p:ext>
    </p:extLst>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536407812"/>
      </p:ext>
    </p:extLst>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036859580"/>
      </p:ext>
    </p:extLst>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9843535"/>
      </p:ext>
    </p:extLst>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567300388"/>
      </p:ext>
    </p:extLst>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277307330"/>
      </p:ext>
    </p:extLst>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063845521"/>
      </p:ext>
    </p:extLst>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35366879"/>
      </p:ext>
    </p:extLst>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838187771"/>
      </p:ext>
    </p:extLst>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75658672"/>
      </p:ext>
    </p:extLst>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292217462"/>
      </p:ext>
    </p:extLst>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p:spPr>
        <p:txBody>
          <a:bodyPr/>
          <a:lstStyle/>
          <a:p>
            <a:r>
              <a:rPr lang="es-ES"/>
              <a:t>Haga clic para modificar el estilo de título del patrón</a:t>
            </a:r>
          </a:p>
        </p:txBody>
      </p:sp>
      <p:sp>
        <p:nvSpPr>
          <p:cNvPr id="3" name="2 Subtítulo"/>
          <p:cNvSpPr>
            <a:spLocks noGrp="1"/>
          </p:cNvSpPr>
          <p:nvPr>
            <p:ph type="subTitle" idx="1"/>
          </p:nvPr>
        </p:nvSpPr>
        <p:spPr>
          <a:xfrm>
            <a:off x="1620204"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5CF5DB14-C06C-4678-99EB-3FE78E1511E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851002913"/>
      </p:ext>
    </p:extLst>
  </p:cSld>
  <p:clrMapOvr>
    <a:masterClrMapping/>
  </p:clrMapOvr>
  <p:transition spd="slow" advTm="5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F9F3C168-4BF7-4F8D-ADF1-FFC76DEC3C54}"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763522828"/>
      </p:ext>
    </p:extLst>
  </p:cSld>
  <p:clrMapOvr>
    <a:masterClrMapping/>
  </p:clrMapOvr>
  <p:transition spd="slow" advTm="5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7"/>
            <a:ext cx="9181148" cy="1294287"/>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8E6A2FE-F386-4647-A01F-462029F7D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097742381"/>
      </p:ext>
    </p:extLst>
  </p:cSld>
  <p:clrMapOvr>
    <a:masterClrMapping/>
  </p:clrMapOvr>
  <p:transition spd="slow" advTm="5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540068" y="1520562"/>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490686" y="1520562"/>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E5773327-51EF-40FA-9B3D-5B1FA5D3C97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47213365"/>
      </p:ext>
    </p:extLst>
  </p:cSld>
  <p:clrMapOvr>
    <a:masterClrMapping/>
  </p:clrMapOvr>
  <p:transition spd="slow" advTm="5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486937"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486937"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9B2513CF-BDCF-4F60-8E19-C719D56EA15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982695114"/>
      </p:ext>
    </p:extLst>
  </p:cSld>
  <p:clrMapOvr>
    <a:masterClrMapping/>
  </p:clrMapOvr>
  <p:transition spd="slow" advTm="5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2FC2EE43-399A-432C-BA9E-EF79061FBD93}"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384815906"/>
      </p:ext>
    </p:extLst>
  </p:cSld>
  <p:clrMapOvr>
    <a:masterClrMapping/>
  </p:clrMapOvr>
  <p:transition spd="slow" advTm="5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E0780EF5-B3DF-4650-901D-574D6B4B800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588295461"/>
      </p:ext>
    </p:extLst>
  </p:cSld>
  <p:clrMapOvr>
    <a:masterClrMapping/>
  </p:clrMapOvr>
  <p:transition spd="slow" advTm="5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223029" y="259462"/>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540069" y="1363679"/>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2B83414-E86A-401D-A60A-C032A3ADBEB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546534563"/>
      </p:ext>
    </p:extLst>
  </p:cSld>
  <p:clrMapOvr>
    <a:masterClrMapping/>
  </p:clrMapOvr>
  <p:transition spd="slow" advTm="5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505B4942-4A12-47D8-BBCA-23EA1FF972C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970569228"/>
      </p:ext>
    </p:extLst>
  </p:cSld>
  <p:clrMapOvr>
    <a:masterClrMapping/>
  </p:clrMapOvr>
  <p:transition spd="slow" advTm="5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200B95C-31B6-45EA-97D0-4C69D21FC3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129120993"/>
      </p:ext>
    </p:extLst>
  </p:cSld>
  <p:clrMapOvr>
    <a:masterClrMapping/>
  </p:clrMapOvr>
  <p:transition spd="slow" advTm="5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AE3ADB11-BBB7-4658-A24A-DBE79DC9E86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572840637"/>
      </p:ext>
    </p:extLst>
  </p:cSld>
  <p:clrMapOvr>
    <a:masterClrMapping/>
  </p:clrMapOvr>
  <p:transition spd="slow" advTm="5000">
    <p:plus/>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5"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D87BD92D-CEDF-4FC8-8B73-694E41006B4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4215207109"/>
      </p:ext>
    </p:extLst>
  </p:cSld>
  <p:clrMapOvr>
    <a:masterClrMapping/>
  </p:clrMapOvr>
  <p:transition spd="slow" advTm="5000">
    <p:plus/>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36099E44-3420-4C6B-BB6E-4F33B98207C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600004104"/>
      </p:ext>
    </p:extLst>
  </p:cSld>
  <p:clrMapOvr>
    <a:masterClrMapping/>
  </p:clrMapOvr>
  <p:transition spd="slow" advTm="5000">
    <p:plus/>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3"/>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EB8F42A8-A241-4001-9926-B46DFB400B8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427185177"/>
      </p:ext>
    </p:extLst>
  </p:cSld>
  <p:clrMapOvr>
    <a:masterClrMapping/>
  </p:clrMapOvr>
  <p:transition spd="slow" advTm="5000">
    <p:plus/>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3"/>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8CA0E95-649D-4580-A9D7-00A805DD772A}"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529425404"/>
      </p:ext>
    </p:extLst>
  </p:cSld>
  <p:clrMapOvr>
    <a:masterClrMapping/>
  </p:clrMapOvr>
  <p:transition spd="slow" advTm="5000">
    <p:plus/>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85731E7C-C388-4F42-A698-04F2BFCD864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441291521"/>
      </p:ext>
    </p:extLst>
  </p:cSld>
  <p:clrMapOvr>
    <a:masterClrMapping/>
  </p:clrMapOvr>
  <p:transition spd="slow" advTm="5000">
    <p:plus/>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E84C72E0-4C8D-42A7-82B9-65B4617CF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626836154"/>
      </p:ext>
    </p:extLst>
  </p:cSld>
  <p:clrMapOvr>
    <a:masterClrMapping/>
  </p:clrMapOvr>
  <p:transition spd="slow" advTm="5000">
    <p:plus/>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8107AF0A-D812-4411-917E-2C48E2D893BE}"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702572961"/>
      </p:ext>
    </p:extLst>
  </p:cSld>
  <p:clrMapOvr>
    <a:masterClrMapping/>
  </p:clrMapOvr>
  <p:transition spd="slow" advTm="5000">
    <p:plus/>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80"/>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249C6FA2-EFDC-4FAD-BC44-918DD9BB1DE7}"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990093421"/>
      </p:ext>
    </p:extLst>
  </p:cSld>
  <p:clrMapOvr>
    <a:masterClrMapping/>
  </p:clrMapOvr>
  <p:transition spd="slow" advTm="5000">
    <p:plus/>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718D88DC-390A-430B-B634-BFFC42A44F5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59044717"/>
      </p:ext>
    </p:extLst>
  </p:cSld>
  <p:clrMapOvr>
    <a:masterClrMapping/>
  </p:clrMapOvr>
  <p:transition spd="slow" advTm="5000">
    <p:plus/>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7240C3B-B508-4B67-AF6B-E42A0032654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4282686764"/>
      </p:ext>
    </p:extLst>
  </p:cSld>
  <p:clrMapOvr>
    <a:masterClrMapping/>
  </p:clrMapOvr>
  <p:transition spd="slow" advTm="5000">
    <p:plus/>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CA8F649A-2AA1-4C59-BA55-1595EE04E2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874143074"/>
      </p:ext>
    </p:extLst>
  </p:cSld>
  <p:clrMapOvr>
    <a:masterClrMapping/>
  </p:clrMapOvr>
  <p:transition spd="slow" advTm="5000">
    <p:plus/>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119904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solidFill>
                  <a:prstClr val="black">
                    <a:tint val="75000"/>
                  </a:prstClr>
                </a:solidFill>
              </a:rPr>
              <a:pPr/>
              <a:t>26/11/2019</a:t>
            </a:fld>
            <a:endParaRPr lang="es-ES">
              <a:solidFill>
                <a:prstClr val="black">
                  <a:tint val="75000"/>
                </a:prstClr>
              </a:solidFill>
            </a:endParaRPr>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387586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540069"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4099" name="Rectangle 3"/>
          <p:cNvSpPr>
            <a:spLocks noGrp="1" noChangeArrowheads="1"/>
          </p:cNvSpPr>
          <p:nvPr>
            <p:ph type="body" idx="1"/>
          </p:nvPr>
        </p:nvSpPr>
        <p:spPr bwMode="auto">
          <a:xfrm>
            <a:off x="540069" y="1520562"/>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84996" name="Rectangle 4">
            <a:extLst>
              <a:ext uri="{FF2B5EF4-FFF2-40B4-BE49-F238E27FC236}"/>
            </a:extLst>
          </p:cNvPr>
          <p:cNvSpPr>
            <a:spLocks noGrp="1" noChangeArrowheads="1"/>
          </p:cNvSpPr>
          <p:nvPr>
            <p:ph type="dt" sz="half" idx="2"/>
          </p:nvPr>
        </p:nvSpPr>
        <p:spPr bwMode="auto">
          <a:xfrm>
            <a:off x="540069"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7" name="Rectangle 5">
            <a:extLst>
              <a:ext uri="{FF2B5EF4-FFF2-40B4-BE49-F238E27FC236}"/>
            </a:extLst>
          </p:cNvPr>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8" name="Rectangle 6">
            <a:extLst>
              <a:ext uri="{FF2B5EF4-FFF2-40B4-BE49-F238E27FC236}"/>
            </a:extLst>
          </p:cNvPr>
          <p:cNvSpPr>
            <a:spLocks noGrp="1" noChangeArrowheads="1"/>
          </p:cNvSpPr>
          <p:nvPr>
            <p:ph type="sldNum" sz="quarter" idx="4"/>
          </p:nvPr>
        </p:nvSpPr>
        <p:spPr bwMode="auto">
          <a:xfrm>
            <a:off x="7740969"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B4E73D2B-2A45-4097-8011-B0866F2604C9}"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418948986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slow" advTm="5000">
    <p:plus/>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40070"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1027" name="Rectangle 3"/>
          <p:cNvSpPr>
            <a:spLocks noGrp="1" noChangeArrowheads="1"/>
          </p:cNvSpPr>
          <p:nvPr>
            <p:ph type="body" idx="1"/>
          </p:nvPr>
        </p:nvSpPr>
        <p:spPr bwMode="auto">
          <a:xfrm>
            <a:off x="540070" y="1520563"/>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a:extLst>
              <a:ext uri="{FF2B5EF4-FFF2-40B4-BE49-F238E27FC236}"/>
            </a:extLst>
          </p:cNvPr>
          <p:cNvSpPr>
            <a:spLocks noGrp="1" noChangeArrowheads="1"/>
          </p:cNvSpPr>
          <p:nvPr>
            <p:ph type="dt" sz="half" idx="2"/>
          </p:nvPr>
        </p:nvSpPr>
        <p:spPr bwMode="auto">
          <a:xfrm>
            <a:off x="540070"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1029" name="Rectangle 5">
            <a:extLst>
              <a:ext uri="{FF2B5EF4-FFF2-40B4-BE49-F238E27FC236}"/>
            </a:extLst>
          </p:cNvPr>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1030" name="Rectangle 6">
            <a:extLst>
              <a:ext uri="{FF2B5EF4-FFF2-40B4-BE49-F238E27FC236}"/>
            </a:extLst>
          </p:cNvPr>
          <p:cNvSpPr>
            <a:spLocks noGrp="1" noChangeArrowheads="1"/>
          </p:cNvSpPr>
          <p:nvPr>
            <p:ph type="sldNum" sz="quarter" idx="4"/>
          </p:nvPr>
        </p:nvSpPr>
        <p:spPr bwMode="auto">
          <a:xfrm>
            <a:off x="7740970"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A5D99AF0-0DFD-4823-B310-B51FCA2DC87B}"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366713273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spd="slow" advTm="5000">
    <p:plus/>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4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52.jpeg"/></Relationships>
</file>

<file path=ppt/slides/_rels/slide47.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5" y="-35485"/>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0" y="556636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solidFill>
                  <a:prstClr val="black"/>
                </a:solidFill>
              </a:rPr>
              <a:t> </a:t>
            </a:r>
            <a:endParaRPr lang="es-ES" b="1" i="1" dirty="0">
              <a:solidFill>
                <a:prstClr val="black"/>
              </a:solidFill>
            </a:endParaRPr>
          </a:p>
        </p:txBody>
      </p:sp>
      <p:pic>
        <p:nvPicPr>
          <p:cNvPr id="155650" name="Picture 2" descr="CARA"/>
          <p:cNvPicPr>
            <a:picLocks noChangeAspect="1" noChangeArrowheads="1"/>
          </p:cNvPicPr>
          <p:nvPr/>
        </p:nvPicPr>
        <p:blipFill>
          <a:blip r:embed="rId5"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5" y="4344474"/>
            <a:ext cx="3180191" cy="1066951"/>
          </a:xfrm>
          <a:prstGeom prst="rect">
            <a:avLst/>
          </a:prstGeom>
        </p:spPr>
        <p:txBody>
          <a:bodyPr wrap="square" lIns="81272" tIns="40636" rIns="81272" bIns="40636">
            <a:spAutoFit/>
          </a:bodyPr>
          <a:lstStyle/>
          <a:p>
            <a:pPr algn="ctr"/>
            <a:endParaRPr lang="es-ES" sz="6400" kern="10" dirty="0">
              <a:ln w="28575">
                <a:solidFill>
                  <a:prstClr val="black"/>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92421" y="1472448"/>
            <a:ext cx="8254130" cy="371221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Edificaciones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Excéntricas y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p>
          <a:p>
            <a:pPr algn="ct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Raras en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a:t>
            </a: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Mundo</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552290" y="726647"/>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212050" y="179254"/>
            <a:ext cx="922615" cy="1013707"/>
          </a:xfrm>
          <a:prstGeom prst="rect">
            <a:avLst/>
          </a:prstGeom>
          <a:noFill/>
          <a:ln w="9525">
            <a:noFill/>
            <a:miter lim="800000"/>
            <a:headEnd/>
            <a:tailEnd/>
          </a:ln>
        </p:spPr>
      </p:pic>
    </p:spTree>
    <p:extLst>
      <p:ext uri="{BB962C8B-B14F-4D97-AF65-F5344CB8AC3E}">
        <p14:creationId xmlns:p14="http://schemas.microsoft.com/office/powerpoint/2010/main" val="3447033497"/>
      </p:ext>
    </p:extLst>
  </p:cSld>
  <p:clrMapOvr>
    <a:masterClrMapping/>
  </p:clrMapOvr>
  <p:transition spd="med" advTm="11000">
    <p:random/>
    <p:sndAc>
      <p:stSnd loop="1">
        <p:snd r:embed="rId2" name="15 Piano Concerto No. 21 (Andan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24211" y="1530152"/>
            <a:ext cx="8568952" cy="3847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dirty="0" smtClean="0">
                <a:solidFill>
                  <a:srgbClr val="0000FF"/>
                </a:solidFill>
                <a:latin typeface="+mj-lt"/>
              </a:rPr>
              <a:t>Todas </a:t>
            </a:r>
            <a:r>
              <a:rPr lang="es-ES" altLang="es-ES" sz="2800" b="1" dirty="0">
                <a:solidFill>
                  <a:srgbClr val="0000FF"/>
                </a:solidFill>
                <a:latin typeface="+mj-lt"/>
              </a:rPr>
              <a:t>las ciudades cuentan con edificios que no terminamos de entender cuál fue el objetivo con el que los construyeron. Algunos tienen formas extrañas o fueron pintados y decorados con colores extravagantes o demasiado llamativos. Otros, son fascinantes obras de arte que no podemos dejar de admirar y aquí encontrarás un poco de cada uno de estos diseños.</a:t>
            </a:r>
          </a:p>
          <a:p>
            <a:pPr algn="ctr" fontAlgn="base">
              <a:spcBef>
                <a:spcPct val="0"/>
              </a:spcBef>
              <a:spcAft>
                <a:spcPct val="0"/>
              </a:spcAft>
            </a:pPr>
            <a:endParaRPr lang="es-ES" altLang="es-ES" sz="2000" b="1" dirty="0" smtClean="0">
              <a:solidFill>
                <a:srgbClr val="0000FF"/>
              </a:solidFill>
              <a:latin typeface="+mj-lt"/>
            </a:endParaRPr>
          </a:p>
        </p:txBody>
      </p:sp>
    </p:spTree>
    <p:extLst>
      <p:ext uri="{BB962C8B-B14F-4D97-AF65-F5344CB8AC3E}">
        <p14:creationId xmlns:p14="http://schemas.microsoft.com/office/powerpoint/2010/main" val="3512250798"/>
      </p:ext>
    </p:extLst>
  </p:cSld>
  <p:clrMapOvr>
    <a:masterClrMapping/>
  </p:clrMapOvr>
  <p:transition spd="slow" advTm="16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Absolute Towers, de MAD Architects en Mississauga (Canadá) Libro Building Community. New Apartment Architecture de Thames &amp;Hud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58" y="-179537"/>
            <a:ext cx="10834808" cy="671758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116" y="17764"/>
            <a:ext cx="2376264" cy="1200329"/>
          </a:xfrm>
          <a:prstGeom prst="rect">
            <a:avLst/>
          </a:prstGeom>
        </p:spPr>
        <p:txBody>
          <a:bodyPr wrap="square">
            <a:spAutoFit/>
          </a:bodyPr>
          <a:lstStyle/>
          <a:p>
            <a:r>
              <a:rPr lang="es-ES" b="1" dirty="0">
                <a:solidFill>
                  <a:srgbClr val="000000"/>
                </a:solidFill>
              </a:rPr>
              <a:t>Absolute Towers, de MAD Architects en Mississauga (Canadá)</a:t>
            </a:r>
          </a:p>
        </p:txBody>
      </p:sp>
    </p:spTree>
    <p:extLst>
      <p:ext uri="{BB962C8B-B14F-4D97-AF65-F5344CB8AC3E}">
        <p14:creationId xmlns:p14="http://schemas.microsoft.com/office/powerpoint/2010/main" val="2218139918"/>
      </p:ext>
    </p:extLst>
  </p:cSld>
  <p:clrMapOvr>
    <a:masterClrMapping/>
  </p:clrMapOvr>
  <p:transition spd="slow" advTm="9000">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5" y="-34887"/>
            <a:ext cx="10975199" cy="65515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107" y="378024"/>
            <a:ext cx="5400675" cy="1754326"/>
          </a:xfrm>
          <a:prstGeom prst="rect">
            <a:avLst/>
          </a:prstGeom>
        </p:spPr>
        <p:txBody>
          <a:bodyPr>
            <a:spAutoFit/>
          </a:bodyPr>
          <a:lstStyle/>
          <a:p>
            <a:r>
              <a:rPr lang="es-ES" b="1" dirty="0">
                <a:solidFill>
                  <a:srgbClr val="000000"/>
                </a:solidFill>
              </a:rPr>
              <a:t>La Casa en las Nubes (Thorpeness, Suffolk)</a:t>
            </a:r>
          </a:p>
          <a:p>
            <a:endParaRPr lang="es-ES" dirty="0">
              <a:solidFill>
                <a:srgbClr val="000000"/>
              </a:solidFill>
            </a:endParaRPr>
          </a:p>
          <a:p>
            <a:r>
              <a:rPr lang="es-ES" dirty="0">
                <a:solidFill>
                  <a:srgbClr val="000000"/>
                </a:solidFill>
              </a:rPr>
              <a:t>Originalmente construida como una torre de agua, la Casa en las Nubes fue convertida en un hogar en el año 1978, contando con 5 habitaciones y 3 baños.</a:t>
            </a:r>
          </a:p>
        </p:txBody>
      </p:sp>
    </p:spTree>
    <p:extLst>
      <p:ext uri="{BB962C8B-B14F-4D97-AF65-F5344CB8AC3E}">
        <p14:creationId xmlns:p14="http://schemas.microsoft.com/office/powerpoint/2010/main" val="3244184952"/>
      </p:ext>
    </p:extLst>
  </p:cSld>
  <p:clrMapOvr>
    <a:masterClrMapping/>
  </p:clrMapOvr>
  <p:transition spd="slow" advTm="16000">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2" y="0"/>
            <a:ext cx="10945291" cy="666884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082" y="162000"/>
            <a:ext cx="7560915" cy="923330"/>
          </a:xfrm>
          <a:prstGeom prst="rect">
            <a:avLst/>
          </a:prstGeom>
        </p:spPr>
        <p:txBody>
          <a:bodyPr wrap="square">
            <a:spAutoFit/>
          </a:bodyPr>
          <a:lstStyle/>
          <a:p>
            <a:r>
              <a:rPr lang="es-ES" b="1" dirty="0">
                <a:solidFill>
                  <a:srgbClr val="000000"/>
                </a:solidFill>
              </a:rPr>
              <a:t>La Casa Hongo (Cincinnati, Ohio, Estados Unidos</a:t>
            </a:r>
            <a:r>
              <a:rPr lang="es-ES" b="1" dirty="0" smtClean="0">
                <a:solidFill>
                  <a:srgbClr val="000000"/>
                </a:solidFill>
              </a:rPr>
              <a:t>)</a:t>
            </a:r>
            <a:endParaRPr lang="es-ES" dirty="0">
              <a:solidFill>
                <a:srgbClr val="000000"/>
              </a:solidFill>
            </a:endParaRPr>
          </a:p>
          <a:p>
            <a:r>
              <a:rPr lang="es-ES" dirty="0">
                <a:solidFill>
                  <a:srgbClr val="000000"/>
                </a:solidFill>
              </a:rPr>
              <a:t>Construida por el arquitecto Terry Brown entre el año 1996 y 2006, esta casa es uno de los más famosos paisajes de la ciudad de Cincinnati.</a:t>
            </a:r>
          </a:p>
        </p:txBody>
      </p:sp>
    </p:spTree>
    <p:extLst>
      <p:ext uri="{BB962C8B-B14F-4D97-AF65-F5344CB8AC3E}">
        <p14:creationId xmlns:p14="http://schemas.microsoft.com/office/powerpoint/2010/main" val="4279834955"/>
      </p:ext>
    </p:extLst>
  </p:cSld>
  <p:clrMapOvr>
    <a:masterClrMapping/>
  </p:clrMapOvr>
  <p:transition spd="slow" advTm="14000">
    <p:plu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2" y="-126031"/>
            <a:ext cx="10806121" cy="673197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112643" y="234008"/>
            <a:ext cx="5400675" cy="1200329"/>
          </a:xfrm>
          <a:prstGeom prst="rect">
            <a:avLst/>
          </a:prstGeom>
        </p:spPr>
        <p:txBody>
          <a:bodyPr>
            <a:spAutoFit/>
          </a:bodyPr>
          <a:lstStyle/>
          <a:p>
            <a:pPr algn="r"/>
            <a:r>
              <a:rPr lang="es-ES" b="1" dirty="0">
                <a:solidFill>
                  <a:srgbClr val="000000"/>
                </a:solidFill>
              </a:rPr>
              <a:t>Wat Ananda Metyarama (Singapur)</a:t>
            </a:r>
          </a:p>
          <a:p>
            <a:pPr algn="r"/>
            <a:r>
              <a:rPr lang="es-ES" dirty="0" smtClean="0">
                <a:solidFill>
                  <a:srgbClr val="000000"/>
                </a:solidFill>
              </a:rPr>
              <a:t>La </a:t>
            </a:r>
            <a:r>
              <a:rPr lang="es-ES" dirty="0">
                <a:solidFill>
                  <a:srgbClr val="000000"/>
                </a:solidFill>
              </a:rPr>
              <a:t>nueva ala del templo budista Wat Ananda Metyarama, en Singapur, fue </a:t>
            </a:r>
            <a:r>
              <a:rPr lang="es-ES" dirty="0" smtClean="0">
                <a:solidFill>
                  <a:srgbClr val="000000"/>
                </a:solidFill>
              </a:rPr>
              <a:t>inaugurada</a:t>
            </a:r>
          </a:p>
          <a:p>
            <a:pPr algn="r"/>
            <a:r>
              <a:rPr lang="es-ES" dirty="0" smtClean="0">
                <a:solidFill>
                  <a:srgbClr val="000000"/>
                </a:solidFill>
              </a:rPr>
              <a:t> </a:t>
            </a:r>
            <a:r>
              <a:rPr lang="es-ES" dirty="0">
                <a:solidFill>
                  <a:srgbClr val="000000"/>
                </a:solidFill>
              </a:rPr>
              <a:t>en enero del 2014.</a:t>
            </a:r>
          </a:p>
        </p:txBody>
      </p:sp>
    </p:spTree>
    <p:extLst>
      <p:ext uri="{BB962C8B-B14F-4D97-AF65-F5344CB8AC3E}">
        <p14:creationId xmlns:p14="http://schemas.microsoft.com/office/powerpoint/2010/main" val="1199432863"/>
      </p:ext>
    </p:extLst>
  </p:cSld>
  <p:clrMapOvr>
    <a:masterClrMapping/>
  </p:clrMapOvr>
  <p:transition spd="slow" advTm="11000">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40635" y="15766"/>
            <a:ext cx="5400675" cy="1754326"/>
          </a:xfrm>
          <a:prstGeom prst="rect">
            <a:avLst/>
          </a:prstGeom>
        </p:spPr>
        <p:txBody>
          <a:bodyPr>
            <a:spAutoFit/>
          </a:bodyPr>
          <a:lstStyle/>
          <a:p>
            <a:pPr algn="r"/>
            <a:r>
              <a:rPr lang="es-ES" b="1" dirty="0">
                <a:solidFill>
                  <a:srgbClr val="000000"/>
                </a:solidFill>
              </a:rPr>
              <a:t>Futuroscopio (Poitiers, Francia</a:t>
            </a:r>
            <a:r>
              <a:rPr lang="es-ES" b="1" dirty="0" smtClean="0">
                <a:solidFill>
                  <a:srgbClr val="000000"/>
                </a:solidFill>
              </a:rPr>
              <a:t>)</a:t>
            </a:r>
            <a:endParaRPr lang="es-ES" dirty="0">
              <a:solidFill>
                <a:srgbClr val="000000"/>
              </a:solidFill>
            </a:endParaRPr>
          </a:p>
          <a:p>
            <a:pPr algn="r"/>
            <a:r>
              <a:rPr lang="es-ES" dirty="0">
                <a:solidFill>
                  <a:srgbClr val="000000"/>
                </a:solidFill>
              </a:rPr>
              <a:t>Este edificio dentro del parque Futuroscopio contiene una pantalla del tamaño de una cancha de tenis, que muestra la increíble historia del </a:t>
            </a:r>
            <a:endParaRPr lang="es-ES" dirty="0" smtClean="0">
              <a:solidFill>
                <a:srgbClr val="000000"/>
              </a:solidFill>
            </a:endParaRPr>
          </a:p>
          <a:p>
            <a:pPr algn="r"/>
            <a:r>
              <a:rPr lang="es-ES" dirty="0" err="1" smtClean="0">
                <a:solidFill>
                  <a:srgbClr val="000000"/>
                </a:solidFill>
              </a:rPr>
              <a:t>Dr</a:t>
            </a:r>
            <a:r>
              <a:rPr lang="es-ES" dirty="0" smtClean="0">
                <a:solidFill>
                  <a:srgbClr val="000000"/>
                </a:solidFill>
              </a:rPr>
              <a:t> </a:t>
            </a:r>
            <a:r>
              <a:rPr lang="es-ES" dirty="0">
                <a:solidFill>
                  <a:srgbClr val="000000"/>
                </a:solidFill>
              </a:rPr>
              <a:t>Biruté Mary Galdikas y el Dr Daphne Sheldrick en su travesía entre Kenia y Borneo.</a:t>
            </a:r>
          </a:p>
        </p:txBody>
      </p:sp>
    </p:spTree>
    <p:extLst>
      <p:ext uri="{BB962C8B-B14F-4D97-AF65-F5344CB8AC3E}">
        <p14:creationId xmlns:p14="http://schemas.microsoft.com/office/powerpoint/2010/main" val="2778778583"/>
      </p:ext>
    </p:extLst>
  </p:cSld>
  <p:clrMapOvr>
    <a:masterClrMapping/>
  </p:clrMapOvr>
  <p:transition spd="slow" advTm="15000">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4068528" y="3248509"/>
            <a:ext cx="6120680" cy="2677656"/>
          </a:xfrm>
          <a:prstGeom prst="rect">
            <a:avLst/>
          </a:prstGeom>
          <a:no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a:solidFill>
                <a:srgbClr val="0000FF"/>
              </a:solidFill>
              <a:latin typeface="Arial"/>
            </a:endParaRPr>
          </a:p>
          <a:p>
            <a:pPr algn="ctr" fontAlgn="base">
              <a:spcBef>
                <a:spcPct val="0"/>
              </a:spcBef>
              <a:spcAft>
                <a:spcPct val="0"/>
              </a:spcAft>
            </a:pPr>
            <a:r>
              <a:rPr lang="es-ES" altLang="es-ES" sz="2800" b="1" dirty="0" smtClean="0">
                <a:solidFill>
                  <a:srgbClr val="0000FF"/>
                </a:solidFill>
                <a:latin typeface="Arial"/>
              </a:rPr>
              <a:t>Construido </a:t>
            </a:r>
            <a:r>
              <a:rPr lang="es-ES" altLang="es-ES" sz="2800" b="1" dirty="0">
                <a:solidFill>
                  <a:srgbClr val="0000FF"/>
                </a:solidFill>
                <a:latin typeface="Arial"/>
              </a:rPr>
              <a:t>en 1968, este es un edificio solo, diseñado por Francisco Javier Sáenz de Oiza, destinado a ser el pionero español de los años 60 y 70.</a:t>
            </a:r>
          </a:p>
        </p:txBody>
      </p:sp>
      <p:sp>
        <p:nvSpPr>
          <p:cNvPr id="2" name="1 Rectángulo"/>
          <p:cNvSpPr/>
          <p:nvPr/>
        </p:nvSpPr>
        <p:spPr>
          <a:xfrm>
            <a:off x="4608587" y="2155972"/>
            <a:ext cx="5328592" cy="1200329"/>
          </a:xfrm>
          <a:prstGeom prst="rect">
            <a:avLst/>
          </a:prstGeom>
        </p:spPr>
        <p:txBody>
          <a:bodyPr wrap="square">
            <a:spAutoFit/>
          </a:bodyPr>
          <a:lstStyle/>
          <a:p>
            <a:pPr algn="ctr"/>
            <a:r>
              <a:rPr lang="es-ES" sz="3600" b="1" dirty="0">
                <a:solidFill>
                  <a:schemeClr val="bg1"/>
                </a:solidFill>
              </a:rPr>
              <a:t>Torres Blancas (Madrid, España)</a:t>
            </a:r>
          </a:p>
        </p:txBody>
      </p:sp>
      <p:pic>
        <p:nvPicPr>
          <p:cNvPr id="4"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567734" cy="6516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3485089"/>
      </p:ext>
    </p:extLst>
  </p:cSld>
  <p:clrMapOvr>
    <a:masterClrMapping/>
  </p:clrMapOvr>
  <p:transition spd="slow" advTm="9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6449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100" y="234008"/>
            <a:ext cx="4464495" cy="1754326"/>
          </a:xfrm>
          <a:prstGeom prst="rect">
            <a:avLst/>
          </a:prstGeom>
        </p:spPr>
        <p:txBody>
          <a:bodyPr wrap="square">
            <a:spAutoFit/>
          </a:bodyPr>
          <a:lstStyle/>
          <a:p>
            <a:r>
              <a:rPr lang="es-ES" b="1" dirty="0" smtClean="0">
                <a:solidFill>
                  <a:srgbClr val="FFFF00"/>
                </a:solidFill>
              </a:rPr>
              <a:t>El </a:t>
            </a:r>
            <a:r>
              <a:rPr lang="es-ES" b="1" dirty="0">
                <a:solidFill>
                  <a:srgbClr val="FFFF00"/>
                </a:solidFill>
              </a:rPr>
              <a:t>Tempo de Lotus (Delhi, India)</a:t>
            </a:r>
          </a:p>
          <a:p>
            <a:endParaRPr lang="es-ES" dirty="0">
              <a:solidFill>
                <a:srgbClr val="FFFF00"/>
              </a:solidFill>
            </a:endParaRPr>
          </a:p>
          <a:p>
            <a:r>
              <a:rPr lang="es-ES" dirty="0">
                <a:solidFill>
                  <a:srgbClr val="FFFF00"/>
                </a:solidFill>
              </a:rPr>
              <a:t>La casa principal de alabanza de los miembros de la Fe Bahá'í en la India. En este culto religioso se cree en una unidad espiritual de todos los seres humanos.</a:t>
            </a:r>
          </a:p>
        </p:txBody>
      </p:sp>
    </p:spTree>
    <p:extLst>
      <p:ext uri="{BB962C8B-B14F-4D97-AF65-F5344CB8AC3E}">
        <p14:creationId xmlns:p14="http://schemas.microsoft.com/office/powerpoint/2010/main" val="3377460278"/>
      </p:ext>
    </p:extLst>
  </p:cSld>
  <p:clrMapOvr>
    <a:masterClrMapping/>
  </p:clrMapOvr>
  <p:transition spd="slow" advTm="14000">
    <p:plu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97"/>
            <a:ext cx="10801351" cy="67541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091" y="162000"/>
            <a:ext cx="4389193" cy="2031325"/>
          </a:xfrm>
          <a:prstGeom prst="rect">
            <a:avLst/>
          </a:prstGeom>
        </p:spPr>
        <p:txBody>
          <a:bodyPr wrap="square">
            <a:spAutoFit/>
          </a:bodyPr>
          <a:lstStyle/>
          <a:p>
            <a:r>
              <a:rPr lang="es-ES" b="1" dirty="0">
                <a:solidFill>
                  <a:srgbClr val="000000"/>
                </a:solidFill>
              </a:rPr>
              <a:t>Wonderworks (Orlando, Florida</a:t>
            </a:r>
            <a:r>
              <a:rPr lang="es-ES" b="1" dirty="0" smtClean="0">
                <a:solidFill>
                  <a:srgbClr val="000000"/>
                </a:solidFill>
              </a:rPr>
              <a:t>)</a:t>
            </a:r>
            <a:endParaRPr lang="es-ES" dirty="0">
              <a:solidFill>
                <a:srgbClr val="000000"/>
              </a:solidFill>
            </a:endParaRPr>
          </a:p>
          <a:p>
            <a:r>
              <a:rPr lang="es-ES" dirty="0">
                <a:solidFill>
                  <a:srgbClr val="000000"/>
                </a:solidFill>
              </a:rPr>
              <a:t>Wonderworks es una compañía que crea productos de entretenimiento en los centros de Estados Unidos. Presenta exhibiciones interactivas y educacionales, así como divertidos juegos del tipo de láser.</a:t>
            </a:r>
          </a:p>
        </p:txBody>
      </p:sp>
    </p:spTree>
    <p:extLst>
      <p:ext uri="{BB962C8B-B14F-4D97-AF65-F5344CB8AC3E}">
        <p14:creationId xmlns:p14="http://schemas.microsoft.com/office/powerpoint/2010/main" val="2122575899"/>
      </p:ext>
    </p:extLst>
  </p:cSld>
  <p:clrMapOvr>
    <a:masterClrMapping/>
  </p:clrMapOvr>
  <p:transition spd="slow" advTm="18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53" y="0"/>
            <a:ext cx="10863987"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488907" y="231532"/>
            <a:ext cx="3168427" cy="2462213"/>
          </a:xfrm>
          <a:prstGeom prst="rect">
            <a:avLst/>
          </a:prstGeom>
        </p:spPr>
        <p:txBody>
          <a:bodyPr wrap="square">
            <a:spAutoFit/>
          </a:bodyPr>
          <a:lstStyle/>
          <a:p>
            <a:pPr algn="r"/>
            <a:r>
              <a:rPr lang="es-ES" sz="2000" b="1" dirty="0">
                <a:solidFill>
                  <a:srgbClr val="FFC000"/>
                </a:solidFill>
              </a:rPr>
              <a:t>Teleférico </a:t>
            </a:r>
            <a:r>
              <a:rPr lang="es-ES" sz="2000" b="1" dirty="0" smtClean="0">
                <a:solidFill>
                  <a:srgbClr val="FFC000"/>
                </a:solidFill>
              </a:rPr>
              <a:t>Nordpark</a:t>
            </a:r>
          </a:p>
          <a:p>
            <a:pPr algn="r"/>
            <a:r>
              <a:rPr lang="es-ES" sz="2000" b="1" dirty="0" smtClean="0">
                <a:solidFill>
                  <a:srgbClr val="FFC000"/>
                </a:solidFill>
              </a:rPr>
              <a:t> </a:t>
            </a:r>
            <a:r>
              <a:rPr lang="es-ES" sz="2000" b="1" dirty="0">
                <a:solidFill>
                  <a:srgbClr val="FFC000"/>
                </a:solidFill>
              </a:rPr>
              <a:t>(Innsbruck, Austria</a:t>
            </a:r>
            <a:r>
              <a:rPr lang="es-ES" sz="2000" b="1" dirty="0" smtClean="0">
                <a:solidFill>
                  <a:srgbClr val="FFC000"/>
                </a:solidFill>
              </a:rPr>
              <a:t>)</a:t>
            </a:r>
            <a:endParaRPr lang="es-ES" sz="2000" b="1" dirty="0">
              <a:solidFill>
                <a:srgbClr val="FFC000"/>
              </a:solidFill>
            </a:endParaRPr>
          </a:p>
          <a:p>
            <a:pPr algn="r"/>
            <a:r>
              <a:rPr lang="es-ES" sz="1600" b="1" dirty="0">
                <a:solidFill>
                  <a:srgbClr val="FFC000"/>
                </a:solidFill>
              </a:rPr>
              <a:t>El ganador del Festival Mundial de Arquitectura en el año 2008, este </a:t>
            </a:r>
            <a:r>
              <a:rPr lang="es-ES" sz="1600" b="1" dirty="0" smtClean="0">
                <a:solidFill>
                  <a:srgbClr val="FFC000"/>
                </a:solidFill>
              </a:rPr>
              <a:t>teleférico</a:t>
            </a:r>
          </a:p>
          <a:p>
            <a:pPr algn="r"/>
            <a:r>
              <a:rPr lang="es-ES" sz="1600" b="1" dirty="0" smtClean="0">
                <a:solidFill>
                  <a:srgbClr val="FFC000"/>
                </a:solidFill>
              </a:rPr>
              <a:t> </a:t>
            </a:r>
            <a:r>
              <a:rPr lang="es-ES" sz="1600" b="1" dirty="0">
                <a:solidFill>
                  <a:srgbClr val="FFC000"/>
                </a:solidFill>
              </a:rPr>
              <a:t>fue diseñado para </a:t>
            </a:r>
            <a:endParaRPr lang="es-ES" sz="1600" b="1" dirty="0" smtClean="0">
              <a:solidFill>
                <a:srgbClr val="FFC000"/>
              </a:solidFill>
            </a:endParaRPr>
          </a:p>
          <a:p>
            <a:pPr algn="r"/>
            <a:r>
              <a:rPr lang="es-ES" sz="1600" b="1" dirty="0" smtClean="0">
                <a:solidFill>
                  <a:srgbClr val="FFC000"/>
                </a:solidFill>
              </a:rPr>
              <a:t>mimetizar con </a:t>
            </a:r>
          </a:p>
          <a:p>
            <a:pPr algn="r"/>
            <a:r>
              <a:rPr lang="es-ES" sz="1600" b="1" dirty="0" smtClean="0">
                <a:solidFill>
                  <a:srgbClr val="FFC000"/>
                </a:solidFill>
              </a:rPr>
              <a:t>el paisaje</a:t>
            </a:r>
          </a:p>
          <a:p>
            <a:pPr algn="r"/>
            <a:r>
              <a:rPr lang="es-ES" sz="1600" b="1" dirty="0" smtClean="0">
                <a:solidFill>
                  <a:srgbClr val="FFC000"/>
                </a:solidFill>
              </a:rPr>
              <a:t> helado.</a:t>
            </a:r>
            <a:r>
              <a:rPr lang="es-ES" dirty="0" smtClean="0">
                <a:solidFill>
                  <a:srgbClr val="000000"/>
                </a:solidFill>
              </a:rPr>
              <a:t>.</a:t>
            </a:r>
            <a:endParaRPr lang="es-ES" dirty="0">
              <a:solidFill>
                <a:srgbClr val="000000"/>
              </a:solidFill>
            </a:endParaRPr>
          </a:p>
        </p:txBody>
      </p:sp>
    </p:spTree>
    <p:extLst>
      <p:ext uri="{BB962C8B-B14F-4D97-AF65-F5344CB8AC3E}">
        <p14:creationId xmlns:p14="http://schemas.microsoft.com/office/powerpoint/2010/main" val="2256097051"/>
      </p:ext>
    </p:extLst>
  </p:cSld>
  <p:clrMapOvr>
    <a:masterClrMapping/>
  </p:clrMapOvr>
  <p:transition spd="slow" advTm="13000">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alpha val="76000"/>
          </a:srgbClr>
        </a:solidFill>
        <a:effectLst/>
      </p:bgPr>
    </p:bg>
    <p:spTree>
      <p:nvGrpSpPr>
        <p:cNvPr id="1" name=""/>
        <p:cNvGrpSpPr/>
        <p:nvPr/>
      </p:nvGrpSpPr>
      <p:grpSpPr>
        <a:xfrm>
          <a:off x="0" y="0"/>
          <a:ext cx="0" cy="0"/>
          <a:chOff x="0" y="0"/>
          <a:chExt cx="0" cy="0"/>
        </a:xfrm>
      </p:grpSpPr>
      <p:pic>
        <p:nvPicPr>
          <p:cNvPr id="7170"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578360"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912842" y="2322240"/>
            <a:ext cx="3744491" cy="3877985"/>
          </a:xfrm>
          <a:prstGeom prst="rect">
            <a:avLst/>
          </a:prstGeom>
        </p:spPr>
        <p:txBody>
          <a:bodyPr wrap="square">
            <a:spAutoFit/>
          </a:bodyPr>
          <a:lstStyle/>
          <a:p>
            <a:pPr algn="ctr"/>
            <a:r>
              <a:rPr lang="es-ES" sz="2400" b="1" dirty="0">
                <a:solidFill>
                  <a:srgbClr val="000000"/>
                </a:solidFill>
              </a:rPr>
              <a:t>Edificio Nord LB (Hannover, Alemania)</a:t>
            </a:r>
          </a:p>
          <a:p>
            <a:pPr algn="ctr"/>
            <a:endParaRPr lang="es-ES" dirty="0">
              <a:solidFill>
                <a:srgbClr val="000000"/>
              </a:solidFill>
            </a:endParaRPr>
          </a:p>
          <a:p>
            <a:pPr algn="ctr"/>
            <a:r>
              <a:rPr lang="es-ES" dirty="0">
                <a:solidFill>
                  <a:srgbClr val="000000"/>
                </a:solidFill>
              </a:rPr>
              <a:t>La oficina principal de la compañía Norddeutsche Landesbank, construido para minimizar el gasto de energía en refrigeración, calefacción e iluminación. Presenta un fantástico patio que se encuentra abierto al público y contiene tiendas, restaurantes y espejos de agua, entre otras atracciones.</a:t>
            </a:r>
          </a:p>
        </p:txBody>
      </p:sp>
    </p:spTree>
    <p:extLst>
      <p:ext uri="{BB962C8B-B14F-4D97-AF65-F5344CB8AC3E}">
        <p14:creationId xmlns:p14="http://schemas.microsoft.com/office/powerpoint/2010/main" val="2201342599"/>
      </p:ext>
    </p:extLst>
  </p:cSld>
  <p:clrMapOvr>
    <a:masterClrMapping/>
  </p:clrMapOvr>
  <p:transition spd="slow" advTm="19000">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6650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107" y="234008"/>
            <a:ext cx="5400675" cy="1200329"/>
          </a:xfrm>
          <a:prstGeom prst="rect">
            <a:avLst/>
          </a:prstGeom>
        </p:spPr>
        <p:txBody>
          <a:bodyPr>
            <a:spAutoFit/>
          </a:bodyPr>
          <a:lstStyle/>
          <a:p>
            <a:r>
              <a:rPr lang="es-ES" b="1" dirty="0">
                <a:solidFill>
                  <a:srgbClr val="000000"/>
                </a:solidFill>
              </a:rPr>
              <a:t>Edificio Infosys (Hinjewadi, Pune, India</a:t>
            </a:r>
            <a:r>
              <a:rPr lang="es-ES" b="1" dirty="0" smtClean="0">
                <a:solidFill>
                  <a:srgbClr val="000000"/>
                </a:solidFill>
              </a:rPr>
              <a:t>)</a:t>
            </a:r>
            <a:endParaRPr lang="es-ES" dirty="0">
              <a:solidFill>
                <a:srgbClr val="000000"/>
              </a:solidFill>
            </a:endParaRPr>
          </a:p>
          <a:p>
            <a:r>
              <a:rPr lang="es-ES" dirty="0">
                <a:solidFill>
                  <a:srgbClr val="000000"/>
                </a:solidFill>
              </a:rPr>
              <a:t>Esta es la oficina central de la compañía Infosys, en la India. Los lugareños dicen que el edificio les recuerda una nave espacial descendiendo…</a:t>
            </a:r>
          </a:p>
        </p:txBody>
      </p:sp>
    </p:spTree>
    <p:extLst>
      <p:ext uri="{BB962C8B-B14F-4D97-AF65-F5344CB8AC3E}">
        <p14:creationId xmlns:p14="http://schemas.microsoft.com/office/powerpoint/2010/main" val="616779139"/>
      </p:ext>
    </p:extLst>
  </p:cSld>
  <p:clrMapOvr>
    <a:masterClrMapping/>
  </p:clrMapOvr>
  <p:transition spd="slow" advTm="14000">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9938" name="Picture 2" descr="25 Verde, de Luciano Pia en Turín (Italia) Libro Building Community. New Apartment Architecture de Thames &amp;Hud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700"/>
            <a:ext cx="7272883" cy="65303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416899" y="4194448"/>
            <a:ext cx="3188693" cy="1815882"/>
          </a:xfrm>
          <a:prstGeom prst="rect">
            <a:avLst/>
          </a:prstGeom>
        </p:spPr>
        <p:txBody>
          <a:bodyPr wrap="none">
            <a:spAutoFit/>
          </a:bodyPr>
          <a:lstStyle/>
          <a:p>
            <a:pPr algn="ctr"/>
            <a:r>
              <a:rPr lang="es-ES" sz="4800" b="1" dirty="0" smtClean="0">
                <a:solidFill>
                  <a:srgbClr val="000000"/>
                </a:solidFill>
              </a:rPr>
              <a:t>Verde</a:t>
            </a:r>
            <a:r>
              <a:rPr lang="es-ES" sz="4800" b="1" dirty="0">
                <a:solidFill>
                  <a:srgbClr val="000000"/>
                </a:solidFill>
              </a:rPr>
              <a:t>, </a:t>
            </a:r>
            <a:endParaRPr lang="es-ES" sz="4800" b="1" dirty="0" smtClean="0">
              <a:solidFill>
                <a:srgbClr val="000000"/>
              </a:solidFill>
            </a:endParaRPr>
          </a:p>
          <a:p>
            <a:pPr algn="ctr"/>
            <a:r>
              <a:rPr lang="es-ES" sz="3200" b="1" dirty="0" smtClean="0">
                <a:solidFill>
                  <a:srgbClr val="000000"/>
                </a:solidFill>
              </a:rPr>
              <a:t>de </a:t>
            </a:r>
            <a:r>
              <a:rPr lang="es-ES" sz="3200" b="1" dirty="0">
                <a:solidFill>
                  <a:srgbClr val="000000"/>
                </a:solidFill>
              </a:rPr>
              <a:t>Luciano Pia </a:t>
            </a:r>
            <a:endParaRPr lang="es-ES" sz="3200" b="1" dirty="0" smtClean="0">
              <a:solidFill>
                <a:srgbClr val="000000"/>
              </a:solidFill>
            </a:endParaRPr>
          </a:p>
          <a:p>
            <a:pPr algn="ctr"/>
            <a:r>
              <a:rPr lang="es-ES" sz="3200" b="1" dirty="0" smtClean="0">
                <a:solidFill>
                  <a:srgbClr val="000000"/>
                </a:solidFill>
              </a:rPr>
              <a:t>en </a:t>
            </a:r>
            <a:r>
              <a:rPr lang="es-ES" sz="3200" b="1" dirty="0">
                <a:solidFill>
                  <a:srgbClr val="000000"/>
                </a:solidFill>
              </a:rPr>
              <a:t>Turín (Italia)</a:t>
            </a:r>
          </a:p>
        </p:txBody>
      </p:sp>
    </p:spTree>
    <p:extLst>
      <p:ext uri="{BB962C8B-B14F-4D97-AF65-F5344CB8AC3E}">
        <p14:creationId xmlns:p14="http://schemas.microsoft.com/office/powerpoint/2010/main" val="3359998179"/>
      </p:ext>
    </p:extLst>
  </p:cSld>
  <p:clrMapOvr>
    <a:masterClrMapping/>
  </p:clrMapOvr>
  <p:transition spd="slow" advTm="8000">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5766"/>
            <a:ext cx="10801351" cy="668333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152204" y="182217"/>
            <a:ext cx="4104455" cy="3046988"/>
          </a:xfrm>
          <a:prstGeom prst="rect">
            <a:avLst/>
          </a:prstGeom>
        </p:spPr>
        <p:txBody>
          <a:bodyPr wrap="square">
            <a:spAutoFit/>
          </a:bodyPr>
          <a:lstStyle/>
          <a:p>
            <a:r>
              <a:rPr lang="es-ES" sz="2400" b="1" dirty="0">
                <a:solidFill>
                  <a:srgbClr val="000000"/>
                </a:solidFill>
              </a:rPr>
              <a:t>Torre de Innovación del Jockey Club (Hong Kong</a:t>
            </a:r>
            <a:r>
              <a:rPr lang="es-ES" sz="2400" b="1" dirty="0" smtClean="0">
                <a:solidFill>
                  <a:srgbClr val="000000"/>
                </a:solidFill>
              </a:rPr>
              <a:t>)</a:t>
            </a:r>
            <a:endParaRPr lang="es-ES" dirty="0">
              <a:solidFill>
                <a:srgbClr val="000000"/>
              </a:solidFill>
            </a:endParaRPr>
          </a:p>
          <a:p>
            <a:r>
              <a:rPr lang="es-ES" dirty="0">
                <a:solidFill>
                  <a:srgbClr val="000000"/>
                </a:solidFill>
              </a:rPr>
              <a:t>Siendo el recinto de la Universidad Politécnica de Hong Kong, la Torre de Innovación fue diseñada para ser una "estructura modelo que simboliza </a:t>
            </a:r>
            <a:endParaRPr lang="es-ES" dirty="0" smtClean="0">
              <a:solidFill>
                <a:srgbClr val="000000"/>
              </a:solidFill>
            </a:endParaRPr>
          </a:p>
          <a:p>
            <a:r>
              <a:rPr lang="es-ES" dirty="0" smtClean="0">
                <a:solidFill>
                  <a:srgbClr val="000000"/>
                </a:solidFill>
              </a:rPr>
              <a:t>y </a:t>
            </a:r>
            <a:r>
              <a:rPr lang="es-ES" dirty="0">
                <a:solidFill>
                  <a:srgbClr val="000000"/>
                </a:solidFill>
              </a:rPr>
              <a:t>conduce el </a:t>
            </a:r>
            <a:r>
              <a:rPr lang="es-ES" dirty="0" smtClean="0">
                <a:solidFill>
                  <a:srgbClr val="000000"/>
                </a:solidFill>
              </a:rPr>
              <a:t>desarrollo</a:t>
            </a:r>
          </a:p>
          <a:p>
            <a:r>
              <a:rPr lang="es-ES" dirty="0" smtClean="0">
                <a:solidFill>
                  <a:srgbClr val="000000"/>
                </a:solidFill>
              </a:rPr>
              <a:t>de </a:t>
            </a:r>
            <a:r>
              <a:rPr lang="es-ES" dirty="0">
                <a:solidFill>
                  <a:srgbClr val="000000"/>
                </a:solidFill>
              </a:rPr>
              <a:t>Hong Kong como el </a:t>
            </a:r>
            <a:endParaRPr lang="es-ES" dirty="0" smtClean="0">
              <a:solidFill>
                <a:srgbClr val="000000"/>
              </a:solidFill>
            </a:endParaRPr>
          </a:p>
          <a:p>
            <a:r>
              <a:rPr lang="es-ES" dirty="0" smtClean="0">
                <a:solidFill>
                  <a:srgbClr val="000000"/>
                </a:solidFill>
              </a:rPr>
              <a:t>centro </a:t>
            </a:r>
            <a:r>
              <a:rPr lang="es-ES" dirty="0">
                <a:solidFill>
                  <a:srgbClr val="000000"/>
                </a:solidFill>
              </a:rPr>
              <a:t>de diseño </a:t>
            </a:r>
            <a:endParaRPr lang="es-ES" dirty="0" smtClean="0">
              <a:solidFill>
                <a:srgbClr val="000000"/>
              </a:solidFill>
            </a:endParaRPr>
          </a:p>
          <a:p>
            <a:r>
              <a:rPr lang="es-ES" dirty="0" smtClean="0">
                <a:solidFill>
                  <a:srgbClr val="000000"/>
                </a:solidFill>
              </a:rPr>
              <a:t>de </a:t>
            </a:r>
            <a:r>
              <a:rPr lang="es-ES" dirty="0">
                <a:solidFill>
                  <a:srgbClr val="000000"/>
                </a:solidFill>
              </a:rPr>
              <a:t>Asia".</a:t>
            </a:r>
          </a:p>
        </p:txBody>
      </p:sp>
    </p:spTree>
    <p:extLst>
      <p:ext uri="{BB962C8B-B14F-4D97-AF65-F5344CB8AC3E}">
        <p14:creationId xmlns:p14="http://schemas.microsoft.com/office/powerpoint/2010/main" val="2960285306"/>
      </p:ext>
    </p:extLst>
  </p:cSld>
  <p:clrMapOvr>
    <a:masterClrMapping/>
  </p:clrMapOvr>
  <p:transition spd="slow" advTm="21000">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Museo-Dali-en-Barcelona-figue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7543" y="0"/>
            <a:ext cx="7876369" cy="5242710"/>
          </a:xfrm>
          <a:prstGeom prst="rect">
            <a:avLst/>
          </a:prstGeom>
          <a:noFill/>
          <a:extLst>
            <a:ext uri="{909E8E84-426E-40DD-AFC4-6F175D3DCCD1}">
              <a14:hiddenFill xmlns:a14="http://schemas.microsoft.com/office/drawing/2010/main">
                <a:solidFill>
                  <a:srgbClr val="FFFFFF"/>
                </a:solidFill>
              </a14:hiddenFill>
            </a:ext>
          </a:extLst>
        </p:spPr>
      </p:pic>
      <p:pic>
        <p:nvPicPr>
          <p:cNvPr id="37892" name="Picture 4" descr="Museo-Dali-en-Barcelon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6995"/>
            <a:ext cx="2977544" cy="240823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2123" y="5390712"/>
            <a:ext cx="10225136" cy="954107"/>
          </a:xfrm>
          <a:prstGeom prst="rect">
            <a:avLst/>
          </a:prstGeom>
        </p:spPr>
        <p:txBody>
          <a:bodyPr wrap="square">
            <a:spAutoFit/>
          </a:bodyPr>
          <a:lstStyle/>
          <a:p>
            <a:r>
              <a:rPr lang="es-ES" sz="1400" b="1" dirty="0" smtClean="0">
                <a:solidFill>
                  <a:srgbClr val="000000"/>
                </a:solidFill>
              </a:rPr>
              <a:t>. </a:t>
            </a:r>
            <a:r>
              <a:rPr lang="es-ES" sz="1400" b="1" dirty="0">
                <a:solidFill>
                  <a:srgbClr val="000000"/>
                </a:solidFill>
              </a:rPr>
              <a:t>El artista se ocupó personalmente del proyecto del museo, tanto es así que en el interior del complejo está su última habitación y su tumba. Antiguamente era un teatro, construido en 1849. En 1939, durante la Guerra Civil Española, fue destruido por el fuego, que dejó en pie solamente la estructura de lo que había sido una bellísima construcción neoclásica. La trasformación en museo fue llevada a cabo por Ramón Guardiola Rovina, un abogado amante del arte.</a:t>
            </a:r>
          </a:p>
        </p:txBody>
      </p:sp>
      <p:sp>
        <p:nvSpPr>
          <p:cNvPr id="3" name="2 Rectángulo"/>
          <p:cNvSpPr/>
          <p:nvPr/>
        </p:nvSpPr>
        <p:spPr>
          <a:xfrm>
            <a:off x="234162" y="2621355"/>
            <a:ext cx="2509218" cy="2492990"/>
          </a:xfrm>
          <a:prstGeom prst="rect">
            <a:avLst/>
          </a:prstGeom>
        </p:spPr>
        <p:txBody>
          <a:bodyPr wrap="square">
            <a:spAutoFit/>
          </a:bodyPr>
          <a:lstStyle/>
          <a:p>
            <a:pPr algn="ctr"/>
            <a:r>
              <a:rPr lang="es-ES" sz="2000" b="1" dirty="0"/>
              <a:t>Museo Dalí en Figueras, Cataluña </a:t>
            </a:r>
            <a:r>
              <a:rPr lang="es-ES" sz="2000" b="1" dirty="0" smtClean="0"/>
              <a:t> </a:t>
            </a:r>
            <a:r>
              <a:rPr lang="es-ES" sz="2000" b="1" dirty="0"/>
              <a:t>España</a:t>
            </a:r>
          </a:p>
          <a:p>
            <a:pPr algn="ctr"/>
            <a:r>
              <a:rPr lang="es-ES" sz="1600" b="1" dirty="0"/>
              <a:t>El Teatro-Museo Dalí se encuentra en la Plaza Gala-Salvador Dalí, en Figueras museo dedicado enteramente al pintor Salvador </a:t>
            </a:r>
            <a:r>
              <a:rPr lang="es-ES" sz="1600" b="1" dirty="0" smtClean="0"/>
              <a:t>Dalí.</a:t>
            </a:r>
            <a:endParaRPr lang="es-ES" sz="1600" b="1" dirty="0"/>
          </a:p>
        </p:txBody>
      </p:sp>
    </p:spTree>
    <p:extLst>
      <p:ext uri="{BB962C8B-B14F-4D97-AF65-F5344CB8AC3E}">
        <p14:creationId xmlns:p14="http://schemas.microsoft.com/office/powerpoint/2010/main" val="3328623110"/>
      </p:ext>
    </p:extLst>
  </p:cSld>
  <p:clrMapOvr>
    <a:masterClrMapping/>
  </p:clrMapOvr>
  <p:transition spd="slow" advTm="38000">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94" y="-1"/>
            <a:ext cx="10811543" cy="659643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091" y="234008"/>
            <a:ext cx="4392488" cy="1754326"/>
          </a:xfrm>
          <a:prstGeom prst="rect">
            <a:avLst/>
          </a:prstGeom>
        </p:spPr>
        <p:txBody>
          <a:bodyPr wrap="square">
            <a:spAutoFit/>
          </a:bodyPr>
          <a:lstStyle/>
          <a:p>
            <a:r>
              <a:rPr lang="es-ES" b="1" dirty="0">
                <a:solidFill>
                  <a:srgbClr val="000000"/>
                </a:solidFill>
              </a:rPr>
              <a:t>Teatro Esplanade (Singapur</a:t>
            </a:r>
            <a:r>
              <a:rPr lang="es-ES" b="1" dirty="0" smtClean="0">
                <a:solidFill>
                  <a:srgbClr val="000000"/>
                </a:solidFill>
              </a:rPr>
              <a:t>)</a:t>
            </a:r>
            <a:endParaRPr lang="es-ES" dirty="0">
              <a:solidFill>
                <a:srgbClr val="000000"/>
              </a:solidFill>
            </a:endParaRPr>
          </a:p>
          <a:p>
            <a:r>
              <a:rPr lang="es-ES" dirty="0">
                <a:solidFill>
                  <a:srgbClr val="000000"/>
                </a:solidFill>
              </a:rPr>
              <a:t>Tomando su nombre del litoral Esplanade, el teatro contiene una sala </a:t>
            </a:r>
            <a:endParaRPr lang="es-ES" dirty="0" smtClean="0">
              <a:solidFill>
                <a:srgbClr val="000000"/>
              </a:solidFill>
            </a:endParaRPr>
          </a:p>
          <a:p>
            <a:r>
              <a:rPr lang="es-ES" dirty="0" smtClean="0">
                <a:solidFill>
                  <a:srgbClr val="000000"/>
                </a:solidFill>
              </a:rPr>
              <a:t>de </a:t>
            </a:r>
            <a:r>
              <a:rPr lang="es-ES" dirty="0">
                <a:solidFill>
                  <a:srgbClr val="000000"/>
                </a:solidFill>
              </a:rPr>
              <a:t>conciertos y sirve como un </a:t>
            </a:r>
            <a:endParaRPr lang="es-ES" dirty="0" smtClean="0">
              <a:solidFill>
                <a:srgbClr val="000000"/>
              </a:solidFill>
            </a:endParaRPr>
          </a:p>
          <a:p>
            <a:r>
              <a:rPr lang="es-ES" dirty="0" smtClean="0">
                <a:solidFill>
                  <a:srgbClr val="000000"/>
                </a:solidFill>
              </a:rPr>
              <a:t>centro </a:t>
            </a:r>
            <a:r>
              <a:rPr lang="es-ES" dirty="0">
                <a:solidFill>
                  <a:srgbClr val="000000"/>
                </a:solidFill>
              </a:rPr>
              <a:t>de exposiciones </a:t>
            </a:r>
            <a:endParaRPr lang="es-ES" dirty="0" smtClean="0">
              <a:solidFill>
                <a:srgbClr val="000000"/>
              </a:solidFill>
            </a:endParaRPr>
          </a:p>
          <a:p>
            <a:r>
              <a:rPr lang="es-ES" dirty="0" smtClean="0">
                <a:solidFill>
                  <a:srgbClr val="000000"/>
                </a:solidFill>
              </a:rPr>
              <a:t>de artes </a:t>
            </a:r>
            <a:r>
              <a:rPr lang="es-ES" dirty="0">
                <a:solidFill>
                  <a:srgbClr val="000000"/>
                </a:solidFill>
              </a:rPr>
              <a:t>en Singapur.</a:t>
            </a:r>
          </a:p>
        </p:txBody>
      </p:sp>
    </p:spTree>
    <p:extLst>
      <p:ext uri="{BB962C8B-B14F-4D97-AF65-F5344CB8AC3E}">
        <p14:creationId xmlns:p14="http://schemas.microsoft.com/office/powerpoint/2010/main" val="1307579699"/>
      </p:ext>
    </p:extLst>
  </p:cSld>
  <p:clrMapOvr>
    <a:masterClrMapping/>
  </p:clrMapOvr>
  <p:transition spd="slow" advTm="13000">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302653" cy="707476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6997" y="24455"/>
            <a:ext cx="6840760" cy="1446550"/>
          </a:xfrm>
          <a:prstGeom prst="rect">
            <a:avLst/>
          </a:prstGeom>
        </p:spPr>
        <p:txBody>
          <a:bodyPr wrap="square">
            <a:spAutoFit/>
          </a:bodyPr>
          <a:lstStyle/>
          <a:p>
            <a:r>
              <a:rPr lang="es-ES" sz="2400" b="1" dirty="0">
                <a:solidFill>
                  <a:srgbClr val="FFFF00"/>
                </a:solidFill>
              </a:rPr>
              <a:t>Estadio Nacional de Bejín (Bejín, China</a:t>
            </a:r>
            <a:r>
              <a:rPr lang="es-ES" sz="2400" b="1" dirty="0" smtClean="0">
                <a:solidFill>
                  <a:srgbClr val="FFFF00"/>
                </a:solidFill>
              </a:rPr>
              <a:t>)</a:t>
            </a:r>
            <a:endParaRPr lang="es-ES" sz="2400" b="1" dirty="0">
              <a:solidFill>
                <a:srgbClr val="FFFF00"/>
              </a:solidFill>
            </a:endParaRPr>
          </a:p>
          <a:p>
            <a:r>
              <a:rPr lang="es-ES" sz="1600" b="1" dirty="0">
                <a:solidFill>
                  <a:srgbClr val="FFFF00"/>
                </a:solidFill>
              </a:rPr>
              <a:t>También conocido como "El nido de pájaro" el Estadio Nacional  fue construido para los Juegos Olímpicos y Paralímpicos del verano </a:t>
            </a:r>
            <a:endParaRPr lang="es-ES" sz="1600" b="1" dirty="0" smtClean="0">
              <a:solidFill>
                <a:srgbClr val="FFFF00"/>
              </a:solidFill>
            </a:endParaRPr>
          </a:p>
          <a:p>
            <a:r>
              <a:rPr lang="es-ES" sz="1600" b="1" dirty="0" smtClean="0">
                <a:solidFill>
                  <a:srgbClr val="FFFF00"/>
                </a:solidFill>
              </a:rPr>
              <a:t>del </a:t>
            </a:r>
            <a:r>
              <a:rPr lang="es-ES" sz="1600" b="1" dirty="0">
                <a:solidFill>
                  <a:srgbClr val="FFFF00"/>
                </a:solidFill>
              </a:rPr>
              <a:t>2008, y se compone de </a:t>
            </a:r>
            <a:r>
              <a:rPr lang="es-ES" sz="1600" b="1" dirty="0" smtClean="0">
                <a:solidFill>
                  <a:srgbClr val="FFFF00"/>
                </a:solidFill>
              </a:rPr>
              <a:t>110 </a:t>
            </a:r>
            <a:r>
              <a:rPr lang="es-ES" sz="1600" b="1" dirty="0">
                <a:solidFill>
                  <a:srgbClr val="FFFF00"/>
                </a:solidFill>
              </a:rPr>
              <a:t>mil </a:t>
            </a:r>
            <a:endParaRPr lang="es-ES" sz="1600" b="1" dirty="0" smtClean="0">
              <a:solidFill>
                <a:srgbClr val="FFFF00"/>
              </a:solidFill>
            </a:endParaRPr>
          </a:p>
          <a:p>
            <a:r>
              <a:rPr lang="es-ES" sz="1600" b="1" dirty="0" smtClean="0">
                <a:solidFill>
                  <a:srgbClr val="FFFF00"/>
                </a:solidFill>
              </a:rPr>
              <a:t>toneladas </a:t>
            </a:r>
            <a:r>
              <a:rPr lang="es-ES" sz="1600" b="1" dirty="0">
                <a:solidFill>
                  <a:srgbClr val="FFFF00"/>
                </a:solidFill>
              </a:rPr>
              <a:t>de acero.</a:t>
            </a:r>
          </a:p>
        </p:txBody>
      </p:sp>
    </p:spTree>
    <p:extLst>
      <p:ext uri="{BB962C8B-B14F-4D97-AF65-F5344CB8AC3E}">
        <p14:creationId xmlns:p14="http://schemas.microsoft.com/office/powerpoint/2010/main" val="1795340494"/>
      </p:ext>
    </p:extLst>
  </p:cSld>
  <p:clrMapOvr>
    <a:masterClrMapping/>
  </p:clrMapOvr>
  <p:transition spd="slow" advTm="17000">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032"/>
            <a:ext cx="10801350" cy="66427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100" y="66247"/>
            <a:ext cx="5184575" cy="2369880"/>
          </a:xfrm>
          <a:prstGeom prst="rect">
            <a:avLst/>
          </a:prstGeom>
        </p:spPr>
        <p:txBody>
          <a:bodyPr wrap="square">
            <a:spAutoFit/>
          </a:bodyPr>
          <a:lstStyle/>
          <a:p>
            <a:r>
              <a:rPr lang="es-ES" sz="2000" b="1" dirty="0">
                <a:solidFill>
                  <a:srgbClr val="000000"/>
                </a:solidFill>
              </a:rPr>
              <a:t>La Biosfera de Montreal (Canadá</a:t>
            </a:r>
            <a:r>
              <a:rPr lang="es-ES" sz="2000" b="1" dirty="0" smtClean="0">
                <a:solidFill>
                  <a:srgbClr val="000000"/>
                </a:solidFill>
              </a:rPr>
              <a:t>)</a:t>
            </a:r>
            <a:endParaRPr lang="es-ES" sz="1600" dirty="0">
              <a:solidFill>
                <a:srgbClr val="000000"/>
              </a:solidFill>
            </a:endParaRPr>
          </a:p>
          <a:p>
            <a:r>
              <a:rPr lang="es-ES" sz="1600" dirty="0">
                <a:solidFill>
                  <a:srgbClr val="000000"/>
                </a:solidFill>
              </a:rPr>
              <a:t>La Biosfera es un museo dedicado a preservar el medio ambiente. Durante su construcción </a:t>
            </a:r>
            <a:endParaRPr lang="es-ES" sz="1600" dirty="0" smtClean="0">
              <a:solidFill>
                <a:srgbClr val="000000"/>
              </a:solidFill>
            </a:endParaRPr>
          </a:p>
          <a:p>
            <a:r>
              <a:rPr lang="es-ES" sz="1600" dirty="0" smtClean="0">
                <a:solidFill>
                  <a:srgbClr val="000000"/>
                </a:solidFill>
              </a:rPr>
              <a:t>en </a:t>
            </a:r>
            <a:r>
              <a:rPr lang="es-ES" sz="1600" dirty="0">
                <a:solidFill>
                  <a:srgbClr val="000000"/>
                </a:solidFill>
              </a:rPr>
              <a:t>1967 hasta 1976, la cúpula tenía </a:t>
            </a:r>
            <a:endParaRPr lang="es-ES" sz="1600" dirty="0" smtClean="0">
              <a:solidFill>
                <a:srgbClr val="000000"/>
              </a:solidFill>
            </a:endParaRPr>
          </a:p>
          <a:p>
            <a:r>
              <a:rPr lang="es-ES" sz="1600" dirty="0" smtClean="0">
                <a:solidFill>
                  <a:srgbClr val="000000"/>
                </a:solidFill>
              </a:rPr>
              <a:t>paneles </a:t>
            </a:r>
            <a:r>
              <a:rPr lang="es-ES" sz="1600" dirty="0">
                <a:solidFill>
                  <a:srgbClr val="000000"/>
                </a:solidFill>
              </a:rPr>
              <a:t>de acrílico, pero en 1976, </a:t>
            </a:r>
            <a:endParaRPr lang="es-ES" sz="1600" dirty="0" smtClean="0">
              <a:solidFill>
                <a:srgbClr val="000000"/>
              </a:solidFill>
            </a:endParaRPr>
          </a:p>
          <a:p>
            <a:r>
              <a:rPr lang="es-ES" sz="1600" dirty="0" smtClean="0">
                <a:solidFill>
                  <a:srgbClr val="000000"/>
                </a:solidFill>
              </a:rPr>
              <a:t>un </a:t>
            </a:r>
            <a:r>
              <a:rPr lang="es-ES" sz="1600" dirty="0">
                <a:solidFill>
                  <a:srgbClr val="000000"/>
                </a:solidFill>
              </a:rPr>
              <a:t>incendio quemó todos los </a:t>
            </a:r>
            <a:endParaRPr lang="es-ES" sz="1600" dirty="0" smtClean="0">
              <a:solidFill>
                <a:srgbClr val="000000"/>
              </a:solidFill>
            </a:endParaRPr>
          </a:p>
          <a:p>
            <a:r>
              <a:rPr lang="es-ES" sz="1600" dirty="0" smtClean="0">
                <a:solidFill>
                  <a:srgbClr val="000000"/>
                </a:solidFill>
              </a:rPr>
              <a:t>paneles</a:t>
            </a:r>
            <a:r>
              <a:rPr lang="es-ES" sz="1600" dirty="0">
                <a:solidFill>
                  <a:srgbClr val="000000"/>
                </a:solidFill>
              </a:rPr>
              <a:t>, pero la </a:t>
            </a:r>
            <a:r>
              <a:rPr lang="es-ES" sz="1600" dirty="0" smtClean="0">
                <a:solidFill>
                  <a:srgbClr val="000000"/>
                </a:solidFill>
              </a:rPr>
              <a:t>estruc-</a:t>
            </a:r>
          </a:p>
          <a:p>
            <a:r>
              <a:rPr lang="es-ES" sz="1600" dirty="0" smtClean="0">
                <a:solidFill>
                  <a:srgbClr val="000000"/>
                </a:solidFill>
              </a:rPr>
              <a:t>tura de </a:t>
            </a:r>
            <a:r>
              <a:rPr lang="es-ES" sz="1600" dirty="0">
                <a:solidFill>
                  <a:srgbClr val="000000"/>
                </a:solidFill>
              </a:rPr>
              <a:t>acero </a:t>
            </a:r>
            <a:endParaRPr lang="es-ES" sz="1600" dirty="0" smtClean="0">
              <a:solidFill>
                <a:srgbClr val="000000"/>
              </a:solidFill>
            </a:endParaRPr>
          </a:p>
          <a:p>
            <a:r>
              <a:rPr lang="es-ES" sz="1600" dirty="0" smtClean="0">
                <a:solidFill>
                  <a:srgbClr val="000000"/>
                </a:solidFill>
              </a:rPr>
              <a:t>sobrevivió</a:t>
            </a:r>
            <a:r>
              <a:rPr lang="es-ES" sz="1600" dirty="0">
                <a:solidFill>
                  <a:srgbClr val="000000"/>
                </a:solidFill>
              </a:rPr>
              <a:t>.</a:t>
            </a:r>
          </a:p>
        </p:txBody>
      </p:sp>
    </p:spTree>
    <p:extLst>
      <p:ext uri="{BB962C8B-B14F-4D97-AF65-F5344CB8AC3E}">
        <p14:creationId xmlns:p14="http://schemas.microsoft.com/office/powerpoint/2010/main" val="83873567"/>
      </p:ext>
    </p:extLst>
  </p:cSld>
  <p:clrMapOvr>
    <a:masterClrMapping/>
  </p:clrMapOvr>
  <p:transition spd="slow" advTm="16000">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996633">
            <a:alpha val="84000"/>
          </a:srgbClr>
        </a:solidFill>
        <a:effectLst/>
      </p:bgPr>
    </p:bg>
    <p:spTree>
      <p:nvGrpSpPr>
        <p:cNvPr id="1" name=""/>
        <p:cNvGrpSpPr/>
        <p:nvPr/>
      </p:nvGrpSpPr>
      <p:grpSpPr>
        <a:xfrm>
          <a:off x="0" y="0"/>
          <a:ext cx="0" cy="0"/>
          <a:chOff x="0" y="0"/>
          <a:chExt cx="0" cy="0"/>
        </a:xfrm>
      </p:grpSpPr>
      <p:pic>
        <p:nvPicPr>
          <p:cNvPr id="8194" name="Picture 2" descr="Edificios"/>
          <p:cNvPicPr>
            <a:picLocks noChangeAspect="1" noChangeArrowheads="1"/>
          </p:cNvPicPr>
          <p:nvPr/>
        </p:nvPicPr>
        <p:blipFill rotWithShape="1">
          <a:blip r:embed="rId2">
            <a:extLst>
              <a:ext uri="{28A0092B-C50C-407E-A947-70E740481C1C}">
                <a14:useLocalDpi xmlns:a14="http://schemas.microsoft.com/office/drawing/2010/main" val="0"/>
              </a:ext>
            </a:extLst>
          </a:blip>
          <a:srcRect r="1662"/>
          <a:stretch/>
        </p:blipFill>
        <p:spPr bwMode="auto">
          <a:xfrm>
            <a:off x="-1" y="0"/>
            <a:ext cx="8355725" cy="659846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355724" y="1602160"/>
            <a:ext cx="2300310" cy="4708981"/>
          </a:xfrm>
          <a:prstGeom prst="rect">
            <a:avLst/>
          </a:prstGeom>
        </p:spPr>
        <p:txBody>
          <a:bodyPr wrap="square">
            <a:spAutoFit/>
          </a:bodyPr>
          <a:lstStyle/>
          <a:p>
            <a:pPr algn="ctr"/>
            <a:r>
              <a:rPr lang="es-ES" sz="2800" b="1" dirty="0" err="1">
                <a:solidFill>
                  <a:srgbClr val="000000"/>
                </a:solidFill>
              </a:rPr>
              <a:t>Atomium</a:t>
            </a:r>
            <a:r>
              <a:rPr lang="es-ES" sz="2800" b="1" dirty="0">
                <a:solidFill>
                  <a:srgbClr val="000000"/>
                </a:solidFill>
              </a:rPr>
              <a:t> </a:t>
            </a:r>
            <a:r>
              <a:rPr lang="es-ES" sz="2800" b="1" dirty="0" smtClean="0">
                <a:solidFill>
                  <a:srgbClr val="000000"/>
                </a:solidFill>
              </a:rPr>
              <a:t>Bruselas</a:t>
            </a:r>
            <a:r>
              <a:rPr lang="es-ES" sz="2800" b="1" dirty="0">
                <a:solidFill>
                  <a:srgbClr val="000000"/>
                </a:solidFill>
              </a:rPr>
              <a:t>, </a:t>
            </a:r>
            <a:r>
              <a:rPr lang="es-ES" sz="2800" b="1" dirty="0" smtClean="0">
                <a:solidFill>
                  <a:srgbClr val="000000"/>
                </a:solidFill>
              </a:rPr>
              <a:t>(Bélgica</a:t>
            </a:r>
            <a:r>
              <a:rPr lang="es-ES" sz="2800" b="1" dirty="0">
                <a:solidFill>
                  <a:srgbClr val="000000"/>
                </a:solidFill>
              </a:rPr>
              <a:t>)</a:t>
            </a:r>
          </a:p>
          <a:p>
            <a:pPr algn="ctr"/>
            <a:endParaRPr lang="es-ES" dirty="0">
              <a:solidFill>
                <a:srgbClr val="000000"/>
              </a:solidFill>
            </a:endParaRPr>
          </a:p>
          <a:p>
            <a:pPr algn="ctr"/>
            <a:r>
              <a:rPr lang="es-ES" dirty="0">
                <a:solidFill>
                  <a:srgbClr val="000000"/>
                </a:solidFill>
              </a:rPr>
              <a:t>Construido en 1958, fue creado para la Feria Mundial 58. Cada una de las esferas puede ser alcanzada por medio de escaleras o elevadores y cada una contiene una sala de exhibición y espacio público.</a:t>
            </a:r>
          </a:p>
        </p:txBody>
      </p:sp>
    </p:spTree>
    <p:extLst>
      <p:ext uri="{BB962C8B-B14F-4D97-AF65-F5344CB8AC3E}">
        <p14:creationId xmlns:p14="http://schemas.microsoft.com/office/powerpoint/2010/main" val="3272991903"/>
      </p:ext>
    </p:extLst>
  </p:cSld>
  <p:clrMapOvr>
    <a:masterClrMapping/>
  </p:clrMapOvr>
  <p:transition spd="slow" advTm="1700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Edificios"/>
          <p:cNvPicPr>
            <a:picLocks noChangeAspect="1" noChangeArrowheads="1"/>
          </p:cNvPicPr>
          <p:nvPr/>
        </p:nvPicPr>
        <p:blipFill rotWithShape="1">
          <a:blip r:embed="rId2">
            <a:extLst>
              <a:ext uri="{28A0092B-C50C-407E-A947-70E740481C1C}">
                <a14:useLocalDpi xmlns:a14="http://schemas.microsoft.com/office/drawing/2010/main" val="0"/>
              </a:ext>
            </a:extLst>
          </a:blip>
          <a:srcRect b="2223"/>
          <a:stretch/>
        </p:blipFill>
        <p:spPr bwMode="auto">
          <a:xfrm>
            <a:off x="-3815" y="0"/>
            <a:ext cx="10805165"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091" y="162000"/>
            <a:ext cx="6696743" cy="1446550"/>
          </a:xfrm>
          <a:prstGeom prst="rect">
            <a:avLst/>
          </a:prstGeom>
        </p:spPr>
        <p:txBody>
          <a:bodyPr wrap="square">
            <a:spAutoFit/>
          </a:bodyPr>
          <a:lstStyle/>
          <a:p>
            <a:r>
              <a:rPr lang="es-ES" sz="2400" b="1" dirty="0">
                <a:solidFill>
                  <a:srgbClr val="000000"/>
                </a:solidFill>
              </a:rPr>
              <a:t>Hotel Marqués de Riscal </a:t>
            </a:r>
            <a:r>
              <a:rPr lang="es-ES" sz="2400" b="1" dirty="0" smtClean="0">
                <a:solidFill>
                  <a:srgbClr val="000000"/>
                </a:solidFill>
              </a:rPr>
              <a:t>(El ciego, </a:t>
            </a:r>
            <a:r>
              <a:rPr lang="es-ES" sz="2400" b="1" dirty="0">
                <a:solidFill>
                  <a:srgbClr val="000000"/>
                </a:solidFill>
              </a:rPr>
              <a:t>España</a:t>
            </a:r>
            <a:r>
              <a:rPr lang="es-ES" sz="2400" b="1" dirty="0" smtClean="0">
                <a:solidFill>
                  <a:srgbClr val="000000"/>
                </a:solidFill>
              </a:rPr>
              <a:t>)</a:t>
            </a:r>
            <a:endParaRPr lang="es-ES" sz="1600" b="1" dirty="0">
              <a:solidFill>
                <a:srgbClr val="000000"/>
              </a:solidFill>
            </a:endParaRPr>
          </a:p>
          <a:p>
            <a:r>
              <a:rPr lang="es-ES" sz="1600" b="1" dirty="0">
                <a:solidFill>
                  <a:srgbClr val="000000"/>
                </a:solidFill>
              </a:rPr>
              <a:t>El edificio está hecho de titanio retorcido, </a:t>
            </a:r>
            <a:endParaRPr lang="es-ES" sz="1600" b="1" dirty="0" smtClean="0">
              <a:solidFill>
                <a:srgbClr val="000000"/>
              </a:solidFill>
            </a:endParaRPr>
          </a:p>
          <a:p>
            <a:r>
              <a:rPr lang="es-ES" sz="1600" b="1" dirty="0" smtClean="0">
                <a:solidFill>
                  <a:srgbClr val="000000"/>
                </a:solidFill>
              </a:rPr>
              <a:t>pintado </a:t>
            </a:r>
            <a:r>
              <a:rPr lang="es-ES" sz="1600" b="1" dirty="0">
                <a:solidFill>
                  <a:srgbClr val="000000"/>
                </a:solidFill>
              </a:rPr>
              <a:t>de color rosa, oro y plata, creado </a:t>
            </a:r>
            <a:endParaRPr lang="es-ES" sz="1600" b="1" dirty="0" smtClean="0">
              <a:solidFill>
                <a:srgbClr val="000000"/>
              </a:solidFill>
            </a:endParaRPr>
          </a:p>
          <a:p>
            <a:r>
              <a:rPr lang="es-ES" sz="1600" b="1" dirty="0" smtClean="0">
                <a:solidFill>
                  <a:srgbClr val="000000"/>
                </a:solidFill>
              </a:rPr>
              <a:t>para </a:t>
            </a:r>
            <a:r>
              <a:rPr lang="es-ES" sz="1600" b="1" dirty="0">
                <a:solidFill>
                  <a:srgbClr val="000000"/>
                </a:solidFill>
              </a:rPr>
              <a:t>recordar el color del vino y de las famosas </a:t>
            </a:r>
            <a:endParaRPr lang="es-ES" sz="1600" b="1" dirty="0" smtClean="0">
              <a:solidFill>
                <a:srgbClr val="000000"/>
              </a:solidFill>
            </a:endParaRPr>
          </a:p>
          <a:p>
            <a:r>
              <a:rPr lang="es-ES" sz="1600" b="1" dirty="0" smtClean="0">
                <a:solidFill>
                  <a:srgbClr val="000000"/>
                </a:solidFill>
              </a:rPr>
              <a:t>botellas </a:t>
            </a:r>
            <a:r>
              <a:rPr lang="es-ES" sz="1600" b="1" dirty="0">
                <a:solidFill>
                  <a:srgbClr val="000000"/>
                </a:solidFill>
              </a:rPr>
              <a:t>de vino Marqués de Riscal.</a:t>
            </a:r>
          </a:p>
        </p:txBody>
      </p:sp>
    </p:spTree>
    <p:extLst>
      <p:ext uri="{BB962C8B-B14F-4D97-AF65-F5344CB8AC3E}">
        <p14:creationId xmlns:p14="http://schemas.microsoft.com/office/powerpoint/2010/main" val="1990246717"/>
      </p:ext>
    </p:extLst>
  </p:cSld>
  <p:clrMapOvr>
    <a:masterClrMapping/>
  </p:clrMapOvr>
  <p:transition spd="slow" advTm="19000">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2" y="-63937"/>
            <a:ext cx="10945291" cy="666231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091" y="234008"/>
            <a:ext cx="5400675" cy="2492990"/>
          </a:xfrm>
          <a:prstGeom prst="rect">
            <a:avLst/>
          </a:prstGeom>
        </p:spPr>
        <p:txBody>
          <a:bodyPr>
            <a:spAutoFit/>
          </a:bodyPr>
          <a:lstStyle/>
          <a:p>
            <a:r>
              <a:rPr lang="es-ES" sz="2400" b="1" dirty="0">
                <a:solidFill>
                  <a:srgbClr val="000000"/>
                </a:solidFill>
              </a:rPr>
              <a:t>Capilla de La Academia de la Fuerza Aérea (Estados Unidos</a:t>
            </a:r>
            <a:r>
              <a:rPr lang="es-ES" sz="2400" b="1" dirty="0" smtClean="0">
                <a:solidFill>
                  <a:srgbClr val="000000"/>
                </a:solidFill>
              </a:rPr>
              <a:t>)</a:t>
            </a:r>
            <a:endParaRPr lang="es-ES" dirty="0">
              <a:solidFill>
                <a:srgbClr val="000000"/>
              </a:solidFill>
            </a:endParaRPr>
          </a:p>
          <a:p>
            <a:r>
              <a:rPr lang="es-ES" dirty="0">
                <a:solidFill>
                  <a:srgbClr val="000000"/>
                </a:solidFill>
              </a:rPr>
              <a:t>Funcionando como una iglesia católica, protestante, judía, y de todos los tipos de cultos, fue construida en 1962, y está hecha de 100 tetraedros idénticas, cada uno de 23 m de largo, con un peso de cinco toneladas, y </a:t>
            </a:r>
            <a:r>
              <a:rPr lang="es-ES" dirty="0" smtClean="0">
                <a:solidFill>
                  <a:srgbClr val="000000"/>
                </a:solidFill>
              </a:rPr>
              <a:t>cerrado</a:t>
            </a:r>
          </a:p>
          <a:p>
            <a:r>
              <a:rPr lang="es-ES" dirty="0" smtClean="0">
                <a:solidFill>
                  <a:srgbClr val="000000"/>
                </a:solidFill>
              </a:rPr>
              <a:t>con </a:t>
            </a:r>
            <a:r>
              <a:rPr lang="es-ES" dirty="0">
                <a:solidFill>
                  <a:srgbClr val="000000"/>
                </a:solidFill>
              </a:rPr>
              <a:t>paneles de aluminio.</a:t>
            </a:r>
          </a:p>
        </p:txBody>
      </p:sp>
    </p:spTree>
    <p:extLst>
      <p:ext uri="{BB962C8B-B14F-4D97-AF65-F5344CB8AC3E}">
        <p14:creationId xmlns:p14="http://schemas.microsoft.com/office/powerpoint/2010/main" val="121206954"/>
      </p:ext>
    </p:extLst>
  </p:cSld>
  <p:clrMapOvr>
    <a:masterClrMapping/>
  </p:clrMapOvr>
  <p:transition spd="slow" advTm="19000">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2" y="-1"/>
            <a:ext cx="10814991" cy="67193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112643" y="306016"/>
            <a:ext cx="5400675" cy="1631216"/>
          </a:xfrm>
          <a:prstGeom prst="rect">
            <a:avLst/>
          </a:prstGeom>
          <a:solidFill>
            <a:srgbClr val="00FFFF">
              <a:alpha val="40000"/>
            </a:srgbClr>
          </a:solidFill>
        </p:spPr>
        <p:txBody>
          <a:bodyPr>
            <a:spAutoFit/>
          </a:bodyPr>
          <a:lstStyle/>
          <a:p>
            <a:pPr algn="r"/>
            <a:r>
              <a:rPr lang="es-ES" sz="2800" b="1" dirty="0">
                <a:solidFill>
                  <a:srgbClr val="000000"/>
                </a:solidFill>
              </a:rPr>
              <a:t>Kunsthaus (Graz, Austria</a:t>
            </a:r>
            <a:r>
              <a:rPr lang="es-ES" sz="2800" b="1" dirty="0" smtClean="0">
                <a:solidFill>
                  <a:srgbClr val="000000"/>
                </a:solidFill>
              </a:rPr>
              <a:t>)</a:t>
            </a:r>
            <a:endParaRPr lang="es-ES" b="1" dirty="0">
              <a:solidFill>
                <a:srgbClr val="000000"/>
              </a:solidFill>
            </a:endParaRPr>
          </a:p>
          <a:p>
            <a:pPr algn="r"/>
            <a:r>
              <a:rPr lang="es-ES" b="1" dirty="0">
                <a:solidFill>
                  <a:srgbClr val="000000"/>
                </a:solidFill>
              </a:rPr>
              <a:t>Construido en un extraño estilo arquitectónico, esta casa del arte es denominado por los locales como el "Alien amistoso" y es el centro del arte contemporáneo en Austria.</a:t>
            </a:r>
          </a:p>
        </p:txBody>
      </p:sp>
    </p:spTree>
    <p:extLst>
      <p:ext uri="{BB962C8B-B14F-4D97-AF65-F5344CB8AC3E}">
        <p14:creationId xmlns:p14="http://schemas.microsoft.com/office/powerpoint/2010/main" val="2168614101"/>
      </p:ext>
    </p:extLst>
  </p:cSld>
  <p:clrMapOvr>
    <a:masterClrMapping/>
  </p:clrMapOvr>
  <p:transition spd="slow" advTm="18000">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20482" name="Picture 2" descr="Edificios"/>
          <p:cNvPicPr>
            <a:picLocks noChangeAspect="1" noChangeArrowheads="1"/>
          </p:cNvPicPr>
          <p:nvPr/>
        </p:nvPicPr>
        <p:blipFill rotWithShape="1">
          <a:blip r:embed="rId2">
            <a:extLst>
              <a:ext uri="{28A0092B-C50C-407E-A947-70E740481C1C}">
                <a14:useLocalDpi xmlns:a14="http://schemas.microsoft.com/office/drawing/2010/main" val="0"/>
              </a:ext>
            </a:extLst>
          </a:blip>
          <a:srcRect b="15618"/>
          <a:stretch/>
        </p:blipFill>
        <p:spPr bwMode="auto">
          <a:xfrm>
            <a:off x="-1" y="-1"/>
            <a:ext cx="4464571" cy="664272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40635" y="3618384"/>
            <a:ext cx="5400675" cy="2616101"/>
          </a:xfrm>
          <a:prstGeom prst="rect">
            <a:avLst/>
          </a:prstGeom>
        </p:spPr>
        <p:txBody>
          <a:bodyPr>
            <a:spAutoFit/>
          </a:bodyPr>
          <a:lstStyle/>
          <a:p>
            <a:pPr algn="ctr"/>
            <a:r>
              <a:rPr lang="es-ES" sz="2800" b="1" dirty="0">
                <a:solidFill>
                  <a:srgbClr val="000000"/>
                </a:solidFill>
              </a:rPr>
              <a:t>Hotel Ryugyong (Pyongyang, Corea del Norte)</a:t>
            </a:r>
          </a:p>
          <a:p>
            <a:pPr algn="ctr"/>
            <a:endParaRPr lang="es-ES" dirty="0">
              <a:solidFill>
                <a:srgbClr val="000000"/>
              </a:solidFill>
            </a:endParaRPr>
          </a:p>
          <a:p>
            <a:pPr algn="ctr"/>
            <a:r>
              <a:rPr lang="es-ES" dirty="0">
                <a:solidFill>
                  <a:srgbClr val="000000"/>
                </a:solidFill>
              </a:rPr>
              <a:t>Esta enorme pirámide es un hotel de 105 pisos. Su construcción comenzó en 1987 pero fue parada en 1992 con la caída de la Unión Soviética. La construcción se continuó en el 2008 y fue completada.</a:t>
            </a:r>
          </a:p>
        </p:txBody>
      </p:sp>
    </p:spTree>
    <p:extLst>
      <p:ext uri="{BB962C8B-B14F-4D97-AF65-F5344CB8AC3E}">
        <p14:creationId xmlns:p14="http://schemas.microsoft.com/office/powerpoint/2010/main" val="2997732138"/>
      </p:ext>
    </p:extLst>
  </p:cSld>
  <p:clrMapOvr>
    <a:masterClrMapping/>
  </p:clrMapOvr>
  <p:transition spd="slow" advTm="21000">
    <p:plu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1459"/>
            <a:ext cx="10801351" cy="68705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091" y="234008"/>
            <a:ext cx="8496944" cy="1200329"/>
          </a:xfrm>
          <a:prstGeom prst="rect">
            <a:avLst/>
          </a:prstGeom>
        </p:spPr>
        <p:txBody>
          <a:bodyPr wrap="square">
            <a:spAutoFit/>
          </a:bodyPr>
          <a:lstStyle/>
          <a:p>
            <a:r>
              <a:rPr lang="es-ES" sz="2400" b="1" dirty="0">
                <a:solidFill>
                  <a:srgbClr val="000000"/>
                </a:solidFill>
              </a:rPr>
              <a:t>El edificio en Espiral del </a:t>
            </a:r>
            <a:r>
              <a:rPr lang="es-ES" sz="2400" b="1" dirty="0" smtClean="0">
                <a:solidFill>
                  <a:srgbClr val="000000"/>
                </a:solidFill>
              </a:rPr>
              <a:t>Bosque (Darmstadt</a:t>
            </a:r>
            <a:r>
              <a:rPr lang="es-ES" sz="2400" b="1" dirty="0">
                <a:solidFill>
                  <a:srgbClr val="000000"/>
                </a:solidFill>
              </a:rPr>
              <a:t>, Alemania</a:t>
            </a:r>
            <a:r>
              <a:rPr lang="es-ES" sz="2400" b="1" dirty="0" smtClean="0">
                <a:solidFill>
                  <a:srgbClr val="000000"/>
                </a:solidFill>
              </a:rPr>
              <a:t>)</a:t>
            </a:r>
            <a:endParaRPr lang="es-ES" sz="1600" dirty="0">
              <a:solidFill>
                <a:srgbClr val="000000"/>
              </a:solidFill>
            </a:endParaRPr>
          </a:p>
          <a:p>
            <a:r>
              <a:rPr lang="es-ES" sz="1600" dirty="0">
                <a:solidFill>
                  <a:srgbClr val="000000"/>
                </a:solidFill>
              </a:rPr>
              <a:t>Este exquisito edificio de departamentos contiene más de 1000 ventanas aunque ninguna es igual a la otra. Lo mismo ocurre con las puertas y picaportes. Todas las terminaciones del edificio </a:t>
            </a:r>
            <a:r>
              <a:rPr lang="es-ES" sz="1600" dirty="0" smtClean="0">
                <a:solidFill>
                  <a:srgbClr val="000000"/>
                </a:solidFill>
              </a:rPr>
              <a:t>son </a:t>
            </a:r>
            <a:r>
              <a:rPr lang="es-ES" sz="1600" dirty="0">
                <a:solidFill>
                  <a:srgbClr val="000000"/>
                </a:solidFill>
              </a:rPr>
              <a:t>redondeadas, ya que el diseñador se </a:t>
            </a:r>
            <a:r>
              <a:rPr lang="es-ES" sz="1600" dirty="0" smtClean="0">
                <a:solidFill>
                  <a:srgbClr val="000000"/>
                </a:solidFill>
              </a:rPr>
              <a:t>negó a </a:t>
            </a:r>
            <a:r>
              <a:rPr lang="es-ES" sz="1600" dirty="0">
                <a:solidFill>
                  <a:srgbClr val="000000"/>
                </a:solidFill>
              </a:rPr>
              <a:t>crear líneas rectas…</a:t>
            </a:r>
          </a:p>
        </p:txBody>
      </p:sp>
    </p:spTree>
    <p:extLst>
      <p:ext uri="{BB962C8B-B14F-4D97-AF65-F5344CB8AC3E}">
        <p14:creationId xmlns:p14="http://schemas.microsoft.com/office/powerpoint/2010/main" val="3602842269"/>
      </p:ext>
    </p:extLst>
  </p:cSld>
  <p:clrMapOvr>
    <a:masterClrMapping/>
  </p:clrMapOvr>
  <p:transition spd="slow" advTm="20000">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091" y="234008"/>
            <a:ext cx="3744416" cy="2585323"/>
          </a:xfrm>
          <a:prstGeom prst="rect">
            <a:avLst/>
          </a:prstGeom>
        </p:spPr>
        <p:txBody>
          <a:bodyPr wrap="square">
            <a:spAutoFit/>
          </a:bodyPr>
          <a:lstStyle/>
          <a:p>
            <a:r>
              <a:rPr lang="es-ES" b="1" dirty="0">
                <a:solidFill>
                  <a:srgbClr val="000000"/>
                </a:solidFill>
              </a:rPr>
              <a:t>Edificio de la Escuela de Diseño (Toronto, Canadá</a:t>
            </a:r>
            <a:r>
              <a:rPr lang="es-ES" b="1" dirty="0" smtClean="0">
                <a:solidFill>
                  <a:srgbClr val="000000"/>
                </a:solidFill>
              </a:rPr>
              <a:t>)</a:t>
            </a:r>
            <a:endParaRPr lang="es-ES" b="1" dirty="0">
              <a:solidFill>
                <a:srgbClr val="000000"/>
              </a:solidFill>
            </a:endParaRPr>
          </a:p>
          <a:p>
            <a:r>
              <a:rPr lang="es-ES" dirty="0">
                <a:solidFill>
                  <a:srgbClr val="000000"/>
                </a:solidFill>
              </a:rPr>
              <a:t>Este centro de diseño fue completado en el año 2004 y fue diseñado como una caja a </a:t>
            </a:r>
            <a:endParaRPr lang="es-ES" dirty="0" smtClean="0">
              <a:solidFill>
                <a:srgbClr val="000000"/>
              </a:solidFill>
            </a:endParaRPr>
          </a:p>
          <a:p>
            <a:r>
              <a:rPr lang="es-ES" dirty="0" smtClean="0">
                <a:solidFill>
                  <a:srgbClr val="000000"/>
                </a:solidFill>
              </a:rPr>
              <a:t>cuatro </a:t>
            </a:r>
            <a:r>
              <a:rPr lang="es-ES" dirty="0">
                <a:solidFill>
                  <a:srgbClr val="000000"/>
                </a:solidFill>
              </a:rPr>
              <a:t>pisos del suelo, </a:t>
            </a:r>
            <a:endParaRPr lang="es-ES" dirty="0" smtClean="0">
              <a:solidFill>
                <a:srgbClr val="000000"/>
              </a:solidFill>
            </a:endParaRPr>
          </a:p>
          <a:p>
            <a:r>
              <a:rPr lang="es-ES" dirty="0" smtClean="0">
                <a:solidFill>
                  <a:srgbClr val="000000"/>
                </a:solidFill>
              </a:rPr>
              <a:t>sostenida por </a:t>
            </a:r>
            <a:r>
              <a:rPr lang="es-ES" dirty="0">
                <a:solidFill>
                  <a:srgbClr val="000000"/>
                </a:solidFill>
              </a:rPr>
              <a:t>pilares de </a:t>
            </a:r>
            <a:endParaRPr lang="es-ES" dirty="0" smtClean="0">
              <a:solidFill>
                <a:srgbClr val="000000"/>
              </a:solidFill>
            </a:endParaRPr>
          </a:p>
          <a:p>
            <a:r>
              <a:rPr lang="es-ES" dirty="0" smtClean="0">
                <a:solidFill>
                  <a:srgbClr val="000000"/>
                </a:solidFill>
              </a:rPr>
              <a:t>distintos </a:t>
            </a:r>
            <a:r>
              <a:rPr lang="es-ES" dirty="0">
                <a:solidFill>
                  <a:srgbClr val="000000"/>
                </a:solidFill>
              </a:rPr>
              <a:t>colores </a:t>
            </a:r>
            <a:endParaRPr lang="es-ES" dirty="0" smtClean="0">
              <a:solidFill>
                <a:srgbClr val="000000"/>
              </a:solidFill>
            </a:endParaRPr>
          </a:p>
          <a:p>
            <a:r>
              <a:rPr lang="es-ES" dirty="0" smtClean="0">
                <a:solidFill>
                  <a:srgbClr val="000000"/>
                </a:solidFill>
              </a:rPr>
              <a:t>y </a:t>
            </a:r>
            <a:r>
              <a:rPr lang="es-ES" dirty="0">
                <a:solidFill>
                  <a:srgbClr val="000000"/>
                </a:solidFill>
              </a:rPr>
              <a:t>ángulos.</a:t>
            </a:r>
          </a:p>
        </p:txBody>
      </p:sp>
    </p:spTree>
    <p:extLst>
      <p:ext uri="{BB962C8B-B14F-4D97-AF65-F5344CB8AC3E}">
        <p14:creationId xmlns:p14="http://schemas.microsoft.com/office/powerpoint/2010/main" val="2141253752"/>
      </p:ext>
    </p:extLst>
  </p:cSld>
  <p:clrMapOvr>
    <a:masterClrMapping/>
  </p:clrMapOvr>
  <p:transition spd="slow" advTm="160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Edificios"/>
          <p:cNvPicPr>
            <a:picLocks noChangeAspect="1" noChangeArrowheads="1"/>
          </p:cNvPicPr>
          <p:nvPr/>
        </p:nvPicPr>
        <p:blipFill rotWithShape="1">
          <a:blip r:embed="rId2">
            <a:extLst>
              <a:ext uri="{28A0092B-C50C-407E-A947-70E740481C1C}">
                <a14:useLocalDpi xmlns:a14="http://schemas.microsoft.com/office/drawing/2010/main" val="0"/>
              </a:ext>
            </a:extLst>
          </a:blip>
          <a:srcRect r="2980"/>
          <a:stretch/>
        </p:blipFill>
        <p:spPr bwMode="auto">
          <a:xfrm>
            <a:off x="-2" y="-19122"/>
            <a:ext cx="10801351" cy="671029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952047" y="234008"/>
            <a:ext cx="2849302" cy="3416320"/>
          </a:xfrm>
          <a:prstGeom prst="rect">
            <a:avLst/>
          </a:prstGeom>
        </p:spPr>
        <p:txBody>
          <a:bodyPr wrap="square">
            <a:spAutoFit/>
          </a:bodyPr>
          <a:lstStyle/>
          <a:p>
            <a:pPr algn="ctr"/>
            <a:r>
              <a:rPr lang="es-ES" sz="2000" b="1" dirty="0">
                <a:solidFill>
                  <a:srgbClr val="FFFF00"/>
                </a:solidFill>
              </a:rPr>
              <a:t>Biblioteca Nacional (Minsk, Bielorrusia</a:t>
            </a:r>
            <a:r>
              <a:rPr lang="es-ES" sz="2000" b="1" dirty="0" smtClean="0">
                <a:solidFill>
                  <a:srgbClr val="FFFF00"/>
                </a:solidFill>
              </a:rPr>
              <a:t>)</a:t>
            </a:r>
            <a:endParaRPr lang="es-ES" sz="2000" b="1" dirty="0">
              <a:solidFill>
                <a:srgbClr val="FFFF00"/>
              </a:solidFill>
            </a:endParaRPr>
          </a:p>
          <a:p>
            <a:pPr algn="ctr"/>
            <a:r>
              <a:rPr lang="es-ES" sz="1600" dirty="0">
                <a:solidFill>
                  <a:srgbClr val="FFFF00"/>
                </a:solidFill>
              </a:rPr>
              <a:t>Aunque no puedas creerlo, este edificio es la nueva Biblioteca Nacional, terminada de construir en 2006 y contiene la más grande colección de material impreso de Bielorrusia y la tercer colección más grande de escritos rusos, </a:t>
            </a:r>
            <a:r>
              <a:rPr lang="es-ES" sz="1600" dirty="0" smtClean="0">
                <a:solidFill>
                  <a:srgbClr val="FFFF00"/>
                </a:solidFill>
              </a:rPr>
              <a:t>además</a:t>
            </a:r>
          </a:p>
          <a:p>
            <a:pPr algn="ctr"/>
            <a:r>
              <a:rPr lang="es-ES" sz="1600" dirty="0" smtClean="0">
                <a:solidFill>
                  <a:srgbClr val="FFFF00"/>
                </a:solidFill>
              </a:rPr>
              <a:t> </a:t>
            </a:r>
            <a:r>
              <a:rPr lang="es-ES" sz="1600" dirty="0">
                <a:solidFill>
                  <a:srgbClr val="FFFF00"/>
                </a:solidFill>
              </a:rPr>
              <a:t>es el centro cultural y de información del país.</a:t>
            </a:r>
          </a:p>
        </p:txBody>
      </p:sp>
    </p:spTree>
    <p:extLst>
      <p:ext uri="{BB962C8B-B14F-4D97-AF65-F5344CB8AC3E}">
        <p14:creationId xmlns:p14="http://schemas.microsoft.com/office/powerpoint/2010/main" val="2213725184"/>
      </p:ext>
    </p:extLst>
  </p:cSld>
  <p:clrMapOvr>
    <a:masterClrMapping/>
  </p:clrMapOvr>
  <p:transition spd="slow" advTm="16000">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50">
            <a:alpha val="58000"/>
          </a:srgbClr>
        </a:solidFill>
        <a:effectLst/>
      </p:bgPr>
    </p:bg>
    <p:spTree>
      <p:nvGrpSpPr>
        <p:cNvPr id="1" name=""/>
        <p:cNvGrpSpPr/>
        <p:nvPr/>
      </p:nvGrpSpPr>
      <p:grpSpPr>
        <a:xfrm>
          <a:off x="0" y="0"/>
          <a:ext cx="0" cy="0"/>
          <a:chOff x="0" y="0"/>
          <a:chExt cx="0" cy="0"/>
        </a:xfrm>
      </p:grpSpPr>
      <p:pic>
        <p:nvPicPr>
          <p:cNvPr id="22530"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46" y="1"/>
            <a:ext cx="6716288"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006246" y="2898304"/>
            <a:ext cx="3600401" cy="2862322"/>
          </a:xfrm>
          <a:prstGeom prst="rect">
            <a:avLst/>
          </a:prstGeom>
        </p:spPr>
        <p:txBody>
          <a:bodyPr wrap="square">
            <a:spAutoFit/>
          </a:bodyPr>
          <a:lstStyle/>
          <a:p>
            <a:pPr algn="ctr"/>
            <a:r>
              <a:rPr lang="es-ES" sz="2400" b="1" dirty="0">
                <a:solidFill>
                  <a:srgbClr val="000000"/>
                </a:solidFill>
              </a:rPr>
              <a:t>Oficina Central de Gas Natural </a:t>
            </a:r>
            <a:endParaRPr lang="es-ES" sz="2400" b="1" dirty="0" smtClean="0">
              <a:solidFill>
                <a:srgbClr val="000000"/>
              </a:solidFill>
            </a:endParaRPr>
          </a:p>
          <a:p>
            <a:pPr algn="ctr"/>
            <a:r>
              <a:rPr lang="es-ES" sz="2400" b="1" dirty="0" smtClean="0">
                <a:solidFill>
                  <a:srgbClr val="000000"/>
                </a:solidFill>
              </a:rPr>
              <a:t>(</a:t>
            </a:r>
            <a:r>
              <a:rPr lang="es-ES" sz="2400" b="1" dirty="0">
                <a:solidFill>
                  <a:srgbClr val="000000"/>
                </a:solidFill>
              </a:rPr>
              <a:t>Barcelona, España)</a:t>
            </a:r>
          </a:p>
          <a:p>
            <a:pPr algn="ctr"/>
            <a:endParaRPr lang="es-ES" b="1" dirty="0">
              <a:solidFill>
                <a:srgbClr val="000000"/>
              </a:solidFill>
            </a:endParaRPr>
          </a:p>
          <a:p>
            <a:pPr algn="ctr"/>
            <a:r>
              <a:rPr lang="es-ES" b="1" dirty="0">
                <a:solidFill>
                  <a:srgbClr val="000000"/>
                </a:solidFill>
              </a:rPr>
              <a:t>Las nuevas oficinas centrales del Grupo Gas Natural está construido para de manera que el grupo de edificios que se mezclen en ángulos distintos.</a:t>
            </a:r>
          </a:p>
        </p:txBody>
      </p:sp>
    </p:spTree>
    <p:extLst>
      <p:ext uri="{BB962C8B-B14F-4D97-AF65-F5344CB8AC3E}">
        <p14:creationId xmlns:p14="http://schemas.microsoft.com/office/powerpoint/2010/main" val="1279300725"/>
      </p:ext>
    </p:extLst>
  </p:cSld>
  <p:clrMapOvr>
    <a:masterClrMapping/>
  </p:clrMapOvr>
  <p:transition spd="slow" advTm="14000">
    <p:plu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Edifi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01351" cy="668116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40635" y="306016"/>
            <a:ext cx="5400675" cy="2585323"/>
          </a:xfrm>
          <a:prstGeom prst="rect">
            <a:avLst/>
          </a:prstGeom>
        </p:spPr>
        <p:txBody>
          <a:bodyPr>
            <a:spAutoFit/>
          </a:bodyPr>
          <a:lstStyle/>
          <a:p>
            <a:pPr algn="r"/>
            <a:r>
              <a:rPr lang="es-ES" b="1" dirty="0" smtClean="0">
                <a:solidFill>
                  <a:srgbClr val="FFFF00"/>
                </a:solidFill>
              </a:rPr>
              <a:t>Sala de Conciertos de Walt Disney (Los Ángeles, California)</a:t>
            </a:r>
          </a:p>
          <a:p>
            <a:pPr algn="r"/>
            <a:endParaRPr lang="es-ES" dirty="0" smtClean="0">
              <a:solidFill>
                <a:srgbClr val="FFFF00"/>
              </a:solidFill>
            </a:endParaRPr>
          </a:p>
          <a:p>
            <a:pPr algn="r"/>
            <a:r>
              <a:rPr lang="es-ES" dirty="0" smtClean="0">
                <a:solidFill>
                  <a:srgbClr val="FFFF00"/>
                </a:solidFill>
              </a:rPr>
              <a:t>Con una plaza de estacionamientos que costó $110 millones, el dinero gastado en todo el proyecto se estima en $274 millones. El diseñador, Frank Gehry, construyo el edificio con el fin de alcanzar las mejores condiciones </a:t>
            </a:r>
          </a:p>
          <a:p>
            <a:pPr algn="r"/>
            <a:r>
              <a:rPr lang="es-ES" dirty="0" smtClean="0">
                <a:solidFill>
                  <a:srgbClr val="FFFF00"/>
                </a:solidFill>
              </a:rPr>
              <a:t>de acústica posibles.</a:t>
            </a:r>
            <a:endParaRPr lang="es-ES" dirty="0">
              <a:solidFill>
                <a:srgbClr val="FFFF00"/>
              </a:solidFill>
            </a:endParaRPr>
          </a:p>
        </p:txBody>
      </p:sp>
    </p:spTree>
    <p:extLst>
      <p:ext uri="{BB962C8B-B14F-4D97-AF65-F5344CB8AC3E}">
        <p14:creationId xmlns:p14="http://schemas.microsoft.com/office/powerpoint/2010/main" val="3368223806"/>
      </p:ext>
    </p:extLst>
  </p:cSld>
  <p:clrMapOvr>
    <a:masterClrMapping/>
  </p:clrMapOvr>
  <p:transition spd="slow" advTm="19000">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fotografias.lasexta.com/clipping/cmsimages01/2017/10/09/162E5AD2-35FB-42A0-A006-E469E320E825/6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032"/>
            <a:ext cx="10801350" cy="66427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08987" y="234006"/>
            <a:ext cx="2432737" cy="4832092"/>
          </a:xfrm>
          <a:prstGeom prst="rect">
            <a:avLst/>
          </a:prstGeom>
        </p:spPr>
        <p:txBody>
          <a:bodyPr wrap="square">
            <a:spAutoFit/>
          </a:bodyPr>
          <a:lstStyle/>
          <a:p>
            <a:pPr algn="ctr"/>
            <a:r>
              <a:rPr lang="es-ES" sz="2800" b="1" dirty="0">
                <a:solidFill>
                  <a:srgbClr val="000000"/>
                </a:solidFill>
              </a:rPr>
              <a:t>Museo </a:t>
            </a:r>
            <a:r>
              <a:rPr lang="es-ES" sz="2800" b="1" dirty="0" smtClean="0">
                <a:solidFill>
                  <a:srgbClr val="000000"/>
                </a:solidFill>
              </a:rPr>
              <a:t>del té </a:t>
            </a:r>
            <a:r>
              <a:rPr lang="es-ES" sz="2800" b="1" dirty="0" smtClean="0">
                <a:solidFill>
                  <a:srgbClr val="000000"/>
                </a:solidFill>
              </a:rPr>
              <a:t>CHINA</a:t>
            </a:r>
            <a:endParaRPr lang="es-ES" sz="2800" b="1" dirty="0">
              <a:solidFill>
                <a:srgbClr val="000000"/>
              </a:solidFill>
            </a:endParaRPr>
          </a:p>
          <a:p>
            <a:pPr algn="ctr"/>
            <a:r>
              <a:rPr lang="es-ES" b="1" dirty="0">
                <a:solidFill>
                  <a:srgbClr val="000000"/>
                </a:solidFill>
              </a:rPr>
              <a:t>Sí, tiene sentido esa forma de tetera: se construyo así porque en su interior alberga el Museo del Té, en uno de esos países conocidos por la importancia de esta bebida. No deja de ser curioso pero al menos tiene su explicación, </a:t>
            </a:r>
            <a:endParaRPr lang="es-ES" b="1" dirty="0" smtClean="0">
              <a:solidFill>
                <a:srgbClr val="000000"/>
              </a:solidFill>
            </a:endParaRPr>
          </a:p>
          <a:p>
            <a:pPr algn="ctr"/>
            <a:r>
              <a:rPr lang="es-ES" b="1" dirty="0" smtClean="0">
                <a:solidFill>
                  <a:srgbClr val="000000"/>
                </a:solidFill>
              </a:rPr>
              <a:t>¿</a:t>
            </a:r>
            <a:r>
              <a:rPr lang="es-ES" b="1" dirty="0">
                <a:solidFill>
                  <a:srgbClr val="000000"/>
                </a:solidFill>
              </a:rPr>
              <a:t>no creéis?</a:t>
            </a:r>
          </a:p>
        </p:txBody>
      </p:sp>
    </p:spTree>
    <p:extLst>
      <p:ext uri="{BB962C8B-B14F-4D97-AF65-F5344CB8AC3E}">
        <p14:creationId xmlns:p14="http://schemas.microsoft.com/office/powerpoint/2010/main" val="1536041419"/>
      </p:ext>
    </p:extLst>
  </p:cSld>
  <p:clrMapOvr>
    <a:masterClrMapping/>
  </p:clrMapOvr>
  <p:transition spd="slow" advTm="24000">
    <p:plu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fotografias.lasexta.com/clipping/cmsimages01/2017/10/09/22C8C863-51E5-4042-9A00-1BF2FAD1E5FB/6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6032"/>
            <a:ext cx="11164799" cy="66427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112643" y="0"/>
            <a:ext cx="5697863" cy="2185214"/>
          </a:xfrm>
          <a:prstGeom prst="rect">
            <a:avLst/>
          </a:prstGeom>
        </p:spPr>
        <p:txBody>
          <a:bodyPr wrap="square">
            <a:spAutoFit/>
          </a:bodyPr>
          <a:lstStyle/>
          <a:p>
            <a:pPr algn="r"/>
            <a:r>
              <a:rPr lang="es-ES" sz="2800" b="1" dirty="0">
                <a:solidFill>
                  <a:srgbClr val="000000"/>
                </a:solidFill>
              </a:rPr>
              <a:t>La casa </a:t>
            </a:r>
            <a:r>
              <a:rPr lang="es-ES" sz="2800" b="1" dirty="0" smtClean="0">
                <a:solidFill>
                  <a:srgbClr val="000000"/>
                </a:solidFill>
              </a:rPr>
              <a:t>piano</a:t>
            </a:r>
          </a:p>
          <a:p>
            <a:pPr algn="r"/>
            <a:r>
              <a:rPr lang="es-ES" dirty="0" smtClean="0">
                <a:solidFill>
                  <a:srgbClr val="000000"/>
                </a:solidFill>
              </a:rPr>
              <a:t>Sí</a:t>
            </a:r>
            <a:r>
              <a:rPr lang="es-ES" dirty="0">
                <a:solidFill>
                  <a:srgbClr val="000000"/>
                </a:solidFill>
              </a:rPr>
              <a:t>, China es el país por excelencia en el que encontrar edificios extraños; tanto es así que hace poco se prohibió la construcción de éstos, pues el gobierno estaba cansado de llamar la atención. En esta ocasión, os presentamos una casa construida con forma de piano que, además, incorpora un violín.</a:t>
            </a:r>
          </a:p>
        </p:txBody>
      </p:sp>
    </p:spTree>
    <p:extLst>
      <p:ext uri="{BB962C8B-B14F-4D97-AF65-F5344CB8AC3E}">
        <p14:creationId xmlns:p14="http://schemas.microsoft.com/office/powerpoint/2010/main" val="4227372321"/>
      </p:ext>
    </p:extLst>
  </p:cSld>
  <p:clrMapOvr>
    <a:masterClrMapping/>
  </p:clrMapOvr>
  <p:transition spd="slow" advTm="20000">
    <p:plu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00FF">
            <a:alpha val="67000"/>
          </a:srgbClr>
        </a:solidFill>
        <a:effectLst/>
      </p:bgPr>
    </p:bg>
    <p:spTree>
      <p:nvGrpSpPr>
        <p:cNvPr id="1" name=""/>
        <p:cNvGrpSpPr/>
        <p:nvPr/>
      </p:nvGrpSpPr>
      <p:grpSpPr>
        <a:xfrm>
          <a:off x="0" y="0"/>
          <a:ext cx="0" cy="0"/>
          <a:chOff x="0" y="0"/>
          <a:chExt cx="0" cy="0"/>
        </a:xfrm>
      </p:grpSpPr>
      <p:pic>
        <p:nvPicPr>
          <p:cNvPr id="41986" name="Picture 2" descr="Songpa Micro Housing, de Single Speed Designs en Seúl (Corea del Sur). Libro Building Community. New Apartment Architecture de Thames &amp;Hud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0048"/>
            <a:ext cx="5593242" cy="689156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80795" y="3862571"/>
            <a:ext cx="3960440" cy="2185214"/>
          </a:xfrm>
          <a:prstGeom prst="rect">
            <a:avLst/>
          </a:prstGeom>
        </p:spPr>
        <p:txBody>
          <a:bodyPr wrap="square">
            <a:spAutoFit/>
          </a:bodyPr>
          <a:lstStyle/>
          <a:p>
            <a:pPr algn="ctr"/>
            <a:r>
              <a:rPr lang="es-ES" sz="3200" b="1" dirty="0">
                <a:solidFill>
                  <a:srgbClr val="000000"/>
                </a:solidFill>
              </a:rPr>
              <a:t>Songpa Micro Housing, </a:t>
            </a:r>
            <a:endParaRPr lang="es-ES" sz="3200" b="1" dirty="0" smtClean="0">
              <a:solidFill>
                <a:srgbClr val="000000"/>
              </a:solidFill>
            </a:endParaRPr>
          </a:p>
          <a:p>
            <a:pPr algn="ctr"/>
            <a:r>
              <a:rPr lang="es-ES" sz="2400" b="1" dirty="0" smtClean="0">
                <a:solidFill>
                  <a:srgbClr val="000000"/>
                </a:solidFill>
              </a:rPr>
              <a:t>de </a:t>
            </a:r>
            <a:r>
              <a:rPr lang="es-ES" sz="2400" b="1" dirty="0">
                <a:solidFill>
                  <a:srgbClr val="000000"/>
                </a:solidFill>
              </a:rPr>
              <a:t>Single Speed Designs </a:t>
            </a:r>
            <a:endParaRPr lang="es-ES" sz="2400" b="1" dirty="0" smtClean="0">
              <a:solidFill>
                <a:srgbClr val="000000"/>
              </a:solidFill>
            </a:endParaRPr>
          </a:p>
          <a:p>
            <a:pPr algn="ctr"/>
            <a:r>
              <a:rPr lang="es-ES" sz="2400" b="1" dirty="0" smtClean="0">
                <a:solidFill>
                  <a:srgbClr val="000000"/>
                </a:solidFill>
              </a:rPr>
              <a:t>en </a:t>
            </a:r>
          </a:p>
          <a:p>
            <a:pPr algn="ctr"/>
            <a:r>
              <a:rPr lang="es-ES" sz="2400" b="1" dirty="0" smtClean="0">
                <a:solidFill>
                  <a:srgbClr val="000000"/>
                </a:solidFill>
              </a:rPr>
              <a:t>Seúl (</a:t>
            </a:r>
            <a:r>
              <a:rPr lang="es-ES" sz="2400" b="1" dirty="0">
                <a:solidFill>
                  <a:srgbClr val="000000"/>
                </a:solidFill>
              </a:rPr>
              <a:t>Corea del Sur)</a:t>
            </a:r>
          </a:p>
        </p:txBody>
      </p:sp>
    </p:spTree>
    <p:extLst>
      <p:ext uri="{BB962C8B-B14F-4D97-AF65-F5344CB8AC3E}">
        <p14:creationId xmlns:p14="http://schemas.microsoft.com/office/powerpoint/2010/main" val="1645523798"/>
      </p:ext>
    </p:extLst>
  </p:cSld>
  <p:clrMapOvr>
    <a:masterClrMapping/>
  </p:clrMapOvr>
  <p:transition spd="slow" advTm="12000">
    <p:plu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fotografias.lasexta.com/clipping/cmsimages01/2017/10/09/2C5E0885-34BA-436E-81E3-7D70C229AD37/6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11857" cy="65166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88107" y="234008"/>
            <a:ext cx="5832648" cy="1969770"/>
          </a:xfrm>
          <a:prstGeom prst="rect">
            <a:avLst/>
          </a:prstGeom>
        </p:spPr>
        <p:txBody>
          <a:bodyPr wrap="square">
            <a:spAutoFit/>
          </a:bodyPr>
          <a:lstStyle/>
          <a:p>
            <a:r>
              <a:rPr lang="es-ES" sz="3200" b="1" dirty="0">
                <a:solidFill>
                  <a:srgbClr val="000000"/>
                </a:solidFill>
              </a:rPr>
              <a:t>Edificio </a:t>
            </a:r>
            <a:r>
              <a:rPr lang="es-ES" sz="3200" b="1" dirty="0" smtClean="0">
                <a:solidFill>
                  <a:srgbClr val="000000"/>
                </a:solidFill>
              </a:rPr>
              <a:t>cesta,</a:t>
            </a:r>
            <a:r>
              <a:rPr lang="es-ES" sz="2400" b="1" dirty="0" smtClean="0">
                <a:solidFill>
                  <a:srgbClr val="000000"/>
                </a:solidFill>
              </a:rPr>
              <a:t> </a:t>
            </a:r>
            <a:r>
              <a:rPr lang="es-ES" sz="2400" b="1" dirty="0" smtClean="0">
                <a:solidFill>
                  <a:srgbClr val="000000"/>
                </a:solidFill>
              </a:rPr>
              <a:t>ESTADOS UNIDOS</a:t>
            </a:r>
            <a:endParaRPr lang="es-ES" sz="2400" b="1" dirty="0">
              <a:solidFill>
                <a:srgbClr val="000000"/>
              </a:solidFill>
            </a:endParaRPr>
          </a:p>
          <a:p>
            <a:r>
              <a:rPr lang="es-ES" b="1" dirty="0">
                <a:solidFill>
                  <a:srgbClr val="000000"/>
                </a:solidFill>
              </a:rPr>
              <a:t>Longaberger Basket, </a:t>
            </a:r>
            <a:r>
              <a:rPr lang="es-ES" dirty="0">
                <a:solidFill>
                  <a:srgbClr val="000000"/>
                </a:solidFill>
              </a:rPr>
              <a:t>la compañía de cestas más importante de Estados Unidos, decidió construir su sede en Ohio y en un evidente homenaje al producto que vendían... dieron a la construcción esa imagen, la de una cesta. Increíble pero cierto.</a:t>
            </a:r>
          </a:p>
        </p:txBody>
      </p:sp>
    </p:spTree>
    <p:extLst>
      <p:ext uri="{BB962C8B-B14F-4D97-AF65-F5344CB8AC3E}">
        <p14:creationId xmlns:p14="http://schemas.microsoft.com/office/powerpoint/2010/main" val="3424461236"/>
      </p:ext>
    </p:extLst>
  </p:cSld>
  <p:clrMapOvr>
    <a:masterClrMapping/>
  </p:clrMapOvr>
  <p:transition spd="slow" advTm="21000">
    <p:plu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s://fotografias.lasexta.com/clipping/cmsimages01/2017/10/09/7665CE2F-8DFB-4475-B9DE-78A9F53F2686/6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8605"/>
            <a:ext cx="10966874" cy="657529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107" y="4905236"/>
            <a:ext cx="3416320" cy="369332"/>
          </a:xfrm>
          <a:prstGeom prst="rect">
            <a:avLst/>
          </a:prstGeom>
          <a:solidFill>
            <a:srgbClr val="00FFFF">
              <a:alpha val="44000"/>
            </a:srgbClr>
          </a:solidFill>
        </p:spPr>
        <p:txBody>
          <a:bodyPr wrap="none">
            <a:spAutoFit/>
          </a:bodyPr>
          <a:lstStyle/>
          <a:p>
            <a:r>
              <a:rPr lang="es-ES" b="1" dirty="0"/>
              <a:t>The Crooked House (Polonia</a:t>
            </a:r>
            <a:r>
              <a:rPr lang="es-ES" dirty="0"/>
              <a:t>)</a:t>
            </a:r>
          </a:p>
        </p:txBody>
      </p:sp>
      <p:sp>
        <p:nvSpPr>
          <p:cNvPr id="3" name="2 Rectángulo"/>
          <p:cNvSpPr/>
          <p:nvPr/>
        </p:nvSpPr>
        <p:spPr>
          <a:xfrm>
            <a:off x="288107" y="5274568"/>
            <a:ext cx="4896544" cy="1169551"/>
          </a:xfrm>
          <a:prstGeom prst="rect">
            <a:avLst/>
          </a:prstGeom>
          <a:solidFill>
            <a:srgbClr val="00FFFF">
              <a:alpha val="47000"/>
            </a:srgbClr>
          </a:solidFill>
        </p:spPr>
        <p:txBody>
          <a:bodyPr wrap="square">
            <a:spAutoFit/>
          </a:bodyPr>
          <a:lstStyle/>
          <a:p>
            <a:r>
              <a:rPr lang="es-ES" sz="1400" b="1" dirty="0">
                <a:solidFill>
                  <a:srgbClr val="000000"/>
                </a:solidFill>
              </a:rPr>
              <a:t>En español y por motivos evidentes, “la casa torcida”. Diseñada en 2004 en Sopot sus formas curvas que nos resultan imposibles se sostienen a la perfección y dentro podemos encontrar un centro comercial donde pasar una tarde cualquiera.</a:t>
            </a:r>
          </a:p>
        </p:txBody>
      </p:sp>
    </p:spTree>
    <p:extLst>
      <p:ext uri="{BB962C8B-B14F-4D97-AF65-F5344CB8AC3E}">
        <p14:creationId xmlns:p14="http://schemas.microsoft.com/office/powerpoint/2010/main" val="4271330675"/>
      </p:ext>
    </p:extLst>
  </p:cSld>
  <p:clrMapOvr>
    <a:masterClrMapping/>
  </p:clrMapOvr>
  <p:transition spd="slow" advTm="21000">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fotografias.lasexta.com/clipping/cmsimages01/2017/10/09/0E29C464-5D36-4F3F-A3BA-542BB482F703/6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92" y="0"/>
            <a:ext cx="10940188"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80595" y="261044"/>
            <a:ext cx="5904731" cy="1908215"/>
          </a:xfrm>
          <a:prstGeom prst="rect">
            <a:avLst/>
          </a:prstGeom>
        </p:spPr>
        <p:txBody>
          <a:bodyPr wrap="square">
            <a:spAutoFit/>
          </a:bodyPr>
          <a:lstStyle/>
          <a:p>
            <a:pPr algn="r"/>
            <a:r>
              <a:rPr lang="es-ES" sz="2800" b="1" dirty="0">
                <a:solidFill>
                  <a:srgbClr val="000000"/>
                </a:solidFill>
              </a:rPr>
              <a:t>Casa Cubo </a:t>
            </a:r>
            <a:r>
              <a:rPr lang="es-ES" sz="2800" b="1" dirty="0" smtClean="0">
                <a:solidFill>
                  <a:srgbClr val="000000"/>
                </a:solidFill>
              </a:rPr>
              <a:t>En </a:t>
            </a:r>
            <a:r>
              <a:rPr lang="es-ES" sz="2800" b="1" dirty="0">
                <a:solidFill>
                  <a:srgbClr val="000000"/>
                </a:solidFill>
              </a:rPr>
              <a:t>Rotterdam</a:t>
            </a:r>
            <a:r>
              <a:rPr lang="es-ES" dirty="0">
                <a:solidFill>
                  <a:srgbClr val="000000"/>
                </a:solidFill>
              </a:rPr>
              <a:t>, </a:t>
            </a:r>
            <a:endParaRPr lang="es-ES" dirty="0" smtClean="0">
              <a:solidFill>
                <a:srgbClr val="000000"/>
              </a:solidFill>
            </a:endParaRPr>
          </a:p>
          <a:p>
            <a:pPr algn="r"/>
            <a:r>
              <a:rPr lang="es-ES" b="1" dirty="0" smtClean="0">
                <a:solidFill>
                  <a:srgbClr val="000000"/>
                </a:solidFill>
              </a:rPr>
              <a:t>en </a:t>
            </a:r>
            <a:r>
              <a:rPr lang="es-ES" b="1" dirty="0">
                <a:solidFill>
                  <a:srgbClr val="000000"/>
                </a:solidFill>
              </a:rPr>
              <a:t>1984, se comenzó la construcción de esta serie de casas unidas de manera surrealista que, aunque no lo creáis, están habitadas. Son 32 en total, organizadas por tres pisos diferenciados, a cada cual más sorprendente.</a:t>
            </a:r>
          </a:p>
        </p:txBody>
      </p:sp>
    </p:spTree>
    <p:extLst>
      <p:ext uri="{BB962C8B-B14F-4D97-AF65-F5344CB8AC3E}">
        <p14:creationId xmlns:p14="http://schemas.microsoft.com/office/powerpoint/2010/main" val="57269996"/>
      </p:ext>
    </p:extLst>
  </p:cSld>
  <p:clrMapOvr>
    <a:masterClrMapping/>
  </p:clrMapOvr>
  <p:transition spd="slow" advTm="20000">
    <p:plus/>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fotografias.lasexta.com/clipping/cmsimages01/2017/10/09/6B24FA3D-4E92-43B5-B908-7C3EC8620C46/6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90" y="0"/>
            <a:ext cx="11068519"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5974" y="234008"/>
            <a:ext cx="3886549" cy="3016210"/>
          </a:xfrm>
          <a:prstGeom prst="rect">
            <a:avLst/>
          </a:prstGeom>
        </p:spPr>
        <p:txBody>
          <a:bodyPr wrap="square">
            <a:spAutoFit/>
          </a:bodyPr>
          <a:lstStyle/>
          <a:p>
            <a:r>
              <a:rPr lang="es-ES" sz="2800" b="1" dirty="0">
                <a:solidFill>
                  <a:srgbClr val="000000"/>
                </a:solidFill>
              </a:rPr>
              <a:t>House Attack </a:t>
            </a:r>
            <a:endParaRPr lang="es-ES" sz="2800" b="1" dirty="0" smtClean="0">
              <a:solidFill>
                <a:srgbClr val="000000"/>
              </a:solidFill>
            </a:endParaRPr>
          </a:p>
          <a:p>
            <a:r>
              <a:rPr lang="es-ES" b="1" dirty="0" smtClean="0">
                <a:solidFill>
                  <a:srgbClr val="000000"/>
                </a:solidFill>
              </a:rPr>
              <a:t>Lo </a:t>
            </a:r>
            <a:r>
              <a:rPr lang="es-ES" b="1" dirty="0">
                <a:solidFill>
                  <a:srgbClr val="000000"/>
                </a:solidFill>
              </a:rPr>
              <a:t>que tenéis ante vosotros podría ser un edificio más o menos corriente de Viena si no fuera porque el tejado está sufriendo </a:t>
            </a:r>
            <a:r>
              <a:rPr lang="es-ES" b="1" dirty="0" smtClean="0">
                <a:solidFill>
                  <a:srgbClr val="000000"/>
                </a:solidFill>
              </a:rPr>
              <a:t>el </a:t>
            </a:r>
            <a:r>
              <a:rPr lang="es-ES" b="1" dirty="0">
                <a:solidFill>
                  <a:srgbClr val="000000"/>
                </a:solidFill>
              </a:rPr>
              <a:t>ataque de una </a:t>
            </a:r>
            <a:endParaRPr lang="es-ES" b="1" dirty="0" smtClean="0">
              <a:solidFill>
                <a:srgbClr val="000000"/>
              </a:solidFill>
            </a:endParaRPr>
          </a:p>
          <a:p>
            <a:r>
              <a:rPr lang="es-ES" b="1" dirty="0" smtClean="0">
                <a:solidFill>
                  <a:srgbClr val="000000"/>
                </a:solidFill>
              </a:rPr>
              <a:t>casa</a:t>
            </a:r>
            <a:r>
              <a:rPr lang="es-ES" b="1" dirty="0">
                <a:solidFill>
                  <a:srgbClr val="000000"/>
                </a:solidFill>
              </a:rPr>
              <a:t>, </a:t>
            </a:r>
            <a:r>
              <a:rPr lang="es-ES" b="1" dirty="0" smtClean="0">
                <a:solidFill>
                  <a:srgbClr val="000000"/>
                </a:solidFill>
              </a:rPr>
              <a:t>como así </a:t>
            </a:r>
            <a:r>
              <a:rPr lang="es-ES" b="1" dirty="0">
                <a:solidFill>
                  <a:srgbClr val="000000"/>
                </a:solidFill>
              </a:rPr>
              <a:t>ha pasado </a:t>
            </a:r>
            <a:endParaRPr lang="es-ES" b="1" dirty="0" smtClean="0">
              <a:solidFill>
                <a:srgbClr val="000000"/>
              </a:solidFill>
            </a:endParaRPr>
          </a:p>
          <a:p>
            <a:r>
              <a:rPr lang="es-ES" b="1" dirty="0" smtClean="0">
                <a:solidFill>
                  <a:srgbClr val="000000"/>
                </a:solidFill>
              </a:rPr>
              <a:t>a </a:t>
            </a:r>
            <a:r>
              <a:rPr lang="es-ES" b="1" dirty="0">
                <a:solidFill>
                  <a:srgbClr val="000000"/>
                </a:solidFill>
              </a:rPr>
              <a:t>ser </a:t>
            </a:r>
            <a:r>
              <a:rPr lang="es-ES" b="1" dirty="0" smtClean="0">
                <a:solidFill>
                  <a:srgbClr val="000000"/>
                </a:solidFill>
              </a:rPr>
              <a:t>conocido </a:t>
            </a:r>
            <a:r>
              <a:rPr lang="es-ES" b="1" dirty="0">
                <a:solidFill>
                  <a:srgbClr val="000000"/>
                </a:solidFill>
              </a:rPr>
              <a:t>el edificio. </a:t>
            </a:r>
            <a:endParaRPr lang="es-ES" b="1" dirty="0" smtClean="0">
              <a:solidFill>
                <a:srgbClr val="000000"/>
              </a:solidFill>
            </a:endParaRPr>
          </a:p>
          <a:p>
            <a:r>
              <a:rPr lang="es-ES" b="1" dirty="0" smtClean="0">
                <a:solidFill>
                  <a:srgbClr val="000000"/>
                </a:solidFill>
              </a:rPr>
              <a:t>Su arquitecto es </a:t>
            </a:r>
          </a:p>
          <a:p>
            <a:r>
              <a:rPr lang="es-ES" b="1" dirty="0" smtClean="0">
                <a:solidFill>
                  <a:srgbClr val="000000"/>
                </a:solidFill>
              </a:rPr>
              <a:t>Erwin </a:t>
            </a:r>
            <a:r>
              <a:rPr lang="es-ES" b="1" dirty="0">
                <a:solidFill>
                  <a:srgbClr val="000000"/>
                </a:solidFill>
              </a:rPr>
              <a:t>Wurm.</a:t>
            </a:r>
          </a:p>
        </p:txBody>
      </p:sp>
    </p:spTree>
    <p:extLst>
      <p:ext uri="{BB962C8B-B14F-4D97-AF65-F5344CB8AC3E}">
        <p14:creationId xmlns:p14="http://schemas.microsoft.com/office/powerpoint/2010/main" val="2751171758"/>
      </p:ext>
    </p:extLst>
  </p:cSld>
  <p:clrMapOvr>
    <a:masterClrMapping/>
  </p:clrMapOvr>
  <p:transition spd="slow" advTm="21000">
    <p:plu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arquitectura sorprenden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743480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107" y="234008"/>
            <a:ext cx="10369152" cy="1077218"/>
          </a:xfrm>
          <a:prstGeom prst="rect">
            <a:avLst/>
          </a:prstGeom>
        </p:spPr>
        <p:txBody>
          <a:bodyPr wrap="square">
            <a:spAutoFit/>
          </a:bodyPr>
          <a:lstStyle/>
          <a:p>
            <a:pPr algn="ctr"/>
            <a:r>
              <a:rPr lang="es-ES" sz="1600" b="1" dirty="0">
                <a:solidFill>
                  <a:srgbClr val="FFFF00"/>
                </a:solidFill>
              </a:rPr>
              <a:t>Casas inspiradas en el mundo marino hay muchas, pero ésta del arquitecto mexicano Javier Senosiain es realmente bonita. Bautizada con el nombre de '</a:t>
            </a:r>
            <a:r>
              <a:rPr lang="es-ES" sz="1600" b="1" dirty="0" err="1">
                <a:solidFill>
                  <a:srgbClr val="FFFF00"/>
                </a:solidFill>
              </a:rPr>
              <a:t>Nautilus</a:t>
            </a:r>
            <a:r>
              <a:rPr lang="es-ES" sz="1600" b="1" dirty="0">
                <a:solidFill>
                  <a:srgbClr val="FFFF00"/>
                </a:solidFill>
              </a:rPr>
              <a:t>', lo cierto es que dentro de ella nos sentimos como el capitán Nemo, el famoso personaje de Julio Verne. Como si se tratara de una caracola, la planta de esta casa psicodélica es una espiral logarítmica. La escalinata y los vitrales son impresionantes.</a:t>
            </a:r>
          </a:p>
        </p:txBody>
      </p:sp>
    </p:spTree>
    <p:extLst>
      <p:ext uri="{BB962C8B-B14F-4D97-AF65-F5344CB8AC3E}">
        <p14:creationId xmlns:p14="http://schemas.microsoft.com/office/powerpoint/2010/main" val="2566397946"/>
      </p:ext>
    </p:extLst>
  </p:cSld>
  <p:clrMapOvr>
    <a:masterClrMapping/>
  </p:clrMapOvr>
  <p:transition spd="slow" advTm="27000">
    <p:plu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8 House, de Bjarke Ingels Group (BIG) en Copenhagen (Dinamarca) Libro Building Community. New Apartment Architecture de Thames &amp;Hud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024"/>
            <a:ext cx="10801350" cy="653671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416899" y="378024"/>
            <a:ext cx="3096419" cy="923330"/>
          </a:xfrm>
          <a:prstGeom prst="rect">
            <a:avLst/>
          </a:prstGeom>
        </p:spPr>
        <p:txBody>
          <a:bodyPr wrap="square">
            <a:spAutoFit/>
          </a:bodyPr>
          <a:lstStyle/>
          <a:p>
            <a:pPr algn="r"/>
            <a:r>
              <a:rPr lang="nl-NL" b="1" dirty="0">
                <a:solidFill>
                  <a:srgbClr val="000000"/>
                </a:solidFill>
              </a:rPr>
              <a:t> House, de Bjarke Ingels Group (BIG) en Copenhagen (Dinamarca)</a:t>
            </a:r>
            <a:endParaRPr lang="es-ES" b="1" dirty="0">
              <a:solidFill>
                <a:srgbClr val="000000"/>
              </a:solidFill>
            </a:endParaRPr>
          </a:p>
        </p:txBody>
      </p:sp>
    </p:spTree>
    <p:extLst>
      <p:ext uri="{BB962C8B-B14F-4D97-AF65-F5344CB8AC3E}">
        <p14:creationId xmlns:p14="http://schemas.microsoft.com/office/powerpoint/2010/main" val="962656486"/>
      </p:ext>
    </p:extLst>
  </p:cSld>
  <p:clrMapOvr>
    <a:masterClrMapping/>
  </p:clrMapOvr>
  <p:transition spd="slow" advTm="10000">
    <p:plu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Palacio de las Burbuj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31212"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40635" y="306016"/>
            <a:ext cx="5616699" cy="2523768"/>
          </a:xfrm>
          <a:prstGeom prst="rect">
            <a:avLst/>
          </a:prstGeom>
        </p:spPr>
        <p:txBody>
          <a:bodyPr wrap="square">
            <a:spAutoFit/>
          </a:bodyPr>
          <a:lstStyle/>
          <a:p>
            <a:pPr algn="r"/>
            <a:r>
              <a:rPr lang="es-ES" sz="1400" b="1" dirty="0">
                <a:solidFill>
                  <a:srgbClr val="FFFF00"/>
                </a:solidFill>
              </a:rPr>
              <a:t>Una casa hecha de burbujas, otra que se derrite, una mansión deslizante... Modelos de casas extrañas que te encantarán</a:t>
            </a:r>
          </a:p>
          <a:p>
            <a:pPr algn="r"/>
            <a:r>
              <a:rPr lang="es-ES" sz="1400" b="1" dirty="0">
                <a:solidFill>
                  <a:srgbClr val="FFFF00"/>
                </a:solidFill>
              </a:rPr>
              <a:t>Una de las construcciones más emblemáticas es el Palacio de las Burbujas, la residencia de verano de Pierre Cardin a las afueras de Cannes. Se trata de un complejo de 1.200 metros cuadrados que supone un verdadero homenaje a la curva realizado por el arquitecto Antti Lovag. Tiene un anfiteatro, 10 habitaciones, jardines, piscinas, cascadas... Es punto de reunión habitual de personalidades de la moda </a:t>
            </a:r>
            <a:endParaRPr lang="es-ES" sz="1400" b="1" dirty="0" smtClean="0">
              <a:solidFill>
                <a:srgbClr val="FFFF00"/>
              </a:solidFill>
            </a:endParaRPr>
          </a:p>
          <a:p>
            <a:pPr algn="r"/>
            <a:r>
              <a:rPr lang="es-ES" sz="1400" b="1" dirty="0" smtClean="0">
                <a:solidFill>
                  <a:srgbClr val="FFFF00"/>
                </a:solidFill>
              </a:rPr>
              <a:t>y </a:t>
            </a:r>
            <a:r>
              <a:rPr lang="es-ES" sz="1400" b="1" dirty="0">
                <a:solidFill>
                  <a:srgbClr val="FFFF00"/>
                </a:solidFill>
              </a:rPr>
              <a:t>la industria del cine.</a:t>
            </a:r>
          </a:p>
          <a:p>
            <a:endParaRPr lang="es-ES" dirty="0">
              <a:solidFill>
                <a:srgbClr val="000000"/>
              </a:solidFill>
            </a:endParaRPr>
          </a:p>
        </p:txBody>
      </p:sp>
    </p:spTree>
    <p:extLst>
      <p:ext uri="{BB962C8B-B14F-4D97-AF65-F5344CB8AC3E}">
        <p14:creationId xmlns:p14="http://schemas.microsoft.com/office/powerpoint/2010/main" val="3319039213"/>
      </p:ext>
    </p:extLst>
  </p:cSld>
  <p:clrMapOvr>
    <a:masterClrMapping/>
  </p:clrMapOvr>
  <p:transition spd="slow" advTm="27000">
    <p:plu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asa que se derr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47441"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2123" y="450032"/>
            <a:ext cx="2520279" cy="5016758"/>
          </a:xfrm>
          <a:prstGeom prst="rect">
            <a:avLst/>
          </a:prstGeom>
          <a:noFill/>
        </p:spPr>
        <p:txBody>
          <a:bodyPr wrap="square">
            <a:spAutoFit/>
          </a:bodyPr>
          <a:lstStyle/>
          <a:p>
            <a:pPr algn="ctr"/>
            <a:r>
              <a:rPr lang="es-ES" sz="1600" b="1" dirty="0">
                <a:solidFill>
                  <a:schemeClr val="bg1"/>
                </a:solidFill>
              </a:rPr>
              <a:t>Al contemplar el trabajo de los artistas franceses Christophe Berdaguer y Marie Péjus, unos piensan en aquellas golosinas de la infancia llamadas nubes, pero otros piensan en fantasmas. Lo que nadie puede negar es que esta vieja casa, que antes fue funeraria, escuela y prisión, ha ganado atractivo al revestirse de poliestireno y pintura blanca. El centro de arte </a:t>
            </a:r>
            <a:r>
              <a:rPr lang="es-ES" sz="1600" b="1" dirty="0" smtClean="0">
                <a:solidFill>
                  <a:schemeClr val="bg1"/>
                </a:solidFill>
              </a:rPr>
              <a:t>Guest </a:t>
            </a:r>
            <a:r>
              <a:rPr lang="es-ES" sz="1600" b="1" dirty="0">
                <a:solidFill>
                  <a:schemeClr val="bg1"/>
                </a:solidFill>
              </a:rPr>
              <a:t>House no pasa desapercibido</a:t>
            </a:r>
            <a:r>
              <a:rPr lang="es-ES" sz="1600" b="1" dirty="0" smtClean="0">
                <a:solidFill>
                  <a:schemeClr val="bg1"/>
                </a:solidFill>
              </a:rPr>
              <a:t>.</a:t>
            </a:r>
            <a:endParaRPr lang="es-ES" sz="1600" b="1" dirty="0">
              <a:solidFill>
                <a:schemeClr val="bg1"/>
              </a:solidFill>
            </a:endParaRPr>
          </a:p>
        </p:txBody>
      </p:sp>
    </p:spTree>
    <p:extLst>
      <p:ext uri="{BB962C8B-B14F-4D97-AF65-F5344CB8AC3E}">
        <p14:creationId xmlns:p14="http://schemas.microsoft.com/office/powerpoint/2010/main" val="1716520717"/>
      </p:ext>
    </p:extLst>
  </p:cSld>
  <p:clrMapOvr>
    <a:masterClrMapping/>
  </p:clrMapOvr>
  <p:transition spd="slow" advTm="25000">
    <p:plu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asa del revé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35" y="0"/>
            <a:ext cx="10819685"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80195" y="5376257"/>
            <a:ext cx="8496944" cy="1169551"/>
          </a:xfrm>
          <a:prstGeom prst="rect">
            <a:avLst/>
          </a:prstGeom>
          <a:solidFill>
            <a:srgbClr val="00FFFF"/>
          </a:solidFill>
        </p:spPr>
        <p:txBody>
          <a:bodyPr wrap="square">
            <a:spAutoFit/>
          </a:bodyPr>
          <a:lstStyle/>
          <a:p>
            <a:pPr algn="ctr"/>
            <a:r>
              <a:rPr lang="es-ES" sz="1400" b="1" dirty="0">
                <a:solidFill>
                  <a:srgbClr val="0000FF"/>
                </a:solidFill>
              </a:rPr>
              <a:t>Seguro que has visto un montón de casas al revés por Internet. Es el clásico entre los clásicos. Darle la vuelta a la construcción tradicional es un recurso, que por estar manido no deja de tener su efecto positivo en la gente, más todavía cuando se tiene la oportunidad de adentrarse en una de ellas. La que viene a continuación es una de las más queridas por los turistas. También es de madera, está en la ciudad polaca de Szymbark y fue diseñada por Daniel Czapiewsk.</a:t>
            </a:r>
          </a:p>
        </p:txBody>
      </p:sp>
    </p:spTree>
    <p:extLst>
      <p:ext uri="{BB962C8B-B14F-4D97-AF65-F5344CB8AC3E}">
        <p14:creationId xmlns:p14="http://schemas.microsoft.com/office/powerpoint/2010/main" val="3264140034"/>
      </p:ext>
    </p:extLst>
  </p:cSld>
  <p:clrMapOvr>
    <a:masterClrMapping/>
  </p:clrMapOvr>
  <p:transition spd="slow" advTm="32000">
    <p:plus/>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asa barco en la In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466"/>
            <a:ext cx="10801350" cy="656015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28268" y="4770512"/>
            <a:ext cx="6768751" cy="1600438"/>
          </a:xfrm>
          <a:prstGeom prst="rect">
            <a:avLst/>
          </a:prstGeom>
        </p:spPr>
        <p:txBody>
          <a:bodyPr wrap="square">
            <a:spAutoFit/>
          </a:bodyPr>
          <a:lstStyle/>
          <a:p>
            <a:pPr algn="ctr"/>
            <a:r>
              <a:rPr lang="es-ES" sz="1400" b="1" dirty="0">
                <a:solidFill>
                  <a:srgbClr val="FFFF00"/>
                </a:solidFill>
              </a:rPr>
              <a:t>Las casas flotantes tienen un encanto especial. Existen muchas </a:t>
            </a:r>
            <a:endParaRPr lang="es-ES" sz="1400" b="1" dirty="0" smtClean="0">
              <a:solidFill>
                <a:srgbClr val="FFFF00"/>
              </a:solidFill>
            </a:endParaRPr>
          </a:p>
          <a:p>
            <a:pPr algn="ctr"/>
            <a:r>
              <a:rPr lang="es-ES" sz="1400" b="1" dirty="0" smtClean="0">
                <a:solidFill>
                  <a:srgbClr val="FFFF00"/>
                </a:solidFill>
              </a:rPr>
              <a:t>ciudades</a:t>
            </a:r>
            <a:r>
              <a:rPr lang="es-ES" sz="1400" b="1" dirty="0">
                <a:solidFill>
                  <a:srgbClr val="FFFF00"/>
                </a:solidFill>
              </a:rPr>
              <a:t>, desde Ámsterdam hasta Nueva York, donde el agua va </a:t>
            </a:r>
            <a:endParaRPr lang="es-ES" sz="1400" b="1" dirty="0" smtClean="0">
              <a:solidFill>
                <a:srgbClr val="FFFF00"/>
              </a:solidFill>
            </a:endParaRPr>
          </a:p>
          <a:p>
            <a:pPr algn="ctr"/>
            <a:r>
              <a:rPr lang="es-ES" sz="1400" b="1" dirty="0" smtClean="0">
                <a:solidFill>
                  <a:srgbClr val="FFFF00"/>
                </a:solidFill>
              </a:rPr>
              <a:t>comiéndole </a:t>
            </a:r>
            <a:r>
              <a:rPr lang="es-ES" sz="1400" b="1" dirty="0">
                <a:solidFill>
                  <a:srgbClr val="FFFF00"/>
                </a:solidFill>
              </a:rPr>
              <a:t>terreno al suelo y se ha terminado por desarrollar una arquitectura que permita integrar ambas superficies. Pero, ¿y si la casa, además de estar sobre el agua, se pudiera mover? En Kerala, al suroeste de India, las antiguas casas-barco que se usaban para transportar mercancías se han adaptado al turismo. Un crucero mágico y espectacular.</a:t>
            </a:r>
          </a:p>
        </p:txBody>
      </p:sp>
    </p:spTree>
    <p:extLst>
      <p:ext uri="{BB962C8B-B14F-4D97-AF65-F5344CB8AC3E}">
        <p14:creationId xmlns:p14="http://schemas.microsoft.com/office/powerpoint/2010/main" val="3535667481"/>
      </p:ext>
    </p:extLst>
  </p:cSld>
  <p:clrMapOvr>
    <a:masterClrMapping/>
  </p:clrMapOvr>
  <p:transition spd="slow" advTm="27000">
    <p:plu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01un-exterior-que-recuerda-a-una-nave-espac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091" y="4122440"/>
            <a:ext cx="5400675" cy="2031325"/>
          </a:xfrm>
          <a:prstGeom prst="rect">
            <a:avLst/>
          </a:prstGeom>
          <a:solidFill>
            <a:srgbClr val="00FFFF">
              <a:alpha val="37000"/>
            </a:srgbClr>
          </a:solidFill>
        </p:spPr>
        <p:txBody>
          <a:bodyPr>
            <a:spAutoFit/>
          </a:bodyPr>
          <a:lstStyle/>
          <a:p>
            <a:pPr algn="ctr"/>
            <a:r>
              <a:rPr lang="es-ES" sz="1400" b="1" dirty="0"/>
              <a:t>Alkira Resort, una casa también llamada Millennium Falcon House, no es fácil de olvidar. Con una apariencia similar a un ovni, parece flotar en un lago inmerso en un enorme bosque australiano. Su ubicación es realmente particular, dado que está en una zona donde convergen dos lugares que son Patrimonio de la Humanidad: la gran barrera de coral y los trópicos húmedos de Queensland. El gran logro de Charles Wright Architects consistió en aunar un perfil de vanguardia con la búsqueda de la sostenibilidad.</a:t>
            </a:r>
          </a:p>
        </p:txBody>
      </p:sp>
    </p:spTree>
    <p:extLst>
      <p:ext uri="{BB962C8B-B14F-4D97-AF65-F5344CB8AC3E}">
        <p14:creationId xmlns:p14="http://schemas.microsoft.com/office/powerpoint/2010/main" val="1240007596"/>
      </p:ext>
    </p:extLst>
  </p:cSld>
  <p:clrMapOvr>
    <a:masterClrMapping/>
  </p:clrMapOvr>
  <p:transition spd="slow" advTm="29000">
    <p:plu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The Wave, de Henning Larsen Architects, en Vejle (Dinamarca) Libro Building Community. New Apartment Architecture de Thames &amp;Hud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669683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116" y="378024"/>
            <a:ext cx="3888432" cy="923330"/>
          </a:xfrm>
          <a:prstGeom prst="rect">
            <a:avLst/>
          </a:prstGeom>
        </p:spPr>
        <p:txBody>
          <a:bodyPr wrap="square">
            <a:spAutoFit/>
          </a:bodyPr>
          <a:lstStyle/>
          <a:p>
            <a:r>
              <a:rPr lang="es-ES" b="1" dirty="0" smtClean="0">
                <a:solidFill>
                  <a:srgbClr val="000000"/>
                </a:solidFill>
              </a:rPr>
              <a:t>The </a:t>
            </a:r>
            <a:r>
              <a:rPr lang="es-ES" b="1" dirty="0">
                <a:solidFill>
                  <a:srgbClr val="000000"/>
                </a:solidFill>
              </a:rPr>
              <a:t>Wave, de Henning Larsen Architects</a:t>
            </a:r>
            <a:r>
              <a:rPr lang="es-ES" b="1" dirty="0" smtClean="0">
                <a:solidFill>
                  <a:srgbClr val="000000"/>
                </a:solidFill>
              </a:rPr>
              <a:t>,</a:t>
            </a:r>
          </a:p>
          <a:p>
            <a:r>
              <a:rPr lang="es-ES" b="1" dirty="0" smtClean="0">
                <a:solidFill>
                  <a:srgbClr val="000000"/>
                </a:solidFill>
              </a:rPr>
              <a:t>en </a:t>
            </a:r>
            <a:r>
              <a:rPr lang="es-ES" b="1" dirty="0">
                <a:solidFill>
                  <a:srgbClr val="000000"/>
                </a:solidFill>
              </a:rPr>
              <a:t>Vejle (Dinamarca)</a:t>
            </a:r>
          </a:p>
        </p:txBody>
      </p:sp>
    </p:spTree>
    <p:extLst>
      <p:ext uri="{BB962C8B-B14F-4D97-AF65-F5344CB8AC3E}">
        <p14:creationId xmlns:p14="http://schemas.microsoft.com/office/powerpoint/2010/main" val="2555174340"/>
      </p:ext>
    </p:extLst>
  </p:cSld>
  <p:clrMapOvr>
    <a:masterClrMapping/>
  </p:clrMapOvr>
  <p:transition spd="slow" advTm="12000">
    <p:plus/>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The Interlace, de OMA y Ole Scheeren en Singapur. Libro Building Community. New Apartment Architecture de Thames &amp;Hud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V="1">
            <a:off x="0" y="0"/>
            <a:ext cx="10801350"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920955" y="306016"/>
            <a:ext cx="2700337" cy="923330"/>
          </a:xfrm>
          <a:prstGeom prst="rect">
            <a:avLst/>
          </a:prstGeom>
          <a:solidFill>
            <a:srgbClr val="00FFFF"/>
          </a:solidFill>
        </p:spPr>
        <p:txBody>
          <a:bodyPr wrap="square">
            <a:spAutoFit/>
          </a:bodyPr>
          <a:lstStyle/>
          <a:p>
            <a:pPr algn="ctr"/>
            <a:r>
              <a:rPr lang="es-ES" b="1" dirty="0"/>
              <a:t>The Interlace, de OMA y Ole Scheeren en Singapur</a:t>
            </a:r>
          </a:p>
        </p:txBody>
      </p:sp>
    </p:spTree>
    <p:extLst>
      <p:ext uri="{BB962C8B-B14F-4D97-AF65-F5344CB8AC3E}">
        <p14:creationId xmlns:p14="http://schemas.microsoft.com/office/powerpoint/2010/main" val="2795596011"/>
      </p:ext>
    </p:extLst>
  </p:cSld>
  <p:clrMapOvr>
    <a:masterClrMapping/>
  </p:clrMapOvr>
  <p:transition spd="slow" advTm="9000">
    <p:plus/>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6308" y="52108"/>
            <a:ext cx="10801351" cy="65166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17233" y="3217244"/>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501897" y="3217244"/>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445722"/>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49220" y="5515081"/>
            <a:ext cx="711765" cy="650446"/>
          </a:xfrm>
          <a:prstGeom prst="rect">
            <a:avLst/>
          </a:prstGeom>
          <a:noFill/>
          <a:ln w="38100">
            <a:solidFill>
              <a:srgbClr val="1CDEF8"/>
            </a:solidFill>
            <a:miter lim="800000"/>
            <a:headEnd/>
            <a:tailEnd/>
          </a:ln>
        </p:spPr>
      </p:pic>
      <p:sp>
        <p:nvSpPr>
          <p:cNvPr id="19" name="18 Rectángulo"/>
          <p:cNvSpPr/>
          <p:nvPr/>
        </p:nvSpPr>
        <p:spPr>
          <a:xfrm>
            <a:off x="2339297" y="4344477"/>
            <a:ext cx="3180190" cy="1017256"/>
          </a:xfrm>
          <a:prstGeom prst="rect">
            <a:avLst/>
          </a:prstGeom>
        </p:spPr>
        <p:txBody>
          <a:bodyPr wrap="square" lIns="77777" tIns="38889" rIns="77777" bIns="38889">
            <a:spAutoFit/>
          </a:bodyPr>
          <a:lstStyle/>
          <a:p>
            <a:pPr algn="ctr"/>
            <a:endParaRPr lang="es-ES" sz="6100" kern="10" dirty="0">
              <a:ln w="28575">
                <a:solidFill>
                  <a:prstClr val="black"/>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7" y="476282"/>
            <a:ext cx="3775602" cy="3574150"/>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90778" y="3"/>
            <a:ext cx="4132248"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26 de noviembre de 2019</a:t>
            </a:fld>
            <a:endParaRPr lang="es-ES" sz="38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09:28</a:t>
            </a:fld>
            <a:r>
              <a:rPr lang="fr-FR" sz="34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rgbClr val="C0504D">
                    <a:satMod val="140000"/>
                  </a:srgbClr>
                </a:solidFill>
                <a:prstDash val="solid"/>
                <a:miter lim="800000"/>
              </a:ln>
              <a:solidFill>
                <a:prstClr val="white"/>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97920" y="5332097"/>
            <a:ext cx="2372938" cy="887577"/>
          </a:xfrm>
          <a:prstGeom prst="rect">
            <a:avLst/>
          </a:prstGeom>
          <a:noFill/>
        </p:spPr>
      </p:pic>
    </p:spTree>
    <p:extLst>
      <p:ext uri="{BB962C8B-B14F-4D97-AF65-F5344CB8AC3E}">
        <p14:creationId xmlns:p14="http://schemas.microsoft.com/office/powerpoint/2010/main" val="1452371778"/>
      </p:ext>
    </p:extLst>
  </p:cSld>
  <p:clrMapOvr>
    <a:masterClrMapping/>
  </p:clrMapOvr>
  <p:transition spd="med"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dificaciones Excéntricas y Raras En 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 REVISTA MUSICAL !!!">
  <a:themeElements>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 REVISTA MUSICAL !!!">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REVISTA MUSICAL !!!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REVISTA MUSICAL !!!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REVISTA MUSICAL !!!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REVISTA MUSICAL !!!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REVISTA MUSICAL !!!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 REVISTA MUSICAL !!!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 REVISTA MUSICAL !!!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 REVISTA MUSICAL !!!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 REVISTA MUSICAL !!!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 REVISTA MUSICAL !!!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 REVISTA MUSICAL !!!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tizian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Edificaciones Excéntricas y Raras En El Mundo</Template>
  <TotalTime>26</TotalTime>
  <Words>2191</Words>
  <Application>Microsoft Office PowerPoint</Application>
  <PresentationFormat>Personalizado</PresentationFormat>
  <Paragraphs>145</Paragraphs>
  <Slides>47</Slides>
  <Notes>0</Notes>
  <HiddenSlides>0</HiddenSlides>
  <MMClips>0</MMClips>
  <ScaleCrop>false</ScaleCrop>
  <HeadingPairs>
    <vt:vector size="4" baseType="variant">
      <vt:variant>
        <vt:lpstr>Tema</vt:lpstr>
      </vt:variant>
      <vt:variant>
        <vt:i4>4</vt:i4>
      </vt:variant>
      <vt:variant>
        <vt:lpstr>Títulos de diapositiva</vt:lpstr>
      </vt:variant>
      <vt:variant>
        <vt:i4>47</vt:i4>
      </vt:variant>
    </vt:vector>
  </HeadingPairs>
  <TitlesOfParts>
    <vt:vector size="51" baseType="lpstr">
      <vt:lpstr>Edificaciones Excéntricas y Raras En El Mundo</vt:lpstr>
      <vt:lpstr>1_¡¡ REVISTA MUSICAL !!!</vt:lpstr>
      <vt:lpstr>4_tiziano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2019-11-26T08:28:17Z</dcterms:created>
  <dcterms:modified xsi:type="dcterms:W3CDTF">2019-11-26T08:54:57Z</dcterms:modified>
</cp:coreProperties>
</file>