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0"/>
  </p:notesMasterIdLst>
  <p:sldIdLst>
    <p:sldId id="552" r:id="rId3"/>
    <p:sldId id="627" r:id="rId4"/>
    <p:sldId id="638" r:id="rId5"/>
    <p:sldId id="631" r:id="rId6"/>
    <p:sldId id="630" r:id="rId7"/>
    <p:sldId id="553" r:id="rId8"/>
    <p:sldId id="628" r:id="rId9"/>
    <p:sldId id="639" r:id="rId10"/>
    <p:sldId id="640" r:id="rId11"/>
    <p:sldId id="671" r:id="rId12"/>
    <p:sldId id="641" r:id="rId13"/>
    <p:sldId id="642" r:id="rId14"/>
    <p:sldId id="643" r:id="rId15"/>
    <p:sldId id="644" r:id="rId16"/>
    <p:sldId id="645" r:id="rId17"/>
    <p:sldId id="646" r:id="rId18"/>
    <p:sldId id="647" r:id="rId19"/>
    <p:sldId id="648" r:id="rId20"/>
    <p:sldId id="649" r:id="rId21"/>
    <p:sldId id="664" r:id="rId22"/>
    <p:sldId id="663" r:id="rId23"/>
    <p:sldId id="652" r:id="rId24"/>
    <p:sldId id="653" r:id="rId25"/>
    <p:sldId id="654" r:id="rId26"/>
    <p:sldId id="665" r:id="rId27"/>
    <p:sldId id="656" r:id="rId28"/>
    <p:sldId id="657" r:id="rId29"/>
    <p:sldId id="658" r:id="rId30"/>
    <p:sldId id="662" r:id="rId31"/>
    <p:sldId id="633" r:id="rId32"/>
    <p:sldId id="634" r:id="rId33"/>
    <p:sldId id="635" r:id="rId34"/>
    <p:sldId id="636" r:id="rId35"/>
    <p:sldId id="637" r:id="rId36"/>
    <p:sldId id="626" r:id="rId37"/>
    <p:sldId id="669" r:id="rId38"/>
    <p:sldId id="674" r:id="rId39"/>
    <p:sldId id="659" r:id="rId40"/>
    <p:sldId id="661" r:id="rId41"/>
    <p:sldId id="672" r:id="rId42"/>
    <p:sldId id="673" r:id="rId43"/>
    <p:sldId id="668" r:id="rId44"/>
    <p:sldId id="666" r:id="rId45"/>
    <p:sldId id="667" r:id="rId46"/>
    <p:sldId id="670" r:id="rId47"/>
    <p:sldId id="624" r:id="rId48"/>
    <p:sldId id="675" r:id="rId49"/>
  </p:sldIdLst>
  <p:sldSz cx="10801350" cy="6516688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hj0BbDBoU5tYwEVdSIxjw==" hashData="Y+VGNn+rNqPebbrMBcQDcSfuO0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FF"/>
    <a:srgbClr val="0000FF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60" d="100"/>
          <a:sy n="60" d="100"/>
        </p:scale>
        <p:origin x="-954" y="-402"/>
      </p:cViewPr>
      <p:guideLst>
        <p:guide orient="horz" pos="2053"/>
        <p:guide pos="340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1DE5D2-77CF-4C90-AFE6-917EC95740D1}" type="datetimeFigureOut">
              <a:rPr lang="es-ES" smtClean="0"/>
              <a:pPr/>
              <a:t>05/08/2020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587375" y="685800"/>
            <a:ext cx="56832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DCFCD8-AF87-492C-824C-3732A24C4938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865165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2" y="2024400"/>
            <a:ext cx="9181148" cy="139686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4" y="3692790"/>
            <a:ext cx="7560945" cy="166537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05/08/2020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05/08/2020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53232" y="4187578"/>
            <a:ext cx="9181148" cy="129428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53232" y="2762052"/>
            <a:ext cx="9181148" cy="142552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05/08/2020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0069" y="1520563"/>
            <a:ext cx="4770597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90687" y="1520563"/>
            <a:ext cx="4770597" cy="43007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05/08/2020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8" y="1458713"/>
            <a:ext cx="4772472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0068" y="2066636"/>
            <a:ext cx="4772472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486939" y="1458713"/>
            <a:ext cx="4774347" cy="6079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486939" y="2066636"/>
            <a:ext cx="4774347" cy="37546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05/08/2020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05/08/2020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05/08/2020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0070" y="259461"/>
            <a:ext cx="3553569" cy="11042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23028" y="259463"/>
            <a:ext cx="6038255" cy="55618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0070" y="1363680"/>
            <a:ext cx="3553569" cy="445759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05/08/2020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17140" y="4561682"/>
            <a:ext cx="6480810" cy="53853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17140" y="582278"/>
            <a:ext cx="6480810" cy="391001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17140" y="5100214"/>
            <a:ext cx="6480810" cy="76480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05/08/2020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05/08/2020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830977" y="260972"/>
            <a:ext cx="2430304" cy="556030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0069" y="260972"/>
            <a:ext cx="7110889" cy="556030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05/08/2020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10101" y="2024399"/>
            <a:ext cx="9181148" cy="1396864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20204" y="3692790"/>
            <a:ext cx="7560945" cy="166537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24228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0069" y="260970"/>
            <a:ext cx="9721215" cy="10861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0069" y="1520563"/>
            <a:ext cx="9721215" cy="43007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0069" y="6040007"/>
            <a:ext cx="2520315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91F669-8C91-4B83-A28A-AF421F9F89CE}" type="datetimeFigureOut">
              <a:rPr lang="es-ES" smtClean="0"/>
              <a:pPr/>
              <a:t>05/08/2020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690462" y="6040007"/>
            <a:ext cx="3420428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740969" y="6040007"/>
            <a:ext cx="2520315" cy="3469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6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0068" y="5934410"/>
            <a:ext cx="2520315" cy="452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13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e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57.jpeg"/><Relationship Id="rId4" Type="http://schemas.openxmlformats.org/officeDocument/2006/relationships/image" Target="../media/image2.gif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9.png"/><Relationship Id="rId10" Type="http://schemas.openxmlformats.org/officeDocument/2006/relationships/image" Target="../media/image6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3642" y="-15061"/>
            <a:ext cx="10843883" cy="6516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217235" y="3217237"/>
            <a:ext cx="6516688" cy="82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7501897" y="3217237"/>
            <a:ext cx="6516688" cy="82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8" y="0"/>
            <a:ext cx="10801350" cy="66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8" y="6445717"/>
            <a:ext cx="10801350" cy="70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21901" y="5566369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1898" y="5430592"/>
            <a:ext cx="825805" cy="72881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39298" y="4344483"/>
            <a:ext cx="318019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366364" y="1533819"/>
            <a:ext cx="8042085" cy="3344139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i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itchFamily="82" charset="0"/>
              </a:rPr>
              <a:t>De Vacaciones </a:t>
            </a:r>
          </a:p>
          <a:p>
            <a:pPr algn="ctr"/>
            <a:r>
              <a:rPr lang="es-ES" sz="3200" i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itchFamily="82" charset="0"/>
              </a:rPr>
              <a:t>en Niza</a:t>
            </a:r>
            <a:endParaRPr lang="es-ES" sz="3200" i="1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avie" pitchFamily="82" charset="0"/>
            </a:endParaRPr>
          </a:p>
          <a:p>
            <a:pPr algn="ctr"/>
            <a:r>
              <a:rPr lang="es-ES" sz="1200" i="1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 pitchFamily="82" charset="0"/>
              </a:rPr>
              <a:t>(Francia)</a:t>
            </a:r>
            <a:endParaRPr lang="es-ES" sz="1200" i="1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avie" pitchFamily="82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97925" y="5332097"/>
            <a:ext cx="2372936" cy="887577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5400674" y="-610966"/>
            <a:ext cx="5400676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  <p:pic>
        <p:nvPicPr>
          <p:cNvPr id="18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2290" y="726647"/>
            <a:ext cx="1211401" cy="68787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5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2050" y="179254"/>
            <a:ext cx="922615" cy="1013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86013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9000">
        <p14:vortex dir="r"/>
        <p:sndAc>
          <p:stSnd>
            <p:snd r:embed="rId2" name="[accordeon][musette]_aimable_sur un air - 14 - fascination (valse)(2).wav"/>
          </p:stSnd>
        </p:sndAc>
      </p:transition>
    </mc:Choice>
    <mc:Fallback xmlns="">
      <p:transition spd="slow" advTm="9000">
        <p:fade/>
        <p:sndAc>
          <p:stSnd>
            <p:snd r:embed="rId9" name="[accordeon][musette]_aimable_sur un air - 14 - fascination (valse)(2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NICE CITY TOUR / FRANCE - YouTub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801350" cy="6516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2268890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Full day private tour to the Verdon Gorge and Lavender Fiel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453932" cy="6685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5439340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The Ultimate Nice Travel Guide - France Travel Blo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81373" cy="6625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5317915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Niza y sus encant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0124" y="-160059"/>
            <a:ext cx="12614672" cy="6859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5807270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GIF de hexágono de color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7542"/>
            <a:ext cx="10801351" cy="6509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gif art render GIF by xponentialdesign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801350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2592363" y="1026096"/>
            <a:ext cx="7632848" cy="4524315"/>
          </a:xfrm>
          <a:prstGeom prst="rect">
            <a:avLst/>
          </a:prstGeom>
          <a:solidFill>
            <a:srgbClr val="00FFFF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400" b="1" i="1" dirty="0">
                <a:solidFill>
                  <a:srgbClr val="C00000"/>
                </a:solidFill>
                <a:latin typeface="+mn-lt"/>
              </a:rPr>
              <a:t>Es uno de los centros de la turística Costa Azul, junto al mar Mediterráneo, próximo a la frontera con Italia (</a:t>
            </a:r>
            <a:r>
              <a:rPr lang="es-ES" altLang="es-ES" sz="2400" b="1" i="1" dirty="0" smtClean="0">
                <a:solidFill>
                  <a:srgbClr val="C00000"/>
                </a:solidFill>
                <a:latin typeface="+mn-lt"/>
              </a:rPr>
              <a:t>30 km</a:t>
            </a:r>
            <a:r>
              <a:rPr lang="es-ES" altLang="es-ES" sz="2400" b="1" i="1" dirty="0">
                <a:solidFill>
                  <a:srgbClr val="C00000"/>
                </a:solidFill>
                <a:latin typeface="+mn-lt"/>
              </a:rPr>
              <a:t>) y Mónaco (20 km), encontrándose en las estribaciones de los Alpes, al este del río Var. Niza está situada a 960 km de París, 230 km de Marsella, la capital regional, 195 km de Génova y 215 km de Turín. Se trata de la ciudad más grande de la Costa Azul, extendida de </a:t>
            </a:r>
            <a:r>
              <a:rPr lang="es-ES" altLang="es-ES" sz="2400" b="1" i="1" dirty="0" err="1">
                <a:solidFill>
                  <a:srgbClr val="C00000"/>
                </a:solidFill>
                <a:latin typeface="+mn-lt"/>
              </a:rPr>
              <a:t>Hyères</a:t>
            </a:r>
            <a:r>
              <a:rPr lang="es-ES" altLang="es-ES" sz="2400" b="1" i="1" dirty="0">
                <a:solidFill>
                  <a:srgbClr val="C00000"/>
                </a:solidFill>
                <a:latin typeface="+mn-lt"/>
              </a:rPr>
              <a:t> a </a:t>
            </a:r>
            <a:r>
              <a:rPr lang="es-ES" altLang="es-ES" sz="2400" b="1" i="1" dirty="0" err="1">
                <a:solidFill>
                  <a:srgbClr val="C00000"/>
                </a:solidFill>
                <a:latin typeface="+mn-lt"/>
              </a:rPr>
              <a:t>Menton</a:t>
            </a:r>
            <a:r>
              <a:rPr lang="es-ES" altLang="es-ES" sz="2400" b="1" i="1" dirty="0">
                <a:solidFill>
                  <a:srgbClr val="C00000"/>
                </a:solidFill>
                <a:latin typeface="+mn-lt"/>
              </a:rPr>
              <a:t>. Sus balnearios y playas atraen a un turismo de alto nivel adquisitivo, al igual que sus paseos, sus museos, su vida nocturna y sus magníficas vistas del mar constituyen un atractivo para el turismo. Por su área urbana, es también la séptima ciudad de Francia.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6427" y="5042181"/>
            <a:ext cx="1701869" cy="12987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52652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2000">
        <p14:vortex dir="r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estinos románticos en Franc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915045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2134815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3497166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Nice, tour Saint François - YouTub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516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3985150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bar lounge le plongeoi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0" y="-270048"/>
            <a:ext cx="10789839" cy="6953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728544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95658967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32901871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7055" y="3348854"/>
            <a:ext cx="10988404" cy="31678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4" descr="Etape Du Tour 2019: 3* Cycling Tour Package 2 - Ronan Pense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3348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2433937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Nice travel | France - Lonely Plan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7727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8057579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The 10 Best Bars Around the Port of Nice, Fran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7273"/>
            <a:ext cx="11028876" cy="6653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3034235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File:Galerie Nice.jpg - Wikimedia Common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5460448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060" name="Picture 4" descr="File:Nice-Collage.jpg - Wikimedia Common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0449" y="0"/>
            <a:ext cx="5340901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2580256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5495"/>
            <a:ext cx="10801350" cy="67821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0962950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51369" y="-3017"/>
            <a:ext cx="17667521" cy="75590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40918183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242"/>
                                        </p:tgtEl>
                                      </p:cBhvr>
                                      <p:by x="63000" y="63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1.85185E-6 L 0.00169 -0.08171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" y="-40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Ville de Nice a Twitter: &quot;Avec la Tour Saint-François, découvrez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34850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motion glow GIF by xponentialdesign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3602" y="-486072"/>
            <a:ext cx="10955928" cy="7252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9745169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GIF de hexágono de color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7542"/>
            <a:ext cx="10801351" cy="6509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337662" y="1386136"/>
            <a:ext cx="4104456" cy="3046988"/>
          </a:xfrm>
          <a:prstGeom prst="rect">
            <a:avLst/>
          </a:prstGeom>
          <a:solidFill>
            <a:srgbClr val="00FFFF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400" b="1" i="1" dirty="0">
                <a:solidFill>
                  <a:srgbClr val="C00000"/>
                </a:solidFill>
                <a:latin typeface="+mn-lt"/>
              </a:rPr>
              <a:t>Construido en el siglo XIII, el Tour Saint-François </a:t>
            </a:r>
            <a:r>
              <a:rPr lang="es-ES" altLang="es-ES" sz="2400" b="1" i="1" dirty="0" smtClean="0">
                <a:solidFill>
                  <a:srgbClr val="C00000"/>
                </a:solidFill>
                <a:latin typeface="+mn-lt"/>
              </a:rPr>
              <a:t>se destacó Torre </a:t>
            </a:r>
            <a:r>
              <a:rPr lang="es-ES" altLang="es-ES" sz="2400" b="1" i="1" dirty="0">
                <a:solidFill>
                  <a:srgbClr val="C00000"/>
                </a:solidFill>
                <a:latin typeface="+mn-lt"/>
              </a:rPr>
              <a:t>de la </a:t>
            </a:r>
            <a:r>
              <a:rPr lang="es-ES" altLang="es-ES" sz="2400" b="1" i="1" dirty="0" smtClean="0">
                <a:solidFill>
                  <a:srgbClr val="C00000"/>
                </a:solidFill>
                <a:latin typeface="+mn-lt"/>
              </a:rPr>
              <a:t>iglesia y </a:t>
            </a:r>
            <a:r>
              <a:rPr lang="es-ES" altLang="es-ES" sz="2400" b="1" i="1" dirty="0">
                <a:solidFill>
                  <a:srgbClr val="C00000"/>
                </a:solidFill>
                <a:latin typeface="+mn-lt"/>
              </a:rPr>
              <a:t>del </a:t>
            </a:r>
            <a:r>
              <a:rPr lang="es-ES" altLang="es-ES" sz="2400" b="1" i="1" dirty="0" smtClean="0">
                <a:solidFill>
                  <a:srgbClr val="C00000"/>
                </a:solidFill>
                <a:latin typeface="+mn-lt"/>
              </a:rPr>
              <a:t>convento Franciscanos</a:t>
            </a:r>
            <a:r>
              <a:rPr lang="es-ES" altLang="es-ES" sz="2400" b="1" i="1" dirty="0">
                <a:solidFill>
                  <a:srgbClr val="C00000"/>
                </a:solidFill>
                <a:latin typeface="+mn-lt"/>
              </a:rPr>
              <a:t> </a:t>
            </a:r>
            <a:r>
              <a:rPr lang="es-ES" altLang="es-ES" sz="2400" b="1" i="1" dirty="0" smtClean="0">
                <a:solidFill>
                  <a:srgbClr val="C00000"/>
                </a:solidFill>
                <a:latin typeface="+mn-lt"/>
              </a:rPr>
              <a:t>rodeándolo</a:t>
            </a:r>
            <a:r>
              <a:rPr lang="es-ES" altLang="es-ES" sz="2400" b="1" i="1" dirty="0">
                <a:solidFill>
                  <a:srgbClr val="C00000"/>
                </a:solidFill>
                <a:latin typeface="+mn-lt"/>
              </a:rPr>
              <a:t> </a:t>
            </a:r>
            <a:r>
              <a:rPr lang="es-ES" altLang="es-ES" sz="2400" b="1" i="1" dirty="0" smtClean="0">
                <a:solidFill>
                  <a:srgbClr val="C00000"/>
                </a:solidFill>
                <a:latin typeface="+mn-lt"/>
              </a:rPr>
              <a:t>Después </a:t>
            </a:r>
            <a:r>
              <a:rPr lang="es-ES" altLang="es-ES" sz="2400" b="1" i="1" dirty="0">
                <a:solidFill>
                  <a:srgbClr val="C00000"/>
                </a:solidFill>
                <a:latin typeface="+mn-lt"/>
              </a:rPr>
              <a:t>de la </a:t>
            </a:r>
            <a:r>
              <a:rPr lang="es-ES" altLang="es-ES" sz="2400" b="1" i="1" dirty="0" smtClean="0">
                <a:solidFill>
                  <a:srgbClr val="C00000"/>
                </a:solidFill>
                <a:latin typeface="+mn-lt"/>
              </a:rPr>
              <a:t>revolución ella </a:t>
            </a:r>
            <a:r>
              <a:rPr lang="es-ES" altLang="es-ES" sz="2400" b="1" i="1" dirty="0">
                <a:solidFill>
                  <a:srgbClr val="C00000"/>
                </a:solidFill>
                <a:latin typeface="+mn-lt"/>
              </a:rPr>
              <a:t>se ha </a:t>
            </a:r>
            <a:r>
              <a:rPr lang="es-ES" altLang="es-ES" sz="2400" b="1" i="1" dirty="0" smtClean="0">
                <a:solidFill>
                  <a:srgbClr val="C00000"/>
                </a:solidFill>
                <a:latin typeface="+mn-lt"/>
              </a:rPr>
              <a:t>convertido Una </a:t>
            </a:r>
            <a:r>
              <a:rPr lang="es-ES" altLang="es-ES" sz="2400" b="1" i="1" dirty="0">
                <a:solidFill>
                  <a:srgbClr val="C00000"/>
                </a:solidFill>
                <a:latin typeface="+mn-lt"/>
              </a:rPr>
              <a:t>torre de </a:t>
            </a:r>
            <a:r>
              <a:rPr lang="es-ES" altLang="es-ES" sz="2400" b="1" i="1" dirty="0" smtClean="0">
                <a:solidFill>
                  <a:srgbClr val="C00000"/>
                </a:solidFill>
                <a:latin typeface="+mn-lt"/>
              </a:rPr>
              <a:t>reloj municipal</a:t>
            </a:r>
            <a:r>
              <a:rPr lang="es-ES" altLang="es-ES" sz="2400" b="1" i="1" dirty="0">
                <a:solidFill>
                  <a:srgbClr val="C00000"/>
                </a:solidFill>
                <a:latin typeface="+mn-lt"/>
              </a:rPr>
              <a:t>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6785" y="5490592"/>
            <a:ext cx="1701869" cy="1298731"/>
          </a:xfrm>
          <a:prstGeom prst="rect">
            <a:avLst/>
          </a:prstGeom>
          <a:noFill/>
        </p:spPr>
      </p:pic>
      <p:pic>
        <p:nvPicPr>
          <p:cNvPr id="9" name="Imag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1058" y="-241190"/>
            <a:ext cx="527914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17024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14:vortex dir="r"/>
        <p:sndAc>
          <p:stSnd>
            <p:snd r:embed="rId2" name="(x) musica francesa - tea for two.wav"/>
          </p:stSnd>
        </p:sndAc>
      </p:transition>
    </mc:Choice>
    <mc:Fallback>
      <p:transition spd="slow" advTm="16000">
        <p:fade/>
        <p:sndAc>
          <p:stSnd>
            <p:snd r:embed="rId2" name="(x) musica francesa - tea for tw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GIF de hexágono de color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7542"/>
            <a:ext cx="10801351" cy="6509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0371" y="0"/>
            <a:ext cx="7830979" cy="651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32768" y="1170112"/>
            <a:ext cx="2610256" cy="3416320"/>
          </a:xfrm>
          <a:prstGeom prst="rect">
            <a:avLst/>
          </a:prstGeom>
          <a:solidFill>
            <a:srgbClr val="00FFFF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400" b="1" i="1" dirty="0">
                <a:solidFill>
                  <a:srgbClr val="C00000"/>
                </a:solidFill>
                <a:latin typeface="+mn-lt"/>
              </a:rPr>
              <a:t>El </a:t>
            </a:r>
            <a:r>
              <a:rPr lang="es-ES" altLang="es-ES" sz="2400" b="1" i="1" dirty="0" smtClean="0">
                <a:solidFill>
                  <a:srgbClr val="C00000"/>
                </a:solidFill>
                <a:latin typeface="+mn-lt"/>
              </a:rPr>
              <a:t>ascenso de </a:t>
            </a:r>
            <a:r>
              <a:rPr lang="es-ES" altLang="es-ES" sz="2400" b="1" i="1" dirty="0">
                <a:solidFill>
                  <a:srgbClr val="C00000"/>
                </a:solidFill>
                <a:latin typeface="+mn-lt"/>
              </a:rPr>
              <a:t>los 288 </a:t>
            </a:r>
            <a:r>
              <a:rPr lang="es-ES" altLang="es-ES" sz="2400" b="1" i="1" dirty="0" smtClean="0">
                <a:solidFill>
                  <a:srgbClr val="C00000"/>
                </a:solidFill>
                <a:latin typeface="+mn-lt"/>
              </a:rPr>
              <a:t>escalones, ofrece </a:t>
            </a:r>
            <a:r>
              <a:rPr lang="es-ES" altLang="es-ES" sz="2400" b="1" i="1" dirty="0">
                <a:solidFill>
                  <a:srgbClr val="C00000"/>
                </a:solidFill>
                <a:latin typeface="+mn-lt"/>
              </a:rPr>
              <a:t>un </a:t>
            </a:r>
            <a:r>
              <a:rPr lang="es-ES" altLang="es-ES" sz="2400" b="1" i="1" dirty="0" smtClean="0">
                <a:solidFill>
                  <a:srgbClr val="C00000"/>
                </a:solidFill>
                <a:latin typeface="+mn-lt"/>
              </a:rPr>
              <a:t>panorama 360 ° del mar en </a:t>
            </a:r>
            <a:r>
              <a:rPr lang="es-ES" altLang="es-ES" sz="2400" b="1" i="1" dirty="0">
                <a:solidFill>
                  <a:srgbClr val="C00000"/>
                </a:solidFill>
                <a:latin typeface="+mn-lt"/>
              </a:rPr>
              <a:t>el interior de </a:t>
            </a:r>
            <a:r>
              <a:rPr lang="es-ES" altLang="es-ES" sz="2400" b="1" i="1" dirty="0" smtClean="0">
                <a:solidFill>
                  <a:srgbClr val="C00000"/>
                </a:solidFill>
                <a:latin typeface="+mn-lt"/>
              </a:rPr>
              <a:t>Niza a </a:t>
            </a:r>
            <a:r>
              <a:rPr lang="es-ES" altLang="es-ES" sz="2400" b="1" i="1" dirty="0">
                <a:solidFill>
                  <a:srgbClr val="C00000"/>
                </a:solidFill>
                <a:latin typeface="+mn-lt"/>
              </a:rPr>
              <a:t>la altura </a:t>
            </a:r>
            <a:r>
              <a:rPr lang="es-ES" altLang="es-ES" sz="2400" b="1" i="1" dirty="0" smtClean="0">
                <a:solidFill>
                  <a:srgbClr val="C00000"/>
                </a:solidFill>
                <a:latin typeface="+mn-lt"/>
              </a:rPr>
              <a:t>de El </a:t>
            </a:r>
            <a:r>
              <a:rPr lang="es-ES" altLang="es-ES" sz="2400" b="1" i="1" dirty="0">
                <a:solidFill>
                  <a:srgbClr val="C00000"/>
                </a:solidFill>
                <a:latin typeface="+mn-lt"/>
              </a:rPr>
              <a:t>esfuerzo requerido.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6427" y="5042181"/>
            <a:ext cx="1701869" cy="12987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56790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6000">
        <p14:vortex dir="r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34"/>
          <a:stretch/>
        </p:blipFill>
        <p:spPr bwMode="auto">
          <a:xfrm>
            <a:off x="0" y="-16593"/>
            <a:ext cx="10801350" cy="65332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4249499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078385" y="-16593"/>
            <a:ext cx="22879735" cy="65332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Ellipse 3"/>
          <p:cNvSpPr/>
          <p:nvPr/>
        </p:nvSpPr>
        <p:spPr>
          <a:xfrm>
            <a:off x="2143393" y="3765198"/>
            <a:ext cx="2725653" cy="1964057"/>
          </a:xfrm>
          <a:prstGeom prst="ellipse">
            <a:avLst/>
          </a:pr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119" tIns="41559" rIns="83119" bIns="41559" anchor="ctr"/>
          <a:lstStyle/>
          <a:p>
            <a:pPr algn="ctr"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8836878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6 -1.11111E-6 L 0.36979 0.00139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490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6979 0.00139 L 1.11536 0.00139 " pathEditMode="relative" rAng="0" ptsTypes="AA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39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0662497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GIF de hexágono de color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7542"/>
            <a:ext cx="10801351" cy="6509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Imag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9368" y="-48272"/>
            <a:ext cx="5145976" cy="6564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237454" y="1026096"/>
            <a:ext cx="4104457" cy="3416320"/>
          </a:xfrm>
          <a:prstGeom prst="rect">
            <a:avLst/>
          </a:prstGeom>
          <a:solidFill>
            <a:srgbClr val="00FFFF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400" b="1" i="1" dirty="0">
                <a:solidFill>
                  <a:srgbClr val="C00000"/>
                </a:solidFill>
                <a:latin typeface="+mn-lt"/>
              </a:rPr>
              <a:t>Por sus 50 m de </a:t>
            </a:r>
            <a:r>
              <a:rPr lang="es-ES" altLang="es-ES" sz="2400" b="1" i="1" dirty="0" smtClean="0">
                <a:solidFill>
                  <a:srgbClr val="C00000"/>
                </a:solidFill>
                <a:latin typeface="+mn-lt"/>
              </a:rPr>
              <a:t>altura, El </a:t>
            </a:r>
            <a:r>
              <a:rPr lang="es-ES" altLang="es-ES" sz="2400" b="1" i="1" dirty="0">
                <a:solidFill>
                  <a:srgbClr val="C00000"/>
                </a:solidFill>
                <a:latin typeface="+mn-lt"/>
              </a:rPr>
              <a:t>campanario del Tour Saint-François domina todo el casco antiguo y constituye uno de los elementos más visibles del casco antiguo de </a:t>
            </a:r>
            <a:r>
              <a:rPr lang="es-ES" altLang="es-ES" sz="2400" b="1" i="1" dirty="0" smtClean="0">
                <a:solidFill>
                  <a:srgbClr val="C00000"/>
                </a:solidFill>
                <a:latin typeface="+mn-lt"/>
              </a:rPr>
              <a:t>Niza. especialmente desde la </a:t>
            </a:r>
            <a:r>
              <a:rPr lang="es-ES" altLang="es-ES" sz="2400" b="1" i="1" dirty="0">
                <a:solidFill>
                  <a:srgbClr val="C00000"/>
                </a:solidFill>
                <a:latin typeface="+mn-lt"/>
              </a:rPr>
              <a:t>colina del castillo o el paseo del paillon.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6427" y="5042181"/>
            <a:ext cx="1701869" cy="12987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31018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6000">
        <p14:vortex dir="r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GIF de hexágono de color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7542"/>
            <a:ext cx="10801351" cy="6509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8" name="Imag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0468" y="0"/>
            <a:ext cx="8320415" cy="651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44134534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51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22093922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7" y="0"/>
            <a:ext cx="10798537" cy="651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9118640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 descr="GIF de hexágono de color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7542"/>
            <a:ext cx="10801351" cy="6509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gif art render GIF by xponentialdesign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801350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2880395" y="2244413"/>
            <a:ext cx="7560840" cy="3785652"/>
          </a:xfrm>
          <a:prstGeom prst="rect">
            <a:avLst/>
          </a:prstGeom>
          <a:solidFill>
            <a:srgbClr val="00FFFF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400" b="1" i="1" dirty="0">
                <a:solidFill>
                  <a:srgbClr val="C00000"/>
                </a:solidFill>
                <a:latin typeface="+mn-lt"/>
              </a:rPr>
              <a:t>Niza, capital del departamento Alpes Marítimos en la Riviera Francesa, se ubica en las costas pedregosas de </a:t>
            </a:r>
            <a:r>
              <a:rPr lang="es-ES" altLang="es-ES" sz="2400" b="1" i="1" dirty="0" err="1">
                <a:solidFill>
                  <a:srgbClr val="C00000"/>
                </a:solidFill>
                <a:latin typeface="+mn-lt"/>
              </a:rPr>
              <a:t>Baie</a:t>
            </a:r>
            <a:r>
              <a:rPr lang="es-ES" altLang="es-ES" sz="2400" b="1" i="1" dirty="0">
                <a:solidFill>
                  <a:srgbClr val="C00000"/>
                </a:solidFill>
                <a:latin typeface="+mn-lt"/>
              </a:rPr>
              <a:t> des </a:t>
            </a:r>
            <a:r>
              <a:rPr lang="es-ES" altLang="es-ES" sz="2400" b="1" i="1" dirty="0" err="1">
                <a:solidFill>
                  <a:srgbClr val="C00000"/>
                </a:solidFill>
                <a:latin typeface="+mn-lt"/>
              </a:rPr>
              <a:t>Anges</a:t>
            </a:r>
            <a:r>
              <a:rPr lang="es-ES" altLang="es-ES" sz="2400" b="1" i="1" dirty="0">
                <a:solidFill>
                  <a:srgbClr val="C00000"/>
                </a:solidFill>
                <a:latin typeface="+mn-lt"/>
              </a:rPr>
              <a:t>. La ciudad, que fue fundada por los griegos y más tarde un lugar de retiro para la elite europea del siglo XIX, también ha atraído durante mucho tiempo a artistas. El antiguo residente, Henri </a:t>
            </a:r>
            <a:r>
              <a:rPr lang="es-ES" altLang="es-ES" sz="2400" b="1" i="1" dirty="0" err="1">
                <a:solidFill>
                  <a:srgbClr val="C00000"/>
                </a:solidFill>
                <a:latin typeface="+mn-lt"/>
              </a:rPr>
              <a:t>Matisse</a:t>
            </a:r>
            <a:r>
              <a:rPr lang="es-ES" altLang="es-ES" sz="2400" b="1" i="1" dirty="0">
                <a:solidFill>
                  <a:srgbClr val="C00000"/>
                </a:solidFill>
                <a:latin typeface="+mn-lt"/>
              </a:rPr>
              <a:t>, se conmemora con una colección de pinturas de toda su carrera en el Museo </a:t>
            </a:r>
            <a:r>
              <a:rPr lang="es-ES" altLang="es-ES" sz="2400" b="1" i="1" dirty="0" err="1">
                <a:solidFill>
                  <a:srgbClr val="C00000"/>
                </a:solidFill>
                <a:latin typeface="+mn-lt"/>
              </a:rPr>
              <a:t>Matisse</a:t>
            </a:r>
            <a:r>
              <a:rPr lang="es-ES" altLang="es-ES" sz="2400" b="1" i="1" dirty="0">
                <a:solidFill>
                  <a:srgbClr val="C00000"/>
                </a:solidFill>
                <a:latin typeface="+mn-lt"/>
              </a:rPr>
              <a:t>. El Museo Marc </a:t>
            </a:r>
            <a:r>
              <a:rPr lang="es-ES" altLang="es-ES" sz="2400" b="1" i="1" dirty="0" err="1">
                <a:solidFill>
                  <a:srgbClr val="C00000"/>
                </a:solidFill>
                <a:latin typeface="+mn-lt"/>
              </a:rPr>
              <a:t>Chagall</a:t>
            </a:r>
            <a:r>
              <a:rPr lang="es-ES" altLang="es-ES" sz="2400" b="1" i="1" dirty="0">
                <a:solidFill>
                  <a:srgbClr val="C00000"/>
                </a:solidFill>
                <a:latin typeface="+mn-lt"/>
              </a:rPr>
              <a:t> incluye algunas de las principales obras de inspiración religiosa del artista que da origen a su nombre.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6427" y="5042181"/>
            <a:ext cx="1701869" cy="12987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5561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5000">
        <p14:vortex dir="r"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Museo De Matisse, Niza, Francia Imagen de archivo - Imagen de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563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80973" y="416270"/>
            <a:ext cx="1887371" cy="360929"/>
          </a:xfrm>
          <a:prstGeom prst="rect">
            <a:avLst/>
          </a:prstGeom>
        </p:spPr>
        <p:txBody>
          <a:bodyPr wrap="none" lIns="83119" tIns="41559" rIns="83119" bIns="41559">
            <a:spAutoFit/>
          </a:bodyPr>
          <a:lstStyle/>
          <a:p>
            <a:r>
              <a:rPr lang="es-ES" dirty="0"/>
              <a:t>Museo de </a:t>
            </a:r>
            <a:r>
              <a:rPr lang="es-ES" dirty="0" err="1"/>
              <a:t>Matisse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950121555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Vacaciones en Niza 2020 - Skyscann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95466"/>
            <a:ext cx="10801350" cy="8112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2879486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Pictures I lik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744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2855718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Visit the Matisse Museum in Ni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801351" cy="6876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0926488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Bienvenue to the French Riviera – Rick Steves' Travel Blo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868891"/>
            <a:ext cx="10801351" cy="7415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3466373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Visitar Memori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280" y="-34888"/>
            <a:ext cx="10828630" cy="655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744491" y="3959"/>
            <a:ext cx="5400675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1600" dirty="0"/>
              <a:t>Un edificio colosal en memoria de los 4.000 </a:t>
            </a:r>
            <a:r>
              <a:rPr lang="es-ES" sz="1600" dirty="0" smtClean="0"/>
              <a:t>Niños </a:t>
            </a:r>
            <a:r>
              <a:rPr lang="es-ES" sz="1600" dirty="0"/>
              <a:t>que murieron por Francia durante la Gran Guerra.</a:t>
            </a:r>
          </a:p>
        </p:txBody>
      </p:sp>
    </p:spTree>
    <p:extLst>
      <p:ext uri="{BB962C8B-B14F-4D97-AF65-F5344CB8AC3E}">
        <p14:creationId xmlns:p14="http://schemas.microsoft.com/office/powerpoint/2010/main" val="1764129654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Visitar Basílica de Nuestra Señora de Niz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24" y="-34447"/>
            <a:ext cx="10802673" cy="6609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16099" y="306016"/>
            <a:ext cx="31318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La Basílica de </a:t>
            </a:r>
            <a:r>
              <a:rPr lang="es-ES" dirty="0" err="1"/>
              <a:t>Notre</a:t>
            </a:r>
            <a:r>
              <a:rPr lang="es-ES" dirty="0"/>
              <a:t> Dame </a:t>
            </a:r>
            <a:r>
              <a:rPr lang="es-ES" dirty="0" smtClean="0"/>
              <a:t> Niza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93060103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gif art render GIF by xponentialdesign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801350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3096419" y="1536562"/>
            <a:ext cx="6603381" cy="4154984"/>
          </a:xfrm>
          <a:prstGeom prst="rect">
            <a:avLst/>
          </a:prstGeom>
          <a:solidFill>
            <a:srgbClr val="00FFFF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400" b="1" i="1" dirty="0">
                <a:solidFill>
                  <a:srgbClr val="C00000"/>
                </a:solidFill>
                <a:latin typeface="+mn-lt"/>
              </a:rPr>
              <a:t> La Basílica de </a:t>
            </a:r>
            <a:r>
              <a:rPr lang="es-ES" altLang="es-ES" sz="2400" b="1" i="1" dirty="0" err="1">
                <a:solidFill>
                  <a:srgbClr val="C00000"/>
                </a:solidFill>
                <a:latin typeface="+mn-lt"/>
              </a:rPr>
              <a:t>Notre</a:t>
            </a:r>
            <a:r>
              <a:rPr lang="es-ES" altLang="es-ES" sz="2400" b="1" i="1" dirty="0">
                <a:solidFill>
                  <a:srgbClr val="C00000"/>
                </a:solidFill>
                <a:latin typeface="+mn-lt"/>
              </a:rPr>
              <a:t> Dame de </a:t>
            </a:r>
            <a:r>
              <a:rPr lang="es-ES" altLang="es-ES" sz="2400" b="1" i="1" dirty="0" err="1">
                <a:solidFill>
                  <a:srgbClr val="C00000"/>
                </a:solidFill>
                <a:latin typeface="+mn-lt"/>
              </a:rPr>
              <a:t>l'Assomption</a:t>
            </a:r>
            <a:r>
              <a:rPr lang="es-ES" altLang="es-ES" sz="2400" b="1" i="1" dirty="0">
                <a:solidFill>
                  <a:srgbClr val="C00000"/>
                </a:solidFill>
                <a:latin typeface="+mn-lt"/>
              </a:rPr>
              <a:t> (de la Asunción) se ubica sobre la avenida comercial Jean-</a:t>
            </a:r>
            <a:r>
              <a:rPr lang="es-ES" altLang="es-ES" sz="2400" b="1" i="1" dirty="0" err="1">
                <a:solidFill>
                  <a:srgbClr val="C00000"/>
                </a:solidFill>
                <a:latin typeface="+mn-lt"/>
              </a:rPr>
              <a:t>Médicin</a:t>
            </a:r>
            <a:r>
              <a:rPr lang="es-ES" altLang="es-ES" sz="2400" b="1" i="1" dirty="0">
                <a:solidFill>
                  <a:srgbClr val="C00000"/>
                </a:solidFill>
                <a:latin typeface="+mn-lt"/>
              </a:rPr>
              <a:t> a 5 minutos de la estación </a:t>
            </a:r>
            <a:r>
              <a:rPr lang="es-ES" altLang="es-ES" sz="2400" b="1" i="1" dirty="0" err="1">
                <a:solidFill>
                  <a:srgbClr val="C00000"/>
                </a:solidFill>
                <a:latin typeface="+mn-lt"/>
              </a:rPr>
              <a:t>Gare</a:t>
            </a:r>
            <a:r>
              <a:rPr lang="es-ES" altLang="es-ES" sz="2400" b="1" i="1" dirty="0">
                <a:solidFill>
                  <a:srgbClr val="C00000"/>
                </a:solidFill>
                <a:latin typeface="+mn-lt"/>
              </a:rPr>
              <a:t> </a:t>
            </a:r>
            <a:r>
              <a:rPr lang="es-ES" altLang="es-ES" sz="2400" b="1" i="1" dirty="0" err="1">
                <a:solidFill>
                  <a:srgbClr val="C00000"/>
                </a:solidFill>
                <a:latin typeface="+mn-lt"/>
              </a:rPr>
              <a:t>Thiers</a:t>
            </a:r>
            <a:r>
              <a:rPr lang="es-ES" altLang="es-ES" sz="2400" b="1" i="1" dirty="0">
                <a:solidFill>
                  <a:srgbClr val="C00000"/>
                </a:solidFill>
                <a:latin typeface="+mn-lt"/>
              </a:rPr>
              <a:t> (</a:t>
            </a:r>
            <a:r>
              <a:rPr lang="es-ES" altLang="es-ES" sz="2400" b="1" i="1" dirty="0" err="1">
                <a:solidFill>
                  <a:srgbClr val="C00000"/>
                </a:solidFill>
                <a:latin typeface="+mn-lt"/>
              </a:rPr>
              <a:t>Nice</a:t>
            </a:r>
            <a:r>
              <a:rPr lang="es-ES" altLang="es-ES" sz="2400" b="1" i="1" dirty="0">
                <a:solidFill>
                  <a:srgbClr val="C00000"/>
                </a:solidFill>
                <a:latin typeface="+mn-lt"/>
              </a:rPr>
              <a:t> </a:t>
            </a:r>
            <a:r>
              <a:rPr lang="es-ES" altLang="es-ES" sz="2400" b="1" i="1" dirty="0" err="1">
                <a:solidFill>
                  <a:srgbClr val="C00000"/>
                </a:solidFill>
                <a:latin typeface="+mn-lt"/>
              </a:rPr>
              <a:t>Ville</a:t>
            </a:r>
            <a:r>
              <a:rPr lang="es-ES" altLang="es-ES" sz="2400" b="1" i="1" dirty="0">
                <a:solidFill>
                  <a:srgbClr val="C00000"/>
                </a:solidFill>
                <a:latin typeface="+mn-lt"/>
              </a:rPr>
              <a:t>). De estilo Neo-gótico, la Basílica esta inspirada en la Catedral de Angers y su fachada en la </a:t>
            </a:r>
            <a:r>
              <a:rPr lang="es-ES" altLang="es-ES" sz="2400" b="1" i="1" dirty="0" err="1">
                <a:solidFill>
                  <a:srgbClr val="C00000"/>
                </a:solidFill>
                <a:latin typeface="+mn-lt"/>
              </a:rPr>
              <a:t>Notre</a:t>
            </a:r>
            <a:r>
              <a:rPr lang="es-ES" altLang="es-ES" sz="2400" b="1" i="1" dirty="0">
                <a:solidFill>
                  <a:srgbClr val="C00000"/>
                </a:solidFill>
                <a:latin typeface="+mn-lt"/>
              </a:rPr>
              <a:t>-Dame de </a:t>
            </a:r>
            <a:r>
              <a:rPr lang="es-ES" altLang="es-ES" sz="2400" b="1" i="1" dirty="0" smtClean="0">
                <a:solidFill>
                  <a:srgbClr val="C00000"/>
                </a:solidFill>
                <a:latin typeface="+mn-lt"/>
              </a:rPr>
              <a:t>París. </a:t>
            </a:r>
            <a:r>
              <a:rPr lang="es-ES" altLang="es-ES" sz="2400" b="1" i="1" dirty="0" smtClean="0">
                <a:solidFill>
                  <a:srgbClr val="C00000"/>
                </a:solidFill>
                <a:latin typeface="+mn-lt"/>
              </a:rPr>
              <a:t>Por </a:t>
            </a:r>
            <a:r>
              <a:rPr lang="es-ES" altLang="es-ES" sz="2400" b="1" i="1" dirty="0">
                <a:solidFill>
                  <a:srgbClr val="C00000"/>
                </a:solidFill>
                <a:latin typeface="+mn-lt"/>
              </a:rPr>
              <a:t>sus 50 m de </a:t>
            </a:r>
            <a:r>
              <a:rPr lang="es-ES" altLang="es-ES" sz="2400" b="1" i="1" dirty="0" smtClean="0">
                <a:solidFill>
                  <a:srgbClr val="C00000"/>
                </a:solidFill>
                <a:latin typeface="+mn-lt"/>
              </a:rPr>
              <a:t>altura, El </a:t>
            </a:r>
            <a:r>
              <a:rPr lang="es-ES" altLang="es-ES" sz="2400" b="1" i="1" dirty="0">
                <a:solidFill>
                  <a:srgbClr val="C00000"/>
                </a:solidFill>
                <a:latin typeface="+mn-lt"/>
              </a:rPr>
              <a:t>campanario del Tour Saint-François domina todo el casco antiguo y constituye uno de los elementos más visibles del casco antiguo de </a:t>
            </a:r>
            <a:r>
              <a:rPr lang="es-ES" altLang="es-ES" sz="2400" b="1" i="1" dirty="0" smtClean="0">
                <a:solidFill>
                  <a:srgbClr val="C00000"/>
                </a:solidFill>
                <a:latin typeface="+mn-lt"/>
              </a:rPr>
              <a:t>Niza. especialmente desde la </a:t>
            </a:r>
            <a:r>
              <a:rPr lang="es-ES" altLang="es-ES" sz="2400" b="1" i="1" dirty="0">
                <a:solidFill>
                  <a:srgbClr val="C00000"/>
                </a:solidFill>
                <a:latin typeface="+mn-lt"/>
              </a:rPr>
              <a:t>colina del castillo o el paseo del paillon.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6427" y="5042181"/>
            <a:ext cx="1701869" cy="12987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51555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4000">
        <p14:vortex dir="r"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s://lh3.googleusercontent.com/proxy/BWurMskhTtOmScyS-RTpSqAV0Z1MQPV4STZHdnXLUgeQQhVaQHtUq1rfy0pprtMrFB2IJPDdOiMWpQNtL1Nq5oQWb5RyB1N8VBg4Nb7D8j83OAhGjpl7K4oXGPFPt_W5rK-pJwsSw7uRq9bRvD_VpKEvu8FaH8IQAWfM01VqR78d=w296-h202-n-k-n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801351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9932646"/>
      </p:ext>
    </p:extLst>
  </p:cSld>
  <p:clrMapOvr>
    <a:masterClrMapping/>
  </p:clrMapOvr>
  <p:transition spd="med" advTm="23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GIF de hexágono de color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7542"/>
            <a:ext cx="10801351" cy="6509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178" name="Picture 2" descr="https://t0.gstatic.com/images?q=tbn:ANd9GcTUAGrA_uIlunqGnnSL6uz18W01N6zy1bhYlnA8-GV_ifY9S3iOwRBkQSuDEGR2lHXAkfbkAtWxKhk9x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8959" y="-18317"/>
            <a:ext cx="5752391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s://t1.gstatic.com/images?q=tbn:ANd9GcRJ0juRF6xxlGDMiclXLRP-Fp_HKuwjurd56-zXT9AyEfXEAZGDStZdOlNQ19spgPHqdYvXR8a6pzNNR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505"/>
            <a:ext cx="4945768" cy="6516688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0229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6000"/>
    </mc:Choice>
    <mc:Fallback xmlns="">
      <p:transition advTm="6000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niza iglesia. Foto see ni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668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60115" y="306016"/>
            <a:ext cx="34470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iglesia de Santa Juana de </a:t>
            </a:r>
            <a:r>
              <a:rPr lang="es-ES" dirty="0" smtClean="0"/>
              <a:t>Arco Niza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74679447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Iglesia de Santa Juana de Arco (Niza) - Wikiwa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8067"/>
            <a:ext cx="10801351" cy="6625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27383" y="162000"/>
            <a:ext cx="3447098" cy="369332"/>
          </a:xfrm>
          <a:prstGeom prst="rect">
            <a:avLst/>
          </a:prstGeom>
          <a:solidFill>
            <a:srgbClr val="00FFFF"/>
          </a:solidFill>
        </p:spPr>
        <p:txBody>
          <a:bodyPr wrap="none">
            <a:spAutoFit/>
          </a:bodyPr>
          <a:lstStyle/>
          <a:p>
            <a:r>
              <a:rPr lang="es-ES" dirty="0"/>
              <a:t>iglesia de Santa Juana de Arco Niza</a:t>
            </a:r>
          </a:p>
        </p:txBody>
      </p:sp>
    </p:spTree>
    <p:extLst>
      <p:ext uri="{BB962C8B-B14F-4D97-AF65-F5344CB8AC3E}">
        <p14:creationId xmlns:p14="http://schemas.microsoft.com/office/powerpoint/2010/main" val="1117220289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Visita Niza en 2020: lugares principales, atracciones, agenda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801350" cy="6981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44091" y="198874"/>
            <a:ext cx="540067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dirty="0"/>
          </a:p>
          <a:p>
            <a:r>
              <a:rPr lang="es-ES" dirty="0"/>
              <a:t>Catedral Ortodoxa Rusa Saint-</a:t>
            </a:r>
            <a:r>
              <a:rPr lang="es-ES" dirty="0" err="1"/>
              <a:t>Nicolas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543156346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Visitar Lugar Rosset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006"/>
            <a:ext cx="10822251" cy="6575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16100" y="162000"/>
            <a:ext cx="4968551" cy="954107"/>
          </a:xfrm>
          <a:prstGeom prst="rect">
            <a:avLst/>
          </a:prstGeom>
          <a:solidFill>
            <a:srgbClr val="00FFFF"/>
          </a:solidFill>
        </p:spPr>
        <p:txBody>
          <a:bodyPr wrap="square">
            <a:spAutoFit/>
          </a:bodyPr>
          <a:lstStyle/>
          <a:p>
            <a:r>
              <a:rPr lang="es-ES" sz="1400" dirty="0"/>
              <a:t>Lugar </a:t>
            </a:r>
            <a:r>
              <a:rPr lang="es-ES" sz="1400" dirty="0" err="1"/>
              <a:t>Rossetti</a:t>
            </a:r>
            <a:endParaRPr lang="es-ES" sz="1400" dirty="0"/>
          </a:p>
          <a:p>
            <a:r>
              <a:rPr lang="es-ES" sz="1400" dirty="0"/>
              <a:t>Las fachadas ocreas, las fuentes, los balcones con flores, la catedral barroca y las terrazas de los cafés realzan esta animada plaza, considerada una de las más pintorescas del casco antiguo</a:t>
            </a:r>
          </a:p>
        </p:txBody>
      </p:sp>
    </p:spTree>
    <p:extLst>
      <p:ext uri="{BB962C8B-B14F-4D97-AF65-F5344CB8AC3E}">
        <p14:creationId xmlns:p14="http://schemas.microsoft.com/office/powerpoint/2010/main" val="592733419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Visitar Lugar Garibald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26032"/>
            <a:ext cx="10801351" cy="6655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8107" y="0"/>
            <a:ext cx="540067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dirty="0"/>
          </a:p>
          <a:p>
            <a:r>
              <a:rPr lang="es-ES" dirty="0"/>
              <a:t>Lugar Garibaldi</a:t>
            </a:r>
          </a:p>
        </p:txBody>
      </p:sp>
    </p:spTree>
    <p:extLst>
      <p:ext uri="{BB962C8B-B14F-4D97-AF65-F5344CB8AC3E}">
        <p14:creationId xmlns:p14="http://schemas.microsoft.com/office/powerpoint/2010/main" val="1659324343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Visitar Estatua de Garibald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6995"/>
            <a:ext cx="10801351" cy="6562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16099" y="126866"/>
            <a:ext cx="1844377" cy="646331"/>
          </a:xfrm>
          <a:prstGeom prst="rect">
            <a:avLst/>
          </a:prstGeom>
          <a:solidFill>
            <a:srgbClr val="00FFFF"/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 smtClean="0"/>
              <a:t>Estatua </a:t>
            </a:r>
            <a:r>
              <a:rPr lang="es-ES" dirty="0"/>
              <a:t>de </a:t>
            </a:r>
            <a:r>
              <a:rPr lang="es-ES" dirty="0" err="1"/>
              <a:t>garibaldi</a:t>
            </a:r>
            <a:r>
              <a:rPr lang="es-ES" dirty="0"/>
              <a:t> en Niza</a:t>
            </a:r>
          </a:p>
        </p:txBody>
      </p:sp>
    </p:spTree>
    <p:extLst>
      <p:ext uri="{BB962C8B-B14F-4D97-AF65-F5344CB8AC3E}">
        <p14:creationId xmlns:p14="http://schemas.microsoft.com/office/powerpoint/2010/main" val="2827580812"/>
      </p:ext>
    </p:extLst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843165" cy="6516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2870"/>
            <a:ext cx="10843168" cy="6679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217234" y="3217246"/>
            <a:ext cx="6516688" cy="82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7501897" y="3217246"/>
            <a:ext cx="6516688" cy="82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10" y="0"/>
            <a:ext cx="10801350" cy="66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10" y="6445721"/>
            <a:ext cx="10801350" cy="709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1514" y="5192929"/>
            <a:ext cx="711765" cy="65044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035896" y="1014096"/>
            <a:ext cx="4217769" cy="2990187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709300" y="1014096"/>
            <a:ext cx="4132247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miércoles, 05 de agosto de 2020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10:19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97925" y="4951627"/>
            <a:ext cx="2372936" cy="88757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39451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vortex dir="r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520561"/>
            <a:ext cx="10801350" cy="21722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737783"/>
            <a:ext cx="10801350" cy="4778905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0293" y="1"/>
            <a:ext cx="5760720" cy="1484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810192"/>
            <a:ext cx="1080135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50169" y="4489276"/>
            <a:ext cx="3150394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832" y="3982420"/>
            <a:ext cx="2790349" cy="2244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0596" y="4634089"/>
            <a:ext cx="1440180" cy="941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823899"/>
            <a:ext cx="630079" cy="5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330751"/>
            <a:ext cx="630079" cy="5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837606"/>
            <a:ext cx="630079" cy="5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344458"/>
            <a:ext cx="630079" cy="506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IZA (Francia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NIZA (Francia)</Template>
  <TotalTime>32</TotalTime>
  <Words>578</Words>
  <Application>Microsoft Office PowerPoint</Application>
  <PresentationFormat>Personalizado</PresentationFormat>
  <Paragraphs>31</Paragraphs>
  <Slides>47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49" baseType="lpstr">
      <vt:lpstr>NIZA (Francia)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15</cp:revision>
  <dcterms:created xsi:type="dcterms:W3CDTF">2020-08-05T08:19:49Z</dcterms:created>
  <dcterms:modified xsi:type="dcterms:W3CDTF">2020-08-05T08:51:52Z</dcterms:modified>
</cp:coreProperties>
</file>