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0"/>
  </p:notesMasterIdLst>
  <p:sldIdLst>
    <p:sldId id="256" r:id="rId3"/>
    <p:sldId id="351" r:id="rId4"/>
    <p:sldId id="370" r:id="rId5"/>
    <p:sldId id="305" r:id="rId6"/>
    <p:sldId id="306" r:id="rId7"/>
    <p:sldId id="307"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5" r:id="rId26"/>
    <p:sldId id="326" r:id="rId27"/>
    <p:sldId id="327" r:id="rId28"/>
    <p:sldId id="328" r:id="rId29"/>
    <p:sldId id="329" r:id="rId30"/>
    <p:sldId id="330" r:id="rId31"/>
    <p:sldId id="331" r:id="rId32"/>
    <p:sldId id="332" r:id="rId33"/>
    <p:sldId id="334" r:id="rId34"/>
    <p:sldId id="338" r:id="rId35"/>
    <p:sldId id="339" r:id="rId36"/>
    <p:sldId id="342" r:id="rId37"/>
    <p:sldId id="343" r:id="rId38"/>
    <p:sldId id="337" r:id="rId39"/>
    <p:sldId id="335" r:id="rId40"/>
    <p:sldId id="336" r:id="rId41"/>
    <p:sldId id="333" r:id="rId42"/>
    <p:sldId id="340" r:id="rId43"/>
    <p:sldId id="341" r:id="rId44"/>
    <p:sldId id="345" r:id="rId45"/>
    <p:sldId id="346" r:id="rId46"/>
    <p:sldId id="344" r:id="rId47"/>
    <p:sldId id="347" r:id="rId48"/>
    <p:sldId id="350" r:id="rId49"/>
    <p:sldId id="349" r:id="rId50"/>
    <p:sldId id="352" r:id="rId51"/>
    <p:sldId id="353" r:id="rId52"/>
    <p:sldId id="354" r:id="rId53"/>
    <p:sldId id="355" r:id="rId54"/>
    <p:sldId id="356" r:id="rId55"/>
    <p:sldId id="357" r:id="rId56"/>
    <p:sldId id="358" r:id="rId57"/>
    <p:sldId id="359" r:id="rId58"/>
    <p:sldId id="360" r:id="rId59"/>
    <p:sldId id="361" r:id="rId60"/>
    <p:sldId id="362" r:id="rId61"/>
    <p:sldId id="363" r:id="rId62"/>
    <p:sldId id="364" r:id="rId63"/>
    <p:sldId id="365" r:id="rId64"/>
    <p:sldId id="366" r:id="rId65"/>
    <p:sldId id="367" r:id="rId66"/>
    <p:sldId id="368" r:id="rId67"/>
    <p:sldId id="371" r:id="rId68"/>
    <p:sldId id="369" r:id="rId6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Hcib9iccivTUG8T/eCfjTw==" hashData="zlV5Rib8GqrW3jsOtWcgpUmNKV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06" autoAdjust="0"/>
    <p:restoredTop sz="94660"/>
  </p:normalViewPr>
  <p:slideViewPr>
    <p:cSldViewPr>
      <p:cViewPr>
        <p:scale>
          <a:sx n="60" d="100"/>
          <a:sy n="60" d="100"/>
        </p:scale>
        <p:origin x="605" y="42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1CF9C031-38A1-4403-B0AE-238C6326E169}" type="datetimeFigureOut">
              <a:rPr lang="es-ES"/>
              <a:pPr>
                <a:defRPr/>
              </a:pPr>
              <a:t>04/03/2024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B4A760C2-311D-4210-B5A0-4893A5F4E42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CBD2A034-D010-4A38-BFA6-F61C69B11DE2}" type="slidenum">
              <a:rPr lang="es-ES" smtClean="0">
                <a:cs typeface="Arial" charset="0"/>
              </a:rPr>
              <a:pPr/>
              <a:t>36</a:t>
            </a:fld>
            <a:endParaRPr lang="es-ES" smtClean="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a:defRPr/>
            </a:pPr>
            <a:fld id="{B4A760C2-311D-4210-B5A0-4893A5F4E426}" type="slidenum">
              <a:rPr lang="es-ES" smtClean="0"/>
              <a:pPr>
                <a:defRPr/>
              </a:pPr>
              <a:t>42</a:t>
            </a:fld>
            <a:endParaRPr lang="es-ES"/>
          </a:p>
        </p:txBody>
      </p:sp>
    </p:spTree>
    <p:extLst>
      <p:ext uri="{BB962C8B-B14F-4D97-AF65-F5344CB8AC3E}">
        <p14:creationId xmlns:p14="http://schemas.microsoft.com/office/powerpoint/2010/main" val="281640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17DC590-733D-428E-84B7-A72F66764169}" type="datetimeFigureOut">
              <a:rPr lang="es-ES"/>
              <a:pPr>
                <a:defRPr/>
              </a:pPr>
              <a:t>04/03/2024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255BA47-9147-4682-98A8-083E7A7D0591}" type="slidenum">
              <a:rPr lang="es-ES"/>
              <a:pPr>
                <a:defRPr/>
              </a:pPr>
              <a:t>‹Nº›</a:t>
            </a:fld>
            <a:endParaRPr lang="es-ES"/>
          </a:p>
        </p:txBody>
      </p:sp>
    </p:spTree>
  </p:cSld>
  <p:clrMapOvr>
    <a:masterClrMapping/>
  </p:clrMapOvr>
  <p:transition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7FE72F4-905D-4A25-BFDF-33E0D97739FE}" type="datetimeFigureOut">
              <a:rPr lang="es-ES"/>
              <a:pPr>
                <a:defRPr/>
              </a:pPr>
              <a:t>04/03/2024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7D96A86-4AF9-425B-B326-FC31EA90A1DF}" type="slidenum">
              <a:rPr lang="es-ES"/>
              <a:pPr>
                <a:defRPr/>
              </a:pPr>
              <a:t>‹Nº›</a:t>
            </a:fld>
            <a:endParaRPr lang="es-ES"/>
          </a:p>
        </p:txBody>
      </p:sp>
    </p:spTree>
  </p:cSld>
  <p:clrMapOvr>
    <a:masterClrMapping/>
  </p:clrMapOvr>
  <p:transition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F0C9803-9B37-4E5C-812A-E22574E2D619}" type="datetimeFigureOut">
              <a:rPr lang="es-ES"/>
              <a:pPr>
                <a:defRPr/>
              </a:pPr>
              <a:t>04/03/2024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D196E29-E65D-4994-B786-0C981F66BE6E}" type="slidenum">
              <a:rPr lang="es-ES"/>
              <a:pPr>
                <a:defRPr/>
              </a:pPr>
              <a:t>‹Nº›</a:t>
            </a:fld>
            <a:endParaRPr lang="es-ES"/>
          </a:p>
        </p:txBody>
      </p:sp>
    </p:spTree>
  </p:cSld>
  <p:clrMapOvr>
    <a:masterClrMapping/>
  </p:clrMapOvr>
  <p:transition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E64E20D-DDA8-4282-AF20-D772BC99AEB2}" type="datetimeFigureOut">
              <a:rPr lang="es-ES"/>
              <a:pPr>
                <a:defRPr/>
              </a:pPr>
              <a:t>04/03/2024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C1859F4-33DF-4765-BC18-127D5CE2E599}" type="slidenum">
              <a:rPr lang="es-ES"/>
              <a:pPr>
                <a:defRPr/>
              </a:pPr>
              <a:t>‹Nº›</a:t>
            </a:fld>
            <a:endParaRPr lang="es-ES"/>
          </a:p>
        </p:txBody>
      </p:sp>
    </p:spTree>
  </p:cSld>
  <p:clrMapOvr>
    <a:masterClrMapping/>
  </p:clrMapOvr>
  <p:transition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8167302-D007-4947-AFCB-D005604D2AE1}" type="datetimeFigureOut">
              <a:rPr lang="es-ES"/>
              <a:pPr>
                <a:defRPr/>
              </a:pPr>
              <a:t>04/03/2024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19D52C7-32E1-4A2C-94F5-93BB9C805141}" type="slidenum">
              <a:rPr lang="es-ES"/>
              <a:pPr>
                <a:defRPr/>
              </a:pPr>
              <a:t>‹Nº›</a:t>
            </a:fld>
            <a:endParaRPr lang="es-ES"/>
          </a:p>
        </p:txBody>
      </p:sp>
    </p:spTree>
  </p:cSld>
  <p:clrMapOvr>
    <a:masterClrMapping/>
  </p:clrMapOvr>
  <p:transition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EB40E6A-4B9F-4EE5-BED8-D23DE4A61725}" type="datetimeFigureOut">
              <a:rPr lang="es-ES"/>
              <a:pPr>
                <a:defRPr/>
              </a:pPr>
              <a:t>04/03/2024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79ED5BD-AFB7-4F1E-A84B-4370A7A4BE34}" type="slidenum">
              <a:rPr lang="es-ES"/>
              <a:pPr>
                <a:defRPr/>
              </a:pPr>
              <a:t>‹Nº›</a:t>
            </a:fld>
            <a:endParaRPr lang="es-ES"/>
          </a:p>
        </p:txBody>
      </p:sp>
    </p:spTree>
  </p:cSld>
  <p:clrMapOvr>
    <a:masterClrMapping/>
  </p:clrMapOvr>
  <p:transition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99173CB-AFAD-4A01-A7E3-5B678B42A38E}" type="datetimeFigureOut">
              <a:rPr lang="es-ES"/>
              <a:pPr>
                <a:defRPr/>
              </a:pPr>
              <a:t>04/03/2024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F988351-C652-4963-B04D-639FDAE14C86}" type="slidenum">
              <a:rPr lang="es-ES"/>
              <a:pPr>
                <a:defRPr/>
              </a:pPr>
              <a:t>‹Nº›</a:t>
            </a:fld>
            <a:endParaRPr lang="es-ES"/>
          </a:p>
        </p:txBody>
      </p:sp>
    </p:spTree>
  </p:cSld>
  <p:clrMapOvr>
    <a:masterClrMapping/>
  </p:clrMapOvr>
  <p:transition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D0D2481-1C29-4C1A-B174-03E75CE5BAF3}" type="datetimeFigureOut">
              <a:rPr lang="es-ES"/>
              <a:pPr>
                <a:defRPr/>
              </a:pPr>
              <a:t>04/03/2024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0845EA2-3BB8-467B-93FA-ADBC7DAF11DE}" type="slidenum">
              <a:rPr lang="es-ES"/>
              <a:pPr>
                <a:defRPr/>
              </a:pPr>
              <a:t>‹Nº›</a:t>
            </a:fld>
            <a:endParaRPr lang="es-ES"/>
          </a:p>
        </p:txBody>
      </p:sp>
    </p:spTree>
  </p:cSld>
  <p:clrMapOvr>
    <a:masterClrMapping/>
  </p:clrMapOvr>
  <p:transition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5DBDA1A-935E-4264-893D-C3569E44B3DA}" type="datetimeFigureOut">
              <a:rPr lang="es-ES"/>
              <a:pPr>
                <a:defRPr/>
              </a:pPr>
              <a:t>04/03/2024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57A3209-E3BB-49CA-B0C6-403E697B36C3}" type="slidenum">
              <a:rPr lang="es-ES"/>
              <a:pPr>
                <a:defRPr/>
              </a:pPr>
              <a:t>‹Nº›</a:t>
            </a:fld>
            <a:endParaRPr lang="es-ES"/>
          </a:p>
        </p:txBody>
      </p:sp>
    </p:spTree>
  </p:cSld>
  <p:clrMapOvr>
    <a:masterClrMapping/>
  </p:clrMapOvr>
  <p:transition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683F1CF-7B62-4C76-BAB9-CB3DA3B40B75}" type="datetimeFigureOut">
              <a:rPr lang="es-ES"/>
              <a:pPr>
                <a:defRPr/>
              </a:pPr>
              <a:t>04/03/2024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E70B9DE-3510-48A4-B7F3-7AA8F0448EA2}" type="slidenum">
              <a:rPr lang="es-ES"/>
              <a:pPr>
                <a:defRPr/>
              </a:pPr>
              <a:t>‹Nº›</a:t>
            </a:fld>
            <a:endParaRPr lang="es-ES"/>
          </a:p>
        </p:txBody>
      </p:sp>
    </p:spTree>
  </p:cSld>
  <p:clrMapOvr>
    <a:masterClrMapping/>
  </p:clrMapOvr>
  <p:transition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91F3F1-0478-4FD9-ABFC-D145713AF80E}" type="datetimeFigureOut">
              <a:rPr lang="es-ES"/>
              <a:pPr>
                <a:defRPr/>
              </a:pPr>
              <a:t>04/03/2024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227EFA6-0F13-422C-8184-23CE293AC4E7}" type="slidenum">
              <a:rPr lang="es-ES"/>
              <a:pPr>
                <a:defRPr/>
              </a:pPr>
              <a:t>‹Nº›</a:t>
            </a:fld>
            <a:endParaRPr lang="es-ES"/>
          </a:p>
        </p:txBody>
      </p:sp>
    </p:spTree>
  </p:cSld>
  <p:clrMapOvr>
    <a:masterClrMapping/>
  </p:clrMapOvr>
  <p:transition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1">
          <a:gsLst>
            <a:gs pos="0">
              <a:srgbClr val="0819FB"/>
            </a:gs>
            <a:gs pos="50000">
              <a:srgbClr val="0819FB"/>
            </a:gs>
            <a:gs pos="94000">
              <a:srgbClr val="A603AB"/>
            </a:gs>
            <a:gs pos="95000">
              <a:srgbClr val="A603AB"/>
            </a:gs>
            <a:gs pos="95000">
              <a:srgbClr val="EE3F17"/>
            </a:gs>
            <a:gs pos="98000">
              <a:srgbClr val="E81766"/>
            </a:gs>
            <a:gs pos="100000">
              <a:srgbClr val="1A8D48"/>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F3C50518-7108-439A-AA1B-F5204834B4A2}" type="datetimeFigureOut">
              <a:rPr lang="es-ES"/>
              <a:pPr>
                <a:defRPr/>
              </a:pPr>
              <a:t>04/03/2024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3C341DF2-89E4-4BC8-BB3E-AF11F179CBF9}"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1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WordArt 4"/>
          <p:cNvSpPr>
            <a:spLocks noChangeArrowheads="1" noChangeShapeType="1" noTextEdit="1"/>
          </p:cNvSpPr>
          <p:nvPr/>
        </p:nvSpPr>
        <p:spPr bwMode="auto">
          <a:xfrm>
            <a:off x="1331913" y="193675"/>
            <a:ext cx="6408737" cy="984250"/>
          </a:xfrm>
          <a:prstGeom prst="rect">
            <a:avLst/>
          </a:prstGeom>
        </p:spPr>
        <p:txBody>
          <a:bodyPr wrap="none" fromWordArt="1">
            <a:prstTxWarp prst="textTriangle">
              <a:avLst>
                <a:gd name="adj" fmla="val 50935"/>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err="1">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Daimiel</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y Las Tablas </a:t>
            </a:r>
          </a:p>
        </p:txBody>
      </p:sp>
      <p:sp>
        <p:nvSpPr>
          <p:cNvPr id="52229" name="WordArt 5"/>
          <p:cNvSpPr>
            <a:spLocks noChangeArrowheads="1" noChangeShapeType="1" noTextEdit="1"/>
          </p:cNvSpPr>
          <p:nvPr/>
        </p:nvSpPr>
        <p:spPr bwMode="auto">
          <a:xfrm>
            <a:off x="1071538" y="1428740"/>
            <a:ext cx="6743722" cy="898525"/>
          </a:xfrm>
          <a:prstGeom prst="rect">
            <a:avLst/>
          </a:prstGeom>
        </p:spPr>
        <p:txBody>
          <a:bodyPr wrap="none" fromWordArt="1">
            <a:prstTxWarp prst="textDeflateTop">
              <a:avLst>
                <a:gd name="adj" fmla="val 27366"/>
              </a:avLst>
            </a:prstTxWarp>
            <a:scene3d>
              <a:camera prst="perspectiveRelaxedModerately"/>
              <a:lightRig rig="legacyHarsh3" dir="t"/>
            </a:scene3d>
            <a:sp3d extrusionH="430200" prstMaterial="legacyMatte">
              <a:bevelT w="38100" h="38100" prst="angle"/>
              <a:extrusionClr>
                <a:srgbClr val="C0C0C0"/>
              </a:extrusionClr>
            </a:sp3d>
          </a:bodyPr>
          <a:lstStyle/>
          <a:p>
            <a:pPr algn="ctr">
              <a:defRPr/>
            </a:pPr>
            <a:r>
              <a:rPr lang="es-ES" sz="32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r>
              <a:rPr lang="es-ES" sz="3200"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reflection blurRad="6350" stA="60000" endA="900" endPos="58000" dir="5400000" sy="-100000" algn="bl" rotWithShape="0"/>
                </a:effectLst>
                <a:latin typeface="High Tower Text"/>
              </a:rPr>
              <a:t>Fotografía Recopilada de La Red </a:t>
            </a:r>
            <a:r>
              <a:rPr lang="es-ES" sz="3200"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reflection blurRad="6350" stA="60000" endA="900" endPos="58000" dir="5400000" sy="-100000" algn="bl" rotWithShape="0"/>
                </a:effectLst>
                <a:latin typeface="High Tower Text"/>
              </a:rPr>
              <a:t>y </a:t>
            </a:r>
            <a:r>
              <a:rPr lang="es-ES" sz="3200" kern="10" dirty="0" err="1" smtClean="0">
                <a:ln w="9525">
                  <a:round/>
                  <a:headEnd/>
                  <a:tailEnd/>
                </a:ln>
                <a:gradFill rotWithShape="1">
                  <a:gsLst>
                    <a:gs pos="0">
                      <a:srgbClr val="5E9EFF"/>
                    </a:gs>
                    <a:gs pos="39999">
                      <a:srgbClr val="85C2FF"/>
                    </a:gs>
                    <a:gs pos="70000">
                      <a:srgbClr val="C4D6EB"/>
                    </a:gs>
                    <a:gs pos="100000">
                      <a:srgbClr val="FFEBFA"/>
                    </a:gs>
                  </a:gsLst>
                  <a:lin ang="5400000" scaled="1"/>
                </a:gradFill>
                <a:effectLst>
                  <a:reflection blurRad="6350" stA="60000" endA="900" endPos="58000" dir="5400000" sy="-100000" algn="bl" rotWithShape="0"/>
                </a:effectLst>
                <a:latin typeface="High Tower Text"/>
              </a:rPr>
              <a:t>mias</a:t>
            </a:r>
            <a:r>
              <a:rPr lang="es-ES" sz="3200"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reflection blurRad="6350" stA="60000" endA="900" endPos="58000" dir="5400000" sy="-100000" algn="bl" rotWithShape="0"/>
                </a:effectLst>
                <a:latin typeface="High Tower Text"/>
              </a:rPr>
              <a:t>  </a:t>
            </a:r>
            <a:endParaRPr lang="es-ES" sz="3200" kern="10" dirty="0">
              <a:ln w="9525">
                <a:round/>
                <a:headEnd/>
                <a:tailEnd/>
              </a:ln>
              <a:gradFill rotWithShape="1">
                <a:gsLst>
                  <a:gs pos="0">
                    <a:srgbClr val="5E9EFF"/>
                  </a:gs>
                  <a:gs pos="39999">
                    <a:srgbClr val="85C2FF"/>
                  </a:gs>
                  <a:gs pos="70000">
                    <a:srgbClr val="C4D6EB"/>
                  </a:gs>
                  <a:gs pos="100000">
                    <a:srgbClr val="FFEBFA"/>
                  </a:gs>
                </a:gsLst>
                <a:lin ang="5400000" scaled="1"/>
              </a:gradFill>
              <a:effectLst>
                <a:reflection blurRad="6350" stA="60000" endA="900" endPos="58000" dir="5400000" sy="-100000" algn="bl" rotWithShape="0"/>
              </a:effectLst>
              <a:latin typeface="High Tower Text"/>
            </a:endParaRPr>
          </a:p>
        </p:txBody>
      </p:sp>
      <p:sp>
        <p:nvSpPr>
          <p:cNvPr id="52230" name="WordArt 6"/>
          <p:cNvSpPr>
            <a:spLocks noChangeArrowheads="1" noChangeShapeType="1" noTextEdit="1"/>
          </p:cNvSpPr>
          <p:nvPr/>
        </p:nvSpPr>
        <p:spPr bwMode="auto">
          <a:xfrm>
            <a:off x="1835696" y="3577580"/>
            <a:ext cx="4968875" cy="65677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a:t>
            </a:r>
            <a:r>
              <a:rPr lang="pt-BR"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endPar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endParaRPr>
          </a:p>
        </p:txBody>
      </p:sp>
      <p:sp>
        <p:nvSpPr>
          <p:cNvPr id="52232" name="WordArt 8"/>
          <p:cNvSpPr>
            <a:spLocks noChangeArrowheads="1" noChangeShapeType="1" noTextEdit="1"/>
          </p:cNvSpPr>
          <p:nvPr/>
        </p:nvSpPr>
        <p:spPr bwMode="auto">
          <a:xfrm>
            <a:off x="2214546" y="4429136"/>
            <a:ext cx="4105275" cy="7207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Arial Black"/>
              </a:rPr>
              <a:t>  Automático  </a:t>
            </a:r>
          </a:p>
        </p:txBody>
      </p:sp>
      <p:sp>
        <p:nvSpPr>
          <p:cNvPr id="6" name="WordArt 5"/>
          <p:cNvSpPr>
            <a:spLocks noChangeArrowheads="1" noChangeShapeType="1" noTextEdit="1"/>
          </p:cNvSpPr>
          <p:nvPr/>
        </p:nvSpPr>
        <p:spPr bwMode="auto">
          <a:xfrm>
            <a:off x="1142976" y="2643186"/>
            <a:ext cx="6911975" cy="714381"/>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y Diseño: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5000">
        <p15:prstTrans prst="win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2000" fill="hold"/>
                                        <p:tgtEl>
                                          <p:spTgt spid="52228"/>
                                        </p:tgtEl>
                                        <p:attrNameLst>
                                          <p:attrName>ppt_w</p:attrName>
                                        </p:attrNameLst>
                                      </p:cBhvr>
                                      <p:tavLst>
                                        <p:tav tm="0">
                                          <p:val>
                                            <p:strVal val="4*#ppt_w"/>
                                          </p:val>
                                        </p:tav>
                                        <p:tav tm="100000">
                                          <p:val>
                                            <p:strVal val="#ppt_w"/>
                                          </p:val>
                                        </p:tav>
                                      </p:tavLst>
                                    </p:anim>
                                    <p:anim calcmode="lin" valueType="num">
                                      <p:cBhvr>
                                        <p:cTn id="8" dur="2000" fill="hold"/>
                                        <p:tgtEl>
                                          <p:spTgt spid="52228"/>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500"/>
                                  </p:stCondLst>
                                  <p:childTnLst>
                                    <p:set>
                                      <p:cBhvr>
                                        <p:cTn id="11" dur="1" fill="hold">
                                          <p:stCondLst>
                                            <p:cond delay="0"/>
                                          </p:stCondLst>
                                        </p:cTn>
                                        <p:tgtEl>
                                          <p:spTgt spid="52229"/>
                                        </p:tgtEl>
                                        <p:attrNameLst>
                                          <p:attrName>style.visibility</p:attrName>
                                        </p:attrNameLst>
                                      </p:cBhvr>
                                      <p:to>
                                        <p:strVal val="visible"/>
                                      </p:to>
                                    </p:set>
                                    <p:anim calcmode="lin" valueType="num">
                                      <p:cBhvr>
                                        <p:cTn id="12" dur="2000" fill="hold"/>
                                        <p:tgtEl>
                                          <p:spTgt spid="52229"/>
                                        </p:tgtEl>
                                        <p:attrNameLst>
                                          <p:attrName>ppt_w</p:attrName>
                                        </p:attrNameLst>
                                      </p:cBhvr>
                                      <p:tavLst>
                                        <p:tav tm="0">
                                          <p:val>
                                            <p:fltVal val="0"/>
                                          </p:val>
                                        </p:tav>
                                        <p:tav tm="100000">
                                          <p:val>
                                            <p:strVal val="#ppt_w"/>
                                          </p:val>
                                        </p:tav>
                                      </p:tavLst>
                                    </p:anim>
                                    <p:anim calcmode="lin" valueType="num">
                                      <p:cBhvr>
                                        <p:cTn id="13" dur="2000" fill="hold"/>
                                        <p:tgtEl>
                                          <p:spTgt spid="52229"/>
                                        </p:tgtEl>
                                        <p:attrNameLst>
                                          <p:attrName>ppt_h</p:attrName>
                                        </p:attrNameLst>
                                      </p:cBhvr>
                                      <p:tavLst>
                                        <p:tav tm="0">
                                          <p:val>
                                            <p:strVal val="#ppt_h"/>
                                          </p:val>
                                        </p:tav>
                                        <p:tav tm="100000">
                                          <p:val>
                                            <p:strVal val="#ppt_h"/>
                                          </p:val>
                                        </p:tav>
                                      </p:tavLst>
                                    </p:anim>
                                  </p:childTnLst>
                                </p:cTn>
                              </p:par>
                            </p:childTnLst>
                          </p:cTn>
                        </p:par>
                        <p:par>
                          <p:cTn id="14" fill="hold">
                            <p:stCondLst>
                              <p:cond delay="4500"/>
                            </p:stCondLst>
                            <p:childTnLst>
                              <p:par>
                                <p:cTn id="15" presetID="42" presetClass="entr" presetSubtype="0"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anim calcmode="lin" valueType="num">
                                      <p:cBhvr>
                                        <p:cTn id="18" dur="2000" fill="hold"/>
                                        <p:tgtEl>
                                          <p:spTgt spid="6"/>
                                        </p:tgtEl>
                                        <p:attrNameLst>
                                          <p:attrName>ppt_x</p:attrName>
                                        </p:attrNameLst>
                                      </p:cBhvr>
                                      <p:tavLst>
                                        <p:tav tm="0">
                                          <p:val>
                                            <p:strVal val="#ppt_x"/>
                                          </p:val>
                                        </p:tav>
                                        <p:tav tm="100000">
                                          <p:val>
                                            <p:strVal val="#ppt_x"/>
                                          </p:val>
                                        </p:tav>
                                      </p:tavLst>
                                    </p:anim>
                                    <p:anim calcmode="lin" valueType="num">
                                      <p:cBhvr>
                                        <p:cTn id="19" dur="20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55" presetClass="entr" presetSubtype="0" fill="hold" nodeType="afterEffect">
                                  <p:stCondLst>
                                    <p:cond delay="500"/>
                                  </p:stCondLst>
                                  <p:childTnLst>
                                    <p:set>
                                      <p:cBhvr>
                                        <p:cTn id="22" dur="1" fill="hold">
                                          <p:stCondLst>
                                            <p:cond delay="0"/>
                                          </p:stCondLst>
                                        </p:cTn>
                                        <p:tgtEl>
                                          <p:spTgt spid="52230"/>
                                        </p:tgtEl>
                                        <p:attrNameLst>
                                          <p:attrName>style.visibility</p:attrName>
                                        </p:attrNameLst>
                                      </p:cBhvr>
                                      <p:to>
                                        <p:strVal val="visible"/>
                                      </p:to>
                                    </p:set>
                                    <p:anim calcmode="lin" valueType="num">
                                      <p:cBhvr>
                                        <p:cTn id="23" dur="2000" fill="hold"/>
                                        <p:tgtEl>
                                          <p:spTgt spid="52230"/>
                                        </p:tgtEl>
                                        <p:attrNameLst>
                                          <p:attrName>ppt_w</p:attrName>
                                        </p:attrNameLst>
                                      </p:cBhvr>
                                      <p:tavLst>
                                        <p:tav tm="0">
                                          <p:val>
                                            <p:strVal val="#ppt_w*0.70"/>
                                          </p:val>
                                        </p:tav>
                                        <p:tav tm="100000">
                                          <p:val>
                                            <p:strVal val="#ppt_w"/>
                                          </p:val>
                                        </p:tav>
                                      </p:tavLst>
                                    </p:anim>
                                    <p:anim calcmode="lin" valueType="num">
                                      <p:cBhvr>
                                        <p:cTn id="24" dur="2000" fill="hold"/>
                                        <p:tgtEl>
                                          <p:spTgt spid="52230"/>
                                        </p:tgtEl>
                                        <p:attrNameLst>
                                          <p:attrName>ppt_h</p:attrName>
                                        </p:attrNameLst>
                                      </p:cBhvr>
                                      <p:tavLst>
                                        <p:tav tm="0">
                                          <p:val>
                                            <p:strVal val="#ppt_h"/>
                                          </p:val>
                                        </p:tav>
                                        <p:tav tm="100000">
                                          <p:val>
                                            <p:strVal val="#ppt_h"/>
                                          </p:val>
                                        </p:tav>
                                      </p:tavLst>
                                    </p:anim>
                                    <p:animEffect transition="in" filter="fade">
                                      <p:cBhvr>
                                        <p:cTn id="25" dur="2000"/>
                                        <p:tgtEl>
                                          <p:spTgt spid="52230"/>
                                        </p:tgtEl>
                                      </p:cBhvr>
                                    </p:animEffect>
                                  </p:childTnLst>
                                </p:cTn>
                              </p:par>
                            </p:childTnLst>
                          </p:cTn>
                        </p:par>
                        <p:par>
                          <p:cTn id="26" fill="hold">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52232"/>
                                        </p:tgtEl>
                                        <p:attrNameLst>
                                          <p:attrName>style.visibility</p:attrName>
                                        </p:attrNameLst>
                                      </p:cBhvr>
                                      <p:to>
                                        <p:strVal val="visible"/>
                                      </p:to>
                                    </p:set>
                                    <p:anim calcmode="lin" valueType="num">
                                      <p:cBhvr>
                                        <p:cTn id="29" dur="1000" fill="hold"/>
                                        <p:tgtEl>
                                          <p:spTgt spid="52232"/>
                                        </p:tgtEl>
                                        <p:attrNameLst>
                                          <p:attrName>ppt_w</p:attrName>
                                        </p:attrNameLst>
                                      </p:cBhvr>
                                      <p:tavLst>
                                        <p:tav tm="0">
                                          <p:val>
                                            <p:fltVal val="0"/>
                                          </p:val>
                                        </p:tav>
                                        <p:tav tm="100000">
                                          <p:val>
                                            <p:strVal val="#ppt_w"/>
                                          </p:val>
                                        </p:tav>
                                      </p:tavLst>
                                    </p:anim>
                                    <p:anim calcmode="lin" valueType="num">
                                      <p:cBhvr>
                                        <p:cTn id="30" dur="1000" fill="hold"/>
                                        <p:tgtEl>
                                          <p:spTgt spid="522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8313" y="1090882"/>
            <a:ext cx="7848600" cy="1016000"/>
          </a:xfrm>
          <a:prstGeom prst="rect">
            <a:avLst/>
          </a:prstGeom>
          <a:noFill/>
        </p:spPr>
        <p:txBody>
          <a:bodyPr>
            <a:spAutoFit/>
          </a:bodyPr>
          <a:lstStyle/>
          <a:p>
            <a:pPr>
              <a:defRPr/>
            </a:pP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Daimiel</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 una ciudad municipio de la provincia de Ciudad Real, en la Comunidad Autónoma de Castilla-La Mancha,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España ).</a:t>
            </a:r>
          </a:p>
        </p:txBody>
      </p:sp>
      <p:sp>
        <p:nvSpPr>
          <p:cNvPr id="3" name="2 CuadroTexto"/>
          <p:cNvSpPr txBox="1"/>
          <p:nvPr/>
        </p:nvSpPr>
        <p:spPr>
          <a:xfrm>
            <a:off x="468313" y="2321075"/>
            <a:ext cx="8137525" cy="1631216"/>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Limita con los términos municipales siguientes: al norte con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Villarrubia</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los Ojos, al sur con Bolaños de Calatrava, al este con Manzanares, al oeste con Torralba de Calatrava, al suroeste con Almagro, al noroeste con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Malagón</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y Fuente el Fresno y al noreste con Puerto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Lápice</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Arenas de San Juan y Las Labores. </a:t>
            </a:r>
          </a:p>
        </p:txBody>
      </p:sp>
      <p:sp>
        <p:nvSpPr>
          <p:cNvPr id="4" name="3 CuadroTexto"/>
          <p:cNvSpPr txBox="1"/>
          <p:nvPr/>
        </p:nvSpPr>
        <p:spPr>
          <a:xfrm>
            <a:off x="468313" y="4297660"/>
            <a:ext cx="8064127" cy="1015663"/>
          </a:xfrm>
          <a:prstGeom prst="rect">
            <a:avLst/>
          </a:prstGeom>
          <a:noFill/>
        </p:spPr>
        <p:txBody>
          <a:bodyPr wrap="squar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 diez km de la ciudad se sitúa uno de los parques nacionales del Estado y Reserva de la Biosfera, el Parque Nacional de Las Tablas de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Daimiel</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creado en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1973</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con reclasificación en 1980.</a:t>
            </a:r>
          </a:p>
        </p:txBody>
      </p:sp>
      <p:sp>
        <p:nvSpPr>
          <p:cNvPr id="3078" name="WordArt 6"/>
          <p:cNvSpPr>
            <a:spLocks noChangeArrowheads="1" noChangeShapeType="1" noTextEdit="1"/>
          </p:cNvSpPr>
          <p:nvPr/>
        </p:nvSpPr>
        <p:spPr bwMode="auto">
          <a:xfrm>
            <a:off x="2339752" y="121196"/>
            <a:ext cx="4320480" cy="624317"/>
          </a:xfrm>
          <a:prstGeom prst="rect">
            <a:avLst/>
          </a:prstGeom>
        </p:spPr>
        <p:txBody>
          <a:bodyPr wrap="none" fromWordArt="1">
            <a:prstTxWarp prst="textCascadeUp">
              <a:avLst>
                <a:gd name="adj" fmla="val 100000"/>
              </a:avLst>
            </a:prstTxWarp>
            <a:scene3d>
              <a:camera prst="perspectiveRelaxedModerately"/>
              <a:lightRig rig="legacyHarsh3" dir="t"/>
            </a:scene3d>
            <a:sp3d extrusionH="887400" prstMaterial="legacyMatte">
              <a:bevelT w="38100" h="38100" prst="angle"/>
              <a:extrusionClr>
                <a:srgbClr val="FF6600"/>
              </a:extrusionClr>
            </a:sp3d>
          </a:bodyPr>
          <a:lstStyle/>
          <a:p>
            <a:pPr algn="ctr">
              <a:defRPr/>
            </a:pPr>
            <a:r>
              <a:rPr lang="es-ES" sz="3200" kern="10" dirty="0">
                <a:ln w="9525">
                  <a:round/>
                  <a:headEnd/>
                  <a:tailEnd/>
                </a:ln>
                <a:gradFill rotWithShape="1">
                  <a:gsLst>
                    <a:gs pos="0">
                      <a:srgbClr val="FFE701"/>
                    </a:gs>
                    <a:gs pos="100000">
                      <a:srgbClr val="FE3E02"/>
                    </a:gs>
                  </a:gsLst>
                  <a:lin ang="5400000" scaled="1"/>
                </a:gradFill>
                <a:latin typeface="Impact"/>
              </a:rPr>
              <a:t> </a:t>
            </a:r>
            <a:r>
              <a:rPr lang="es-ES" sz="3200" kern="10" dirty="0" err="1">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Daimiel</a:t>
            </a:r>
            <a:r>
              <a:rPr lang="es-ES" sz="3200" kern="10" dirty="0">
                <a:ln w="9525">
                  <a:round/>
                  <a:headEnd/>
                  <a:tailEnd/>
                </a:ln>
                <a:gradFill rotWithShape="1">
                  <a:gsLst>
                    <a:gs pos="0">
                      <a:srgbClr val="FFE701"/>
                    </a:gs>
                    <a:gs pos="100000">
                      <a:srgbClr val="FE3E02"/>
                    </a:gs>
                  </a:gsLst>
                  <a:lin ang="5400000" scaled="1"/>
                </a:gradFill>
                <a:latin typeface="Impact"/>
              </a:rPr>
              <a:t> </a:t>
            </a:r>
          </a:p>
        </p:txBody>
      </p:sp>
    </p:spTree>
  </p:cSld>
  <p:clrMapOvr>
    <a:masterClrMapping/>
  </p:clrMapOvr>
  <mc:AlternateContent xmlns:mc="http://schemas.openxmlformats.org/markup-compatibility/2006" xmlns:p14="http://schemas.microsoft.com/office/powerpoint/2010/main">
    <mc:Choice Requires="p14">
      <p:transition spd="slow" p14:dur="2000" advTm="60000">
        <p14:flythrough/>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8"/>
                                        </p:tgtEl>
                                        <p:attrNameLst>
                                          <p:attrName>style.visibility</p:attrName>
                                        </p:attrNameLst>
                                      </p:cBhvr>
                                      <p:to>
                                        <p:strVal val="visible"/>
                                      </p:to>
                                    </p:set>
                                    <p:anim calcmode="lin" valueType="num">
                                      <p:cBhvr>
                                        <p:cTn id="7" dur="2000" fill="hold"/>
                                        <p:tgtEl>
                                          <p:spTgt spid="3078"/>
                                        </p:tgtEl>
                                        <p:attrNameLst>
                                          <p:attrName>ppt_w</p:attrName>
                                        </p:attrNameLst>
                                      </p:cBhvr>
                                      <p:tavLst>
                                        <p:tav tm="0">
                                          <p:val>
                                            <p:fltVal val="0"/>
                                          </p:val>
                                        </p:tav>
                                        <p:tav tm="100000">
                                          <p:val>
                                            <p:strVal val="#ppt_w"/>
                                          </p:val>
                                        </p:tav>
                                      </p:tavLst>
                                    </p:anim>
                                    <p:anim calcmode="lin" valueType="num">
                                      <p:cBhvr>
                                        <p:cTn id="8" dur="2000" fill="hold"/>
                                        <p:tgtEl>
                                          <p:spTgt spid="3078"/>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37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41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516731.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5516731.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55650" y="4945063"/>
            <a:ext cx="792003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outerShdw>
                </a:effectLst>
              </a:rPr>
              <a:t>Se tiene constancia del poblamiento en su término municipal desde el año 2450 a. C., en el paraje denominado Motilla del Azuer. </a:t>
            </a:r>
          </a:p>
        </p:txBody>
      </p:sp>
    </p:spTree>
  </p:cSld>
  <p:clrMapOvr>
    <a:masterClrMapping/>
  </p:clrMapOvr>
  <mc:AlternateContent xmlns:mc="http://schemas.openxmlformats.org/markup-compatibility/2006" xmlns:p14="http://schemas.microsoft.com/office/powerpoint/2010/main">
    <mc:Choice Requires="p14">
      <p:transition spd="slow" p14:dur="2500" advTm="18000">
        <p14:glitter/>
        <p:sndAc>
          <p:stSnd loop="1">
            <p:snd r:embed="rId2" name="Variadas.wav"/>
          </p:stSnd>
        </p:sndAc>
      </p:transition>
    </mc:Choice>
    <mc:Fallback xmlns="">
      <p:transition spd="slow" advTm="1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766004.jpg"/>
          <p:cNvPicPr>
            <a:picLocks noChangeAspect="1"/>
          </p:cNvPicPr>
          <p:nvPr/>
        </p:nvPicPr>
        <p:blipFill>
          <a:blip r:embed="rId2" cstate="print"/>
          <a:srcRect/>
          <a:stretch>
            <a:fillRect/>
          </a:stretch>
        </p:blipFill>
        <p:spPr bwMode="auto">
          <a:xfrm>
            <a:off x="47625" y="0"/>
            <a:ext cx="9048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588" y="0"/>
            <a:ext cx="9142412" cy="5715000"/>
          </a:xfrm>
          <a:prstGeom prst="rect">
            <a:avLst/>
          </a:prstGeom>
          <a:solidFill>
            <a:srgbClr val="0066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6766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116013" y="4873625"/>
            <a:ext cx="655161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La localidad obtuvo el título de ciudad en 1887 de la reina regente María Cristina de Habsburgo-Lorena.</a:t>
            </a:r>
          </a:p>
        </p:txBody>
      </p:sp>
    </p:spTree>
  </p:cSld>
  <p:clrMapOvr>
    <a:masterClrMapping/>
  </p:clrMapOvr>
  <mc:AlternateContent xmlns:mc="http://schemas.openxmlformats.org/markup-compatibility/2006" xmlns:p14="http://schemas.microsoft.com/office/powerpoint/2010/main">
    <mc:Choice Requires="p14">
      <p:transition spd="slow" p14:dur="2500" advTm="17000">
        <p14:glitter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26604.jpg"/>
          <p:cNvPicPr>
            <a:picLocks noChangeAspect="1"/>
          </p:cNvPicPr>
          <p:nvPr/>
        </p:nvPicPr>
        <p:blipFill>
          <a:blip r:embed="rId2" cstate="print"/>
          <a:srcRect/>
          <a:stretch>
            <a:fillRect/>
          </a:stretch>
        </p:blipFill>
        <p:spPr bwMode="auto">
          <a:xfrm>
            <a:off x="47625" y="0"/>
            <a:ext cx="9048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7030A0">
              <a:alpha val="7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04266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258888" y="4657725"/>
            <a:ext cx="72739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Eclesiásticamente es cabeza del </a:t>
            </a:r>
            <a:r>
              <a:rPr lang="es-ES" b="1" i="1" dirty="0" smtClean="0">
                <a:effectLst>
                  <a:glow rad="101600">
                    <a:schemeClr val="accent2">
                      <a:satMod val="175000"/>
                      <a:alpha val="40000"/>
                    </a:schemeClr>
                  </a:glow>
                  <a:outerShdw blurRad="38100" dist="38100" dir="2700000" algn="tl">
                    <a:srgbClr val="000000">
                      <a:alpha val="43137"/>
                    </a:srgbClr>
                  </a:outerShdw>
                </a:effectLst>
              </a:rPr>
              <a:t>Arciprestazgo </a:t>
            </a:r>
            <a:r>
              <a:rPr lang="es-ES" b="1" i="1" dirty="0">
                <a:effectLst>
                  <a:glow rad="101600">
                    <a:schemeClr val="accent2">
                      <a:satMod val="175000"/>
                      <a:alpha val="40000"/>
                    </a:schemeClr>
                  </a:glow>
                  <a:outerShdw blurRad="38100" dist="38100" dir="2700000" algn="tl">
                    <a:srgbClr val="000000">
                      <a:alpha val="43137"/>
                    </a:srgbClr>
                  </a:outerShdw>
                </a:effectLst>
              </a:rPr>
              <a:t>Mancha Oeste de la diócesis de Ciudad </a:t>
            </a:r>
            <a:r>
              <a:rPr lang="es-ES" b="1" i="1" dirty="0" smtClean="0">
                <a:effectLst>
                  <a:glow rad="101600">
                    <a:schemeClr val="accent2">
                      <a:satMod val="175000"/>
                      <a:alpha val="40000"/>
                    </a:schemeClr>
                  </a:glow>
                  <a:outerShdw blurRad="38100" dist="38100" dir="2700000" algn="tl">
                    <a:srgbClr val="000000">
                      <a:alpha val="43137"/>
                    </a:srgbClr>
                  </a:outerShdw>
                </a:effectLst>
              </a:rPr>
              <a:t>Real, Priorato </a:t>
            </a:r>
            <a:r>
              <a:rPr lang="es-ES" b="1" i="1" dirty="0">
                <a:effectLst>
                  <a:glow rad="101600">
                    <a:schemeClr val="accent2">
                      <a:satMod val="175000"/>
                      <a:alpha val="40000"/>
                    </a:schemeClr>
                  </a:glow>
                  <a:outerShdw blurRad="38100" dist="38100" dir="2700000" algn="tl">
                    <a:srgbClr val="000000">
                      <a:alpha val="43137"/>
                    </a:srgbClr>
                  </a:outerShdw>
                </a:effectLst>
              </a:rPr>
              <a:t>de las Órdenes Militares, en el arzobispado de Toledo.</a:t>
            </a:r>
          </a:p>
        </p:txBody>
      </p:sp>
    </p:spTree>
  </p:cSld>
  <p:clrMapOvr>
    <a:masterClrMapping/>
  </p:clrMapOvr>
  <mc:AlternateContent xmlns:mc="http://schemas.openxmlformats.org/markup-compatibility/2006" xmlns:p14="http://schemas.microsoft.com/office/powerpoint/2010/main">
    <mc:Choice Requires="p14">
      <p:transition spd="slow" p14:dur="275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42844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742844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750" y="4873625"/>
            <a:ext cx="77771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t> </a:t>
            </a:r>
            <a:r>
              <a:rPr lang="es-ES" b="1" i="1" dirty="0">
                <a:effectLst>
                  <a:glow rad="101600">
                    <a:schemeClr val="accent2">
                      <a:satMod val="175000"/>
                      <a:alpha val="40000"/>
                    </a:schemeClr>
                  </a:glow>
                  <a:outerShdw blurRad="38100" dist="38100" dir="2700000" algn="tl">
                    <a:srgbClr val="000000">
                      <a:alpha val="43137"/>
                    </a:srgbClr>
                  </a:outerShdw>
                </a:effectLst>
              </a:rPr>
              <a:t>La ciudad se divide en dos parroquias, que juntas suman un total de nueve templos y seis comunidades religiosas.</a:t>
            </a:r>
          </a:p>
        </p:txBody>
      </p:sp>
    </p:spTree>
  </p:cSld>
  <p:clrMapOvr>
    <a:masterClrMapping/>
  </p:clrMapOvr>
  <mc:AlternateContent xmlns:mc="http://schemas.openxmlformats.org/markup-compatibility/2006" xmlns:p14="http://schemas.microsoft.com/office/powerpoint/2010/main">
    <mc:Choice Requires="p14">
      <p:transition spd="slow" p14:dur="2750" advTm="18000">
        <p14:vortex/>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32" fill="hold" grpId="1"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7"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ppt_x</p:attrName>
                                        </p:attrNameLst>
                                      </p:cBhvr>
                                      <p:tavLst>
                                        <p:tav tm="0">
                                          <p:val>
                                            <p:strVal val="#ppt_x-#ppt_w/2"/>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3000"/>
                                        <p:tgtEl>
                                          <p:spTgt spid="4"/>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76742.jpg"/>
          <p:cNvPicPr>
            <a:picLocks noChangeAspect="1"/>
          </p:cNvPicPr>
          <p:nvPr/>
        </p:nvPicPr>
        <p:blipFill>
          <a:blip r:embed="rId2" cstate="print"/>
          <a:srcRect/>
          <a:stretch>
            <a:fillRect/>
          </a:stretch>
        </p:blipFill>
        <p:spPr bwMode="auto">
          <a:xfrm>
            <a:off x="47625" y="0"/>
            <a:ext cx="90963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85767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19" y="4657700"/>
            <a:ext cx="82089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es cabeza del partido judicial homónimo. A diez kilómetros de la localidad se encuentra el </a:t>
            </a:r>
            <a:r>
              <a:rPr lang="es-ES" b="1" i="1" dirty="0" smtClean="0">
                <a:effectLst>
                  <a:glow rad="101600">
                    <a:schemeClr val="accent2">
                      <a:satMod val="175000"/>
                      <a:alpha val="40000"/>
                    </a:schemeClr>
                  </a:glow>
                  <a:outerShdw blurRad="38100" dist="38100" dir="2700000" algn="tl">
                    <a:srgbClr val="000000">
                      <a:alpha val="43137"/>
                    </a:srgbClr>
                  </a:outerShdw>
                </a:effectLst>
              </a:rPr>
              <a:t>Parque </a:t>
            </a:r>
            <a:r>
              <a:rPr lang="es-ES" b="1" i="1" dirty="0">
                <a:effectLst>
                  <a:glow rad="101600">
                    <a:schemeClr val="accent2">
                      <a:satMod val="175000"/>
                      <a:alpha val="40000"/>
                    </a:schemeClr>
                  </a:glow>
                  <a:outerShdw blurRad="38100" dist="38100" dir="2700000" algn="tl">
                    <a:srgbClr val="000000">
                      <a:alpha val="43137"/>
                    </a:srgbClr>
                  </a:outerShdw>
                </a:effectLst>
              </a:rPr>
              <a:t>N</a:t>
            </a:r>
            <a:r>
              <a:rPr lang="es-ES" b="1" i="1" dirty="0" smtClean="0">
                <a:effectLst>
                  <a:glow rad="101600">
                    <a:schemeClr val="accent2">
                      <a:satMod val="175000"/>
                      <a:alpha val="40000"/>
                    </a:schemeClr>
                  </a:glow>
                  <a:outerShdw blurRad="38100" dist="38100" dir="2700000" algn="tl">
                    <a:srgbClr val="000000">
                      <a:alpha val="43137"/>
                    </a:srgbClr>
                  </a:outerShdw>
                </a:effectLst>
              </a:rPr>
              <a:t>acional </a:t>
            </a:r>
            <a:r>
              <a:rPr lang="es-ES" b="1" i="1" dirty="0">
                <a:effectLst>
                  <a:glow rad="101600">
                    <a:schemeClr val="accent2">
                      <a:satMod val="175000"/>
                      <a:alpha val="40000"/>
                    </a:schemeClr>
                  </a:glow>
                  <a:outerShdw blurRad="38100" dist="38100" dir="2700000" algn="tl">
                    <a:srgbClr val="000000">
                      <a:alpha val="43137"/>
                    </a:srgbClr>
                  </a:outerShdw>
                </a:effectLst>
              </a:rPr>
              <a:t>de las Tablas de </a:t>
            </a:r>
            <a:r>
              <a:rPr lang="es-ES" b="1" i="1" dirty="0" err="1" smtClean="0">
                <a:effectLst>
                  <a:glow rad="101600">
                    <a:schemeClr val="accent2">
                      <a:satMod val="175000"/>
                      <a:alpha val="40000"/>
                    </a:schemeClr>
                  </a:glow>
                  <a:outerShdw blurRad="38100" dist="38100" dir="2700000" algn="tl">
                    <a:srgbClr val="000000">
                      <a:alpha val="43137"/>
                    </a:srgbClr>
                  </a:outerShdw>
                </a:effectLst>
              </a:rPr>
              <a:t>Daimiel</a:t>
            </a:r>
            <a:r>
              <a:rPr lang="es-ES" b="1" i="1" dirty="0" smtClean="0">
                <a:effectLst>
                  <a:glow rad="101600">
                    <a:schemeClr val="accent2">
                      <a:satMod val="175000"/>
                      <a:alpha val="40000"/>
                    </a:schemeClr>
                  </a:glow>
                  <a:outerShdw blurRad="38100" dist="38100" dir="2700000" algn="tl">
                    <a:srgbClr val="000000">
                      <a:alpha val="43137"/>
                    </a:srgbClr>
                  </a:outerShdw>
                </a:effectLst>
              </a:rPr>
              <a:t>, y que después de recorrer sus calles, iremos a ver dicho parque.</a:t>
            </a:r>
          </a:p>
        </p:txBody>
      </p:sp>
    </p:spTree>
  </p:cSld>
  <p:clrMapOvr>
    <a:masterClrMapping/>
  </p:clrMapOvr>
  <mc:AlternateContent xmlns:mc="http://schemas.openxmlformats.org/markup-compatibility/2006">
    <mc:Choice xmlns:p14="http://schemas.microsoft.com/office/powerpoint/2010/main" Requires="p14">
      <p:transition spd="slow" p14:dur="2500" advTm="26000">
        <p14:shre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1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anim calcmode="lin" valueType="num">
                                      <p:cBhvr>
                                        <p:cTn id="22"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3"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243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99243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873625"/>
            <a:ext cx="80645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La etimología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se desconoce, aunque existen algunas teorías plausibles, la arábiga y la celtibérica.</a:t>
            </a:r>
          </a:p>
        </p:txBody>
      </p:sp>
    </p:spTree>
  </p:cSld>
  <p:clrMapOvr>
    <a:masterClrMapping/>
  </p:clrMapOvr>
  <mc:AlternateContent xmlns:mc="http://schemas.openxmlformats.org/markup-compatibility/2006" xmlns:p14="http://schemas.microsoft.com/office/powerpoint/2010/main">
    <mc:Choice Requires="p14">
      <p:transition spd="slow" p14:dur="2500" advTm="18000">
        <p14:shred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anim calcmode="lin" valueType="num">
                                      <p:cBhvr>
                                        <p:cTn id="15"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4"/>
                                        </p:tgtEl>
                                        <p:attrNameLst>
                                          <p:attrName>ppt_y</p:attrName>
                                        </p:attrNameLst>
                                      </p:cBhvr>
                                      <p:tavLst>
                                        <p:tav tm="0" fmla="#ppt_y+(sin(-2*pi*(1-$))*-#ppt_x+cos(-2*pi*(1-$))*(1-#ppt_y))*(1-$)">
                                          <p:val>
                                            <p:fltVal val="0"/>
                                          </p:val>
                                        </p:tav>
                                        <p:tav tm="100000">
                                          <p:val>
                                            <p:fltVal val="1"/>
                                          </p:val>
                                        </p:tav>
                                      </p:tavLst>
                                    </p:anim>
                                  </p:childTnLst>
                                </p:cTn>
                              </p:par>
                              <p:par>
                                <p:cTn id="17" presetID="1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in)">
                                      <p:cBhvr>
                                        <p:cTn id="19" dur="3000"/>
                                        <p:tgtEl>
                                          <p:spTgt spid="4"/>
                                        </p:tgtEl>
                                      </p:cBhvr>
                                    </p:animEffec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0707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33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00707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750"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se encuentra a una altitud de 627 metros sobre el nivel del mar. Su relieve es muy llano, exceptuando algunas pequeñas elevaciones como Las </a:t>
            </a:r>
            <a:r>
              <a:rPr lang="es-ES" b="1" i="1" dirty="0" err="1">
                <a:effectLst>
                  <a:glow rad="101600">
                    <a:schemeClr val="accent2">
                      <a:satMod val="175000"/>
                      <a:alpha val="40000"/>
                    </a:schemeClr>
                  </a:glow>
                  <a:outerShdw blurRad="38100" dist="38100" dir="2700000" algn="tl">
                    <a:srgbClr val="000000">
                      <a:alpha val="43137"/>
                    </a:srgbClr>
                  </a:outerShdw>
                </a:effectLst>
              </a:rPr>
              <a:t>Tiñosillas</a:t>
            </a:r>
            <a:r>
              <a:rPr lang="es-ES" b="1" i="1" dirty="0">
                <a:effectLst>
                  <a:glow rad="101600">
                    <a:schemeClr val="accent2">
                      <a:satMod val="175000"/>
                      <a:alpha val="40000"/>
                    </a:schemeClr>
                  </a:glow>
                  <a:outerShdw blurRad="38100" dist="38100" dir="2700000" algn="tl">
                    <a:srgbClr val="000000">
                      <a:alpha val="43137"/>
                    </a:srgbClr>
                  </a:outerShdw>
                </a:effectLst>
              </a:rPr>
              <a:t>, de origen volcánico.</a:t>
            </a: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55650" y="4873625"/>
            <a:ext cx="79930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Pertenece a la provincia de Ciudad Real, una de las cinco que forman la comunidad autónoma española de Castilla-La Mancha.</a:t>
            </a:r>
          </a:p>
        </p:txBody>
      </p:sp>
      <p:sp>
        <p:nvSpPr>
          <p:cNvPr id="7" name="7 CuadroTexto"/>
          <p:cNvSpPr txBox="1"/>
          <p:nvPr/>
        </p:nvSpPr>
        <p:spPr>
          <a:xfrm>
            <a:off x="1295636" y="481236"/>
            <a:ext cx="6552727" cy="40011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sz="2000" b="1" i="1" dirty="0">
                <a:effectLst>
                  <a:glow rad="101600">
                    <a:srgbClr val="C00000">
                      <a:alpha val="60000"/>
                    </a:srgbClr>
                  </a:glow>
                </a:effectLst>
              </a:rPr>
              <a:t>El Día del Río llena de colorido las calles de </a:t>
            </a:r>
            <a:r>
              <a:rPr lang="es-ES" sz="2000" b="1" i="1" dirty="0" err="1" smtClean="0">
                <a:effectLst>
                  <a:glow rad="101600">
                    <a:srgbClr val="C00000">
                      <a:alpha val="60000"/>
                    </a:srgbClr>
                  </a:glow>
                </a:effectLst>
              </a:rPr>
              <a:t>Daimiel</a:t>
            </a:r>
            <a:r>
              <a:rPr lang="es-ES" sz="2000" b="1" i="1" dirty="0" smtClean="0">
                <a:effectLst>
                  <a:glow rad="101600">
                    <a:srgbClr val="C00000">
                      <a:alpha val="60000"/>
                    </a:srgbClr>
                  </a:glo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14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33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288"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Por el término municipal discurren el río Guadiana y el río Azuer y se encuentra el parque nacional de las Tablas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así como algunas lagunas como La </a:t>
            </a:r>
            <a:r>
              <a:rPr lang="es-ES" b="1" i="1" dirty="0" err="1">
                <a:effectLst>
                  <a:glow rad="101600">
                    <a:schemeClr val="accent2">
                      <a:satMod val="175000"/>
                      <a:alpha val="40000"/>
                    </a:schemeClr>
                  </a:glow>
                  <a:outerShdw blurRad="38100" dist="38100" dir="2700000" algn="tl">
                    <a:srgbClr val="000000">
                      <a:alpha val="43137"/>
                    </a:srgbClr>
                  </a:outerShdw>
                </a:effectLst>
              </a:rPr>
              <a:t>Albuera</a:t>
            </a:r>
            <a:r>
              <a:rPr lang="es-ES" b="1" i="1" dirty="0">
                <a:effectLst>
                  <a:glow rad="101600">
                    <a:schemeClr val="accent2">
                      <a:satMod val="175000"/>
                      <a:alpha val="40000"/>
                    </a:schemeClr>
                  </a:glow>
                  <a:outerShdw blurRad="38100" dist="38100" dir="2700000" algn="tl">
                    <a:srgbClr val="000000">
                      <a:alpha val="43137"/>
                    </a:srgbClr>
                  </a:outerShdw>
                </a:effectLst>
              </a:rPr>
              <a:t>, </a:t>
            </a:r>
            <a:r>
              <a:rPr lang="es-ES" b="1" i="1" dirty="0" err="1">
                <a:effectLst>
                  <a:glow rad="101600">
                    <a:schemeClr val="accent2">
                      <a:satMod val="175000"/>
                      <a:alpha val="40000"/>
                    </a:schemeClr>
                  </a:glow>
                  <a:outerShdw blurRad="38100" dist="38100" dir="2700000" algn="tl">
                    <a:srgbClr val="000000">
                      <a:alpha val="43137"/>
                    </a:srgbClr>
                  </a:outerShdw>
                </a:effectLst>
              </a:rPr>
              <a:t>Escoplillo</a:t>
            </a:r>
            <a:r>
              <a:rPr lang="es-ES" b="1" i="1" dirty="0">
                <a:effectLst>
                  <a:glow rad="101600">
                    <a:schemeClr val="accent2">
                      <a:satMod val="175000"/>
                      <a:alpha val="40000"/>
                    </a:schemeClr>
                  </a:glow>
                  <a:outerShdw blurRad="38100" dist="38100" dir="2700000" algn="tl">
                    <a:srgbClr val="000000">
                      <a:alpha val="43137"/>
                    </a:srgbClr>
                  </a:outerShdw>
                </a:effectLst>
              </a:rPr>
              <a:t> y </a:t>
            </a:r>
            <a:r>
              <a:rPr lang="es-ES" b="1" i="1" dirty="0" err="1">
                <a:effectLst>
                  <a:glow rad="101600">
                    <a:schemeClr val="accent2">
                      <a:satMod val="175000"/>
                      <a:alpha val="40000"/>
                    </a:schemeClr>
                  </a:glow>
                  <a:outerShdw blurRad="38100" dist="38100" dir="2700000" algn="tl">
                    <a:srgbClr val="000000">
                      <a:alpha val="43137"/>
                    </a:srgbClr>
                  </a:outerShdw>
                </a:effectLst>
              </a:rPr>
              <a:t>Navaseca</a:t>
            </a:r>
            <a:r>
              <a:rPr lang="es-ES" b="1" i="1" dirty="0">
                <a:effectLst>
                  <a:glow rad="101600">
                    <a:schemeClr val="accent2">
                      <a:satMod val="175000"/>
                      <a:alpha val="40000"/>
                    </a:schemeClr>
                  </a:glow>
                  <a:outerShdw blurRad="38100" dist="38100" dir="2700000" algn="tl">
                    <a:srgbClr val="000000">
                      <a:alpha val="43137"/>
                    </a:srgbClr>
                  </a:outerShdw>
                </a:effectLst>
              </a:rPr>
              <a:t>.</a:t>
            </a:r>
          </a:p>
        </p:txBody>
      </p:sp>
      <p:sp>
        <p:nvSpPr>
          <p:cNvPr id="2" name="CuadroTexto 1"/>
          <p:cNvSpPr txBox="1"/>
          <p:nvPr/>
        </p:nvSpPr>
        <p:spPr>
          <a:xfrm>
            <a:off x="395288" y="553244"/>
            <a:ext cx="8425184" cy="369332"/>
          </a:xfrm>
          <a:prstGeom prst="rect">
            <a:avLst/>
          </a:prstGeom>
          <a:noFill/>
        </p:spPr>
        <p:txBody>
          <a:bodyPr wrap="square" rtlCol="0">
            <a:spAutoFit/>
          </a:bodyPr>
          <a:lstStyle/>
          <a:p>
            <a:r>
              <a:rPr lang="es-ES" b="1" i="1" dirty="0">
                <a:effectLst>
                  <a:glow rad="101600">
                    <a:srgbClr val="C00000">
                      <a:alpha val="60000"/>
                    </a:srgbClr>
                  </a:glow>
                </a:effectLst>
              </a:rPr>
              <a:t>El tradicional 'Martes, Día del Río', jornada grande del carnaval de </a:t>
            </a:r>
            <a:r>
              <a:rPr lang="es-ES" b="1" i="1" dirty="0" err="1" smtClean="0">
                <a:effectLst>
                  <a:glow rad="101600">
                    <a:srgbClr val="C00000">
                      <a:alpha val="60000"/>
                    </a:srgbClr>
                  </a:glow>
                </a:effectLst>
              </a:rPr>
              <a:t>Daimiel</a:t>
            </a:r>
            <a:r>
              <a:rPr lang="es-ES" b="1" i="1" dirty="0" smtClean="0">
                <a:effectLst>
                  <a:glow rad="101600">
                    <a:srgbClr val="C00000">
                      <a:alpha val="60000"/>
                    </a:srgbClr>
                  </a:glow>
                </a:effectLst>
              </a:rPr>
              <a:t>.</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ip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2500"/>
                                        <p:tgtEl>
                                          <p:spTgt spid="4"/>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par>
                          <p:cTn id="27" fill="hold">
                            <p:stCondLst>
                              <p:cond delay="19600"/>
                            </p:stCondLst>
                            <p:childTnLst>
                              <p:par>
                                <p:cTn id="28" presetID="56" presetClass="entr" presetSubtype="0" fill="hold" grpId="0" nodeType="afterEffect">
                                  <p:stCondLst>
                                    <p:cond delay="0"/>
                                  </p:stCondLst>
                                  <p:iterate type="lt">
                                    <p:tmPct val="9000"/>
                                  </p:iterate>
                                  <p:childTnLst>
                                    <p:set>
                                      <p:cBhvr>
                                        <p:cTn id="29" dur="1" fill="hold">
                                          <p:stCondLst>
                                            <p:cond delay="0"/>
                                          </p:stCondLst>
                                        </p:cTn>
                                        <p:tgtEl>
                                          <p:spTgt spid="2"/>
                                        </p:tgtEl>
                                        <p:attrNameLst>
                                          <p:attrName>style.visibility</p:attrName>
                                        </p:attrNameLst>
                                      </p:cBhvr>
                                      <p:to>
                                        <p:strVal val="visible"/>
                                      </p:to>
                                    </p:set>
                                    <p:anim by="(-#ppt_w*2)" calcmode="lin" valueType="num">
                                      <p:cBhvr rctx="PPT">
                                        <p:cTn id="30" dur="500" autoRev="1" fill="hold">
                                          <p:stCondLst>
                                            <p:cond delay="0"/>
                                          </p:stCondLst>
                                        </p:cTn>
                                        <p:tgtEl>
                                          <p:spTgt spid="2"/>
                                        </p:tgtEl>
                                        <p:attrNameLst>
                                          <p:attrName>ppt_w</p:attrName>
                                        </p:attrNameLst>
                                      </p:cBhvr>
                                    </p:anim>
                                    <p:anim by="(#ppt_w*0.50)" calcmode="lin" valueType="num">
                                      <p:cBhvr>
                                        <p:cTn id="31" dur="500" decel="50000" autoRev="1" fill="hold">
                                          <p:stCondLst>
                                            <p:cond delay="0"/>
                                          </p:stCondLst>
                                        </p:cTn>
                                        <p:tgtEl>
                                          <p:spTgt spid="2"/>
                                        </p:tgtEl>
                                        <p:attrNameLst>
                                          <p:attrName>ppt_x</p:attrName>
                                        </p:attrNameLst>
                                      </p:cBhvr>
                                    </p:anim>
                                    <p:anim from="(-#ppt_h/2)" to="(#ppt_y)" calcmode="lin" valueType="num">
                                      <p:cBhvr>
                                        <p:cTn id="32" dur="1000" fill="hold">
                                          <p:stCondLst>
                                            <p:cond delay="0"/>
                                          </p:stCondLst>
                                        </p:cTn>
                                        <p:tgtEl>
                                          <p:spTgt spid="2"/>
                                        </p:tgtEl>
                                        <p:attrNameLst>
                                          <p:attrName>ppt_y</p:attrName>
                                        </p:attrNameLst>
                                      </p:cBhvr>
                                    </p:anim>
                                    <p:animRot by="21600000">
                                      <p:cBhvr>
                                        <p:cTn id="33"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3610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23610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088" y="4586288"/>
            <a:ext cx="77057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Se trata de uno de los poblamientos más antiguos de la provincia de Ciudad Real, ya que las excavaciones arqueológicas han señalado que existía ya en el 4000 a.C.</a:t>
            </a:r>
          </a:p>
        </p:txBody>
      </p:sp>
    </p:spTree>
  </p:cSld>
  <p:clrMapOvr>
    <a:masterClrMapping/>
  </p:clrMapOvr>
  <mc:AlternateContent xmlns:mc="http://schemas.openxmlformats.org/markup-compatibility/2006" xmlns:p14="http://schemas.microsoft.com/office/powerpoint/2010/main">
    <mc:Choice Requires="p14">
      <p:transition spd="slow" p14:dur="2250" advTm="21000">
        <p:split orient="vert"/>
      </p:transition>
    </mc:Choice>
    <mc:Fallback xmlns="">
      <p:transition spd="slow" advTm="2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15"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anim calcmode="lin" valueType="num">
                                      <p:cBhvr>
                                        <p:cTn id="2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723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2723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750" y="4657725"/>
            <a:ext cx="82089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Sus orígenes se remontan pues, a la Edad del Bronce con el yacimiento arqueológico de la Motilla del Azuer (2200-1500 a. C.), sin lugar a dudas el más emblemático y representativo.</a:t>
            </a:r>
          </a:p>
        </p:txBody>
      </p:sp>
    </p:spTree>
  </p:cSld>
  <p:clrMapOvr>
    <a:masterClrMapping/>
  </p:clrMapOvr>
  <mc:AlternateContent xmlns:mc="http://schemas.openxmlformats.org/markup-compatibility/2006" xmlns:p14="http://schemas.microsoft.com/office/powerpoint/2010/main">
    <mc:Choice Requires="p14">
      <p:transition spd="slow" p14:dur="2000" advTm="22000">
        <p:split/>
      </p:transition>
    </mc:Choice>
    <mc:Fallback xmlns="">
      <p:transition spd="slow" advTm="2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2000"/>
                                        <p:tgtEl>
                                          <p:spTgt spid="4"/>
                                        </p:tgtEl>
                                      </p:cBhvr>
                                    </p:animEffect>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ppt_x</p:attrName>
                                        </p:attrNameLst>
                                      </p:cBhvr>
                                      <p:tavLst>
                                        <p:tav tm="0">
                                          <p:val>
                                            <p:strVal val="#ppt_x+#ppt_w/2"/>
                                          </p:val>
                                        </p:tav>
                                        <p:tav tm="100000">
                                          <p:val>
                                            <p:strVal val="#ppt_x"/>
                                          </p:val>
                                        </p:tav>
                                      </p:tavLst>
                                    </p:anim>
                                    <p:anim calcmode="lin" valueType="num">
                                      <p:cBhvr>
                                        <p:cTn id="24" dur="3000" fill="hold"/>
                                        <p:tgtEl>
                                          <p:spTgt spid="4"/>
                                        </p:tgtEl>
                                        <p:attrNameLst>
                                          <p:attrName>ppt_y</p:attrName>
                                        </p:attrNameLst>
                                      </p:cBhvr>
                                      <p:tavLst>
                                        <p:tav tm="0">
                                          <p:val>
                                            <p:strVal val="#ppt_y"/>
                                          </p:val>
                                        </p:tav>
                                        <p:tav tm="100000">
                                          <p:val>
                                            <p:strVal val="#ppt_y"/>
                                          </p:val>
                                        </p:tav>
                                      </p:tavLst>
                                    </p:anim>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0"/>
            <a:ext cx="914399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088" y="4873625"/>
            <a:ext cx="73453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outerShdw>
                </a:effectLst>
              </a:rPr>
              <a:t>Se puede decir que es un monumento excepcional ya que no hay muchos iguales en toda la península ibérica. </a:t>
            </a:r>
          </a:p>
        </p:txBody>
      </p:sp>
      <p:sp>
        <p:nvSpPr>
          <p:cNvPr id="2" name="CuadroTexto 1"/>
          <p:cNvSpPr txBox="1"/>
          <p:nvPr/>
        </p:nvSpPr>
        <p:spPr>
          <a:xfrm>
            <a:off x="683568" y="553244"/>
            <a:ext cx="7272808" cy="400110"/>
          </a:xfrm>
          <a:prstGeom prst="rect">
            <a:avLst/>
          </a:prstGeom>
          <a:noFill/>
        </p:spPr>
        <p:txBody>
          <a:bodyPr wrap="square" rtlCol="0">
            <a:spAutoFit/>
          </a:bodyPr>
          <a:lstStyle/>
          <a:p>
            <a:r>
              <a:rPr lang="es-ES" sz="2000" b="1" i="1" dirty="0">
                <a:effectLst>
                  <a:glow rad="101600">
                    <a:srgbClr val="C00000">
                      <a:alpha val="60000"/>
                    </a:srgbClr>
                  </a:glow>
                </a:effectLst>
              </a:rPr>
              <a:t>El pasacalles ecuestre llena de color las calles de </a:t>
            </a:r>
            <a:r>
              <a:rPr lang="es-ES" sz="2000" b="1" i="1" dirty="0" err="1" smtClean="0">
                <a:effectLst>
                  <a:glow rad="101600">
                    <a:srgbClr val="C00000">
                      <a:alpha val="60000"/>
                    </a:srgbClr>
                  </a:glow>
                </a:effectLst>
              </a:rPr>
              <a:t>Daimiel</a:t>
            </a:r>
            <a:r>
              <a:rPr lang="es-ES" sz="2000" b="1" i="1" dirty="0" smtClean="0">
                <a:effectLst>
                  <a:glow rad="101600">
                    <a:srgbClr val="C00000">
                      <a:alpha val="60000"/>
                    </a:srgbClr>
                  </a:glow>
                </a:effectLst>
              </a:rPr>
              <a:t>.</a:t>
            </a:r>
            <a:endParaRPr lang="es-ES" sz="2000"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prism/>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12600"/>
                            </p:stCondLst>
                            <p:childTnLst>
                              <p:par>
                                <p:cTn id="31" presetID="56" presetClass="entr" presetSubtype="0" fill="hold" grpId="0" nodeType="afterEffect">
                                  <p:stCondLst>
                                    <p:cond delay="0"/>
                                  </p:stCondLst>
                                  <p:iterate type="lt">
                                    <p:tmPct val="9000"/>
                                  </p:iterate>
                                  <p:childTnLst>
                                    <p:set>
                                      <p:cBhvr>
                                        <p:cTn id="32" dur="1" fill="hold">
                                          <p:stCondLst>
                                            <p:cond delay="0"/>
                                          </p:stCondLst>
                                        </p:cTn>
                                        <p:tgtEl>
                                          <p:spTgt spid="2"/>
                                        </p:tgtEl>
                                        <p:attrNameLst>
                                          <p:attrName>style.visibility</p:attrName>
                                        </p:attrNameLst>
                                      </p:cBhvr>
                                      <p:to>
                                        <p:strVal val="visible"/>
                                      </p:to>
                                    </p:set>
                                    <p:anim by="(-#ppt_w*2)" calcmode="lin" valueType="num">
                                      <p:cBhvr rctx="PPT">
                                        <p:cTn id="33" dur="500" autoRev="1" fill="hold">
                                          <p:stCondLst>
                                            <p:cond delay="0"/>
                                          </p:stCondLst>
                                        </p:cTn>
                                        <p:tgtEl>
                                          <p:spTgt spid="2"/>
                                        </p:tgtEl>
                                        <p:attrNameLst>
                                          <p:attrName>ppt_w</p:attrName>
                                        </p:attrNameLst>
                                      </p:cBhvr>
                                    </p:anim>
                                    <p:anim by="(#ppt_w*0.50)" calcmode="lin" valueType="num">
                                      <p:cBhvr>
                                        <p:cTn id="34" dur="500" decel="50000" autoRev="1" fill="hold">
                                          <p:stCondLst>
                                            <p:cond delay="0"/>
                                          </p:stCondLst>
                                        </p:cTn>
                                        <p:tgtEl>
                                          <p:spTgt spid="2"/>
                                        </p:tgtEl>
                                        <p:attrNameLst>
                                          <p:attrName>ppt_x</p:attrName>
                                        </p:attrNameLst>
                                      </p:cBhvr>
                                    </p:anim>
                                    <p:anim from="(-#ppt_h/2)" to="(#ppt_y)" calcmode="lin" valueType="num">
                                      <p:cBhvr>
                                        <p:cTn id="35" dur="1000" fill="hold">
                                          <p:stCondLst>
                                            <p:cond delay="0"/>
                                          </p:stCondLst>
                                        </p:cTn>
                                        <p:tgtEl>
                                          <p:spTgt spid="2"/>
                                        </p:tgtEl>
                                        <p:attrNameLst>
                                          <p:attrName>ppt_y</p:attrName>
                                        </p:attrNameLst>
                                      </p:cBhvr>
                                    </p:anim>
                                    <p:animRot by="21600000">
                                      <p:cBhvr>
                                        <p:cTn id="36"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088" y="4873625"/>
            <a:ext cx="72009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Diversas vías romanas cruzaban el término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la Vía de Toledo-Andújar pasaría por la Venta de </a:t>
            </a:r>
            <a:r>
              <a:rPr lang="es-ES" b="1" i="1" dirty="0" err="1">
                <a:effectLst>
                  <a:glow rad="101600">
                    <a:schemeClr val="accent2">
                      <a:satMod val="175000"/>
                      <a:alpha val="40000"/>
                    </a:schemeClr>
                  </a:glow>
                  <a:outerShdw blurRad="38100" dist="38100" dir="2700000" algn="tl">
                    <a:srgbClr val="000000">
                      <a:alpha val="43137"/>
                    </a:srgbClr>
                  </a:outerShdw>
                </a:effectLst>
              </a:rPr>
              <a:t>Borondo</a:t>
            </a:r>
            <a:r>
              <a:rPr lang="es-ES" b="1" i="1" dirty="0">
                <a:effectLst>
                  <a:glow rad="101600">
                    <a:schemeClr val="accent2">
                      <a:satMod val="175000"/>
                      <a:alpha val="40000"/>
                    </a:schemeClr>
                  </a:glow>
                  <a:outerShdw blurRad="38100" dist="38100" dir="2700000" algn="tl">
                    <a:srgbClr val="000000">
                      <a:alpha val="43137"/>
                    </a:srgbClr>
                  </a:outerShdw>
                </a:effectLst>
              </a:rPr>
              <a:t>.</a:t>
            </a:r>
          </a:p>
        </p:txBody>
      </p:sp>
      <p:sp>
        <p:nvSpPr>
          <p:cNvPr id="2" name="CuadroTexto 1"/>
          <p:cNvSpPr txBox="1"/>
          <p:nvPr/>
        </p:nvSpPr>
        <p:spPr>
          <a:xfrm>
            <a:off x="683568" y="409228"/>
            <a:ext cx="7776864" cy="707886"/>
          </a:xfrm>
          <a:prstGeom prst="rect">
            <a:avLst/>
          </a:prstGeom>
          <a:noFill/>
        </p:spPr>
        <p:txBody>
          <a:bodyPr wrap="square" rtlCol="0">
            <a:spAutoFit/>
          </a:bodyPr>
          <a:lstStyle/>
          <a:p>
            <a:r>
              <a:rPr lang="es-ES" sz="2000" b="1" i="1" dirty="0">
                <a:effectLst>
                  <a:glow rad="101600">
                    <a:srgbClr val="C00000">
                      <a:alpha val="60000"/>
                    </a:srgbClr>
                  </a:glow>
                </a:effectLst>
              </a:rPr>
              <a:t>Hermanamiento provincial en el pasacalle ecuestre de la peña equina </a:t>
            </a:r>
            <a:r>
              <a:rPr lang="es-ES" sz="2000" b="1" i="1" dirty="0" smtClean="0">
                <a:effectLst>
                  <a:glow rad="101600">
                    <a:srgbClr val="C00000">
                      <a:alpha val="60000"/>
                    </a:srgbClr>
                  </a:glow>
                </a:effectLst>
              </a:rPr>
              <a:t>Rocinante.</a:t>
            </a:r>
            <a:endParaRPr lang="es-ES" sz="2000"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prism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par>
                          <p:cTn id="27" fill="hold">
                            <p:stCondLst>
                              <p:cond delay="13300"/>
                            </p:stCondLst>
                            <p:childTnLst>
                              <p:par>
                                <p:cTn id="28" presetID="56" presetClass="entr" presetSubtype="0" fill="hold" grpId="0" nodeType="afterEffect">
                                  <p:stCondLst>
                                    <p:cond delay="0"/>
                                  </p:stCondLst>
                                  <p:iterate type="lt">
                                    <p:tmPct val="9000"/>
                                  </p:iterate>
                                  <p:childTnLst>
                                    <p:set>
                                      <p:cBhvr>
                                        <p:cTn id="29" dur="1" fill="hold">
                                          <p:stCondLst>
                                            <p:cond delay="0"/>
                                          </p:stCondLst>
                                        </p:cTn>
                                        <p:tgtEl>
                                          <p:spTgt spid="2"/>
                                        </p:tgtEl>
                                        <p:attrNameLst>
                                          <p:attrName>style.visibility</p:attrName>
                                        </p:attrNameLst>
                                      </p:cBhvr>
                                      <p:to>
                                        <p:strVal val="visible"/>
                                      </p:to>
                                    </p:set>
                                    <p:anim by="(-#ppt_w*2)" calcmode="lin" valueType="num">
                                      <p:cBhvr rctx="PPT">
                                        <p:cTn id="30" dur="500" autoRev="1" fill="hold">
                                          <p:stCondLst>
                                            <p:cond delay="0"/>
                                          </p:stCondLst>
                                        </p:cTn>
                                        <p:tgtEl>
                                          <p:spTgt spid="2"/>
                                        </p:tgtEl>
                                        <p:attrNameLst>
                                          <p:attrName>ppt_w</p:attrName>
                                        </p:attrNameLst>
                                      </p:cBhvr>
                                    </p:anim>
                                    <p:anim by="(#ppt_w*0.50)" calcmode="lin" valueType="num">
                                      <p:cBhvr>
                                        <p:cTn id="31" dur="500" decel="50000" autoRev="1" fill="hold">
                                          <p:stCondLst>
                                            <p:cond delay="0"/>
                                          </p:stCondLst>
                                        </p:cTn>
                                        <p:tgtEl>
                                          <p:spTgt spid="2"/>
                                        </p:tgtEl>
                                        <p:attrNameLst>
                                          <p:attrName>ppt_x</p:attrName>
                                        </p:attrNameLst>
                                      </p:cBhvr>
                                    </p:anim>
                                    <p:anim from="(-#ppt_h/2)" to="(#ppt_y)" calcmode="lin" valueType="num">
                                      <p:cBhvr>
                                        <p:cTn id="32" dur="1000" fill="hold">
                                          <p:stCondLst>
                                            <p:cond delay="0"/>
                                          </p:stCondLst>
                                        </p:cTn>
                                        <p:tgtEl>
                                          <p:spTgt spid="2"/>
                                        </p:tgtEl>
                                        <p:attrNameLst>
                                          <p:attrName>ppt_y</p:attrName>
                                        </p:attrNameLst>
                                      </p:cBhvr>
                                    </p:anim>
                                    <p:animRot by="21600000">
                                      <p:cBhvr>
                                        <p:cTn id="33"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8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83568" y="4657700"/>
            <a:ext cx="82089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Llegaron de Membrilla, Almagro, Manzanares, Malagón, Pozuelo y otros tantos municipios más para participar del desfile de rocines y carruajes que organiza la peña daimieleña en su 25º aniversario.</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pull/>
      </p:transition>
    </mc:Choice>
    <mc:Fallback>
      <p:transition spd="slow"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92D050">
              <a:alpha val="8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19770" y="4873724"/>
            <a:ext cx="763265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Un despliegue de razas y amor por el caballo que se abrió paso con la Amazona, Elena Aranda García de la Mora, a la cabeza.</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pull dir="r"/>
      </p:transition>
    </mc:Choice>
    <mc:Fallback>
      <p:transition spd="slow" advTm="18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2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5292.jpg"/>
          <p:cNvPicPr>
            <a:picLocks noChangeAspect="1"/>
          </p:cNvPicPr>
          <p:nvPr/>
        </p:nvPicPr>
        <p:blipFill>
          <a:blip r:embed="rId2" cstate="print"/>
          <a:srcRect/>
          <a:stretch>
            <a:fillRect/>
          </a:stretch>
        </p:blipFill>
        <p:spPr bwMode="auto">
          <a:xfrm>
            <a:off x="47625" y="0"/>
            <a:ext cx="9048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FFC000">
              <a:alpha val="6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7" name="6 Imagen" descr="1486529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873625"/>
            <a:ext cx="79930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Establecerán, poco después, los emires independientes de Córdoba en la fortaleza de Calatrava la Vieja una capital comarcal.</a:t>
            </a:r>
          </a:p>
        </p:txBody>
      </p:sp>
    </p:spTree>
  </p:cSld>
  <p:clrMapOvr>
    <a:masterClrMapping/>
  </p:clrMapOvr>
  <mc:AlternateContent xmlns:mc="http://schemas.openxmlformats.org/markup-compatibility/2006" xmlns:p14="http://schemas.microsoft.com/office/powerpoint/2010/main">
    <mc:Choice Requires="p14">
      <p:transition spd="slow" p14:dur="2000" advTm="18000">
        <p:wipe/>
      </p:transition>
    </mc:Choice>
    <mc:Fallback xmlns="">
      <p:transition spd="slow" advTm="1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21" presetClass="exit" presetSubtype="4" fill="hold" grpId="0" nodeType="withEffect">
                                  <p:stCondLst>
                                    <p:cond delay="0"/>
                                  </p:stCondLst>
                                  <p:childTnLst>
                                    <p:animEffect transition="out" filter="wheel(4)">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7763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57763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84213" y="4586288"/>
            <a:ext cx="78486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outerShdw>
                </a:effectLst>
              </a:rPr>
              <a:t>Más tarde, y bajo su jurisdicción, se construiría el Castillo de </a:t>
            </a:r>
            <a:r>
              <a:rPr lang="es-ES" b="1" i="1" dirty="0" err="1">
                <a:effectLst>
                  <a:glow rad="101600">
                    <a:schemeClr val="accent2">
                      <a:satMod val="175000"/>
                      <a:alpha val="40000"/>
                    </a:schemeClr>
                  </a:glow>
                  <a:outerShdw blurRad="38100" dist="38100" dir="2700000" algn="tl">
                    <a:srgbClr val="000000"/>
                  </a:outerShdw>
                </a:effectLst>
              </a:rPr>
              <a:t>Daimiel</a:t>
            </a:r>
            <a:r>
              <a:rPr lang="es-ES" b="1" i="1" dirty="0">
                <a:effectLst>
                  <a:glow rad="101600">
                    <a:schemeClr val="accent2">
                      <a:satMod val="175000"/>
                      <a:alpha val="40000"/>
                    </a:schemeClr>
                  </a:glow>
                  <a:outerShdw blurRad="38100" dist="38100" dir="2700000" algn="tl">
                    <a:srgbClr val="000000"/>
                  </a:outerShdw>
                </a:effectLst>
              </a:rPr>
              <a:t> </a:t>
            </a:r>
          </a:p>
          <a:p>
            <a:pPr>
              <a:defRPr/>
            </a:pPr>
            <a:r>
              <a:rPr lang="es-ES" b="1" i="1" dirty="0">
                <a:effectLst>
                  <a:glow rad="101600">
                    <a:schemeClr val="accent2">
                      <a:satMod val="175000"/>
                      <a:alpha val="40000"/>
                    </a:schemeClr>
                  </a:glow>
                  <a:outerShdw blurRad="38100" dist="38100" dir="2700000" algn="tl">
                    <a:srgbClr val="000000"/>
                  </a:outerShdw>
                </a:effectLst>
              </a:rPr>
              <a:t>para así controlar mejor la línea defensiva del Guadiana frente a los </a:t>
            </a:r>
          </a:p>
          <a:p>
            <a:pPr>
              <a:defRPr/>
            </a:pPr>
            <a:r>
              <a:rPr lang="es-ES" b="1" i="1" dirty="0">
                <a:effectLst>
                  <a:glow rad="101600">
                    <a:schemeClr val="accent2">
                      <a:satMod val="175000"/>
                      <a:alpha val="40000"/>
                    </a:schemeClr>
                  </a:glow>
                  <a:outerShdw blurRad="38100" dist="38100" dir="2700000" algn="tl">
                    <a:srgbClr val="000000"/>
                  </a:outerShdw>
                </a:effectLst>
              </a:rPr>
              <a:t>reinos cristianos.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21000">
        <p15:prstTrans prst="curtains"/>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026751.jpg"/>
          <p:cNvPicPr>
            <a:picLocks noChangeAspect="1"/>
          </p:cNvPicPr>
          <p:nvPr/>
        </p:nvPicPr>
        <p:blipFill>
          <a:blip r:embed="rId2" cstate="print"/>
          <a:srcRect/>
          <a:stretch>
            <a:fillRect/>
          </a:stretch>
        </p:blipFill>
        <p:spPr bwMode="auto">
          <a:xfrm>
            <a:off x="47625" y="0"/>
            <a:ext cx="9048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75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702675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00113" y="4873625"/>
            <a:ext cx="76327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Éste será el originario asentamiento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a cuyo alrededor se agruparía una escasa población hasta ese momento dispersa.</a:t>
            </a:r>
          </a:p>
        </p:txBody>
      </p:sp>
    </p:spTree>
  </p:cSld>
  <p:clrMapOvr>
    <a:masterClrMapping/>
  </p:clrMapOvr>
  <mc:AlternateContent xmlns:mc="http://schemas.openxmlformats.org/markup-compatibility/2006" xmlns:p14="http://schemas.microsoft.com/office/powerpoint/2010/main">
    <mc:Choice Requires="p14">
      <p:transition spd="slow" p14:dur="200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2060">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611188" y="4081636"/>
            <a:ext cx="8064500"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Cuenta la leyenda que Juana Ruiz rondaba el cementerio con “ocultas intenciones” en los primeros años del siglo XVI. Iba desnuda, cubierta tan solo por un lienzo delgado, y con un candil en la mano se dirigía al ‘Carnero’, el osario de la iglesia de Santa María donde robaba los huesos de los muertos.</a:t>
            </a:r>
            <a:endParaRPr lang="es-ES" b="1" i="1" dirty="0">
              <a:effectLst>
                <a:glow rad="101600">
                  <a:srgbClr val="C00000">
                    <a:alpha val="60000"/>
                  </a:srgbClr>
                </a:glow>
              </a:effectLst>
            </a:endParaRPr>
          </a:p>
        </p:txBody>
      </p:sp>
      <p:sp>
        <p:nvSpPr>
          <p:cNvPr id="3" name="Rectángulo 2"/>
          <p:cNvSpPr/>
          <p:nvPr/>
        </p:nvSpPr>
        <p:spPr>
          <a:xfrm>
            <a:off x="2014354" y="1777380"/>
            <a:ext cx="5258171" cy="707886"/>
          </a:xfrm>
          <a:prstGeom prst="rect">
            <a:avLst/>
          </a:prstGeom>
          <a:noFill/>
        </p:spPr>
        <p:txBody>
          <a:bodyPr wrap="none" lIns="91440" tIns="45720" rIns="91440" bIns="45720">
            <a:spAutoFit/>
            <a:scene3d>
              <a:camera prst="perspectiveRelaxedModerately"/>
              <a:lightRig rig="soft" dir="t">
                <a:rot lat="0" lon="0" rev="15600000"/>
              </a:lightRig>
            </a:scene3d>
            <a:sp3d extrusionH="57150" prstMaterial="softEdge">
              <a:bevelT w="25400" h="38100" prst="angle"/>
            </a:sp3d>
          </a:bodyPr>
          <a:lstStyle/>
          <a:p>
            <a:pPr algn="ctr"/>
            <a:r>
              <a:rPr lang="es-ES" sz="4000" b="1" cap="none" spc="0" dirty="0" smtClean="0">
                <a:ln/>
                <a:effectLst>
                  <a:reflection blurRad="6350" stA="60000" endA="900" endPos="58000" dir="5400000" sy="-100000" algn="bl" rotWithShape="0"/>
                </a:effectLst>
              </a:rPr>
              <a:t>Leyendas de </a:t>
            </a:r>
            <a:r>
              <a:rPr lang="es-ES" sz="4000" b="1" cap="none" spc="0" dirty="0" err="1" smtClean="0">
                <a:ln/>
                <a:effectLst>
                  <a:reflection blurRad="6350" stA="60000" endA="900" endPos="58000" dir="5400000" sy="-100000" algn="bl" rotWithShape="0"/>
                </a:effectLst>
              </a:rPr>
              <a:t>Daimiel</a:t>
            </a:r>
            <a:endParaRPr lang="es-ES" sz="4000" b="1" cap="none" spc="0" dirty="0">
              <a:ln/>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0000">
        <p14:switch dir="l"/>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3000" decel="50000" fill="hold">
                                          <p:stCondLst>
                                            <p:cond delay="0"/>
                                          </p:stCondLst>
                                        </p:cTn>
                                        <p:tgtEl>
                                          <p:spTgt spid="4"/>
                                        </p:tgtEl>
                                        <p:attrNameLst>
                                          <p:attrName>ppt_x</p:attrName>
                                          <p:attrName>ppt_y</p:attrName>
                                        </p:attrNameLst>
                                      </p:cBhvr>
                                    </p:animMotion>
                                    <p:animEffect transition="in" filter="fade">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3" presetClass="entr" presetSubtype="32" fill="hold" grpId="0" nodeType="afterEffect">
                                  <p:stCondLst>
                                    <p:cond delay="1000"/>
                                  </p:stCondLst>
                                  <p:childTnLst>
                                    <p:set>
                                      <p:cBhvr>
                                        <p:cTn id="26" dur="1" fill="hold">
                                          <p:stCondLst>
                                            <p:cond delay="0"/>
                                          </p:stCondLst>
                                        </p:cTn>
                                        <p:tgtEl>
                                          <p:spTgt spid="3"/>
                                        </p:tgtEl>
                                        <p:attrNameLst>
                                          <p:attrName>style.visibility</p:attrName>
                                        </p:attrNameLst>
                                      </p:cBhvr>
                                      <p:to>
                                        <p:strVal val="visible"/>
                                      </p:to>
                                    </p:set>
                                    <p:anim calcmode="lin" valueType="num">
                                      <p:cBhvr>
                                        <p:cTn id="27" dur="2000" fill="hold"/>
                                        <p:tgtEl>
                                          <p:spTgt spid="3"/>
                                        </p:tgtEl>
                                        <p:attrNameLst>
                                          <p:attrName>ppt_w</p:attrName>
                                        </p:attrNameLst>
                                      </p:cBhvr>
                                      <p:tavLst>
                                        <p:tav tm="0">
                                          <p:val>
                                            <p:strVal val="4*#ppt_w"/>
                                          </p:val>
                                        </p:tav>
                                        <p:tav tm="100000">
                                          <p:val>
                                            <p:strVal val="#ppt_w"/>
                                          </p:val>
                                        </p:tav>
                                      </p:tavLst>
                                    </p:anim>
                                    <p:anim calcmode="lin" valueType="num">
                                      <p:cBhvr>
                                        <p:cTn id="28" dur="2000" fill="hold"/>
                                        <p:tgtEl>
                                          <p:spTgt spid="3"/>
                                        </p:tgtEl>
                                        <p:attrNameLst>
                                          <p:attrName>ppt_h</p:attrName>
                                        </p:attrNameLst>
                                      </p:cBhvr>
                                      <p:tavLst>
                                        <p:tav tm="0">
                                          <p:val>
                                            <p:strVal val="4*#ppt_h"/>
                                          </p:val>
                                        </p:tav>
                                        <p:tav tm="100000">
                                          <p:val>
                                            <p:strVal val="#ppt_h"/>
                                          </p:val>
                                        </p:tav>
                                      </p:tavLst>
                                    </p:anim>
                                  </p:childTnLst>
                                </p:cTn>
                              </p:par>
                            </p:childTnLst>
                          </p:cTn>
                        </p:par>
                        <p:par>
                          <p:cTn id="29" fill="hold">
                            <p:stCondLst>
                              <p:cond delay="6000"/>
                            </p:stCondLst>
                            <p:childTnLst>
                              <p:par>
                                <p:cTn id="30" presetID="23" presetClass="exit" presetSubtype="32" fill="hold" grpId="1" nodeType="afterEffect">
                                  <p:stCondLst>
                                    <p:cond delay="2000"/>
                                  </p:stCondLst>
                                  <p:childTnLst>
                                    <p:anim calcmode="lin" valueType="num">
                                      <p:cBhvr>
                                        <p:cTn id="31" dur="2000"/>
                                        <p:tgtEl>
                                          <p:spTgt spid="3"/>
                                        </p:tgtEl>
                                        <p:attrNameLst>
                                          <p:attrName>ppt_w</p:attrName>
                                        </p:attrNameLst>
                                      </p:cBhvr>
                                      <p:tavLst>
                                        <p:tav tm="0">
                                          <p:val>
                                            <p:strVal val="ppt_w"/>
                                          </p:val>
                                        </p:tav>
                                        <p:tav tm="100000">
                                          <p:val>
                                            <p:fltVal val="0"/>
                                          </p:val>
                                        </p:tav>
                                      </p:tavLst>
                                    </p:anim>
                                    <p:anim calcmode="lin" valueType="num">
                                      <p:cBhvr>
                                        <p:cTn id="32" dur="2000"/>
                                        <p:tgtEl>
                                          <p:spTgt spid="3"/>
                                        </p:tgtEl>
                                        <p:attrNameLst>
                                          <p:attrName>ppt_h</p:attrName>
                                        </p:attrNameLst>
                                      </p:cBhvr>
                                      <p:tavLst>
                                        <p:tav tm="0">
                                          <p:val>
                                            <p:strVal val="ppt_h"/>
                                          </p:val>
                                        </p:tav>
                                        <p:tav tm="100000">
                                          <p:val>
                                            <p:fltVal val="0"/>
                                          </p:val>
                                        </p:tav>
                                      </p:tavLst>
                                    </p:anim>
                                    <p:set>
                                      <p:cBhvr>
                                        <p:cTn id="33" dur="1" fill="hold">
                                          <p:stCondLst>
                                            <p:cond delay="1999"/>
                                          </p:stCondLst>
                                        </p:cTn>
                                        <p:tgtEl>
                                          <p:spTgt spid="3"/>
                                        </p:tgtEl>
                                        <p:attrNameLst>
                                          <p:attrName>style.visibility</p:attrName>
                                        </p:attrNameLst>
                                      </p:cBhvr>
                                      <p:to>
                                        <p:strVal val="hidden"/>
                                      </p:to>
                                    </p:set>
                                  </p:childTnLst>
                                </p:cTn>
                              </p:par>
                            </p:childTnLst>
                          </p:cTn>
                        </p:par>
                        <p:par>
                          <p:cTn id="34" fill="hold">
                            <p:stCondLst>
                              <p:cond delay="10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3" grpId="0"/>
      <p:bldP spid="3"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0963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15516" y="3940954"/>
            <a:ext cx="8640960" cy="1754326"/>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Los vecinos decían que esta vieja cristiana de 70 años ascendía al cielo desde su chimenea, montada en una escoba, para encontrarse con su aquelarre en viñedos en mitad de la noche, y que había provocado la muerte de varias personas, “niños pequeños y recién paridas”, con los que se ensañaba. Juana Ruiz fue la primera mujer acusada de brujería en Daimiel, 70 años antes del famoso caso de las brujas de Zugarramurdi.</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honeycomb/>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663300">
              <a:alpha val="7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750" y="4657700"/>
            <a:ext cx="8135938"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Descubrió que las curanderas utilizaban los huesos de los muertos para hacer ungüentos con los que tratar la epilepsia. Su historia es una de las que nutre el sobrenombre de Daimiel como “pueblo de brujas”.</a:t>
            </a:r>
            <a:endParaRPr lang="es-ES" b="1" i="1" dirty="0">
              <a:effectLst>
                <a:glow rad="101600">
                  <a:srgbClr val="C00000">
                    <a:alpha val="60000"/>
                  </a:srgbClr>
                </a:glow>
              </a:effectLst>
            </a:endParaRPr>
          </a:p>
        </p:txBody>
      </p:sp>
      <p:sp>
        <p:nvSpPr>
          <p:cNvPr id="2" name="CuadroTexto 1"/>
          <p:cNvSpPr txBox="1"/>
          <p:nvPr/>
        </p:nvSpPr>
        <p:spPr>
          <a:xfrm>
            <a:off x="539750" y="-1030932"/>
            <a:ext cx="8280722" cy="923330"/>
          </a:xfrm>
          <a:prstGeom prst="rect">
            <a:avLst/>
          </a:prstGeom>
          <a:noFill/>
        </p:spPr>
        <p:txBody>
          <a:bodyPr wrap="square" rtlCol="0">
            <a:spAutoFit/>
          </a:bodyPr>
          <a:lstStyle/>
          <a:p>
            <a:r>
              <a:rPr lang="es-ES" b="1" i="1" dirty="0">
                <a:effectLst>
                  <a:glow rad="101600">
                    <a:srgbClr val="C00000">
                      <a:alpha val="60000"/>
                    </a:srgbClr>
                  </a:glow>
                </a:effectLst>
              </a:rPr>
              <a:t>D</a:t>
            </a:r>
            <a:r>
              <a:rPr lang="es-ES" b="1" i="1" dirty="0" smtClean="0">
                <a:effectLst>
                  <a:glow rad="101600">
                    <a:srgbClr val="C00000">
                      <a:alpha val="60000"/>
                    </a:srgbClr>
                  </a:glow>
                </a:effectLst>
              </a:rPr>
              <a:t>escubrió </a:t>
            </a:r>
            <a:r>
              <a:rPr lang="es-ES" b="1" i="1" dirty="0">
                <a:effectLst>
                  <a:glow rad="101600">
                    <a:srgbClr val="C00000">
                      <a:alpha val="60000"/>
                    </a:srgbClr>
                  </a:glow>
                </a:effectLst>
              </a:rPr>
              <a:t>que las curanderas utilizaban los huesos de los muertos para hacer ungüentos con los que tratar la epilepsia. Su historia es una de las que nutre el sobrenombre de </a:t>
            </a:r>
            <a:r>
              <a:rPr lang="es-ES" b="1" i="1" dirty="0" err="1">
                <a:effectLst>
                  <a:glow rad="101600">
                    <a:srgbClr val="C00000">
                      <a:alpha val="60000"/>
                    </a:srgbClr>
                  </a:glow>
                </a:effectLst>
              </a:rPr>
              <a:t>Daimiel</a:t>
            </a:r>
            <a:r>
              <a:rPr lang="es-ES" b="1" i="1" dirty="0">
                <a:effectLst>
                  <a:glow rad="101600">
                    <a:srgbClr val="C00000">
                      <a:alpha val="60000"/>
                    </a:srgbClr>
                  </a:glow>
                </a:effectLst>
              </a:rPr>
              <a:t> como “pueblo de brujas”.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2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225964"/>
            <a:ext cx="8136904"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Pese a que la brujería fue un fenómeno rural que proliferó en aldeas aisladas de las montañas vascas y navarras, el libro ‘Daimiel, pueblo de brujas’, publicado hace veinte años por Belén Garzás y Javier González Gallego, revela que en la provincia hubo al menos 25 procesos de la Inquisición a brujas y hechiceras.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ppt_h/2"/>
                                          </p:val>
                                        </p:tav>
                                        <p:tav tm="100000">
                                          <p:val>
                                            <p:strVal val="#ppt_y"/>
                                          </p:val>
                                        </p:tav>
                                      </p:tavLst>
                                    </p:anim>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2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40000"/>
              <a:lumOff val="60000"/>
              <a:alpha val="8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089968" y="4945732"/>
            <a:ext cx="720117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Ciudad Real fue cuna de brujería, aunque Cuenca fue la ciudad más mágica de toda Castilla-La Mancha.</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advTm="15000">
        <p14:ripple dir="l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ppt_h/2"/>
                                          </p:val>
                                        </p:tav>
                                        <p:tav tm="100000">
                                          <p:val>
                                            <p:strVal val="#ppt_y"/>
                                          </p:val>
                                        </p:tav>
                                      </p:tavLst>
                                    </p:anim>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237672"/>
            <a:ext cx="8640960"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dirty="0">
                <a:effectLst>
                  <a:glow rad="101600">
                    <a:srgbClr val="C00000">
                      <a:alpha val="60000"/>
                    </a:srgbClr>
                  </a:glow>
                </a:effectLst>
              </a:rPr>
              <a:t>Almagro y </a:t>
            </a:r>
            <a:r>
              <a:rPr lang="es-ES" b="1" i="1" dirty="0" err="1">
                <a:effectLst>
                  <a:glow rad="101600">
                    <a:srgbClr val="C00000">
                      <a:alpha val="60000"/>
                    </a:srgbClr>
                  </a:glow>
                </a:effectLst>
              </a:rPr>
              <a:t>Daimiel</a:t>
            </a:r>
            <a:r>
              <a:rPr lang="es-ES" b="1" i="1" dirty="0">
                <a:effectLst>
                  <a:glow rad="101600">
                    <a:srgbClr val="C00000">
                      <a:alpha val="60000"/>
                    </a:srgbClr>
                  </a:glow>
                </a:effectLst>
              </a:rPr>
              <a:t> fueron los pueblos con más procesos de la provincia, 6 en total, pero existen razones por las que solo las brujas del segundo pasaron a la posteridad, para nutrir de terror esos cuentos de las abuelas en los que siempre aparecían mujeres viejas, feas, marginadas socialmente, que blasfemaban y lanzaban maleficios.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warp dir="i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4657725"/>
            <a:ext cx="784855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Así trascendió la historia de Isabel de la Higuera, que invocaba a los demonios con almendras y mientras los oía “comer y ronchar como puercos” les hacía preguntas.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1000">
        <p15:prstTrans prst="origami" invX="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8" presetClass="emph" presetSubtype="0" fill="hold" nodeType="withEffect">
                                  <p:stCondLst>
                                    <p:cond delay="0"/>
                                  </p:stCondLst>
                                  <p:childTnLst>
                                    <p:animRot by="21600000">
                                      <p:cBhvr>
                                        <p:cTn id="15" dur="3000" fill="hold"/>
                                        <p:tgtEl>
                                          <p:spTgt spid="4"/>
                                        </p:tgtEl>
                                        <p:attrNameLst>
                                          <p:attrName>r</p:attrName>
                                        </p:attrNameLst>
                                      </p:cBhvr>
                                    </p:animRo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6">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684213" y="4657725"/>
            <a:ext cx="7704211"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Un día le contaron el hechizo de un hombre al que habían dado de comer “excrementos de culebra y lagarto” mezclados con naranja y que ante tal dieta había enfermado.</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2000"/>
                                        <p:tgtEl>
                                          <p:spTgt spid="5"/>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20000"/>
              <a:lumOff val="80000"/>
              <a:alpha val="8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31800" y="4514671"/>
            <a:ext cx="8280400"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Entre utensilios de cocina, pues siempre la brujería estuvo ligada a entornos asociados a la mujer, era capaz de descubrir un maleficio “con solo echar unas gotas de aceite en agua”, y adivinar quién había sido el autor, cuándo y la causa.</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shred dir="ou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94828"/>
            <a:ext cx="9144000" cy="5809828"/>
          </a:xfrm>
          <a:prstGeom prst="rect">
            <a:avLst/>
          </a:prstGeom>
          <a:solidFill>
            <a:schemeClr val="accent6">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8" name="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94828"/>
            <a:ext cx="9144000"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683568" y="4557439"/>
            <a:ext cx="70564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dirty="0">
                <a:effectLst>
                  <a:glow rad="101600">
                    <a:srgbClr val="C00000">
                      <a:alpha val="60000"/>
                    </a:srgbClr>
                  </a:glow>
                </a:effectLst>
              </a:rPr>
              <a:t>La misma geografía de la localidad “da pie a especulaciones mágicas y supersticiosas”, el humedal, las Tablas de </a:t>
            </a:r>
            <a:r>
              <a:rPr lang="es-ES" b="1" i="1" dirty="0" err="1">
                <a:effectLst>
                  <a:glow rad="101600">
                    <a:srgbClr val="C00000">
                      <a:alpha val="60000"/>
                    </a:srgbClr>
                  </a:glow>
                </a:effectLst>
              </a:rPr>
              <a:t>Daimiel</a:t>
            </a:r>
            <a:r>
              <a:rPr lang="es-ES" b="1" i="1" dirty="0">
                <a:effectLst>
                  <a:glow rad="101600">
                    <a:srgbClr val="C00000">
                      <a:alpha val="60000"/>
                    </a:srgbClr>
                  </a:glow>
                </a:effectLst>
              </a:rPr>
              <a:t> y las lagunas como </a:t>
            </a:r>
            <a:r>
              <a:rPr lang="es-ES" b="1" i="1" dirty="0" err="1">
                <a:effectLst>
                  <a:glow rad="101600">
                    <a:srgbClr val="C00000">
                      <a:alpha val="60000"/>
                    </a:srgbClr>
                  </a:glow>
                </a:effectLst>
              </a:rPr>
              <a:t>Navaseca</a:t>
            </a:r>
            <a:r>
              <a:rPr lang="es-ES" b="1" i="1" dirty="0">
                <a:effectLst>
                  <a:glow rad="101600">
                    <a:srgbClr val="C00000">
                      <a:alpha val="60000"/>
                    </a:srgbClr>
                  </a:glow>
                </a:effectLst>
              </a:rPr>
              <a:t>. </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doors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1"/>
                                          </p:val>
                                        </p:tav>
                                        <p:tav tm="100000">
                                          <p:val>
                                            <p:strVal val="#ppt_x"/>
                                          </p:val>
                                        </p:tav>
                                      </p:tavLst>
                                    </p:anim>
                                    <p:anim calcmode="lin" valueType="num">
                                      <p:cBhvr>
                                        <p:cTn id="2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s-andere-Moskau-a215416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Das-andere-Moskau-a215416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04365" y="4873724"/>
            <a:ext cx="864076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También las aves migratorias y el ánade, considerado a lo largo de la historia “elemento sagrado, protector de pueblos y maestro de saberes”.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comb/>
      </p:transition>
    </mc:Choice>
    <mc:Fallback>
      <p:transition spd="slow" advTm="1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2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c-Donalds-in-Moscow-2-a2529187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7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Mc-Donalds-in-Moscow-2-a2529187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336" y="4945732"/>
            <a:ext cx="748932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Punto de encuentro de tres culturas, cristianos, judíos y moriscos conversos, en Daimiel confluyeron ritos “extraños”.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7000">
        <p15:prstTrans prst="peelOff"/>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ieht-legger-aus-a2199906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9966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sieht-legger-aus-a2199906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4657725"/>
            <a:ext cx="85693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Los judíos que vivían en las actuales calles Pacífico, San Roque y Santa María enterraban la sangre de los animales para el consumo humano porque en ella residía todavía el alma y hacían degollamientos rituales.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vortex/>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irkus-fuer-Touris-a1825236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20000"/>
              <a:lumOff val="8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Zirkus-fuer-Touris-a1825236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4657725"/>
            <a:ext cx="85693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Hay también especulaciones sobre que en tiempos de Carlos V se asentaron en Almagro ciudadanos procedentes de los Países Bajos y que algunos acabaron en Daimiel.</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enn-Du-denkst-Du-bist-alleine-dann-mache-Dir-die-Naegel-reine-a215893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75000"/>
              <a:alpha val="7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Wenn-Du-denkst-Du-bist-alleine-dann-mache-Dir-die-Naegel-reine-a215893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99592" y="4657700"/>
            <a:ext cx="777557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Podrían ser naturales de la ciudad de Brujas, motivo por el que los almagreños empezarían a llamar al pueblo así, aunque los autores consideran que esta teoría “apenas tiene fundamento”.</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randomBar/>
      </p:transition>
    </mc:Choice>
    <mc:Fallback>
      <p:transition spd="slow" advTm="23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419663.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7938" y="0"/>
            <a:ext cx="9136062" cy="57150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8" name="7 Imagen" descr="12419663.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37208" y="4204756"/>
            <a:ext cx="7775575"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Pero el factor más trascendente no fue ni los procesos, ni las singularidades del lugar, ni la convivencia entre culturas, sino la existencia de aquelarres, “generaciones de hechiceras en contacto”, que transmitieron sus saberes de maestras a discípulas y que creó una conciencia clara sobre la brujería en Daimiel.</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prestig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3000"/>
                                        <p:tgtEl>
                                          <p:spTgt spid="8"/>
                                        </p:tgtEl>
                                      </p:cBhvr>
                                    </p:animEffect>
                                    <p:set>
                                      <p:cBhvr>
                                        <p:cTn id="9" dur="1" fill="hold">
                                          <p:stCondLst>
                                            <p:cond delay="2999"/>
                                          </p:stCondLst>
                                        </p:cTn>
                                        <p:tgtEl>
                                          <p:spTgt spid="8"/>
                                        </p:tgtEl>
                                        <p:attrNameLst>
                                          <p:attrName>style.visibility</p:attrName>
                                        </p:attrNameLst>
                                      </p:cBhvr>
                                      <p:to>
                                        <p:strVal val="hidden"/>
                                      </p:to>
                                    </p:set>
                                  </p:childTnLst>
                                </p:cTn>
                              </p:par>
                              <p:par>
                                <p:cTn id="10" presetID="13" presetClass="exit" presetSubtype="32" fill="hold" grpId="0" nodeType="withEffect">
                                  <p:stCondLst>
                                    <p:cond delay="0"/>
                                  </p:stCondLst>
                                  <p:childTnLst>
                                    <p:animEffect transition="out" filter="plus(out)">
                                      <p:cBhvr>
                                        <p:cTn id="11" dur="3000"/>
                                        <p:tgtEl>
                                          <p:spTgt spid="7"/>
                                        </p:tgtEl>
                                      </p:cBhvr>
                                    </p:animEffect>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elax-a187623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flipH="1">
            <a:off x="0" y="0"/>
            <a:ext cx="9144000" cy="5715000"/>
          </a:xfrm>
          <a:prstGeom prst="rect">
            <a:avLst/>
          </a:prstGeom>
          <a:solidFill>
            <a:srgbClr val="92D05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Relax-a187623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288" y="4657725"/>
            <a:ext cx="784912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La primera bruja procesada en España por la Inquisición fue Gracia la Valle, quemada en la hoguera en Zaragoza en 1498, acusada de “envenenar a mucha gente, matar, lisiar y practicar la magia negra”.</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5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Scale>
                                      <p:cBhvr>
                                        <p:cTn id="17"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4"/>
                                        </p:tgtEl>
                                        <p:attrNameLst>
                                          <p:attrName>ppt_x</p:attrName>
                                          <p:attrName>ppt_y</p:attrName>
                                        </p:attrNameLst>
                                      </p:cBhvr>
                                    </p:animMotion>
                                    <p:animEffect transition="in" filter="fade">
                                      <p:cBhvr>
                                        <p:cTn id="19" dur="3000"/>
                                        <p:tgtEl>
                                          <p:spTgt spid="4"/>
                                        </p:tgtEl>
                                      </p:cBhvr>
                                    </p:animEffect>
                                  </p:childTnLst>
                                </p:cTn>
                              </p:par>
                              <p:par>
                                <p:cTn id="20" presetID="37"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anim calcmode="lin" valueType="num">
                                      <p:cBhvr>
                                        <p:cTn id="23" dur="3000" fill="hold"/>
                                        <p:tgtEl>
                                          <p:spTgt spid="4"/>
                                        </p:tgtEl>
                                        <p:attrNameLst>
                                          <p:attrName>ppt_x</p:attrName>
                                        </p:attrNameLst>
                                      </p:cBhvr>
                                      <p:tavLst>
                                        <p:tav tm="0">
                                          <p:val>
                                            <p:strVal val="#ppt_x"/>
                                          </p:val>
                                        </p:tav>
                                        <p:tav tm="100000">
                                          <p:val>
                                            <p:strVal val="#ppt_x"/>
                                          </p:val>
                                        </p:tav>
                                      </p:tavLst>
                                    </p:anim>
                                    <p:anim calcmode="lin" valueType="num">
                                      <p:cBhvr>
                                        <p:cTn id="24" dur="2700" decel="100000" fill="hold"/>
                                        <p:tgtEl>
                                          <p:spTgt spid="4"/>
                                        </p:tgtEl>
                                        <p:attrNameLst>
                                          <p:attrName>ppt_y</p:attrName>
                                        </p:attrNameLst>
                                      </p:cBhvr>
                                      <p:tavLst>
                                        <p:tav tm="0">
                                          <p:val>
                                            <p:strVal val="#ppt_y+1"/>
                                          </p:val>
                                        </p:tav>
                                        <p:tav tm="100000">
                                          <p:val>
                                            <p:strVal val="#ppt_y-.03"/>
                                          </p:val>
                                        </p:tav>
                                      </p:tavLst>
                                    </p:anim>
                                    <p:anim calcmode="lin" valueType="num">
                                      <p:cBhvr>
                                        <p:cTn id="25" dur="300" accel="100000" fill="hold">
                                          <p:stCondLst>
                                            <p:cond delay="2700"/>
                                          </p:stCondLst>
                                        </p:cTn>
                                        <p:tgtEl>
                                          <p:spTgt spid="4"/>
                                        </p:tgtEl>
                                        <p:attrNameLst>
                                          <p:attrName>ppt_y</p:attrName>
                                        </p:attrNameLst>
                                      </p:cBhvr>
                                      <p:tavLst>
                                        <p:tav tm="0">
                                          <p:val>
                                            <p:strVal val="#ppt_y-.03"/>
                                          </p:val>
                                        </p:tav>
                                        <p:tav tm="100000">
                                          <p:val>
                                            <p:strVal val="#ppt_y"/>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68560" y="0"/>
            <a:ext cx="10081120" cy="58098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809828"/>
          </a:xfrm>
          <a:prstGeom prst="rect">
            <a:avLst/>
          </a:prstGeom>
          <a:solidFill>
            <a:srgbClr val="00B0F0">
              <a:alpha val="69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68560" y="1"/>
            <a:ext cx="10081120" cy="58098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76263" y="4791670"/>
            <a:ext cx="774015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La “caza de brujas” acabó en España con 59 mujeres asesinadas, aunque en países como Alemania se cuentan por miles. Los autores sostienen que la Inquisición española fue bastante “escéptica”.</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door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5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67545" y="4081636"/>
            <a:ext cx="8424935"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Hay que tener en cuenta, según explican Belén Garzás y Javier González Gallego, que “la brujería surgió en un tiempo de guerras, enfrentamientos religiosos, epidemias y hambrunas”, donde “el pueblo necesitaba culpables sobre los que dirigir su frustración”. Y así fue como unas “desgraciadas” sirvieron “de chivo expiatorio”.</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r"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1" presetClass="entr" presetSubtype="0" fill="hold" nodeType="withEffect">
                                  <p:stCondLst>
                                    <p:cond delay="0"/>
                                  </p:stCondLst>
                                  <p:iterate type="lt">
                                    <p:tmPct val="5000"/>
                                  </p:iterate>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style.rotation</p:attrName>
                                        </p:attrNameLst>
                                      </p:cBhvr>
                                      <p:tavLst>
                                        <p:tav tm="0">
                                          <p:val>
                                            <p:fltVal val="90"/>
                                          </p:val>
                                        </p:tav>
                                        <p:tav tm="100000">
                                          <p:val>
                                            <p:fltVal val="0"/>
                                          </p:val>
                                        </p:tav>
                                      </p:tavLst>
                                    </p:anim>
                                    <p:animEffect transition="in" filter="fade">
                                      <p:cBhvr>
                                        <p:cTn id="20" dur="3000"/>
                                        <p:tgtEl>
                                          <p:spTgt spid="4"/>
                                        </p:tgtEl>
                                      </p:cBhvr>
                                    </p:animEffect>
                                  </p:childTnLst>
                                </p:cTn>
                              </p:par>
                              <p:par>
                                <p:cTn id="21" presetID="6" presetClass="entr" presetSubtype="16" fill="hold" nodeType="withEffect">
                                  <p:stCondLst>
                                    <p:cond delay="0"/>
                                  </p:stCondLst>
                                  <p:iterate type="lt">
                                    <p:tmPct val="0"/>
                                  </p:iterate>
                                  <p:childTnLst>
                                    <p:set>
                                      <p:cBhvr>
                                        <p:cTn id="22" dur="1" fill="hold">
                                          <p:stCondLst>
                                            <p:cond delay="0"/>
                                          </p:stCondLst>
                                        </p:cTn>
                                        <p:tgtEl>
                                          <p:spTgt spid="4"/>
                                        </p:tgtEl>
                                        <p:attrNameLst>
                                          <p:attrName>style.visibility</p:attrName>
                                        </p:attrNameLst>
                                      </p:cBhvr>
                                      <p:to>
                                        <p:strVal val="visible"/>
                                      </p:to>
                                    </p:set>
                                    <p:animEffect transition="in" filter="circle(in)">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20000"/>
              <a:lumOff val="80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8" name="7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00"/>
            <a:ext cx="84248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dirty="0">
                <a:effectLst>
                  <a:glow rad="101600">
                    <a:srgbClr val="C00000">
                      <a:alpha val="60000"/>
                    </a:srgbClr>
                  </a:glow>
                </a:effectLst>
              </a:rPr>
              <a:t>El caso más sonado fue el de las brujas de </a:t>
            </a:r>
            <a:r>
              <a:rPr lang="es-ES" b="1" i="1" dirty="0" err="1">
                <a:effectLst>
                  <a:glow rad="101600">
                    <a:srgbClr val="C00000">
                      <a:alpha val="60000"/>
                    </a:srgbClr>
                  </a:glow>
                </a:effectLst>
              </a:rPr>
              <a:t>Zugarramurdi</a:t>
            </a:r>
            <a:r>
              <a:rPr lang="es-ES" b="1" i="1" dirty="0">
                <a:effectLst>
                  <a:glow rad="101600">
                    <a:srgbClr val="C00000">
                      <a:alpha val="60000"/>
                    </a:srgbClr>
                  </a:glow>
                </a:effectLst>
              </a:rPr>
              <a:t> en el valle vasco-navarro a principios del siglo XVII. Cuarenta personas fueron juzgadas y el auto de fe congregó a más de 30.000 espectadores.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2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932040" cy="5715000"/>
          </a:xfrm>
          <a:prstGeom prst="rect">
            <a:avLst/>
          </a:prstGeom>
          <a:solidFill>
            <a:srgbClr val="CC6600">
              <a:alpha val="8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64088" y="1561356"/>
            <a:ext cx="2807792" cy="313932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La Inquisición, puesta en marcha por los Reyes Católicos para acabar con los delitos contra la fe, la religión, la moral y las buenas costumbres, quemó a 6 personas vivas en la hoguera y otras 5 en efigie porque ya habían muerto.</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ferris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95536" y="4657700"/>
            <a:ext cx="799306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a:effectLst>
                  <a:glow rad="101600">
                    <a:srgbClr val="C00000">
                      <a:alpha val="60000"/>
                    </a:srgbClr>
                  </a:glow>
                  <a:outerShdw blurRad="38100" dist="38100" dir="2700000" algn="tl">
                    <a:srgbClr val="000000">
                      <a:alpha val="43137"/>
                    </a:srgbClr>
                  </a:outerShdw>
                </a:effectLst>
              </a:rPr>
              <a:t>Un refrán manchego dice “Ni pueblo sin brujas, ni hervor sin burbujas, ni cesta de brevas sin papandujas”, pero las brujas manchegas tenían en general poco que ver con la fe en Lucifer.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randomBar dir="vert"/>
      </p:transition>
    </mc:Choice>
    <mc:Fallback>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3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out)">
                                      <p:cBhvr>
                                        <p:cTn id="20" dur="2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3610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23610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4873724"/>
            <a:ext cx="84963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dirty="0">
                <a:effectLst>
                  <a:glow rad="101600">
                    <a:srgbClr val="C00000">
                      <a:alpha val="60000"/>
                    </a:srgbClr>
                  </a:glow>
                </a:effectLst>
              </a:rPr>
              <a:t>Las brujas de estas tierras, que pululaban por el pueblo entre los siglos XVI y XVII, practicaban la hechicería amorosa, el curanderismo y la astrología.</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conveyor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15"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anim calcmode="lin" valueType="num">
                                      <p:cBhvr>
                                        <p:cTn id="2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6 CuadroTexto"/>
          <p:cNvSpPr txBox="1"/>
          <p:nvPr/>
        </p:nvSpPr>
        <p:spPr>
          <a:xfrm>
            <a:off x="215106" y="4657700"/>
            <a:ext cx="8713788"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Entre sapos y culebras, las daimieleñas eran más aficionadas a utilizar amuletos y talismanes, a cortar el romero para mantener a raya a los espíritus malignos y a alejar a los fantasmas con ortigas.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2000"/>
                                        <p:tgtEl>
                                          <p:spTgt spid="4"/>
                                        </p:tgtEl>
                                      </p:cBhvr>
                                    </p:animEffect>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ppt_x</p:attrName>
                                        </p:attrNameLst>
                                      </p:cBhvr>
                                      <p:tavLst>
                                        <p:tav tm="0">
                                          <p:val>
                                            <p:strVal val="#ppt_x+#ppt_w/2"/>
                                          </p:val>
                                        </p:tav>
                                        <p:tav tm="100000">
                                          <p:val>
                                            <p:strVal val="#ppt_x"/>
                                          </p:val>
                                        </p:tav>
                                      </p:tavLst>
                                    </p:anim>
                                    <p:anim calcmode="lin" valueType="num">
                                      <p:cBhvr>
                                        <p:cTn id="24" dur="3000" fill="hold"/>
                                        <p:tgtEl>
                                          <p:spTgt spid="4"/>
                                        </p:tgtEl>
                                        <p:attrNameLst>
                                          <p:attrName>ppt_y</p:attrName>
                                        </p:attrNameLst>
                                      </p:cBhvr>
                                      <p:tavLst>
                                        <p:tav tm="0">
                                          <p:val>
                                            <p:strVal val="#ppt_y"/>
                                          </p:val>
                                        </p:tav>
                                        <p:tav tm="100000">
                                          <p:val>
                                            <p:strVal val="#ppt_y"/>
                                          </p:val>
                                        </p:tav>
                                      </p:tavLst>
                                    </p:anim>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873724"/>
            <a:ext cx="856895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i="1">
                <a:effectLst>
                  <a:glow rad="101600">
                    <a:srgbClr val="C00000">
                      <a:alpha val="60000"/>
                    </a:srgbClr>
                  </a:glow>
                </a:effectLst>
              </a:rPr>
              <a:t>Más que sembrar el infortunio, eran bastante traviesas, pues cambiaban de lugar los utensilios, tiraban al suelo las comidas y asustaban a los niños.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conveyor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4347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44 Calle Ciudad Rea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C00000">
              <a:alpha val="8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7" name="6 Imagen" descr="1284347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395288" y="4657725"/>
            <a:ext cx="82804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a:effectLst>
                  <a:glow rad="101600">
                    <a:srgbClr val="C00000">
                      <a:alpha val="60000"/>
                    </a:srgbClr>
                  </a:glow>
                </a:effectLst>
              </a:rPr>
              <a:t>La hechicera Ana Díaz, natural de Villarrubia pero que desde 1625 vivió en Daimiel, era conocida por sus conjuros para hacer regresar a amantes reclamados por mujeres abandonados.</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prism dir="u"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54" presetClass="entr" presetSubtype="0" accel="10000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0.05"/>
                                          </p:val>
                                        </p:tav>
                                        <p:tav tm="100000">
                                          <p:val>
                                            <p:strVal val="#ppt_w"/>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anim calcmode="lin" valueType="num">
                                      <p:cBhvr>
                                        <p:cTn id="28" dur="3000" fill="hold"/>
                                        <p:tgtEl>
                                          <p:spTgt spid="9"/>
                                        </p:tgtEl>
                                        <p:attrNameLst>
                                          <p:attrName>ppt_x</p:attrName>
                                        </p:attrNameLst>
                                      </p:cBhvr>
                                      <p:tavLst>
                                        <p:tav tm="0">
                                          <p:val>
                                            <p:strVal val="#ppt_x-.2"/>
                                          </p:val>
                                        </p:tav>
                                        <p:tav tm="100000">
                                          <p:val>
                                            <p:strVal val="#ppt_x"/>
                                          </p:val>
                                        </p:tav>
                                      </p:tavLst>
                                    </p:anim>
                                    <p:anim calcmode="lin" valueType="num">
                                      <p:cBhvr>
                                        <p:cTn id="29" dur="3000" fill="hold"/>
                                        <p:tgtEl>
                                          <p:spTgt spid="9"/>
                                        </p:tgtEl>
                                        <p:attrNameLst>
                                          <p:attrName>ppt_y</p:attrName>
                                        </p:attrNameLst>
                                      </p:cBhvr>
                                      <p:tavLst>
                                        <p:tav tm="0">
                                          <p:val>
                                            <p:strVal val="#ppt_y"/>
                                          </p:val>
                                        </p:tav>
                                        <p:tav tm="100000">
                                          <p:val>
                                            <p:strVal val="#ppt_y"/>
                                          </p:val>
                                        </p:tav>
                                      </p:tavLst>
                                    </p:anim>
                                    <p:animEffect transition="in" filter="fade">
                                      <p:cBhvr>
                                        <p:cTn id="30" dur="3000"/>
                                        <p:tgtEl>
                                          <p:spTgt spid="9"/>
                                        </p:tgtEl>
                                      </p:cBhvr>
                                    </p:animEffect>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chzeit-a1816638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1">
              <a:lumMod val="20000"/>
              <a:lumOff val="8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8" name="7 Imagen" descr="Hochzeit-a1816638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25"/>
            <a:ext cx="84248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i="1" dirty="0">
                <a:effectLst>
                  <a:glow rad="101600">
                    <a:srgbClr val="C00000">
                      <a:alpha val="60000"/>
                    </a:srgbClr>
                  </a:glow>
                </a:effectLst>
              </a:rPr>
              <a:t>Como esta sal se quema en el fuego, se abrase el corazón de Fulano por amores de Fulana”, rezaba</a:t>
            </a:r>
            <a:r>
              <a:rPr lang="es-ES" b="1" i="1" dirty="0" smtClean="0">
                <a:effectLst>
                  <a:glow rad="101600">
                    <a:srgbClr val="C00000">
                      <a:alpha val="60000"/>
                    </a:srgbClr>
                  </a:glow>
                </a:effectLst>
              </a:rPr>
              <a:t>. La brujería amorosa era muy popular entre las brujas de </a:t>
            </a:r>
            <a:r>
              <a:rPr lang="es-ES" b="1" i="1" dirty="0" err="1" smtClean="0">
                <a:effectLst>
                  <a:glow rad="101600">
                    <a:srgbClr val="C00000">
                      <a:alpha val="60000"/>
                    </a:srgbClr>
                  </a:glow>
                </a:effectLst>
              </a:rPr>
              <a:t>Daimiel</a:t>
            </a:r>
            <a:r>
              <a:rPr lang="es-ES" b="1" i="1" dirty="0" smtClean="0">
                <a:effectLst>
                  <a:glow rad="101600">
                    <a:srgbClr val="C00000">
                      <a:alpha val="60000"/>
                    </a:srgbClr>
                  </a:glow>
                </a:effectLst>
              </a:rPr>
              <a:t>.</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d" isContent="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7763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ndParaRPr>
          </a:p>
        </p:txBody>
      </p:sp>
      <p:pic>
        <p:nvPicPr>
          <p:cNvPr id="6" name="5 Imagen" descr="157763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388" y="4081463"/>
            <a:ext cx="8785225" cy="156966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contaba con 18.396 habitantes según datos obtenidos en el INE (2016), de los cuales 9.170 eran hombres y 9.226 mujeres, por lo que su densidad de población es de 42,54 habitantes por kilómetro cuadrado, por debajo de la media nacional, a pesar de ser uno de los más poblados de la provincia de Ciudad Real. Y </a:t>
            </a:r>
            <a:r>
              <a:rPr lang="es-ES" b="1" i="1" dirty="0" smtClean="0">
                <a:effectLst>
                  <a:glow rad="101600">
                    <a:schemeClr val="accent2">
                      <a:satMod val="175000"/>
                      <a:alpha val="40000"/>
                    </a:schemeClr>
                  </a:glow>
                  <a:outerShdw blurRad="38100" dist="38100" dir="2700000" algn="tl">
                    <a:srgbClr val="000000">
                      <a:alpha val="43137"/>
                    </a:srgbClr>
                  </a:outerShdw>
                </a:effectLst>
              </a:rPr>
              <a:t>ahora</a:t>
            </a:r>
            <a:r>
              <a:rPr lang="es-ES" b="1" i="1" dirty="0" smtClean="0">
                <a:effectLst>
                  <a:glow rad="101600">
                    <a:schemeClr val="accent2">
                      <a:satMod val="175000"/>
                      <a:alpha val="40000"/>
                    </a:schemeClr>
                  </a:glow>
                  <a:outerShdw blurRad="38100" dist="38100" dir="2700000" algn="tl">
                    <a:srgbClr val="000000">
                      <a:alpha val="43137"/>
                    </a:srgbClr>
                  </a:outerShdw>
                </a:effectLst>
              </a:rPr>
              <a:t>… </a:t>
            </a:r>
            <a:r>
              <a:rPr lang="es-ES" sz="2400" b="1" i="1" dirty="0" smtClean="0">
                <a:effectLst>
                  <a:glow rad="101600">
                    <a:schemeClr val="accent2">
                      <a:satMod val="175000"/>
                      <a:alpha val="40000"/>
                    </a:schemeClr>
                  </a:glow>
                </a:effectLst>
              </a:rPr>
              <a:t>Vamos</a:t>
            </a:r>
            <a:r>
              <a:rPr lang="es-ES" sz="2400" b="1" i="1" dirty="0" smtClean="0">
                <a:effectLst>
                  <a:glow rad="101600">
                    <a:schemeClr val="accent2">
                      <a:satMod val="175000"/>
                      <a:alpha val="40000"/>
                    </a:schemeClr>
                  </a:glow>
                  <a:outerShdw blurRad="38100" dist="38100" dir="2700000" algn="tl">
                    <a:srgbClr val="000000">
                      <a:alpha val="43137"/>
                    </a:srgbClr>
                  </a:outerShdw>
                </a:effectLst>
              </a:rPr>
              <a:t> a ver,,,,</a:t>
            </a:r>
            <a:r>
              <a:rPr lang="es-ES" sz="2400" b="1" i="1" dirty="0" smtClean="0">
                <a:effectLst>
                  <a:glow rad="101600">
                    <a:schemeClr val="accent2">
                      <a:satMod val="175000"/>
                      <a:alpha val="40000"/>
                    </a:schemeClr>
                  </a:glow>
                  <a:outerShdw blurRad="38100" dist="38100" dir="2700000" algn="tl">
                    <a:srgbClr val="000000">
                      <a:alpha val="43137"/>
                    </a:srgbClr>
                  </a:outerShdw>
                </a:effectLst>
              </a:rPr>
              <a:t> </a:t>
            </a:r>
            <a:r>
              <a:rPr lang="es-ES" sz="2400" b="1" i="1" dirty="0">
                <a:effectLst>
                  <a:glow rad="101600">
                    <a:schemeClr val="accent2">
                      <a:satMod val="175000"/>
                      <a:alpha val="40000"/>
                    </a:schemeClr>
                  </a:glow>
                  <a:outerShdw blurRad="38100" dist="38100" dir="2700000" algn="tl">
                    <a:srgbClr val="000000">
                      <a:alpha val="43137"/>
                    </a:srgbClr>
                  </a:outerShdw>
                </a:effectLst>
              </a:rPr>
              <a:t>las Tablas de </a:t>
            </a:r>
            <a:r>
              <a:rPr lang="es-ES" sz="2400" b="1" i="1" dirty="0" err="1">
                <a:effectLst>
                  <a:glow rad="101600">
                    <a:schemeClr val="accent2">
                      <a:satMod val="175000"/>
                      <a:alpha val="40000"/>
                    </a:schemeClr>
                  </a:glow>
                  <a:outerShdw blurRad="38100" dist="38100" dir="2700000" algn="tl">
                    <a:srgbClr val="000000">
                      <a:alpha val="43137"/>
                    </a:srgbClr>
                  </a:outerShdw>
                </a:effectLst>
              </a:rPr>
              <a:t>Daimiel</a:t>
            </a:r>
            <a:r>
              <a:rPr lang="es-ES" sz="2400" b="1"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38000">
        <p14:window dir="ver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3000"/>
                                        <p:tgtEl>
                                          <p:spTgt spid="4"/>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rcRect/>
          <a:stretch>
            <a:fillRect/>
          </a:stretch>
        </p:blipFill>
        <p:spPr bwMode="auto">
          <a:xfrm>
            <a:off x="0" y="0"/>
            <a:ext cx="9144000" cy="6457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4r5re.JPG"/>
          <p:cNvPicPr>
            <a:picLocks noChangeAspect="1"/>
          </p:cNvPicPr>
          <p:nvPr/>
        </p:nvPicPr>
        <p:blipFill>
          <a:blip r:embed="rId2" cstate="print"/>
          <a:srcRect/>
          <a:stretch>
            <a:fillRect/>
          </a:stretch>
        </p:blipFill>
        <p:spPr bwMode="auto">
          <a:xfrm>
            <a:off x="0" y="0"/>
            <a:ext cx="9144000" cy="6457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4r5re.JPG"/>
          <p:cNvPicPr>
            <a:picLocks noChangeAspect="1"/>
          </p:cNvPicPr>
          <p:nvPr/>
        </p:nvPicPr>
        <p:blipFill>
          <a:blip r:embed="rId2" cstate="print"/>
          <a:srcRect/>
          <a:stretch>
            <a:fillRect/>
          </a:stretch>
        </p:blipFill>
        <p:spPr bwMode="auto">
          <a:xfrm>
            <a:off x="0" y="0"/>
            <a:ext cx="9144000" cy="6457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850" y="4717150"/>
            <a:ext cx="8135938" cy="94098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El singular humedal conocido como Las Tablas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fue declarado Parque Nacional en el año 1973, Reserva de la Biosfera en el 1981 e incluido dentro del Convenio </a:t>
            </a:r>
            <a:r>
              <a:rPr lang="es-ES" b="1" i="1" dirty="0" err="1">
                <a:effectLst>
                  <a:glow rad="101600">
                    <a:schemeClr val="accent2">
                      <a:satMod val="175000"/>
                      <a:alpha val="40000"/>
                    </a:schemeClr>
                  </a:glow>
                  <a:outerShdw blurRad="38100" dist="38100" dir="2700000" algn="tl">
                    <a:srgbClr val="000000">
                      <a:alpha val="43137"/>
                    </a:srgbClr>
                  </a:outerShdw>
                </a:effectLst>
              </a:rPr>
              <a:t>Ramsar</a:t>
            </a:r>
            <a:r>
              <a:rPr lang="es-ES" b="1" i="1" dirty="0">
                <a:effectLst>
                  <a:glow rad="101600">
                    <a:schemeClr val="accent2">
                      <a:satMod val="175000"/>
                      <a:alpha val="40000"/>
                    </a:schemeClr>
                  </a:glow>
                  <a:outerShdw blurRad="38100" dist="38100" dir="2700000" algn="tl">
                    <a:srgbClr val="000000">
                      <a:alpha val="43137"/>
                    </a:srgbClr>
                  </a:outerShdw>
                </a:effectLst>
              </a:rPr>
              <a:t> en el año 1982.</a:t>
            </a:r>
          </a:p>
        </p:txBody>
      </p:sp>
    </p:spTree>
  </p:cSld>
  <p:clrMapOvr>
    <a:masterClrMapping/>
  </p:clrMapOvr>
  <mc:AlternateContent xmlns:mc="http://schemas.openxmlformats.org/markup-compatibility/2006" xmlns:p14="http://schemas.microsoft.com/office/powerpoint/2010/main">
    <mc:Choice Requires="p14">
      <p:transition spd="slow" p14:dur="2000" advTm="24000">
        <p14:window/>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871436269_00f0be29ee_b.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8313" y="4863780"/>
            <a:ext cx="82804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Es el último representante de un ecosistema denominado tablas fluviales, formación que se produce por el desbordamiento de los ríos Guadiana y Cigüela, favorecido por la escasez de pendiente en el terreno.</a:t>
            </a:r>
          </a:p>
        </p:txBody>
      </p:sp>
      <p:sp>
        <p:nvSpPr>
          <p:cNvPr id="9" name="8 Rectángulo"/>
          <p:cNvSpPr/>
          <p:nvPr/>
        </p:nvSpPr>
        <p:spPr>
          <a:xfrm>
            <a:off x="1115616" y="1562006"/>
            <a:ext cx="7365992" cy="850672"/>
          </a:xfrm>
          <a:prstGeom prst="rect">
            <a:avLst/>
          </a:prstGeom>
          <a:noFill/>
          <a:ln>
            <a:noFill/>
          </a:ln>
          <a:effectLst/>
          <a:scene3d>
            <a:camera prst="perspectiveRelaxedModerately"/>
            <a:lightRig rig="balanced" dir="t">
              <a:rot lat="0" lon="0" rev="8700000"/>
            </a:lightRig>
          </a:scene3d>
          <a:sp3d>
            <a:bevelT w="190500" h="38100"/>
          </a:sp3d>
        </p:spPr>
        <p:txBody>
          <a:bodyPr wrap="none">
            <a:prstTxWarp prst="textFadeUp">
              <a:avLst>
                <a:gd name="adj" fmla="val 5520"/>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Las Tablas de </a:t>
            </a:r>
            <a:r>
              <a:rPr lang="es-ES"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Daimiel</a:t>
            </a: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4000"/>
                            </p:stCondLst>
                            <p:childTnLst>
                              <p:par>
                                <p:cTn id="15" presetID="23" presetClass="entr" presetSubtype="32"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2000" fill="hold"/>
                                        <p:tgtEl>
                                          <p:spTgt spid="9"/>
                                        </p:tgtEl>
                                        <p:attrNameLst>
                                          <p:attrName>ppt_w</p:attrName>
                                        </p:attrNameLst>
                                      </p:cBhvr>
                                      <p:tavLst>
                                        <p:tav tm="0">
                                          <p:val>
                                            <p:strVal val="4*#ppt_w"/>
                                          </p:val>
                                        </p:tav>
                                        <p:tav tm="100000">
                                          <p:val>
                                            <p:strVal val="#ppt_w"/>
                                          </p:val>
                                        </p:tav>
                                      </p:tavLst>
                                    </p:anim>
                                    <p:anim calcmode="lin" valueType="num">
                                      <p:cBhvr>
                                        <p:cTn id="18" dur="2000" fill="hold"/>
                                        <p:tgtEl>
                                          <p:spTgt spid="9"/>
                                        </p:tgtEl>
                                        <p:attrNameLst>
                                          <p:attrName>ppt_h</p:attrName>
                                        </p:attrNameLst>
                                      </p:cBhvr>
                                      <p:tavLst>
                                        <p:tav tm="0">
                                          <p:val>
                                            <p:strVal val="4*#ppt_h"/>
                                          </p:val>
                                        </p:tav>
                                        <p:tav tm="100000">
                                          <p:val>
                                            <p:strVal val="#ppt_h"/>
                                          </p:val>
                                        </p:tav>
                                      </p:tavLst>
                                    </p:anim>
                                  </p:childTnLst>
                                </p:cTn>
                              </p:par>
                            </p:childTnLst>
                          </p:cTn>
                        </p:par>
                        <p:par>
                          <p:cTn id="19" fill="hold">
                            <p:stCondLst>
                              <p:cond delay="6000"/>
                            </p:stCondLst>
                            <p:childTnLst>
                              <p:par>
                                <p:cTn id="20" presetID="23" presetClass="exit" presetSubtype="32" fill="hold" nodeType="afterEffect">
                                  <p:stCondLst>
                                    <p:cond delay="2000"/>
                                  </p:stCondLst>
                                  <p:childTnLst>
                                    <p:anim calcmode="lin" valueType="num">
                                      <p:cBhvr>
                                        <p:cTn id="21" dur="2000"/>
                                        <p:tgtEl>
                                          <p:spTgt spid="9"/>
                                        </p:tgtEl>
                                        <p:attrNameLst>
                                          <p:attrName>ppt_w</p:attrName>
                                        </p:attrNameLst>
                                      </p:cBhvr>
                                      <p:tavLst>
                                        <p:tav tm="0">
                                          <p:val>
                                            <p:strVal val="ppt_w"/>
                                          </p:val>
                                        </p:tav>
                                        <p:tav tm="100000">
                                          <p:val>
                                            <p:fltVal val="0"/>
                                          </p:val>
                                        </p:tav>
                                      </p:tavLst>
                                    </p:anim>
                                    <p:anim calcmode="lin" valueType="num">
                                      <p:cBhvr>
                                        <p:cTn id="22" dur="2000"/>
                                        <p:tgtEl>
                                          <p:spTgt spid="9"/>
                                        </p:tgtEl>
                                        <p:attrNameLst>
                                          <p:attrName>ppt_h</p:attrName>
                                        </p:attrNameLst>
                                      </p:cBhvr>
                                      <p:tavLst>
                                        <p:tav tm="0">
                                          <p:val>
                                            <p:strVal val="ppt_h"/>
                                          </p:val>
                                        </p:tav>
                                        <p:tav tm="100000">
                                          <p:val>
                                            <p:fltVal val="0"/>
                                          </p:val>
                                        </p:tav>
                                      </p:tavLst>
                                    </p:anim>
                                    <p:set>
                                      <p:cBhvr>
                                        <p:cTn id="23" dur="1" fill="hold">
                                          <p:stCondLst>
                                            <p:cond delay="1999"/>
                                          </p:stCondLst>
                                        </p:cTn>
                                        <p:tgtEl>
                                          <p:spTgt spid="9"/>
                                        </p:tgtEl>
                                        <p:attrNameLst>
                                          <p:attrName>style.visibility</p:attrName>
                                        </p:attrNameLst>
                                      </p:cBhvr>
                                      <p:to>
                                        <p:strVal val="hidden"/>
                                      </p:to>
                                    </p:set>
                                  </p:childTnLst>
                                </p:cTn>
                              </p:par>
                              <p:par>
                                <p:cTn id="24" presetID="2" presetClass="exit" presetSubtype="1" fill="hold" nodeType="withEffect">
                                  <p:stCondLst>
                                    <p:cond delay="2000"/>
                                  </p:stCondLst>
                                  <p:childTnLst>
                                    <p:anim calcmode="lin" valueType="num">
                                      <p:cBhvr additive="base">
                                        <p:cTn id="25" dur="2000"/>
                                        <p:tgtEl>
                                          <p:spTgt spid="9"/>
                                        </p:tgtEl>
                                        <p:attrNameLst>
                                          <p:attrName>ppt_x</p:attrName>
                                        </p:attrNameLst>
                                      </p:cBhvr>
                                      <p:tavLst>
                                        <p:tav tm="0">
                                          <p:val>
                                            <p:strVal val="ppt_x"/>
                                          </p:val>
                                        </p:tav>
                                        <p:tav tm="100000">
                                          <p:val>
                                            <p:strVal val="ppt_x"/>
                                          </p:val>
                                        </p:tav>
                                      </p:tavLst>
                                    </p:anim>
                                    <p:anim calcmode="lin" valueType="num">
                                      <p:cBhvr additive="base">
                                        <p:cTn id="26" dur="2000"/>
                                        <p:tgtEl>
                                          <p:spTgt spid="9"/>
                                        </p:tgtEl>
                                        <p:attrNameLst>
                                          <p:attrName>ppt_y</p:attrName>
                                        </p:attrNameLst>
                                      </p:cBhvr>
                                      <p:tavLst>
                                        <p:tav tm="0">
                                          <p:val>
                                            <p:strVal val="ppt_y"/>
                                          </p:val>
                                        </p:tav>
                                        <p:tav tm="100000">
                                          <p:val>
                                            <p:strVal val="0-ppt_h/2"/>
                                          </p:val>
                                        </p:tav>
                                      </p:tavLst>
                                    </p:anim>
                                    <p:set>
                                      <p:cBhvr>
                                        <p:cTn id="27" dur="1" fill="hold">
                                          <p:stCondLst>
                                            <p:cond delay="1999"/>
                                          </p:stCondLst>
                                        </p:cTn>
                                        <p:tgtEl>
                                          <p:spTgt spid="9"/>
                                        </p:tgtEl>
                                        <p:attrNameLst>
                                          <p:attrName>style.visibility</p:attrName>
                                        </p:attrNameLst>
                                      </p:cBhvr>
                                      <p:to>
                                        <p:strVal val="hidden"/>
                                      </p:to>
                                    </p:set>
                                  </p:childTnLst>
                                </p:cTn>
                              </p:par>
                            </p:childTnLst>
                          </p:cTn>
                        </p:par>
                        <p:par>
                          <p:cTn id="28" fill="hold">
                            <p:stCondLst>
                              <p:cond delay="10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namorad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namorad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712881"/>
            <a:ext cx="77057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Con su declaración como Parque Nacional se dio un gran paso en la conservación de uno de los ecosistemas más valiosos de nuestro planeta, asegurando así, la supervivencia de la avifauna.</a:t>
            </a: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4" name="Picture 2" descr="F:\MIS COSAS\DOCUMENTOS ANA\PAISAJES\PLAYAS\007_island.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288" y="4657725"/>
            <a:ext cx="83534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El Parque Nacional de las Tablas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es el último representante del ecosistema llamado tablas fluviales, que antaño fue muy característico de la llanura central de la Península Ibérica.</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u"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3074"/>
                                        </p:tgtEl>
                                      </p:cBhvr>
                                    </p:animEffect>
                                    <p:set>
                                      <p:cBhvr>
                                        <p:cTn id="7" dur="1" fill="hold">
                                          <p:stCondLst>
                                            <p:cond delay="2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26876"/>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26876"/>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26876"/>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Más allá de su bello aspecto, este lugar destaca por la fauna que alberga en sus aguas, donde pueden encontrarse animales como las garzas imperiales, las cigüeñas reales, las nutrias o los patos cuchara.</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d"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0505 0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0505 0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0505 0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657725"/>
            <a:ext cx="79914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Y es que hay que tener en cuenta que el Parque Nacional de las Tablas de </a:t>
            </a:r>
            <a:r>
              <a:rPr lang="es-ES" b="1" i="1" dirty="0" err="1">
                <a:effectLst>
                  <a:glow rad="101600">
                    <a:schemeClr val="accent2">
                      <a:satMod val="175000"/>
                      <a:alpha val="40000"/>
                    </a:schemeClr>
                  </a:glow>
                  <a:outerShdw blurRad="38100" dist="38100" dir="2700000" algn="tl">
                    <a:srgbClr val="000000">
                      <a:alpha val="43137"/>
                    </a:srgbClr>
                  </a:outerShdw>
                </a:effectLst>
              </a:rPr>
              <a:t>Daimiel</a:t>
            </a:r>
            <a:r>
              <a:rPr lang="es-ES" b="1" i="1" dirty="0">
                <a:effectLst>
                  <a:glow rad="101600">
                    <a:schemeClr val="accent2">
                      <a:satMod val="175000"/>
                      <a:alpha val="40000"/>
                    </a:schemeClr>
                  </a:glow>
                  <a:outerShdw blurRad="38100" dist="38100" dir="2700000" algn="tl">
                    <a:srgbClr val="000000">
                      <a:alpha val="43137"/>
                    </a:srgbClr>
                  </a:outerShdw>
                </a:effectLst>
              </a:rPr>
              <a:t> sirve como zona de invernada, mancada y nidificación para muchas aves.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fallOve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0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84213" y="4586288"/>
            <a:ext cx="74168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En cuanto a la flora, hay que destacar las ovas, que son praderas sumergidas de algas que sirven como alimento para las aves que ocupan el parque.</a:t>
            </a:r>
          </a:p>
        </p:txBody>
      </p:sp>
    </p:spTree>
  </p:cSld>
  <p:clrMapOvr>
    <a:masterClrMapping/>
  </p:clrMapOvr>
  <mc:AlternateContent xmlns:mc="http://schemas.openxmlformats.org/markup-compatibility/2006" xmlns:p14="http://schemas.microsoft.com/office/powerpoint/2010/main">
    <mc:Choice Requires="p14">
      <p:transition spd="slow" p14:dur="200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528"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 calcmode="lin" valueType="num">
                                      <p:cBhvr>
                                        <p:cTn id="15" dur="3000" fill="hold"/>
                                        <p:tgtEl>
                                          <p:spTgt spid="5"/>
                                        </p:tgtEl>
                                        <p:attrNameLst>
                                          <p:attrName>ppt_x</p:attrName>
                                        </p:attrNameLst>
                                      </p:cBhvr>
                                      <p:tavLst>
                                        <p:tav tm="0">
                                          <p:val>
                                            <p:fltVal val="0.5"/>
                                          </p:val>
                                        </p:tav>
                                        <p:tav tm="100000">
                                          <p:val>
                                            <p:strVal val="#ppt_x"/>
                                          </p:val>
                                        </p:tav>
                                      </p:tavLst>
                                    </p:anim>
                                    <p:anim calcmode="lin" valueType="num">
                                      <p:cBhvr>
                                        <p:cTn id="16" dur="3000" fill="hold"/>
                                        <p:tgtEl>
                                          <p:spTgt spid="5"/>
                                        </p:tgtEl>
                                        <p:attrNameLst>
                                          <p:attrName>ppt_y</p:attrName>
                                        </p:attrNameLst>
                                      </p:cBhvr>
                                      <p:tavLst>
                                        <p:tav tm="0">
                                          <p:val>
                                            <p:fltVal val="0.5"/>
                                          </p:val>
                                        </p:tav>
                                        <p:tav tm="100000">
                                          <p:val>
                                            <p:strVal val="#ppt_y"/>
                                          </p:val>
                                        </p:tav>
                                      </p:tavLst>
                                    </p:anim>
                                  </p:childTnLst>
                                </p:cTn>
                              </p:par>
                              <p:par>
                                <p:cTn id="17" presetID="3" presetClass="entr" presetSubtype="10"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3000"/>
                                        <p:tgtEl>
                                          <p:spTgt spid="5"/>
                                        </p:tgtEl>
                                      </p:cBhvr>
                                    </p:animEffect>
                                  </p:childTnLst>
                                </p:cTn>
                              </p:par>
                            </p:childTnLst>
                          </p:cTn>
                        </p:par>
                        <p:par>
                          <p:cTn id="20" fill="hold">
                            <p:stCondLst>
                              <p:cond delay="3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Además, hay que hablar de los </a:t>
            </a:r>
            <a:r>
              <a:rPr lang="es-ES" b="1" i="1" dirty="0" err="1">
                <a:effectLst>
                  <a:glow rad="101600">
                    <a:schemeClr val="accent2">
                      <a:satMod val="175000"/>
                      <a:alpha val="40000"/>
                    </a:schemeClr>
                  </a:glow>
                  <a:outerShdw blurRad="38100" dist="38100" dir="2700000" algn="tl">
                    <a:srgbClr val="000000">
                      <a:alpha val="43137"/>
                    </a:srgbClr>
                  </a:outerShdw>
                </a:effectLst>
              </a:rPr>
              <a:t>tarays</a:t>
            </a:r>
            <a:r>
              <a:rPr lang="es-ES" b="1" i="1" dirty="0">
                <a:effectLst>
                  <a:glow rad="101600">
                    <a:schemeClr val="accent2">
                      <a:satMod val="175000"/>
                      <a:alpha val="40000"/>
                    </a:schemeClr>
                  </a:glow>
                  <a:outerShdw blurRad="38100" dist="38100" dir="2700000" algn="tl">
                    <a:srgbClr val="000000">
                      <a:alpha val="43137"/>
                    </a:srgbClr>
                  </a:outerShdw>
                </a:effectLst>
              </a:rPr>
              <a:t>, que son los únicos árboles presentes en la zona, la masiega, el carrizo y la enea.</a:t>
            </a:r>
          </a:p>
        </p:txBody>
      </p:sp>
    </p:spTree>
  </p:cSld>
  <p:clrMapOvr>
    <a:masterClrMapping/>
  </p:clrMapOvr>
  <mc:AlternateContent xmlns:mc="http://schemas.openxmlformats.org/markup-compatibility/2006" xmlns:p14="http://schemas.microsoft.com/office/powerpoint/2010/main">
    <mc:Choice Requires="p14">
      <p:transition spd="slow" p14:dur="2000" advTm="18000">
        <p:cover/>
      </p:transition>
    </mc:Choice>
    <mc:Fallback xmlns="">
      <p:transition spd="slow" advTm="18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irando_al_mar_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irando_al_mar_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0421" name="8 CuadroTexto"/>
          <p:cNvSpPr txBox="1">
            <a:spLocks noChangeArrowheads="1"/>
          </p:cNvSpPr>
          <p:nvPr/>
        </p:nvSpPr>
        <p:spPr bwMode="auto">
          <a:xfrm>
            <a:off x="5643563" y="5566820"/>
            <a:ext cx="184150"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8" name="7 CuadroTexto"/>
          <p:cNvSpPr txBox="1"/>
          <p:nvPr/>
        </p:nvSpPr>
        <p:spPr>
          <a:xfrm>
            <a:off x="468313" y="4660468"/>
            <a:ext cx="82804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Las “ovas”, son plantas subacuáticas que tapizan el fondo de Las Tablas y que constituyen una fuente alimenticia de primer orden para la avifauna ligada al medio acuático.</a:t>
            </a:r>
          </a:p>
        </p:txBody>
      </p:sp>
    </p:spTree>
  </p:cSld>
  <p:clrMapOvr>
    <a:masterClrMapping/>
  </p:clrMapOvr>
  <mc:AlternateContent xmlns:mc="http://schemas.openxmlformats.org/markup-compatibility/2006" xmlns:p14="http://schemas.microsoft.com/office/powerpoint/2010/main">
    <mc:Choice Requires="p14">
      <p:transition spd="slow" p14:dur="2000" advTm="23000">
        <p:cover dir="r"/>
      </p:transition>
    </mc:Choice>
    <mc:Fallback xmlns="">
      <p:transition spd="slow" advTm="23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scu-parqueexpo-noch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scu-parqueexpo-noch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75000"/>
              <a:alpha val="72549"/>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850" y="4657725"/>
            <a:ext cx="8496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Destaca el junco marítimo en suelos temporalmente encharcados, diversas especies de </a:t>
            </a:r>
            <a:r>
              <a:rPr lang="es-ES" b="1" i="1" dirty="0" err="1">
                <a:effectLst>
                  <a:glow rad="101600">
                    <a:schemeClr val="accent2">
                      <a:satMod val="175000"/>
                      <a:alpha val="40000"/>
                    </a:schemeClr>
                  </a:glow>
                  <a:outerShdw blurRad="38100" dist="38100" dir="2700000" algn="tl">
                    <a:srgbClr val="000000">
                      <a:alpha val="43137"/>
                    </a:srgbClr>
                  </a:outerShdw>
                </a:effectLst>
              </a:rPr>
              <a:t>limonios</a:t>
            </a:r>
            <a:r>
              <a:rPr lang="es-ES" b="1" i="1" dirty="0">
                <a:effectLst>
                  <a:glow rad="101600">
                    <a:schemeClr val="accent2">
                      <a:satMod val="175000"/>
                      <a:alpha val="40000"/>
                    </a:schemeClr>
                  </a:glow>
                  <a:outerShdw blurRad="38100" dist="38100" dir="2700000" algn="tl">
                    <a:srgbClr val="000000">
                      <a:alpha val="43137"/>
                    </a:srgbClr>
                  </a:outerShdw>
                </a:effectLst>
              </a:rPr>
              <a:t>, endémicas de humedales manchegos, en suelos salinos y los </a:t>
            </a:r>
            <a:r>
              <a:rPr lang="es-ES" b="1" i="1" dirty="0" err="1">
                <a:effectLst>
                  <a:glow rad="101600">
                    <a:schemeClr val="accent2">
                      <a:satMod val="175000"/>
                      <a:alpha val="40000"/>
                    </a:schemeClr>
                  </a:glow>
                  <a:outerShdw blurRad="38100" dist="38100" dir="2700000" algn="tl">
                    <a:srgbClr val="000000">
                      <a:alpha val="43137"/>
                    </a:srgbClr>
                  </a:outerShdw>
                </a:effectLst>
              </a:rPr>
              <a:t>calaminos</a:t>
            </a:r>
            <a:r>
              <a:rPr lang="es-ES" b="1" i="1" dirty="0">
                <a:effectLst>
                  <a:glow rad="101600">
                    <a:schemeClr val="accent2">
                      <a:satMod val="175000"/>
                      <a:alpha val="40000"/>
                    </a:schemeClr>
                  </a:glow>
                  <a:outerShdw blurRad="38100" dist="38100" dir="2700000" algn="tl">
                    <a:srgbClr val="000000">
                      <a:alpha val="43137"/>
                    </a:srgbClr>
                  </a:outerShdw>
                </a:effectLst>
              </a:rPr>
              <a:t> dulces cubriendo algunas islas.</a:t>
            </a:r>
          </a:p>
        </p:txBody>
      </p:sp>
    </p:spTree>
  </p:cSld>
  <p:clrMapOvr>
    <a:masterClrMapping/>
  </p:clrMapOvr>
  <mc:AlternateContent xmlns:mc="http://schemas.openxmlformats.org/markup-compatibility/2006" xmlns:p14="http://schemas.microsoft.com/office/powerpoint/2010/main">
    <mc:Choice Requires="p14">
      <p:transition spd="slow" p14:dur="2000" advTm="25000">
        <p:pull/>
      </p:transition>
    </mc:Choice>
    <mc:Fallback xmlns="">
      <p:transition spd="slow"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586288"/>
            <a:ext cx="80645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La escasez de pendiente en el terreno, llevan emparejados el desarrollo de una potente y característica cubierta vegetal que constituye un excepcional hábitat para toda la fauna ligada al medio acuático.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drap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C:\Documents and Settings\Ana María\Escritorio\haena-beach-kauai-hawaii-34564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4" descr="C:\Documents and Settings\Ana María\Escritorio\haena-beach-kauai-hawaii-34564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650" y="4873625"/>
            <a:ext cx="77771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Con la declaración del Parque Nacional se dio un gran paso en la conservación de uno de los ecosistemas más valiosos de la Mancha.</a:t>
            </a:r>
          </a:p>
        </p:txBody>
      </p:sp>
    </p:spTree>
  </p:cSld>
  <p:clrMapOvr>
    <a:masterClrMapping/>
  </p:clrMapOvr>
  <mc:AlternateContent xmlns:mc="http://schemas.openxmlformats.org/markup-compatibility/2006" xmlns:p14="http://schemas.microsoft.com/office/powerpoint/2010/main">
    <mc:Choice Requires="p14">
      <p:transition spd="slow" p14:dur="350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6" presetClass="entr" presetSubtype="2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Horizontal)">
                                      <p:cBhvr>
                                        <p:cTn id="10" dur="3000"/>
                                        <p:tgtEl>
                                          <p:spTgt spid="3"/>
                                        </p:tgtEl>
                                      </p:cBhvr>
                                    </p:animEffec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30724"/>
                                        </p:tgtEl>
                                        <p:attrNameLst>
                                          <p:attrName>style.visibility</p:attrName>
                                        </p:attrNameLst>
                                      </p:cBhvr>
                                      <p:to>
                                        <p:strVal val="visible"/>
                                      </p:to>
                                    </p:set>
                                    <p:animEffect transition="in" filter="diamond(in)">
                                      <p:cBhvr>
                                        <p:cTn id="17" dur="3000"/>
                                        <p:tgtEl>
                                          <p:spTgt spid="30724"/>
                                        </p:tgtEl>
                                      </p:cBhvr>
                                    </p:animEffect>
                                  </p:childTnLst>
                                </p:cTn>
                              </p:par>
                              <p:par>
                                <p:cTn id="18" presetID="17" presetClass="entr" presetSubtype="10" fill="hold" nodeType="withEffect">
                                  <p:stCondLst>
                                    <p:cond delay="0"/>
                                  </p:stCondLst>
                                  <p:childTnLst>
                                    <p:set>
                                      <p:cBhvr>
                                        <p:cTn id="19" dur="1" fill="hold">
                                          <p:stCondLst>
                                            <p:cond delay="0"/>
                                          </p:stCondLst>
                                        </p:cTn>
                                        <p:tgtEl>
                                          <p:spTgt spid="30724"/>
                                        </p:tgtEl>
                                        <p:attrNameLst>
                                          <p:attrName>style.visibility</p:attrName>
                                        </p:attrNameLst>
                                      </p:cBhvr>
                                      <p:to>
                                        <p:strVal val="visible"/>
                                      </p:to>
                                    </p:set>
                                    <p:anim calcmode="lin" valueType="num">
                                      <p:cBhvr>
                                        <p:cTn id="20" dur="3000" fill="hold"/>
                                        <p:tgtEl>
                                          <p:spTgt spid="30724"/>
                                        </p:tgtEl>
                                        <p:attrNameLst>
                                          <p:attrName>ppt_w</p:attrName>
                                        </p:attrNameLst>
                                      </p:cBhvr>
                                      <p:tavLst>
                                        <p:tav tm="0">
                                          <p:val>
                                            <p:fltVal val="0"/>
                                          </p:val>
                                        </p:tav>
                                        <p:tav tm="100000">
                                          <p:val>
                                            <p:strVal val="#ppt_w"/>
                                          </p:val>
                                        </p:tav>
                                      </p:tavLst>
                                    </p:anim>
                                    <p:anim calcmode="lin" valueType="num">
                                      <p:cBhvr>
                                        <p:cTn id="21" dur="3000" fill="hold"/>
                                        <p:tgtEl>
                                          <p:spTgt spid="3072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657725"/>
            <a:ext cx="81359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Algunas de estas especies, como el pato cuchara, la cerceta común o la garza real, entre otras, utilizan esta zona para invernar, huyendo de los rigores del centro y norte de Europa.</a:t>
            </a:r>
          </a:p>
        </p:txBody>
      </p:sp>
    </p:spTree>
  </p:cSld>
  <p:clrMapOvr>
    <a:masterClrMapping/>
  </p:clrMapOvr>
  <mc:AlternateContent xmlns:mc="http://schemas.openxmlformats.org/markup-compatibility/2006" xmlns:p14="http://schemas.microsoft.com/office/powerpoint/2010/main">
    <mc:Choice Requires="p14">
      <p:transition spd="slow" p14:dur="3000" advTm="24000">
        <p14:vortex di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randombar(horizontal)">
                                      <p:cBhvr>
                                        <p:cTn id="10" dur="3000"/>
                                        <p:tgtEl>
                                          <p:spTgt spid="614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86509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1"/>
            <a:ext cx="9865096"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729663"/>
            <a:ext cx="83534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Algunas lo usan como estación de descanso y alimentación en sus largos viajes migratorios, como los combatientes, el fumarel común y otras aves limícolas.</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di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657725"/>
            <a:ext cx="7705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Existen también especies sedentarias como el ánade azulón o el aguilucho lagunero, que pueden verse durante todo el año, siempre que las condiciones ambientales sean las adecuadas.</a:t>
            </a: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873625"/>
            <a:ext cx="77041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Los anfibios que mejor caracterizan el espacio protegido son la rana común, la ranita de San Antonio, el gallipato y el sapillo moteado.</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dir="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0" y="4370388"/>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Además de las 250 especies de aves que pueblan el humedal, destacan especies autóctonas de peces como el cacho, el calandino y la colmilleja. Los mamíferos más representativos son la nutria, como especie mejor adaptada al medio acuático, el zorro, el jabalí, el conejo y el tejón.</a:t>
            </a: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WordArt 2"/>
          <p:cNvSpPr>
            <a:spLocks noChangeArrowheads="1" noChangeShapeType="1" noTextEdit="1"/>
          </p:cNvSpPr>
          <p:nvPr/>
        </p:nvSpPr>
        <p:spPr bwMode="auto">
          <a:xfrm>
            <a:off x="1691680" y="193204"/>
            <a:ext cx="5400600" cy="692150"/>
          </a:xfrm>
          <a:prstGeom prst="rect">
            <a:avLst/>
          </a:prstGeom>
        </p:spPr>
        <p:txBody>
          <a:bodyPr wrap="none" fromWordArt="1">
            <a:prstTxWarp prst="textTriangle">
              <a:avLst>
                <a:gd name="adj" fmla="val 29389"/>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Música Enlazada: </a:t>
            </a:r>
          </a:p>
        </p:txBody>
      </p:sp>
      <p:sp>
        <p:nvSpPr>
          <p:cNvPr id="51204" name="WordArt 4"/>
          <p:cNvSpPr>
            <a:spLocks noChangeArrowheads="1" noChangeShapeType="1" noTextEdit="1"/>
          </p:cNvSpPr>
          <p:nvPr/>
        </p:nvSpPr>
        <p:spPr bwMode="auto">
          <a:xfrm>
            <a:off x="1475656" y="1057300"/>
            <a:ext cx="5688012" cy="655638"/>
          </a:xfrm>
          <a:prstGeom prst="rect">
            <a:avLst/>
          </a:prstGeom>
        </p:spPr>
        <p:txBody>
          <a:bodyPr wrap="none" fromWordArt="1">
            <a:prstTxWarp prst="textDeflateBottom">
              <a:avLst>
                <a:gd name="adj" fmla="val 10000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51205" name="WordArt 5"/>
          <p:cNvSpPr>
            <a:spLocks noChangeArrowheads="1" noChangeShapeType="1" noTextEdit="1"/>
          </p:cNvSpPr>
          <p:nvPr/>
        </p:nvSpPr>
        <p:spPr bwMode="auto">
          <a:xfrm>
            <a:off x="755576" y="4585692"/>
            <a:ext cx="7056784" cy="627148"/>
          </a:xfrm>
          <a:prstGeom prst="rect">
            <a:avLst/>
          </a:prstGeom>
        </p:spPr>
        <p:txBody>
          <a:bodyPr wrap="none" fromWordArt="1">
            <a:prstTxWarp prst="textFadeUp">
              <a:avLst>
                <a:gd name="adj" fmla="val 398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 Fandangos del alba ( Flauta y compás – Pueblo gitano )  </a:t>
            </a:r>
          </a:p>
        </p:txBody>
      </p:sp>
      <p:sp>
        <p:nvSpPr>
          <p:cNvPr id="51207" name="WordArt 7"/>
          <p:cNvSpPr>
            <a:spLocks noChangeArrowheads="1" noChangeShapeType="1" noTextEdit="1"/>
          </p:cNvSpPr>
          <p:nvPr/>
        </p:nvSpPr>
        <p:spPr bwMode="auto">
          <a:xfrm>
            <a:off x="1331640" y="1849388"/>
            <a:ext cx="6312194" cy="5948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Al Garrotín (Flauta y Compás – Pueblo gitano)  </a:t>
            </a:r>
          </a:p>
        </p:txBody>
      </p:sp>
      <p:sp>
        <p:nvSpPr>
          <p:cNvPr id="51208" name="WordArt 8"/>
          <p:cNvSpPr>
            <a:spLocks noChangeArrowheads="1" noChangeShapeType="1" noTextEdit="1"/>
          </p:cNvSpPr>
          <p:nvPr/>
        </p:nvSpPr>
        <p:spPr bwMode="auto">
          <a:xfrm>
            <a:off x="1475656" y="2641476"/>
            <a:ext cx="5598954" cy="6970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Rosa María ( Violín - Paco Montalvo ) </a:t>
            </a:r>
          </a:p>
        </p:txBody>
      </p:sp>
      <p:sp>
        <p:nvSpPr>
          <p:cNvPr id="51210" name="WordArt 10"/>
          <p:cNvSpPr>
            <a:spLocks noChangeArrowheads="1" noChangeShapeType="1" noTextEdit="1"/>
          </p:cNvSpPr>
          <p:nvPr/>
        </p:nvSpPr>
        <p:spPr bwMode="auto">
          <a:xfrm>
            <a:off x="1187624" y="3505572"/>
            <a:ext cx="6312764" cy="6966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Yo te lo digo cantando ( Flauta y compás – Pueblo gitano )  </a:t>
            </a:r>
          </a:p>
        </p:txBody>
      </p:sp>
    </p:spTree>
  </p:cSld>
  <p:clrMapOvr>
    <a:masterClrMapping/>
  </p:clrMapOvr>
  <mc:AlternateContent xmlns:mc="http://schemas.openxmlformats.org/markup-compatibility/2006" xmlns:p14="http://schemas.microsoft.com/office/powerpoint/2010/main">
    <mc:Choice Requires="p14">
      <p:transition spd="slow" p14:dur="225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anim calcmode="lin" valueType="num">
                                      <p:cBhvr>
                                        <p:cTn id="8" dur="2000" fill="hold"/>
                                        <p:tgtEl>
                                          <p:spTgt spid="51202"/>
                                        </p:tgtEl>
                                        <p:attrNameLst>
                                          <p:attrName>ppt_x</p:attrName>
                                        </p:attrNameLst>
                                      </p:cBhvr>
                                      <p:tavLst>
                                        <p:tav tm="0">
                                          <p:val>
                                            <p:strVal val="#ppt_x"/>
                                          </p:val>
                                        </p:tav>
                                        <p:tav tm="100000">
                                          <p:val>
                                            <p:strVal val="#ppt_x"/>
                                          </p:val>
                                        </p:tav>
                                      </p:tavLst>
                                    </p:anim>
                                    <p:anim calcmode="lin" valueType="num">
                                      <p:cBhvr>
                                        <p:cTn id="9" dur="2000" fill="hold"/>
                                        <p:tgtEl>
                                          <p:spTgt spid="5120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nodeType="afterEffect">
                                  <p:stCondLst>
                                    <p:cond delay="500"/>
                                  </p:stCondLst>
                                  <p:childTnLst>
                                    <p:set>
                                      <p:cBhvr>
                                        <p:cTn id="12" dur="1" fill="hold">
                                          <p:stCondLst>
                                            <p:cond delay="0"/>
                                          </p:stCondLst>
                                        </p:cTn>
                                        <p:tgtEl>
                                          <p:spTgt spid="51204"/>
                                        </p:tgtEl>
                                        <p:attrNameLst>
                                          <p:attrName>style.visibility</p:attrName>
                                        </p:attrNameLst>
                                      </p:cBhvr>
                                      <p:to>
                                        <p:strVal val="visible"/>
                                      </p:to>
                                    </p:set>
                                    <p:anim calcmode="lin" valueType="num">
                                      <p:cBhvr>
                                        <p:cTn id="13" dur="2000" fill="hold"/>
                                        <p:tgtEl>
                                          <p:spTgt spid="51204"/>
                                        </p:tgtEl>
                                        <p:attrNameLst>
                                          <p:attrName>ppt_w</p:attrName>
                                        </p:attrNameLst>
                                      </p:cBhvr>
                                      <p:tavLst>
                                        <p:tav tm="0">
                                          <p:val>
                                            <p:fltVal val="0"/>
                                          </p:val>
                                        </p:tav>
                                        <p:tav tm="100000">
                                          <p:val>
                                            <p:strVal val="#ppt_w"/>
                                          </p:val>
                                        </p:tav>
                                      </p:tavLst>
                                    </p:anim>
                                    <p:anim calcmode="lin" valueType="num">
                                      <p:cBhvr>
                                        <p:cTn id="14" dur="2000" fill="hold"/>
                                        <p:tgtEl>
                                          <p:spTgt spid="51204"/>
                                        </p:tgtEl>
                                        <p:attrNameLst>
                                          <p:attrName>ppt_h</p:attrName>
                                        </p:attrNameLst>
                                      </p:cBhvr>
                                      <p:tavLst>
                                        <p:tav tm="0">
                                          <p:val>
                                            <p:fltVal val="0"/>
                                          </p:val>
                                        </p:tav>
                                        <p:tav tm="100000">
                                          <p:val>
                                            <p:strVal val="#ppt_h"/>
                                          </p:val>
                                        </p:tav>
                                      </p:tavLst>
                                    </p:anim>
                                  </p:childTnLst>
                                </p:cTn>
                              </p:par>
                            </p:childTnLst>
                          </p:cTn>
                        </p:par>
                        <p:par>
                          <p:cTn id="15" fill="hold">
                            <p:stCondLst>
                              <p:cond delay="4500"/>
                            </p:stCondLst>
                            <p:childTnLst>
                              <p:par>
                                <p:cTn id="16" presetID="55" presetClass="entr" presetSubtype="0" fill="hold" nodeType="afterEffect">
                                  <p:stCondLst>
                                    <p:cond delay="500"/>
                                  </p:stCondLst>
                                  <p:childTnLst>
                                    <p:set>
                                      <p:cBhvr>
                                        <p:cTn id="17" dur="1" fill="hold">
                                          <p:stCondLst>
                                            <p:cond delay="0"/>
                                          </p:stCondLst>
                                        </p:cTn>
                                        <p:tgtEl>
                                          <p:spTgt spid="51207"/>
                                        </p:tgtEl>
                                        <p:attrNameLst>
                                          <p:attrName>style.visibility</p:attrName>
                                        </p:attrNameLst>
                                      </p:cBhvr>
                                      <p:to>
                                        <p:strVal val="visible"/>
                                      </p:to>
                                    </p:set>
                                    <p:anim calcmode="lin" valueType="num">
                                      <p:cBhvr>
                                        <p:cTn id="18" dur="2000" fill="hold"/>
                                        <p:tgtEl>
                                          <p:spTgt spid="51207"/>
                                        </p:tgtEl>
                                        <p:attrNameLst>
                                          <p:attrName>ppt_w</p:attrName>
                                        </p:attrNameLst>
                                      </p:cBhvr>
                                      <p:tavLst>
                                        <p:tav tm="0">
                                          <p:val>
                                            <p:strVal val="#ppt_w*0.70"/>
                                          </p:val>
                                        </p:tav>
                                        <p:tav tm="100000">
                                          <p:val>
                                            <p:strVal val="#ppt_w"/>
                                          </p:val>
                                        </p:tav>
                                      </p:tavLst>
                                    </p:anim>
                                    <p:anim calcmode="lin" valueType="num">
                                      <p:cBhvr>
                                        <p:cTn id="19" dur="2000" fill="hold"/>
                                        <p:tgtEl>
                                          <p:spTgt spid="51207"/>
                                        </p:tgtEl>
                                        <p:attrNameLst>
                                          <p:attrName>ppt_h</p:attrName>
                                        </p:attrNameLst>
                                      </p:cBhvr>
                                      <p:tavLst>
                                        <p:tav tm="0">
                                          <p:val>
                                            <p:strVal val="#ppt_h"/>
                                          </p:val>
                                        </p:tav>
                                        <p:tav tm="100000">
                                          <p:val>
                                            <p:strVal val="#ppt_h"/>
                                          </p:val>
                                        </p:tav>
                                      </p:tavLst>
                                    </p:anim>
                                    <p:animEffect transition="in" filter="fade">
                                      <p:cBhvr>
                                        <p:cTn id="20" dur="2000"/>
                                        <p:tgtEl>
                                          <p:spTgt spid="51207"/>
                                        </p:tgtEl>
                                      </p:cBhvr>
                                    </p:animEffect>
                                  </p:childTnLst>
                                </p:cTn>
                              </p:par>
                            </p:childTnLst>
                          </p:cTn>
                        </p:par>
                        <p:par>
                          <p:cTn id="21" fill="hold">
                            <p:stCondLst>
                              <p:cond delay="7000"/>
                            </p:stCondLst>
                            <p:childTnLst>
                              <p:par>
                                <p:cTn id="22" presetID="55" presetClass="entr" presetSubtype="0" fill="hold" nodeType="afterEffect">
                                  <p:stCondLst>
                                    <p:cond delay="500"/>
                                  </p:stCondLst>
                                  <p:childTnLst>
                                    <p:set>
                                      <p:cBhvr>
                                        <p:cTn id="23" dur="1" fill="hold">
                                          <p:stCondLst>
                                            <p:cond delay="0"/>
                                          </p:stCondLst>
                                        </p:cTn>
                                        <p:tgtEl>
                                          <p:spTgt spid="51208"/>
                                        </p:tgtEl>
                                        <p:attrNameLst>
                                          <p:attrName>style.visibility</p:attrName>
                                        </p:attrNameLst>
                                      </p:cBhvr>
                                      <p:to>
                                        <p:strVal val="visible"/>
                                      </p:to>
                                    </p:set>
                                    <p:anim calcmode="lin" valueType="num">
                                      <p:cBhvr>
                                        <p:cTn id="24" dur="2000" fill="hold"/>
                                        <p:tgtEl>
                                          <p:spTgt spid="51208"/>
                                        </p:tgtEl>
                                        <p:attrNameLst>
                                          <p:attrName>ppt_w</p:attrName>
                                        </p:attrNameLst>
                                      </p:cBhvr>
                                      <p:tavLst>
                                        <p:tav tm="0">
                                          <p:val>
                                            <p:strVal val="#ppt_w*0.70"/>
                                          </p:val>
                                        </p:tav>
                                        <p:tav tm="100000">
                                          <p:val>
                                            <p:strVal val="#ppt_w"/>
                                          </p:val>
                                        </p:tav>
                                      </p:tavLst>
                                    </p:anim>
                                    <p:anim calcmode="lin" valueType="num">
                                      <p:cBhvr>
                                        <p:cTn id="25" dur="2000" fill="hold"/>
                                        <p:tgtEl>
                                          <p:spTgt spid="51208"/>
                                        </p:tgtEl>
                                        <p:attrNameLst>
                                          <p:attrName>ppt_h</p:attrName>
                                        </p:attrNameLst>
                                      </p:cBhvr>
                                      <p:tavLst>
                                        <p:tav tm="0">
                                          <p:val>
                                            <p:strVal val="#ppt_h"/>
                                          </p:val>
                                        </p:tav>
                                        <p:tav tm="100000">
                                          <p:val>
                                            <p:strVal val="#ppt_h"/>
                                          </p:val>
                                        </p:tav>
                                      </p:tavLst>
                                    </p:anim>
                                    <p:animEffect transition="in" filter="fade">
                                      <p:cBhvr>
                                        <p:cTn id="26" dur="2000"/>
                                        <p:tgtEl>
                                          <p:spTgt spid="51208"/>
                                        </p:tgtEl>
                                      </p:cBhvr>
                                    </p:animEffect>
                                  </p:childTnLst>
                                </p:cTn>
                              </p:par>
                            </p:childTnLst>
                          </p:cTn>
                        </p:par>
                        <p:par>
                          <p:cTn id="27" fill="hold">
                            <p:stCondLst>
                              <p:cond delay="9500"/>
                            </p:stCondLst>
                            <p:childTnLst>
                              <p:par>
                                <p:cTn id="28" presetID="34" presetClass="entr" presetSubtype="0" fill="hold" nodeType="afterEffect">
                                  <p:stCondLst>
                                    <p:cond delay="500"/>
                                  </p:stCondLst>
                                  <p:childTnLst>
                                    <p:set>
                                      <p:cBhvr>
                                        <p:cTn id="29" dur="1" fill="hold">
                                          <p:stCondLst>
                                            <p:cond delay="0"/>
                                          </p:stCondLst>
                                        </p:cTn>
                                        <p:tgtEl>
                                          <p:spTgt spid="51210"/>
                                        </p:tgtEl>
                                        <p:attrNameLst>
                                          <p:attrName>style.visibility</p:attrName>
                                        </p:attrNameLst>
                                      </p:cBhvr>
                                      <p:to>
                                        <p:strVal val="visible"/>
                                      </p:to>
                                    </p:set>
                                    <p:anim from="(-#ppt_w/2)" to="(#ppt_x)" calcmode="lin" valueType="num">
                                      <p:cBhvr>
                                        <p:cTn id="30" dur="1200" fill="hold">
                                          <p:stCondLst>
                                            <p:cond delay="0"/>
                                          </p:stCondLst>
                                        </p:cTn>
                                        <p:tgtEl>
                                          <p:spTgt spid="51210"/>
                                        </p:tgtEl>
                                        <p:attrNameLst>
                                          <p:attrName>ppt_x</p:attrName>
                                        </p:attrNameLst>
                                      </p:cBhvr>
                                    </p:anim>
                                    <p:anim from="0" to="-1.0" calcmode="lin" valueType="num">
                                      <p:cBhvr>
                                        <p:cTn id="31" dur="400" decel="50000" autoRev="1" fill="hold">
                                          <p:stCondLst>
                                            <p:cond delay="1200"/>
                                          </p:stCondLst>
                                        </p:cTn>
                                        <p:tgtEl>
                                          <p:spTgt spid="51210"/>
                                        </p:tgtEl>
                                        <p:attrNameLst>
                                          <p:attrName>xshear</p:attrName>
                                        </p:attrNameLst>
                                      </p:cBhvr>
                                    </p:anim>
                                    <p:animScale>
                                      <p:cBhvr>
                                        <p:cTn id="32" dur="400" decel="100000" autoRev="1" fill="hold">
                                          <p:stCondLst>
                                            <p:cond delay="1200"/>
                                          </p:stCondLst>
                                        </p:cTn>
                                        <p:tgtEl>
                                          <p:spTgt spid="51210"/>
                                        </p:tgtEl>
                                      </p:cBhvr>
                                      <p:from x="100000" y="100000"/>
                                      <p:to x="80000" y="100000"/>
                                    </p:animScale>
                                    <p:anim by="(#ppt_h/3+#ppt_w*0.1)" calcmode="lin" valueType="num">
                                      <p:cBhvr additive="sum">
                                        <p:cTn id="33" dur="400" decel="100000" autoRev="1" fill="hold">
                                          <p:stCondLst>
                                            <p:cond delay="1200"/>
                                          </p:stCondLst>
                                        </p:cTn>
                                        <p:tgtEl>
                                          <p:spTgt spid="51210"/>
                                        </p:tgtEl>
                                        <p:attrNameLst>
                                          <p:attrName>ppt_x</p:attrName>
                                        </p:attrNameLst>
                                      </p:cBhvr>
                                    </p:anim>
                                  </p:childTnLst>
                                </p:cTn>
                              </p:par>
                            </p:childTnLst>
                          </p:cTn>
                        </p:par>
                        <p:par>
                          <p:cTn id="34" fill="hold">
                            <p:stCondLst>
                              <p:cond delay="12000"/>
                            </p:stCondLst>
                            <p:childTnLst>
                              <p:par>
                                <p:cTn id="35" presetID="42" presetClass="entr" presetSubtype="0" fill="hold" nodeType="afterEffect">
                                  <p:stCondLst>
                                    <p:cond delay="500"/>
                                  </p:stCondLst>
                                  <p:childTnLst>
                                    <p:set>
                                      <p:cBhvr>
                                        <p:cTn id="36" dur="1" fill="hold">
                                          <p:stCondLst>
                                            <p:cond delay="0"/>
                                          </p:stCondLst>
                                        </p:cTn>
                                        <p:tgtEl>
                                          <p:spTgt spid="51205"/>
                                        </p:tgtEl>
                                        <p:attrNameLst>
                                          <p:attrName>style.visibility</p:attrName>
                                        </p:attrNameLst>
                                      </p:cBhvr>
                                      <p:to>
                                        <p:strVal val="visible"/>
                                      </p:to>
                                    </p:set>
                                    <p:animEffect transition="in" filter="fade">
                                      <p:cBhvr>
                                        <p:cTn id="37" dur="2000"/>
                                        <p:tgtEl>
                                          <p:spTgt spid="51205"/>
                                        </p:tgtEl>
                                      </p:cBhvr>
                                    </p:animEffect>
                                    <p:anim calcmode="lin" valueType="num">
                                      <p:cBhvr>
                                        <p:cTn id="38" dur="2000" fill="hold"/>
                                        <p:tgtEl>
                                          <p:spTgt spid="51205"/>
                                        </p:tgtEl>
                                        <p:attrNameLst>
                                          <p:attrName>ppt_x</p:attrName>
                                        </p:attrNameLst>
                                      </p:cBhvr>
                                      <p:tavLst>
                                        <p:tav tm="0">
                                          <p:val>
                                            <p:strVal val="#ppt_x"/>
                                          </p:val>
                                        </p:tav>
                                        <p:tav tm="100000">
                                          <p:val>
                                            <p:strVal val="#ppt_x"/>
                                          </p:val>
                                        </p:tav>
                                      </p:tavLst>
                                    </p:anim>
                                    <p:anim calcmode="lin" valueType="num">
                                      <p:cBhvr>
                                        <p:cTn id="39" dur="2000" fill="hold"/>
                                        <p:tgtEl>
                                          <p:spTgt spid="512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065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066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066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066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0663"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0664"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0665"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0666"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0667"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0668"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4117</TotalTime>
  <Words>2565</Words>
  <Application>Microsoft Office PowerPoint</Application>
  <PresentationFormat>Presentación en pantalla (16:10)</PresentationFormat>
  <Paragraphs>91</Paragraphs>
  <Slides>67</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67</vt:i4>
      </vt:variant>
    </vt:vector>
  </HeadingPairs>
  <TitlesOfParts>
    <vt:vector size="77" baseType="lpstr">
      <vt:lpstr>Arial</vt:lpstr>
      <vt:lpstr>Arial Black</vt:lpstr>
      <vt:lpstr>Calibri</vt:lpstr>
      <vt:lpstr>High Tower Text</vt:lpstr>
      <vt:lpstr>Impact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332</cp:revision>
  <dcterms:created xsi:type="dcterms:W3CDTF">2012-06-18T06:01:59Z</dcterms:created>
  <dcterms:modified xsi:type="dcterms:W3CDTF">2024-03-04T22:14:20Z</dcterms:modified>
</cp:coreProperties>
</file>