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74" r:id="rId3"/>
    <p:sldId id="375" r:id="rId4"/>
    <p:sldId id="376" r:id="rId5"/>
    <p:sldId id="264" r:id="rId6"/>
    <p:sldId id="256" r:id="rId7"/>
    <p:sldId id="257" r:id="rId8"/>
    <p:sldId id="258" r:id="rId9"/>
    <p:sldId id="260" r:id="rId10"/>
    <p:sldId id="261" r:id="rId11"/>
    <p:sldId id="262" r:id="rId12"/>
    <p:sldId id="273" r:id="rId13"/>
    <p:sldId id="274" r:id="rId14"/>
    <p:sldId id="263" r:id="rId15"/>
    <p:sldId id="266" r:id="rId16"/>
    <p:sldId id="267" r:id="rId17"/>
    <p:sldId id="268" r:id="rId18"/>
    <p:sldId id="271" r:id="rId19"/>
    <p:sldId id="272" r:id="rId20"/>
    <p:sldId id="278" r:id="rId21"/>
    <p:sldId id="279" r:id="rId22"/>
    <p:sldId id="281" r:id="rId23"/>
    <p:sldId id="277" r:id="rId24"/>
    <p:sldId id="276" r:id="rId25"/>
    <p:sldId id="275" r:id="rId26"/>
    <p:sldId id="308" r:id="rId27"/>
    <p:sldId id="307" r:id="rId28"/>
    <p:sldId id="306" r:id="rId29"/>
    <p:sldId id="302" r:id="rId30"/>
    <p:sldId id="300" r:id="rId31"/>
    <p:sldId id="299" r:id="rId32"/>
    <p:sldId id="298" r:id="rId33"/>
    <p:sldId id="297" r:id="rId34"/>
    <p:sldId id="296" r:id="rId35"/>
    <p:sldId id="295" r:id="rId36"/>
    <p:sldId id="294" r:id="rId37"/>
    <p:sldId id="293" r:id="rId38"/>
    <p:sldId id="292" r:id="rId39"/>
    <p:sldId id="291" r:id="rId40"/>
    <p:sldId id="290" r:id="rId41"/>
    <p:sldId id="288" r:id="rId42"/>
    <p:sldId id="287" r:id="rId43"/>
    <p:sldId id="286" r:id="rId44"/>
    <p:sldId id="284" r:id="rId45"/>
    <p:sldId id="283" r:id="rId46"/>
    <p:sldId id="282" r:id="rId47"/>
    <p:sldId id="371" r:id="rId48"/>
    <p:sldId id="369" r:id="rId49"/>
    <p:sldId id="368" r:id="rId50"/>
    <p:sldId id="367" r:id="rId51"/>
    <p:sldId id="366" r:id="rId52"/>
    <p:sldId id="365" r:id="rId53"/>
    <p:sldId id="364" r:id="rId54"/>
    <p:sldId id="363" r:id="rId55"/>
    <p:sldId id="362" r:id="rId56"/>
    <p:sldId id="361" r:id="rId57"/>
    <p:sldId id="360" r:id="rId58"/>
    <p:sldId id="359" r:id="rId59"/>
    <p:sldId id="377" r:id="rId60"/>
    <p:sldId id="378" r:id="rId61"/>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I0YBIm5h+e2h1ifIkUU2WA==" hashData="0So2tVa21xhFBFWte1oFsOAJGaQ="/>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519" autoAdjust="0"/>
    <p:restoredTop sz="94675" autoAdjust="0"/>
  </p:normalViewPr>
  <p:slideViewPr>
    <p:cSldViewPr>
      <p:cViewPr>
        <p:scale>
          <a:sx n="60" d="100"/>
          <a:sy n="60" d="100"/>
        </p:scale>
        <p:origin x="571" y="398"/>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1C5C12F8-15E2-41D3-BD80-292A93C387EE}" type="datetimeFigureOut">
              <a:rPr lang="es-ES"/>
              <a:pPr>
                <a:defRPr/>
              </a:pPr>
              <a:t>22/12/2024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1D216A9-57C7-42C8-AC73-EEB57082C8C0}" type="slidenum">
              <a:rPr lang="es-ES"/>
              <a:pPr>
                <a:defRPr/>
              </a:pPr>
              <a:t>‹Nº›</a:t>
            </a:fld>
            <a:endParaRPr lang="es-ES"/>
          </a:p>
        </p:txBody>
      </p:sp>
    </p:spTree>
  </p:cSld>
  <p:clrMapOvr>
    <a:masterClrMapping/>
  </p:clrMapOvr>
  <p:transition spd="slow" advTm="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D700CCE-E617-40F7-9B51-785F9B8130EC}" type="datetimeFigureOut">
              <a:rPr lang="es-ES"/>
              <a:pPr>
                <a:defRPr/>
              </a:pPr>
              <a:t>22/12/2024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2A83FFB-3DEB-41EF-A656-D6FCE731B4A3}" type="slidenum">
              <a:rPr lang="es-ES"/>
              <a:pPr>
                <a:defRPr/>
              </a:pPr>
              <a:t>‹Nº›</a:t>
            </a:fld>
            <a:endParaRPr lang="es-ES"/>
          </a:p>
        </p:txBody>
      </p:sp>
    </p:spTree>
  </p:cSld>
  <p:clrMapOvr>
    <a:masterClrMapping/>
  </p:clrMapOvr>
  <p:transition spd="slow" advTm="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9E390AB-C0BC-4732-B8F5-09D22E2AEA68}" type="datetimeFigureOut">
              <a:rPr lang="es-ES"/>
              <a:pPr>
                <a:defRPr/>
              </a:pPr>
              <a:t>22/12/2024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955CA64-BAEB-4015-8FF6-5A56675F68AE}" type="slidenum">
              <a:rPr lang="es-ES"/>
              <a:pPr>
                <a:defRPr/>
              </a:pPr>
              <a:t>‹Nº›</a:t>
            </a:fld>
            <a:endParaRPr lang="es-ES"/>
          </a:p>
        </p:txBody>
      </p:sp>
    </p:spTree>
  </p:cSld>
  <p:clrMapOvr>
    <a:masterClrMapping/>
  </p:clrMapOvr>
  <p:transition spd="slow" advTm="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000125"/>
            <a:ext cx="4038600" cy="282839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000125"/>
            <a:ext cx="4038600" cy="282839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39F2219-BA22-4E29-A02C-2FEFB1317FFA}" type="datetimeFigureOut">
              <a:rPr lang="es-ES"/>
              <a:pPr>
                <a:defRPr/>
              </a:pPr>
              <a:t>22/12/2024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22110EB-485B-4845-B586-0DFC0C526BFE}" type="slidenum">
              <a:rPr lang="es-ES"/>
              <a:pPr>
                <a:defRPr/>
              </a:pPr>
              <a:t>‹Nº›</a:t>
            </a:fld>
            <a:endParaRPr lang="es-ES"/>
          </a:p>
        </p:txBody>
      </p:sp>
    </p:spTree>
  </p:cSld>
  <p:clrMapOvr>
    <a:masterClrMapping/>
  </p:clrMapOvr>
  <p:transition spd="slow" advTm="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8866"/>
            <a:ext cx="8229600" cy="9525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8F042BF4-04F1-464C-91C3-0F14C9101BC7}" type="datetimeFigureOut">
              <a:rPr lang="es-ES"/>
              <a:pPr>
                <a:defRPr/>
              </a:pPr>
              <a:t>22/12/2024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EF6D52C-05D9-469B-94D5-B0CF482F98FF}" type="slidenum">
              <a:rPr lang="es-ES"/>
              <a:pPr>
                <a:defRPr/>
              </a:pPr>
              <a:t>‹Nº›</a:t>
            </a:fld>
            <a:endParaRPr lang="es-ES"/>
          </a:p>
        </p:txBody>
      </p:sp>
    </p:spTree>
  </p:cSld>
  <p:clrMapOvr>
    <a:masterClrMapping/>
  </p:clrMapOvr>
  <p:transition spd="slow" advTm="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073E23FC-AB06-41F8-BB7A-2FEEC1F8E84F}" type="datetimeFigureOut">
              <a:rPr lang="es-ES"/>
              <a:pPr>
                <a:defRPr/>
              </a:pPr>
              <a:t>22/12/2024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854C5C3-6777-47DE-8818-77E1A6091ADC}" type="slidenum">
              <a:rPr lang="es-ES"/>
              <a:pPr>
                <a:defRPr/>
              </a:pPr>
              <a:t>‹Nº›</a:t>
            </a:fld>
            <a:endParaRPr lang="es-ES"/>
          </a:p>
        </p:txBody>
      </p:sp>
    </p:spTree>
  </p:cSld>
  <p:clrMapOvr>
    <a:masterClrMapping/>
  </p:clrMapOvr>
  <p:transition spd="slow" advTm="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ACDA167A-DC1E-47C5-9986-61844E82B624}" type="datetimeFigureOut">
              <a:rPr lang="es-ES"/>
              <a:pPr>
                <a:defRPr/>
              </a:pPr>
              <a:t>22/12/2024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EDDFA34-7EAE-4E6F-A3CC-68028125911A}" type="slidenum">
              <a:rPr lang="es-ES"/>
              <a:pPr>
                <a:defRPr/>
              </a:pPr>
              <a:t>‹Nº›</a:t>
            </a:fld>
            <a:endParaRPr lang="es-ES"/>
          </a:p>
        </p:txBody>
      </p:sp>
    </p:spTree>
  </p:cSld>
  <p:clrMapOvr>
    <a:masterClrMapping/>
  </p:clrMapOvr>
  <p:transition spd="slow" advTm="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9C778E8-1179-41C7-B434-8D4F5614A736}" type="datetimeFigureOut">
              <a:rPr lang="es-ES"/>
              <a:pPr>
                <a:defRPr/>
              </a:pPr>
              <a:t>22/12/2024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7880511-2FB8-4B6E-9F54-3DE36D22F78E}" type="slidenum">
              <a:rPr lang="es-ES"/>
              <a:pPr>
                <a:defRPr/>
              </a:pPr>
              <a:t>‹Nº›</a:t>
            </a:fld>
            <a:endParaRPr lang="es-ES"/>
          </a:p>
        </p:txBody>
      </p:sp>
    </p:spTree>
  </p:cSld>
  <p:clrMapOvr>
    <a:masterClrMapping/>
  </p:clrMapOvr>
  <p:transition spd="slow" advTm="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0C7CB5C-731E-4E62-BA72-EFA3401B8698}" type="datetimeFigureOut">
              <a:rPr lang="es-ES"/>
              <a:pPr>
                <a:defRPr/>
              </a:pPr>
              <a:t>22/12/2024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5CF58A-DDEC-41E2-8E90-99874173F4EC}" type="slidenum">
              <a:rPr lang="es-ES"/>
              <a:pPr>
                <a:defRPr/>
              </a:pPr>
              <a:t>‹Nº›</a:t>
            </a:fld>
            <a:endParaRPr lang="es-ES"/>
          </a:p>
        </p:txBody>
      </p:sp>
    </p:spTree>
  </p:cSld>
  <p:clrMapOvr>
    <a:masterClrMapping/>
  </p:clrMapOvr>
  <p:transition spd="slow" advTm="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A8A43C0-FE3A-4212-BCF6-E25BF1133E0E}" type="datetimeFigureOut">
              <a:rPr lang="es-ES"/>
              <a:pPr>
                <a:defRPr/>
              </a:pPr>
              <a:t>22/12/2024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3671E5E-AF84-45FE-8C50-31D11187B32A}" type="slidenum">
              <a:rPr lang="es-ES"/>
              <a:pPr>
                <a:defRPr/>
              </a:pPr>
              <a:t>‹Nº›</a:t>
            </a:fld>
            <a:endParaRPr lang="es-ES"/>
          </a:p>
        </p:txBody>
      </p:sp>
    </p:spTree>
  </p:cSld>
  <p:clrMapOvr>
    <a:masterClrMapping/>
  </p:clrMapOvr>
  <p:transition spd="slow" advTm="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71979"/>
            <a:ext cx="2057400" cy="36565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71979"/>
            <a:ext cx="6019800" cy="36565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34EEDAF-CB3E-47E9-9864-B2C6C714C5ED}" type="datetimeFigureOut">
              <a:rPr lang="es-ES"/>
              <a:pPr>
                <a:defRPr/>
              </a:pPr>
              <a:t>22/12/2024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9E1723B-C1AB-4B03-8F87-4D389DB89D99}" type="slidenum">
              <a:rPr lang="es-ES"/>
              <a:pPr>
                <a:defRPr/>
              </a:pPr>
              <a:t>‹Nº›</a:t>
            </a:fld>
            <a:endParaRPr lang="es-ES"/>
          </a:p>
        </p:txBody>
      </p:sp>
    </p:spTree>
  </p:cSld>
  <p:clrMapOvr>
    <a:masterClrMapping/>
  </p:clrMapOvr>
  <p:transition spd="slow" advTm="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878566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BC503B5E-C801-468C-8560-A39CEACBE9A6}" type="datetimeFigureOut">
              <a:rPr lang="es-ES"/>
              <a:pPr>
                <a:defRPr/>
              </a:pPr>
              <a:t>22/12/2024</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FC9B71F6-F7E3-4F73-85A2-D9C006A4C69F}"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20202733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2.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WordArt 3"/>
          <p:cNvSpPr>
            <a:spLocks noChangeArrowheads="1" noChangeShapeType="1" noTextEdit="1"/>
          </p:cNvSpPr>
          <p:nvPr/>
        </p:nvSpPr>
        <p:spPr bwMode="auto">
          <a:xfrm>
            <a:off x="899595" y="137198"/>
            <a:ext cx="7343775" cy="1040116"/>
          </a:xfrm>
          <a:prstGeom prst="rect">
            <a:avLst/>
          </a:prstGeom>
        </p:spPr>
        <p:txBody>
          <a:bodyPr wrap="none" fromWordArt="1">
            <a:prstTxWarp prst="textTriangle">
              <a:avLst>
                <a:gd name="adj" fmla="val 33926"/>
              </a:avLst>
            </a:prstTxWarp>
            <a:scene3d>
              <a:camera prst="perspectiveRelaxedModerately"/>
              <a:lightRig rig="legacyNormal3" dir="r"/>
            </a:scene3d>
            <a:sp3d extrusionH="201600" prstMaterial="legacyMatte">
              <a:bevelT w="38100" h="38100" prst="angle"/>
              <a:extrusionClr>
                <a:srgbClr val="0066CC"/>
              </a:extrusionClr>
            </a:sp3d>
          </a:bodyPr>
          <a:lstStyle/>
          <a:p>
            <a:pPr algn="ctr" fontAlgn="auto">
              <a:spcBef>
                <a:spcPts val="0"/>
              </a:spcBef>
              <a:spcAft>
                <a:spcPts val="0"/>
              </a:spcAft>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Curiosidades de Dubái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7044" name="WordArt 4"/>
          <p:cNvSpPr>
            <a:spLocks noChangeArrowheads="1" noChangeShapeType="1" noTextEdit="1"/>
          </p:cNvSpPr>
          <p:nvPr/>
        </p:nvSpPr>
        <p:spPr bwMode="auto">
          <a:xfrm>
            <a:off x="611563" y="1337331"/>
            <a:ext cx="7878763" cy="1034246"/>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cs typeface="+mn-cs"/>
              </a:rPr>
              <a:t>Fotografía Recopilada de Internet</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endParaRPr>
          </a:p>
        </p:txBody>
      </p:sp>
      <p:sp>
        <p:nvSpPr>
          <p:cNvPr id="87045" name="WordArt 5"/>
          <p:cNvSpPr>
            <a:spLocks noChangeArrowheads="1" noChangeShapeType="1" noTextEdit="1"/>
          </p:cNvSpPr>
          <p:nvPr/>
        </p:nvSpPr>
        <p:spPr bwMode="auto">
          <a:xfrm>
            <a:off x="971603" y="2617473"/>
            <a:ext cx="7126287" cy="660136"/>
          </a:xfrm>
          <a:prstGeom prst="rect">
            <a:avLst/>
          </a:prstGeom>
        </p:spPr>
        <p:txBody>
          <a:bodyPr wrap="none" fromWordArt="1">
            <a:prstTxWarp prst="textFadeUp">
              <a:avLst>
                <a:gd name="adj" fmla="val 588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mn-cs"/>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cs typeface="+mn-cs"/>
              </a:rPr>
              <a:t>Creación y Diseño: </a:t>
            </a:r>
          </a:p>
        </p:txBody>
      </p:sp>
      <p:sp>
        <p:nvSpPr>
          <p:cNvPr id="87046" name="WordArt 6"/>
          <p:cNvSpPr>
            <a:spLocks noChangeArrowheads="1" noChangeShapeType="1" noTextEdit="1"/>
          </p:cNvSpPr>
          <p:nvPr/>
        </p:nvSpPr>
        <p:spPr bwMode="auto">
          <a:xfrm>
            <a:off x="1547664" y="3577580"/>
            <a:ext cx="5904656" cy="73284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cs typeface="+mn-cs"/>
              </a:rPr>
              <a:t>  </a:t>
            </a: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cs typeface="+mn-cs"/>
              </a:rPr>
              <a:t>V I C E N T E  G A R C Í A  </a:t>
            </a:r>
          </a:p>
        </p:txBody>
      </p:sp>
      <p:sp>
        <p:nvSpPr>
          <p:cNvPr id="87047" name="WordArt 7"/>
          <p:cNvSpPr>
            <a:spLocks noChangeArrowheads="1" noChangeShapeType="1" noTextEdit="1"/>
          </p:cNvSpPr>
          <p:nvPr/>
        </p:nvSpPr>
        <p:spPr bwMode="auto">
          <a:xfrm>
            <a:off x="2916242" y="4617695"/>
            <a:ext cx="3383953" cy="73085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i="1" kern="10" dirty="0">
                <a:ln w="9525">
                  <a:noFill/>
                  <a:round/>
                  <a:headEnd/>
                  <a:tailEnd/>
                </a:ln>
                <a:solidFill>
                  <a:srgbClr val="FFFFFF"/>
                </a:solidFill>
                <a:effectLst>
                  <a:prstShdw prst="shdw17" dist="17961" dir="13500000">
                    <a:srgbClr val="999999"/>
                  </a:prstShdw>
                </a:effectLst>
                <a:latin typeface="High Tower Text"/>
                <a:cs typeface="+mn-cs"/>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cs typeface="+mn-cs"/>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cs typeface="+mn-cs"/>
              </a:rPr>
              <a:t> </a:t>
            </a:r>
          </a:p>
        </p:txBody>
      </p:sp>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87043"/>
                                        </p:tgtEl>
                                        <p:attrNameLst>
                                          <p:attrName>style.visibility</p:attrName>
                                        </p:attrNameLst>
                                      </p:cBhvr>
                                      <p:to>
                                        <p:strVal val="visible"/>
                                      </p:to>
                                    </p:set>
                                    <p:anim calcmode="lin" valueType="num">
                                      <p:cBhvr>
                                        <p:cTn id="7" dur="2000" fill="hold"/>
                                        <p:tgtEl>
                                          <p:spTgt spid="87043"/>
                                        </p:tgtEl>
                                        <p:attrNameLst>
                                          <p:attrName>ppt_w</p:attrName>
                                        </p:attrNameLst>
                                      </p:cBhvr>
                                      <p:tavLst>
                                        <p:tav tm="0">
                                          <p:val>
                                            <p:strVal val="4*#ppt_w"/>
                                          </p:val>
                                        </p:tav>
                                        <p:tav tm="100000">
                                          <p:val>
                                            <p:strVal val="#ppt_w"/>
                                          </p:val>
                                        </p:tav>
                                      </p:tavLst>
                                    </p:anim>
                                    <p:anim calcmode="lin" valueType="num">
                                      <p:cBhvr>
                                        <p:cTn id="8" dur="2000" fill="hold"/>
                                        <p:tgtEl>
                                          <p:spTgt spid="87043"/>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7044"/>
                                        </p:tgtEl>
                                        <p:attrNameLst>
                                          <p:attrName>style.visibility</p:attrName>
                                        </p:attrNameLst>
                                      </p:cBhvr>
                                      <p:to>
                                        <p:strVal val="visible"/>
                                      </p:to>
                                    </p:set>
                                    <p:anim calcmode="lin" valueType="num">
                                      <p:cBhvr>
                                        <p:cTn id="12" dur="2000" fill="hold"/>
                                        <p:tgtEl>
                                          <p:spTgt spid="87044"/>
                                        </p:tgtEl>
                                        <p:attrNameLst>
                                          <p:attrName>ppt_w</p:attrName>
                                        </p:attrNameLst>
                                      </p:cBhvr>
                                      <p:tavLst>
                                        <p:tav tm="0">
                                          <p:val>
                                            <p:strVal val="#ppt_w*0.70"/>
                                          </p:val>
                                        </p:tav>
                                        <p:tav tm="100000">
                                          <p:val>
                                            <p:strVal val="#ppt_w"/>
                                          </p:val>
                                        </p:tav>
                                      </p:tavLst>
                                    </p:anim>
                                    <p:anim calcmode="lin" valueType="num">
                                      <p:cBhvr>
                                        <p:cTn id="13" dur="2000" fill="hold"/>
                                        <p:tgtEl>
                                          <p:spTgt spid="87044"/>
                                        </p:tgtEl>
                                        <p:attrNameLst>
                                          <p:attrName>ppt_h</p:attrName>
                                        </p:attrNameLst>
                                      </p:cBhvr>
                                      <p:tavLst>
                                        <p:tav tm="0">
                                          <p:val>
                                            <p:strVal val="#ppt_h"/>
                                          </p:val>
                                        </p:tav>
                                        <p:tav tm="100000">
                                          <p:val>
                                            <p:strVal val="#ppt_h"/>
                                          </p:val>
                                        </p:tav>
                                      </p:tavLst>
                                    </p:anim>
                                    <p:animEffect transition="in" filter="fade">
                                      <p:cBhvr>
                                        <p:cTn id="14" dur="2000"/>
                                        <p:tgtEl>
                                          <p:spTgt spid="87044"/>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7045"/>
                                        </p:tgtEl>
                                        <p:attrNameLst>
                                          <p:attrName>style.visibility</p:attrName>
                                        </p:attrNameLst>
                                      </p:cBhvr>
                                      <p:to>
                                        <p:strVal val="visible"/>
                                      </p:to>
                                    </p:set>
                                    <p:animEffect transition="in" filter="fade">
                                      <p:cBhvr>
                                        <p:cTn id="18" dur="2000"/>
                                        <p:tgtEl>
                                          <p:spTgt spid="87045"/>
                                        </p:tgtEl>
                                      </p:cBhvr>
                                    </p:animEffect>
                                    <p:anim calcmode="lin" valueType="num">
                                      <p:cBhvr>
                                        <p:cTn id="19" dur="2000" fill="hold"/>
                                        <p:tgtEl>
                                          <p:spTgt spid="87045"/>
                                        </p:tgtEl>
                                        <p:attrNameLst>
                                          <p:attrName>ppt_x</p:attrName>
                                        </p:attrNameLst>
                                      </p:cBhvr>
                                      <p:tavLst>
                                        <p:tav tm="0">
                                          <p:val>
                                            <p:strVal val="#ppt_x"/>
                                          </p:val>
                                        </p:tav>
                                        <p:tav tm="100000">
                                          <p:val>
                                            <p:strVal val="#ppt_x"/>
                                          </p:val>
                                        </p:tav>
                                      </p:tavLst>
                                    </p:anim>
                                    <p:anim calcmode="lin" valueType="num">
                                      <p:cBhvr>
                                        <p:cTn id="20" dur="2000" fill="hold"/>
                                        <p:tgtEl>
                                          <p:spTgt spid="87045"/>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7046"/>
                                        </p:tgtEl>
                                        <p:attrNameLst>
                                          <p:attrName>style.visibility</p:attrName>
                                        </p:attrNameLst>
                                      </p:cBhvr>
                                      <p:to>
                                        <p:strVal val="visible"/>
                                      </p:to>
                                    </p:set>
                                    <p:anim from="(-#ppt_w/2)" to="(#ppt_x)" calcmode="lin" valueType="num">
                                      <p:cBhvr>
                                        <p:cTn id="24" dur="1200" fill="hold">
                                          <p:stCondLst>
                                            <p:cond delay="0"/>
                                          </p:stCondLst>
                                        </p:cTn>
                                        <p:tgtEl>
                                          <p:spTgt spid="87046"/>
                                        </p:tgtEl>
                                        <p:attrNameLst>
                                          <p:attrName>ppt_x</p:attrName>
                                        </p:attrNameLst>
                                      </p:cBhvr>
                                    </p:anim>
                                    <p:anim from="0" to="-1.0" calcmode="lin" valueType="num">
                                      <p:cBhvr>
                                        <p:cTn id="25" dur="400" decel="50000" autoRev="1" fill="hold">
                                          <p:stCondLst>
                                            <p:cond delay="1200"/>
                                          </p:stCondLst>
                                        </p:cTn>
                                        <p:tgtEl>
                                          <p:spTgt spid="87046"/>
                                        </p:tgtEl>
                                        <p:attrNameLst>
                                          <p:attrName>xshear</p:attrName>
                                        </p:attrNameLst>
                                      </p:cBhvr>
                                    </p:anim>
                                    <p:animScale>
                                      <p:cBhvr>
                                        <p:cTn id="26" dur="400" decel="100000" autoRev="1" fill="hold">
                                          <p:stCondLst>
                                            <p:cond delay="1200"/>
                                          </p:stCondLst>
                                        </p:cTn>
                                        <p:tgtEl>
                                          <p:spTgt spid="87046"/>
                                        </p:tgtEl>
                                      </p:cBhvr>
                                      <p:from x="100000" y="100000"/>
                                      <p:to x="80000" y="100000"/>
                                    </p:animScale>
                                    <p:anim by="(#ppt_h/3+#ppt_w*0.1)" calcmode="lin" valueType="num">
                                      <p:cBhvr additive="sum">
                                        <p:cTn id="27" dur="400" decel="100000" autoRev="1" fill="hold">
                                          <p:stCondLst>
                                            <p:cond delay="1200"/>
                                          </p:stCondLst>
                                        </p:cTn>
                                        <p:tgtEl>
                                          <p:spTgt spid="87046"/>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7047"/>
                                        </p:tgtEl>
                                        <p:attrNameLst>
                                          <p:attrName>style.visibility</p:attrName>
                                        </p:attrNameLst>
                                      </p:cBhvr>
                                      <p:to>
                                        <p:strVal val="visible"/>
                                      </p:to>
                                    </p:set>
                                    <p:anim calcmode="lin" valueType="num">
                                      <p:cBhvr>
                                        <p:cTn id="31" dur="1000" fill="hold"/>
                                        <p:tgtEl>
                                          <p:spTgt spid="87047"/>
                                        </p:tgtEl>
                                        <p:attrNameLst>
                                          <p:attrName>ppt_w</p:attrName>
                                        </p:attrNameLst>
                                      </p:cBhvr>
                                      <p:tavLst>
                                        <p:tav tm="0">
                                          <p:val>
                                            <p:fltVal val="0"/>
                                          </p:val>
                                        </p:tav>
                                        <p:tav tm="100000">
                                          <p:val>
                                            <p:strVal val="#ppt_w"/>
                                          </p:val>
                                        </p:tav>
                                      </p:tavLst>
                                    </p:anim>
                                    <p:anim calcmode="lin" valueType="num">
                                      <p:cBhvr>
                                        <p:cTn id="32" dur="1000" fill="hold"/>
                                        <p:tgtEl>
                                          <p:spTgt spid="870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ubai - Ciudad para los Ricos.jpg"/>
          <p:cNvPicPr>
            <a:picLocks noChangeAspect="1"/>
          </p:cNvPicPr>
          <p:nvPr/>
        </p:nvPicPr>
        <p:blipFill>
          <a:blip r:embed="rId2" cstate="print"/>
          <a:stretch>
            <a:fillRect/>
          </a:stretch>
        </p:blipFill>
        <p:spPr>
          <a:xfrm>
            <a:off x="0" y="0"/>
            <a:ext cx="9144000" cy="5715000"/>
          </a:xfrm>
          <a:prstGeom prst="rect">
            <a:avLst/>
          </a:prstGeom>
        </p:spPr>
      </p:pic>
      <p:sp>
        <p:nvSpPr>
          <p:cNvPr id="8" name="7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2339752" y="0"/>
            <a:ext cx="4464496" cy="913284"/>
          </a:xfrm>
          <a:prstGeom prst="rect">
            <a:avLst/>
          </a:prstGeom>
          <a:noFill/>
        </p:spPr>
        <p:txBody>
          <a:bodyPr>
            <a:prstTxWarp prst="textDeflateTop">
              <a:avLst>
                <a:gd name="adj" fmla="val 26182"/>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fontAlgn="auto">
              <a:spcBef>
                <a:spcPts val="0"/>
              </a:spcBef>
              <a:spcAft>
                <a:spcPts val="0"/>
              </a:spcAft>
              <a:defRPr/>
            </a:pPr>
            <a:r>
              <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rPr>
              <a:t> </a:t>
            </a:r>
            <a:r>
              <a:rPr lang="es-E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latin typeface="+mn-lt"/>
                <a:cs typeface="+mn-cs"/>
              </a:rPr>
              <a:t>Dubái</a:t>
            </a:r>
            <a:r>
              <a:rPr lang="es-E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rPr>
              <a:t> </a:t>
            </a:r>
            <a:endPar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endParaRPr>
          </a:p>
        </p:txBody>
      </p:sp>
      <p:sp>
        <p:nvSpPr>
          <p:cNvPr id="3" name="2 CuadroTexto"/>
          <p:cNvSpPr txBox="1"/>
          <p:nvPr/>
        </p:nvSpPr>
        <p:spPr>
          <a:xfrm>
            <a:off x="539552" y="985292"/>
            <a:ext cx="8352928"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Rascacielos imponentes, centros comerciales vertiginosos, lujo a cada paso y atracciones que figuran en el Libro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Guinness</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de los Récords. Pero también hermosas playas de arena, mar cristalino y calentado por el sol, naturaleza virgen en reservas naturales, una amplia oferta de actividades deportivas, entretenimiento para toda la familia y una excelente gastronomía. Hay momentos para recordar en Dubái.</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539552" y="3577580"/>
            <a:ext cx="8280920"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Si te gustan unas vacaciones llenas de experiencias, Dubái será tu sueño hecho realidad. ¿Quieres comprar con estilo? A tu disposición está el centro comercial más grande del mundo,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Dubai</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Mall</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que incluye una enorme pista de hielo, la confitería más grande del mundo y el acuario más grande del mundo,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Dubai</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Aquarium</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69000">
        <p:wipe/>
      </p:transition>
    </mc:Choice>
    <mc:Fallback xmlns="">
      <p:transition spd="slow" advTm="69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ppt_x</p:attrName>
                                        </p:attrNameLst>
                                      </p:cBhvr>
                                      <p:tavLst>
                                        <p:tav tm="0">
                                          <p:val>
                                            <p:strVal val="#ppt_x"/>
                                          </p:val>
                                        </p:tav>
                                        <p:tav tm="100000">
                                          <p:val>
                                            <p:strVal val="#ppt_x"/>
                                          </p:val>
                                        </p:tav>
                                      </p:tavLst>
                                    </p:anim>
                                    <p:anim calcmode="lin" valueType="num">
                                      <p:cBhvr>
                                        <p:cTn id="9" dur="2000" fill="hold"/>
                                        <p:tgtEl>
                                          <p:spTgt spid="7"/>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childTnLst>
                                </p:cTn>
                              </p:par>
                            </p:childTnLst>
                          </p:cTn>
                        </p:par>
                        <p:par>
                          <p:cTn id="13" fill="hold">
                            <p:stCondLst>
                              <p:cond delay="2000"/>
                            </p:stCondLst>
                            <p:childTnLst>
                              <p:par>
                                <p:cTn id="14" presetID="40" presetClass="entr" presetSubtype="0" fill="hold" grpId="0" nodeType="afterEffect">
                                  <p:stCondLst>
                                    <p:cond delay="50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38000"/>
                            </p:stCondLst>
                            <p:childTnLst>
                              <p:par>
                                <p:cTn id="20" presetID="40" presetClass="entr" presetSubtype="0" fill="hold" grpId="0" nodeType="afterEffect">
                                  <p:stCondLst>
                                    <p:cond delay="50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3 Imagen" descr="cartel.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7" name="3 Imagen" descr="cartel.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83568"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hombre ya es capaz de acondicionar el entorno y el contexto donde se desarrollan las actividades humanas. Muestra de ello son las islas artificiales de </a:t>
            </a:r>
            <a:r>
              <a:rPr lang="es-ES" i="1" dirty="0" err="1" smtClean="0">
                <a:effectLst>
                  <a:glow rad="101600">
                    <a:srgbClr val="C00000">
                      <a:alpha val="60000"/>
                    </a:srgbClr>
                  </a:glow>
                  <a:outerShdw blurRad="38100" dist="38100" dir="2700000" algn="tl">
                    <a:srgbClr val="000000">
                      <a:alpha val="43137"/>
                    </a:srgbClr>
                  </a:outerShdw>
                </a:effectLst>
              </a:rPr>
              <a:t>Dubai</a:t>
            </a:r>
            <a:r>
              <a:rPr lang="es-ES" i="1" dirty="0" smtClean="0">
                <a:effectLst>
                  <a:glow rad="101600">
                    <a:srgbClr val="C00000">
                      <a:alpha val="60000"/>
                    </a:srgbClr>
                  </a:glow>
                  <a:outerShdw blurRad="38100" dist="38100" dir="2700000" algn="tl">
                    <a:srgbClr val="000000">
                      <a:alpha val="43137"/>
                    </a:srgbClr>
                  </a:outerShdw>
                </a:effectLst>
              </a:rPr>
              <a:t> (Emiratos Árabes Unidos); resultado de los últimos avances en ingeniería civil.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vortex dir="r"/>
        <p:sndAc>
          <p:stSnd loop="1">
            <p:snd r:embed="rId2" name="Variadas.wav"/>
          </p:stSnd>
        </p:sndAc>
      </p:transition>
    </mc:Choice>
    <mc:Fallback xmlns="">
      <p:transition spd="slow" advTm="30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arn(outHorizontal)">
                                      <p:cBhvr>
                                        <p:cTn id="7" dur="4000"/>
                                        <p:tgtEl>
                                          <p:spTgt spid="4098"/>
                                        </p:tgtEl>
                                      </p:cBhvr>
                                    </p:animEffect>
                                  </p:childTnLst>
                                </p:cTn>
                              </p:par>
                              <p:par>
                                <p:cTn id="8" presetID="23" presetClass="entr" presetSubtype="288"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 calcmode="lin" valueType="num">
                                      <p:cBhvr>
                                        <p:cTn id="10" dur="4000" fill="hold"/>
                                        <p:tgtEl>
                                          <p:spTgt spid="4098"/>
                                        </p:tgtEl>
                                        <p:attrNameLst>
                                          <p:attrName>ppt_w</p:attrName>
                                        </p:attrNameLst>
                                      </p:cBhvr>
                                      <p:tavLst>
                                        <p:tav tm="0">
                                          <p:val>
                                            <p:strVal val="4/3*#ppt_w"/>
                                          </p:val>
                                        </p:tav>
                                        <p:tav tm="100000">
                                          <p:val>
                                            <p:strVal val="#ppt_w"/>
                                          </p:val>
                                        </p:tav>
                                      </p:tavLst>
                                    </p:anim>
                                    <p:anim calcmode="lin" valueType="num">
                                      <p:cBhvr>
                                        <p:cTn id="11" dur="4000" fill="hold"/>
                                        <p:tgtEl>
                                          <p:spTgt spid="4098"/>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Vertical)">
                                      <p:cBhvr>
                                        <p:cTn id="14" dur="4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4000" fill="hold"/>
                                        <p:tgtEl>
                                          <p:spTgt spid="7"/>
                                        </p:tgtEl>
                                        <p:attrNameLst>
                                          <p:attrName>ppt_w</p:attrName>
                                        </p:attrNameLst>
                                      </p:cBhvr>
                                      <p:tavLst>
                                        <p:tav tm="0">
                                          <p:val>
                                            <p:strVal val="4/3*#ppt_w"/>
                                          </p:val>
                                        </p:tav>
                                        <p:tav tm="100000">
                                          <p:val>
                                            <p:strVal val="#ppt_w"/>
                                          </p:val>
                                        </p:tav>
                                      </p:tavLst>
                                    </p:anim>
                                    <p:anim calcmode="lin" valueType="num">
                                      <p:cBhvr>
                                        <p:cTn id="18" dur="4000" fill="hold"/>
                                        <p:tgtEl>
                                          <p:spTgt spid="7"/>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 Imagen" descr="0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Conocidas popularmente como “la octava maravilla del mundo”,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Palm, las islas artificiales de Dubái, son una muestra de ingeniería y arquitectura avanzada. </a:t>
            </a:r>
          </a:p>
          <a:p>
            <a:r>
              <a:rPr lang="es-ES" i="1" dirty="0" smtClean="0">
                <a:effectLst>
                  <a:glow rad="101600">
                    <a:srgbClr val="C00000">
                      <a:alpha val="60000"/>
                    </a:srgbClr>
                  </a:glow>
                  <a:outerShdw blurRad="38100" dist="38100" dir="2700000" algn="tl">
                    <a:srgbClr val="000000">
                      <a:alpha val="43137"/>
                    </a:srgbClr>
                  </a:outerShdw>
                </a:effectLst>
              </a:rPr>
              <a:t> En el caso específico de Dubái, estas islas artificiales, denominadas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Palm», se edificaron con propósitos comerciales, siendo obras altamente costosas.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7000">
        <p14:vortex dir="r"/>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barn(inVertical)">
                                      <p:cBhvr>
                                        <p:cTn id="7" dur="4000"/>
                                        <p:tgtEl>
                                          <p:spTgt spid="13314"/>
                                        </p:tgtEl>
                                      </p:cBhvr>
                                    </p:animEffect>
                                  </p:childTnLst>
                                </p:cTn>
                              </p:par>
                              <p:par>
                                <p:cTn id="8" presetID="29" presetClass="entr" presetSubtype="0" fill="hold" nodeType="withEffect">
                                  <p:stCondLst>
                                    <p:cond delay="0"/>
                                  </p:stCondLst>
                                  <p:childTnLst>
                                    <p:set>
                                      <p:cBhvr>
                                        <p:cTn id="9" dur="1" fill="hold">
                                          <p:stCondLst>
                                            <p:cond delay="0"/>
                                          </p:stCondLst>
                                        </p:cTn>
                                        <p:tgtEl>
                                          <p:spTgt spid="13314"/>
                                        </p:tgtEl>
                                        <p:attrNameLst>
                                          <p:attrName>style.visibility</p:attrName>
                                        </p:attrNameLst>
                                      </p:cBhvr>
                                      <p:to>
                                        <p:strVal val="visible"/>
                                      </p:to>
                                    </p:set>
                                    <p:anim calcmode="lin" valueType="num">
                                      <p:cBhvr>
                                        <p:cTn id="10" dur="4000" fill="hold"/>
                                        <p:tgtEl>
                                          <p:spTgt spid="13314"/>
                                        </p:tgtEl>
                                        <p:attrNameLst>
                                          <p:attrName>ppt_x</p:attrName>
                                        </p:attrNameLst>
                                      </p:cBhvr>
                                      <p:tavLst>
                                        <p:tav tm="0">
                                          <p:val>
                                            <p:strVal val="#ppt_x-.2"/>
                                          </p:val>
                                        </p:tav>
                                        <p:tav tm="100000">
                                          <p:val>
                                            <p:strVal val="#ppt_x"/>
                                          </p:val>
                                        </p:tav>
                                      </p:tavLst>
                                    </p:anim>
                                    <p:anim calcmode="lin" valueType="num">
                                      <p:cBhvr>
                                        <p:cTn id="11" dur="4000" fill="hold"/>
                                        <p:tgtEl>
                                          <p:spTgt spid="13314"/>
                                        </p:tgtEl>
                                        <p:attrNameLst>
                                          <p:attrName>ppt_y</p:attrName>
                                        </p:attrNameLst>
                                      </p:cBhvr>
                                      <p:tavLst>
                                        <p:tav tm="0">
                                          <p:val>
                                            <p:strVal val="#ppt_y"/>
                                          </p:val>
                                        </p:tav>
                                        <p:tav tm="100000">
                                          <p:val>
                                            <p:strVal val="#ppt_y"/>
                                          </p:val>
                                        </p:tav>
                                      </p:tavLst>
                                    </p:anim>
                                    <p:animEffect transition="in" filter="wipe(right)" prLst="gradientSize: 0.1">
                                      <p:cBhvr>
                                        <p:cTn id="12" dur="4000"/>
                                        <p:tgtEl>
                                          <p:spTgt spid="13314"/>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descr="0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los principales inversionistas de este proyecto figura el jeque Mohammed </a:t>
            </a:r>
            <a:r>
              <a:rPr lang="es-ES" i="1" dirty="0" err="1" smtClean="0">
                <a:effectLst>
                  <a:glow rad="101600">
                    <a:srgbClr val="C00000">
                      <a:alpha val="60000"/>
                    </a:srgbClr>
                  </a:glow>
                  <a:outerShdw blurRad="38100" dist="38100" dir="2700000" algn="tl">
                    <a:srgbClr val="000000">
                      <a:alpha val="43137"/>
                    </a:srgbClr>
                  </a:outerShdw>
                </a:effectLst>
              </a:rPr>
              <a:t>bin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Rashid</a:t>
            </a:r>
            <a:r>
              <a:rPr lang="es-ES" i="1" dirty="0" smtClean="0">
                <a:effectLst>
                  <a:glow rad="101600">
                    <a:srgbClr val="C00000">
                      <a:alpha val="60000"/>
                    </a:srgbClr>
                  </a:glow>
                  <a:outerShdw blurRad="38100" dist="38100" dir="2700000" algn="tl">
                    <a:srgbClr val="000000">
                      <a:alpha val="43137"/>
                    </a:srgbClr>
                  </a:outerShdw>
                </a:effectLst>
              </a:rPr>
              <a:t> Al </a:t>
            </a:r>
            <a:r>
              <a:rPr lang="es-ES" i="1" dirty="0" err="1" smtClean="0">
                <a:effectLst>
                  <a:glow rad="101600">
                    <a:srgbClr val="C00000">
                      <a:alpha val="60000"/>
                    </a:srgbClr>
                  </a:glow>
                  <a:outerShdw blurRad="38100" dist="38100" dir="2700000" algn="tl">
                    <a:srgbClr val="000000">
                      <a:alpha val="43137"/>
                    </a:srgbClr>
                  </a:outerShdw>
                </a:effectLst>
              </a:rPr>
              <a:t>Maktoum</a:t>
            </a:r>
            <a:r>
              <a:rPr lang="es-ES" i="1" dirty="0" smtClean="0">
                <a:effectLst>
                  <a:glow rad="101600">
                    <a:srgbClr val="C00000">
                      <a:alpha val="60000"/>
                    </a:srgbClr>
                  </a:glow>
                  <a:outerShdw blurRad="38100" dist="38100" dir="2700000" algn="tl">
                    <a:srgbClr val="000000">
                      <a:alpha val="43137"/>
                    </a:srgbClr>
                  </a:outerShdw>
                </a:effectLst>
              </a:rPr>
              <a:t>, príncipe heredero de la corona de Dubái. En cuanto a la inversión inicial para la construcción de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Palm, se estima que esta ascendió a 1.200 millones de euros.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outVertical)">
                                      <p:cBhvr>
                                        <p:cTn id="7" dur="4000"/>
                                        <p:tgtEl>
                                          <p:spTgt spid="5122"/>
                                        </p:tgtEl>
                                      </p:cBhvr>
                                    </p:animEffect>
                                  </p:childTnLst>
                                </p:cTn>
                              </p:par>
                              <p:par>
                                <p:cTn id="8" presetID="23" presetClass="entr" presetSubtype="288"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 calcmode="lin" valueType="num">
                                      <p:cBhvr>
                                        <p:cTn id="10" dur="4000" fill="hold"/>
                                        <p:tgtEl>
                                          <p:spTgt spid="5122"/>
                                        </p:tgtEl>
                                        <p:attrNameLst>
                                          <p:attrName>ppt_w</p:attrName>
                                        </p:attrNameLst>
                                      </p:cBhvr>
                                      <p:tavLst>
                                        <p:tav tm="0">
                                          <p:val>
                                            <p:strVal val="4/3*#ppt_w"/>
                                          </p:val>
                                        </p:tav>
                                        <p:tav tm="100000">
                                          <p:val>
                                            <p:strVal val="#ppt_w"/>
                                          </p:val>
                                        </p:tav>
                                      </p:tavLst>
                                    </p:anim>
                                    <p:anim calcmode="lin" valueType="num">
                                      <p:cBhvr>
                                        <p:cTn id="11" dur="4000" fill="hold"/>
                                        <p:tgtEl>
                                          <p:spTgt spid="512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1 Imagen" descr="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683568"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planificar unas vacaciones en los Emiratos Árabes Unidos, probablemente pienses en el emblemático hotel </a:t>
            </a:r>
            <a:r>
              <a:rPr lang="es-ES" i="1" dirty="0" err="1" smtClean="0">
                <a:effectLst>
                  <a:glow rad="101600">
                    <a:srgbClr val="C00000">
                      <a:alpha val="60000"/>
                    </a:srgbClr>
                  </a:glow>
                  <a:outerShdw blurRad="38100" dist="38100" dir="2700000" algn="tl">
                    <a:srgbClr val="000000">
                      <a:alpha val="43137"/>
                    </a:srgbClr>
                  </a:outerShdw>
                </a:effectLst>
              </a:rPr>
              <a:t>Burj</a:t>
            </a:r>
            <a:r>
              <a:rPr lang="es-ES" i="1" dirty="0" smtClean="0">
                <a:effectLst>
                  <a:glow rad="101600">
                    <a:srgbClr val="C00000">
                      <a:alpha val="60000"/>
                    </a:srgbClr>
                  </a:glow>
                  <a:outerShdw blurRad="38100" dist="38100" dir="2700000" algn="tl">
                    <a:srgbClr val="000000">
                      <a:alpha val="43137"/>
                    </a:srgbClr>
                  </a:outerShdw>
                </a:effectLst>
              </a:rPr>
              <a:t> al </a:t>
            </a:r>
            <a:r>
              <a:rPr lang="es-ES" i="1" dirty="0" err="1" smtClean="0">
                <a:effectLst>
                  <a:glow rad="101600">
                    <a:srgbClr val="C00000">
                      <a:alpha val="60000"/>
                    </a:srgbClr>
                  </a:glow>
                  <a:outerShdw blurRad="38100" dist="38100" dir="2700000" algn="tl">
                    <a:srgbClr val="000000">
                      <a:alpha val="43137"/>
                    </a:srgbClr>
                  </a:outerShdw>
                </a:effectLst>
              </a:rPr>
              <a:t>Arab</a:t>
            </a:r>
            <a:r>
              <a:rPr lang="es-ES" i="1" dirty="0" smtClean="0">
                <a:effectLst>
                  <a:glow rad="101600">
                    <a:srgbClr val="C00000">
                      <a:alpha val="60000"/>
                    </a:srgbClr>
                  </a:glow>
                  <a:outerShdw blurRad="38100" dist="38100" dir="2700000" algn="tl">
                    <a:srgbClr val="000000">
                      <a:alpha val="43137"/>
                    </a:srgbClr>
                  </a:outerShdw>
                </a:effectLst>
              </a:rPr>
              <a:t>, que llevó los límites del lujo a alturas vertiginosas.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vortex/>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barn(outVertical)">
                                      <p:cBhvr>
                                        <p:cTn id="7" dur="4000"/>
                                        <p:tgtEl>
                                          <p:spTgt spid="6146"/>
                                        </p:tgtEl>
                                      </p:cBhvr>
                                    </p:animEffect>
                                  </p:childTnLst>
                                </p:cTn>
                              </p:par>
                              <p:par>
                                <p:cTn id="8" presetID="23" presetClass="entr" presetSubtype="272"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 calcmode="lin" valueType="num">
                                      <p:cBhvr>
                                        <p:cTn id="10" dur="4000" fill="hold"/>
                                        <p:tgtEl>
                                          <p:spTgt spid="6146"/>
                                        </p:tgtEl>
                                        <p:attrNameLst>
                                          <p:attrName>ppt_w</p:attrName>
                                        </p:attrNameLst>
                                      </p:cBhvr>
                                      <p:tavLst>
                                        <p:tav tm="0">
                                          <p:val>
                                            <p:strVal val="2/3*#ppt_w"/>
                                          </p:val>
                                        </p:tav>
                                        <p:tav tm="100000">
                                          <p:val>
                                            <p:strVal val="#ppt_w"/>
                                          </p:val>
                                        </p:tav>
                                      </p:tavLst>
                                    </p:anim>
                                    <p:anim calcmode="lin" valueType="num">
                                      <p:cBhvr>
                                        <p:cTn id="11" dur="4000" fill="hold"/>
                                        <p:tgtEl>
                                          <p:spTgt spid="6146"/>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1 Imagen" descr="03.jpg"/>
          <p:cNvPicPr>
            <a:picLocks noChangeAspect="1"/>
          </p:cNvPicPr>
          <p:nvPr/>
        </p:nvPicPr>
        <p:blipFill>
          <a:blip r:embed="rId2" cstate="print"/>
          <a:stretch>
            <a:fillRect/>
          </a:stretch>
        </p:blipFill>
        <p:spPr bwMode="auto">
          <a:xfrm>
            <a:off x="0" y="8467"/>
            <a:ext cx="9144000" cy="56980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827584" y="4585692"/>
            <a:ext cx="7704856" cy="954107"/>
          </a:xfrm>
          <a:prstGeom prst="rect">
            <a:avLst/>
          </a:prstGeom>
          <a:noFill/>
        </p:spPr>
        <p:txBody>
          <a:bodyPr wrap="square" rtlCol="0">
            <a:spAutoFit/>
          </a:bodyPr>
          <a:lstStyle/>
          <a:p>
            <a:pPr fontAlgn="t"/>
            <a:r>
              <a:rPr lang="es-ES" sz="2000" b="1" i="1" dirty="0" smtClean="0">
                <a:effectLst>
                  <a:glow rad="101600">
                    <a:srgbClr val="C00000">
                      <a:alpha val="60000"/>
                    </a:srgbClr>
                  </a:glow>
                  <a:outerShdw blurRad="38100" dist="38100" dir="2700000" algn="tl">
                    <a:srgbClr val="000000">
                      <a:alpha val="43137"/>
                    </a:srgbClr>
                  </a:outerShdw>
                </a:effectLst>
              </a:rPr>
              <a:t>La ciudad de más rápido crecimiento. </a:t>
            </a:r>
            <a:r>
              <a:rPr lang="es-ES" i="1" dirty="0" smtClean="0">
                <a:effectLst>
                  <a:glow rad="101600">
                    <a:srgbClr val="C00000">
                      <a:alpha val="60000"/>
                    </a:srgbClr>
                  </a:glow>
                  <a:outerShdw blurRad="38100" dist="38100" dir="2700000" algn="tl">
                    <a:srgbClr val="000000">
                      <a:alpha val="43137"/>
                    </a:srgbClr>
                  </a:outerShdw>
                </a:effectLst>
              </a:rPr>
              <a:t>La ciudad de Dubái crece a un ritmo tan acelerado que los economistas temen que se produzca una inevitable catástrofe financiera.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14:shred pattern="rectangl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outVertical)">
                                      <p:cBhvr>
                                        <p:cTn id="7" dur="4000"/>
                                        <p:tgtEl>
                                          <p:spTgt spid="7170"/>
                                        </p:tgtEl>
                                      </p:cBhvr>
                                    </p:animEffect>
                                  </p:childTnLst>
                                </p:cTn>
                              </p:par>
                              <p:par>
                                <p:cTn id="8" presetID="23" presetClass="entr" presetSubtype="288"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 calcmode="lin" valueType="num">
                                      <p:cBhvr>
                                        <p:cTn id="10" dur="4000" fill="hold"/>
                                        <p:tgtEl>
                                          <p:spTgt spid="7170"/>
                                        </p:tgtEl>
                                        <p:attrNameLst>
                                          <p:attrName>ppt_w</p:attrName>
                                        </p:attrNameLst>
                                      </p:cBhvr>
                                      <p:tavLst>
                                        <p:tav tm="0">
                                          <p:val>
                                            <p:strVal val="4/3*#ppt_w"/>
                                          </p:val>
                                        </p:tav>
                                        <p:tav tm="100000">
                                          <p:val>
                                            <p:strVal val="#ppt_w"/>
                                          </p:val>
                                        </p:tav>
                                      </p:tavLst>
                                    </p:anim>
                                    <p:anim calcmode="lin" valueType="num">
                                      <p:cBhvr>
                                        <p:cTn id="11" dur="4000" fill="hold"/>
                                        <p:tgtEl>
                                          <p:spTgt spid="7170"/>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1 Imagen" descr="0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467544" y="4297660"/>
            <a:ext cx="8352928" cy="1231106"/>
          </a:xfrm>
          <a:prstGeom prst="rect">
            <a:avLst/>
          </a:prstGeom>
          <a:noFill/>
        </p:spPr>
        <p:txBody>
          <a:bodyPr wrap="square" rtlCol="0">
            <a:spAutoFit/>
          </a:bodyPr>
          <a:lstStyle/>
          <a:p>
            <a:pPr fontAlgn="t"/>
            <a:r>
              <a:rPr lang="es-ES" sz="2000" b="1" i="1" dirty="0" smtClean="0">
                <a:effectLst>
                  <a:glow rad="101600">
                    <a:srgbClr val="C00000">
                      <a:alpha val="60000"/>
                    </a:srgbClr>
                  </a:glow>
                  <a:outerShdw blurRad="38100" dist="38100" dir="2700000" algn="tl">
                    <a:srgbClr val="000000">
                      <a:alpha val="43137"/>
                    </a:srgbClr>
                  </a:outerShdw>
                </a:effectLst>
              </a:rPr>
              <a:t> La </a:t>
            </a:r>
            <a:r>
              <a:rPr lang="es-ES" sz="2000" b="1" i="1" dirty="0" smtClean="0">
                <a:effectLst>
                  <a:glow rad="101600">
                    <a:srgbClr val="C00000">
                      <a:alpha val="60000"/>
                    </a:srgbClr>
                  </a:glow>
                  <a:outerShdw blurRad="38100" dist="38100" dir="2700000" algn="tl">
                    <a:srgbClr val="000000">
                      <a:alpha val="43137"/>
                    </a:srgbClr>
                  </a:outerShdw>
                </a:effectLst>
              </a:rPr>
              <a:t>ciudad de Dubái tiene un cuarto de las grúas del mundo.</a:t>
            </a:r>
          </a:p>
          <a:p>
            <a:pPr fontAlgn="t"/>
            <a:r>
              <a:rPr lang="es-ES" i="1" dirty="0" smtClean="0">
                <a:effectLst>
                  <a:glow rad="101600">
                    <a:srgbClr val="C00000">
                      <a:alpha val="60000"/>
                    </a:srgbClr>
                  </a:glow>
                  <a:outerShdw blurRad="38100" dist="38100" dir="2700000" algn="tl">
                    <a:srgbClr val="000000">
                      <a:alpha val="43137"/>
                    </a:srgbClr>
                  </a:outerShdw>
                </a:effectLst>
              </a:rPr>
              <a:t> De un total de 125.000 grúas en todo el mundo, unas 30.000 operan en Dubái. En el 2017, la inversión en infraestructuras fue de 12.880 millones de dólares, la más alta a nivel mundial.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shred pattern="rectangl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barn(outVertical)">
                                      <p:cBhvr>
                                        <p:cTn id="7" dur="4000"/>
                                        <p:tgtEl>
                                          <p:spTgt spid="9218"/>
                                        </p:tgtEl>
                                      </p:cBhvr>
                                    </p:animEffect>
                                  </p:childTnLst>
                                </p:cTn>
                              </p:par>
                              <p:par>
                                <p:cTn id="8" presetID="23" presetClass="entr" presetSubtype="288" fill="hold" nodeType="withEffect">
                                  <p:stCondLst>
                                    <p:cond delay="0"/>
                                  </p:stCondLst>
                                  <p:childTnLst>
                                    <p:set>
                                      <p:cBhvr>
                                        <p:cTn id="9" dur="1" fill="hold">
                                          <p:stCondLst>
                                            <p:cond delay="0"/>
                                          </p:stCondLst>
                                        </p:cTn>
                                        <p:tgtEl>
                                          <p:spTgt spid="9218"/>
                                        </p:tgtEl>
                                        <p:attrNameLst>
                                          <p:attrName>style.visibility</p:attrName>
                                        </p:attrNameLst>
                                      </p:cBhvr>
                                      <p:to>
                                        <p:strVal val="visible"/>
                                      </p:to>
                                    </p:set>
                                    <p:anim calcmode="lin" valueType="num">
                                      <p:cBhvr>
                                        <p:cTn id="10" dur="4000" fill="hold"/>
                                        <p:tgtEl>
                                          <p:spTgt spid="9218"/>
                                        </p:tgtEl>
                                        <p:attrNameLst>
                                          <p:attrName>ppt_w</p:attrName>
                                        </p:attrNameLst>
                                      </p:cBhvr>
                                      <p:tavLst>
                                        <p:tav tm="0">
                                          <p:val>
                                            <p:strVal val="4/3*#ppt_w"/>
                                          </p:val>
                                        </p:tav>
                                        <p:tav tm="100000">
                                          <p:val>
                                            <p:strVal val="#ppt_w"/>
                                          </p:val>
                                        </p:tav>
                                      </p:tavLst>
                                    </p:anim>
                                    <p:anim calcmode="lin" valueType="num">
                                      <p:cBhvr>
                                        <p:cTn id="11" dur="4000" fill="hold"/>
                                        <p:tgtEl>
                                          <p:spTgt spid="9218"/>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1 Imagen" descr="0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95536"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JBR Beach está cubierta de arena blanca muy fina  y la entrada al mar es hermosamente gradual. El agua aquí es muy tranquila, ya que JBR Beach está orientada hacia una bahía construida artificialmente protegida de las olas.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14:shred pattern="rectangle" dir="out"/>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barn(outVertical)">
                                      <p:cBhvr>
                                        <p:cTn id="7" dur="4000"/>
                                        <p:tgtEl>
                                          <p:spTgt spid="10242"/>
                                        </p:tgtEl>
                                      </p:cBhvr>
                                    </p:animEffect>
                                  </p:childTnLst>
                                </p:cTn>
                              </p:par>
                              <p:par>
                                <p:cTn id="8" presetID="23" presetClass="entr" presetSubtype="272" fill="hold" nodeType="withEffect">
                                  <p:stCondLst>
                                    <p:cond delay="0"/>
                                  </p:stCondLst>
                                  <p:childTnLst>
                                    <p:set>
                                      <p:cBhvr>
                                        <p:cTn id="9" dur="1" fill="hold">
                                          <p:stCondLst>
                                            <p:cond delay="0"/>
                                          </p:stCondLst>
                                        </p:cTn>
                                        <p:tgtEl>
                                          <p:spTgt spid="10242"/>
                                        </p:tgtEl>
                                        <p:attrNameLst>
                                          <p:attrName>style.visibility</p:attrName>
                                        </p:attrNameLst>
                                      </p:cBhvr>
                                      <p:to>
                                        <p:strVal val="visible"/>
                                      </p:to>
                                    </p:set>
                                    <p:anim calcmode="lin" valueType="num">
                                      <p:cBhvr>
                                        <p:cTn id="10" dur="4000" fill="hold"/>
                                        <p:tgtEl>
                                          <p:spTgt spid="10242"/>
                                        </p:tgtEl>
                                        <p:attrNameLst>
                                          <p:attrName>ppt_w</p:attrName>
                                        </p:attrNameLst>
                                      </p:cBhvr>
                                      <p:tavLst>
                                        <p:tav tm="0">
                                          <p:val>
                                            <p:strVal val="2/3*#ppt_w"/>
                                          </p:val>
                                        </p:tav>
                                        <p:tav tm="100000">
                                          <p:val>
                                            <p:strVal val="#ppt_w"/>
                                          </p:val>
                                        </p:tav>
                                      </p:tavLst>
                                    </p:anim>
                                    <p:anim calcmode="lin" valueType="num">
                                      <p:cBhvr>
                                        <p:cTn id="11" dur="4000" fill="hold"/>
                                        <p:tgtEl>
                                          <p:spTgt spid="10242"/>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descr="0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827584"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playa está orientada al oeste, por lo que por la noche podrás disfrutar de románticas puestas de sol, preferiblemente con una copa de cóctel en uno de los numerosos bares locales.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3000">
        <p15:prstTrans prst="curtains"/>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arn(outVertical)">
                                      <p:cBhvr>
                                        <p:cTn id="7" dur="4000"/>
                                        <p:tgtEl>
                                          <p:spTgt spid="11266"/>
                                        </p:tgtEl>
                                      </p:cBhvr>
                                    </p:animEffect>
                                  </p:childTnLst>
                                </p:cTn>
                              </p:par>
                              <p:par>
                                <p:cTn id="8" presetID="29" presetClass="entr" presetSubtype="0" fill="hold" nodeType="withEffect">
                                  <p:stCondLst>
                                    <p:cond delay="0"/>
                                  </p:stCondLst>
                                  <p:childTnLst>
                                    <p:set>
                                      <p:cBhvr>
                                        <p:cTn id="9" dur="1" fill="hold">
                                          <p:stCondLst>
                                            <p:cond delay="0"/>
                                          </p:stCondLst>
                                        </p:cTn>
                                        <p:tgtEl>
                                          <p:spTgt spid="11266"/>
                                        </p:tgtEl>
                                        <p:attrNameLst>
                                          <p:attrName>style.visibility</p:attrName>
                                        </p:attrNameLst>
                                      </p:cBhvr>
                                      <p:to>
                                        <p:strVal val="visible"/>
                                      </p:to>
                                    </p:set>
                                    <p:anim calcmode="lin" valueType="num">
                                      <p:cBhvr>
                                        <p:cTn id="10" dur="4000" fill="hold"/>
                                        <p:tgtEl>
                                          <p:spTgt spid="11266"/>
                                        </p:tgtEl>
                                        <p:attrNameLst>
                                          <p:attrName>ppt_x</p:attrName>
                                        </p:attrNameLst>
                                      </p:cBhvr>
                                      <p:tavLst>
                                        <p:tav tm="0">
                                          <p:val>
                                            <p:strVal val="#ppt_x-.2"/>
                                          </p:val>
                                        </p:tav>
                                        <p:tav tm="100000">
                                          <p:val>
                                            <p:strVal val="#ppt_x"/>
                                          </p:val>
                                        </p:tav>
                                      </p:tavLst>
                                    </p:anim>
                                    <p:anim calcmode="lin" valueType="num">
                                      <p:cBhvr>
                                        <p:cTn id="11" dur="4000" fill="hold"/>
                                        <p:tgtEl>
                                          <p:spTgt spid="11266"/>
                                        </p:tgtEl>
                                        <p:attrNameLst>
                                          <p:attrName>ppt_y</p:attrName>
                                        </p:attrNameLst>
                                      </p:cBhvr>
                                      <p:tavLst>
                                        <p:tav tm="0">
                                          <p:val>
                                            <p:strVal val="#ppt_y"/>
                                          </p:val>
                                        </p:tav>
                                        <p:tav tm="100000">
                                          <p:val>
                                            <p:strVal val="#ppt_y"/>
                                          </p:val>
                                        </p:tav>
                                      </p:tavLst>
                                    </p:anim>
                                    <p:animEffect transition="in" filter="wipe(right)" prLst="gradientSize: 0.1">
                                      <p:cBhvr>
                                        <p:cTn id="12" dur="4000"/>
                                        <p:tgtEl>
                                          <p:spTgt spid="11266"/>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1 Imagen" descr="1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Particularmente popular es </a:t>
            </a:r>
            <a:r>
              <a:rPr lang="es-ES" i="1" dirty="0" err="1" smtClean="0">
                <a:effectLst>
                  <a:glow rad="101600">
                    <a:srgbClr val="C00000">
                      <a:alpha val="60000"/>
                    </a:srgbClr>
                  </a:glow>
                  <a:outerShdw blurRad="38100" dist="38100" dir="2700000" algn="tl">
                    <a:srgbClr val="000000">
                      <a:alpha val="43137"/>
                    </a:srgbClr>
                  </a:outerShdw>
                </a:effectLst>
              </a:rPr>
              <a:t>Kite</a:t>
            </a:r>
            <a:r>
              <a:rPr lang="es-ES" i="1" dirty="0" smtClean="0">
                <a:effectLst>
                  <a:glow rad="101600">
                    <a:srgbClr val="C00000">
                      <a:alpha val="60000"/>
                    </a:srgbClr>
                  </a:glow>
                  <a:outerShdw blurRad="38100" dist="38100" dir="2700000" algn="tl">
                    <a:srgbClr val="000000">
                      <a:alpha val="43137"/>
                    </a:srgbClr>
                  </a:outerShdw>
                </a:effectLst>
              </a:rPr>
              <a:t> Beach, ubicada justo al lado del legendario       hotel </a:t>
            </a:r>
            <a:r>
              <a:rPr lang="es-ES" i="1" dirty="0" err="1" smtClean="0">
                <a:effectLst>
                  <a:glow rad="101600">
                    <a:srgbClr val="C00000">
                      <a:alpha val="60000"/>
                    </a:srgbClr>
                  </a:glow>
                  <a:outerShdw blurRad="38100" dist="38100" dir="2700000" algn="tl">
                    <a:srgbClr val="000000">
                      <a:alpha val="43137"/>
                    </a:srgbClr>
                  </a:outerShdw>
                </a:effectLst>
              </a:rPr>
              <a:t>Burj</a:t>
            </a:r>
            <a:r>
              <a:rPr lang="es-ES" i="1" dirty="0" smtClean="0">
                <a:effectLst>
                  <a:glow rad="101600">
                    <a:srgbClr val="C00000">
                      <a:alpha val="60000"/>
                    </a:srgbClr>
                  </a:glow>
                  <a:outerShdw blurRad="38100" dist="38100" dir="2700000" algn="tl">
                    <a:srgbClr val="000000">
                      <a:alpha val="43137"/>
                    </a:srgbClr>
                  </a:outerShdw>
                </a:effectLst>
              </a:rPr>
              <a:t> Al </a:t>
            </a:r>
            <a:r>
              <a:rPr lang="es-ES" i="1" dirty="0" err="1" smtClean="0">
                <a:effectLst>
                  <a:glow rad="101600">
                    <a:srgbClr val="C00000">
                      <a:alpha val="60000"/>
                    </a:srgbClr>
                  </a:glow>
                  <a:outerShdw blurRad="38100" dist="38100" dir="2700000" algn="tl">
                    <a:srgbClr val="000000">
                      <a:alpha val="43137"/>
                    </a:srgbClr>
                  </a:outerShdw>
                </a:effectLst>
              </a:rPr>
              <a:t>Arab</a:t>
            </a:r>
            <a:r>
              <a:rPr lang="es-ES" i="1" dirty="0" smtClean="0">
                <a:effectLst>
                  <a:glow rad="101600">
                    <a:srgbClr val="C00000">
                      <a:alpha val="60000"/>
                    </a:srgbClr>
                  </a:glow>
                  <a:outerShdw blurRad="38100" dist="38100" dir="2700000" algn="tl">
                    <a:srgbClr val="000000">
                      <a:alpha val="43137"/>
                    </a:srgbClr>
                  </a:outerShdw>
                </a:effectLst>
              </a:rPr>
              <a:t> con forma de velero . Esta playa es también un lugar ideal para todos aquellos que quieran probar los deportes acuáticos.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checker/>
      </p:transition>
    </mc:Choice>
    <mc:Fallback xmlns="">
      <p:transition spd="slow" advTm="2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barn(outVertical)">
                                      <p:cBhvr>
                                        <p:cTn id="7" dur="4000"/>
                                        <p:tgtEl>
                                          <p:spTgt spid="21506"/>
                                        </p:tgtEl>
                                      </p:cBhvr>
                                    </p:animEffect>
                                  </p:childTnLst>
                                </p:cTn>
                              </p:par>
                              <p:par>
                                <p:cTn id="8" presetID="23" presetClass="entr" presetSubtype="288" fill="hold" nodeType="withEffect">
                                  <p:stCondLst>
                                    <p:cond delay="0"/>
                                  </p:stCondLst>
                                  <p:childTnLst>
                                    <p:set>
                                      <p:cBhvr>
                                        <p:cTn id="9" dur="1" fill="hold">
                                          <p:stCondLst>
                                            <p:cond delay="0"/>
                                          </p:stCondLst>
                                        </p:cTn>
                                        <p:tgtEl>
                                          <p:spTgt spid="21506"/>
                                        </p:tgtEl>
                                        <p:attrNameLst>
                                          <p:attrName>style.visibility</p:attrName>
                                        </p:attrNameLst>
                                      </p:cBhvr>
                                      <p:to>
                                        <p:strVal val="visible"/>
                                      </p:to>
                                    </p:set>
                                    <p:anim calcmode="lin" valueType="num">
                                      <p:cBhvr>
                                        <p:cTn id="10" dur="4000" fill="hold"/>
                                        <p:tgtEl>
                                          <p:spTgt spid="21506"/>
                                        </p:tgtEl>
                                        <p:attrNameLst>
                                          <p:attrName>ppt_w</p:attrName>
                                        </p:attrNameLst>
                                      </p:cBhvr>
                                      <p:tavLst>
                                        <p:tav tm="0">
                                          <p:val>
                                            <p:strVal val="4/3*#ppt_w"/>
                                          </p:val>
                                        </p:tav>
                                        <p:tav tm="100000">
                                          <p:val>
                                            <p:strVal val="#ppt_w"/>
                                          </p:val>
                                        </p:tav>
                                      </p:tavLst>
                                    </p:anim>
                                    <p:anim calcmode="lin" valueType="num">
                                      <p:cBhvr>
                                        <p:cTn id="11" dur="4000" fill="hold"/>
                                        <p:tgtEl>
                                          <p:spTgt spid="21506"/>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1 Imagen" descr="1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1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playa más hermosa y visitada de la costa del Golfo es la playa pública de </a:t>
            </a:r>
            <a:r>
              <a:rPr lang="es-ES" i="1" dirty="0" err="1" smtClean="0">
                <a:effectLst>
                  <a:glow rad="101600">
                    <a:srgbClr val="C00000">
                      <a:alpha val="60000"/>
                    </a:srgbClr>
                  </a:glow>
                  <a:outerShdw blurRad="38100" dist="38100" dir="2700000" algn="tl">
                    <a:srgbClr val="000000">
                      <a:alpha val="43137"/>
                    </a:srgbClr>
                  </a:outerShdw>
                </a:effectLst>
              </a:rPr>
              <a:t>Jumeirah</a:t>
            </a:r>
            <a:r>
              <a:rPr lang="es-ES" i="1" dirty="0" smtClean="0">
                <a:effectLst>
                  <a:glow rad="101600">
                    <a:srgbClr val="C00000">
                      <a:alpha val="60000"/>
                    </a:srgbClr>
                  </a:glow>
                  <a:outerShdw blurRad="38100" dist="38100" dir="2700000" algn="tl">
                    <a:srgbClr val="000000">
                      <a:alpha val="43137"/>
                    </a:srgbClr>
                  </a:outerShdw>
                </a:effectLst>
              </a:rPr>
              <a:t>, una hermosa playa bordeada de palmeras y agua azul celeste con arena blanca y fina que está cuidada durante todo el día.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checker/>
      </p:transition>
    </mc:Choice>
    <mc:Fallback xmlns="">
      <p:transition spd="slow" advTm="2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barn(outVertical)">
                                      <p:cBhvr>
                                        <p:cTn id="7" dur="4000"/>
                                        <p:tgtEl>
                                          <p:spTgt spid="22530"/>
                                        </p:tgtEl>
                                      </p:cBhvr>
                                    </p:animEffect>
                                  </p:childTnLst>
                                </p:cTn>
                              </p:par>
                              <p:par>
                                <p:cTn id="8" presetID="23" presetClass="entr" presetSubtype="288" fill="hold" nodeType="withEffect">
                                  <p:stCondLst>
                                    <p:cond delay="0"/>
                                  </p:stCondLst>
                                  <p:childTnLst>
                                    <p:set>
                                      <p:cBhvr>
                                        <p:cTn id="9" dur="1" fill="hold">
                                          <p:stCondLst>
                                            <p:cond delay="0"/>
                                          </p:stCondLst>
                                        </p:cTn>
                                        <p:tgtEl>
                                          <p:spTgt spid="22530"/>
                                        </p:tgtEl>
                                        <p:attrNameLst>
                                          <p:attrName>style.visibility</p:attrName>
                                        </p:attrNameLst>
                                      </p:cBhvr>
                                      <p:to>
                                        <p:strVal val="visible"/>
                                      </p:to>
                                    </p:set>
                                    <p:anim calcmode="lin" valueType="num">
                                      <p:cBhvr>
                                        <p:cTn id="10" dur="4000" fill="hold"/>
                                        <p:tgtEl>
                                          <p:spTgt spid="22530"/>
                                        </p:tgtEl>
                                        <p:attrNameLst>
                                          <p:attrName>ppt_w</p:attrName>
                                        </p:attrNameLst>
                                      </p:cBhvr>
                                      <p:tavLst>
                                        <p:tav tm="0">
                                          <p:val>
                                            <p:strVal val="4/3*#ppt_w"/>
                                          </p:val>
                                        </p:tav>
                                        <p:tav tm="100000">
                                          <p:val>
                                            <p:strVal val="#ppt_w"/>
                                          </p:val>
                                        </p:tav>
                                      </p:tavLst>
                                    </p:anim>
                                    <p:anim calcmode="lin" valueType="num">
                                      <p:cBhvr>
                                        <p:cTn id="11" dur="4000" fill="hold"/>
                                        <p:tgtEl>
                                          <p:spTgt spid="22530"/>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4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2/3*#ppt_w"/>
                                          </p:val>
                                        </p:tav>
                                        <p:tav tm="100000">
                                          <p:val>
                                            <p:strVal val="#ppt_w"/>
                                          </p:val>
                                        </p:tav>
                                      </p:tavLst>
                                    </p:anim>
                                    <p:anim calcmode="lin" valueType="num">
                                      <p:cBhvr>
                                        <p:cTn id="18" dur="4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1 Imagen" descr="0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611560"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Dubái es una ciudad obsesionada con los récords y todo tipo de "</a:t>
            </a:r>
            <a:r>
              <a:rPr lang="es-ES" i="1" dirty="0" smtClean="0">
                <a:effectLst>
                  <a:glow rad="101600">
                    <a:srgbClr val="C00000">
                      <a:alpha val="60000"/>
                    </a:srgbClr>
                  </a:glow>
                  <a:outerShdw blurRad="38100" dist="38100" dir="2700000" algn="tl">
                    <a:srgbClr val="000000">
                      <a:alpha val="43137"/>
                    </a:srgbClr>
                  </a:outerShdw>
                </a:effectLst>
              </a:rPr>
              <a:t>mejoras</a:t>
            </a:r>
            <a:r>
              <a:rPr lang="es-ES" i="1" dirty="0" smtClean="0">
                <a:effectLst>
                  <a:glow rad="101600">
                    <a:srgbClr val="C00000">
                      <a:alpha val="60000"/>
                    </a:srgbClr>
                  </a:glow>
                  <a:outerShdw blurRad="38100" dist="38100" dir="2700000" algn="tl">
                    <a:srgbClr val="000000">
                      <a:alpha val="43137"/>
                    </a:srgbClr>
                  </a:outerShdw>
                </a:effectLst>
              </a:rPr>
              <a:t>" difíciles de imaginar. Y Dubái </a:t>
            </a:r>
            <a:r>
              <a:rPr lang="es-ES" i="1" dirty="0" err="1" smtClean="0">
                <a:effectLst>
                  <a:glow rad="101600">
                    <a:srgbClr val="C00000">
                      <a:alpha val="60000"/>
                    </a:srgbClr>
                  </a:glow>
                  <a:outerShdw blurRad="38100" dist="38100" dir="2700000" algn="tl">
                    <a:srgbClr val="000000">
                      <a:alpha val="43137"/>
                    </a:srgbClr>
                  </a:outerShdw>
                </a:effectLst>
              </a:rPr>
              <a:t>Miracle</a:t>
            </a:r>
            <a:r>
              <a:rPr lang="es-ES" i="1" dirty="0" smtClean="0">
                <a:effectLst>
                  <a:glow rad="101600">
                    <a:srgbClr val="C00000">
                      <a:alpha val="60000"/>
                    </a:srgbClr>
                  </a:glow>
                  <a:outerShdw blurRad="38100" dist="38100" dir="2700000" algn="tl">
                    <a:srgbClr val="000000">
                      <a:alpha val="43137"/>
                    </a:srgbClr>
                  </a:outerShdw>
                </a:effectLst>
              </a:rPr>
              <a:t> Garden, el jardín de flores más grande del mundo , es sin duda uno de ellos.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checker dir="vert"/>
      </p:transition>
    </mc:Choice>
    <mc:Fallback xmlns="">
      <p:transition spd="slow" advTm="24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barn(outVertical)">
                                      <p:cBhvr>
                                        <p:cTn id="7" dur="4000"/>
                                        <p:tgtEl>
                                          <p:spTgt spid="12290"/>
                                        </p:tgtEl>
                                      </p:cBhvr>
                                    </p:animEffect>
                                  </p:childTnLst>
                                </p:cTn>
                              </p:par>
                              <p:par>
                                <p:cTn id="8" presetID="29" presetClass="entr" presetSubtype="0" fill="hold" nodeType="withEffect">
                                  <p:stCondLst>
                                    <p:cond delay="0"/>
                                  </p:stCondLst>
                                  <p:childTnLst>
                                    <p:set>
                                      <p:cBhvr>
                                        <p:cTn id="9" dur="1" fill="hold">
                                          <p:stCondLst>
                                            <p:cond delay="0"/>
                                          </p:stCondLst>
                                        </p:cTn>
                                        <p:tgtEl>
                                          <p:spTgt spid="12290"/>
                                        </p:tgtEl>
                                        <p:attrNameLst>
                                          <p:attrName>style.visibility</p:attrName>
                                        </p:attrNameLst>
                                      </p:cBhvr>
                                      <p:to>
                                        <p:strVal val="visible"/>
                                      </p:to>
                                    </p:set>
                                    <p:anim calcmode="lin" valueType="num">
                                      <p:cBhvr>
                                        <p:cTn id="10" dur="4000" fill="hold"/>
                                        <p:tgtEl>
                                          <p:spTgt spid="12290"/>
                                        </p:tgtEl>
                                        <p:attrNameLst>
                                          <p:attrName>ppt_x</p:attrName>
                                        </p:attrNameLst>
                                      </p:cBhvr>
                                      <p:tavLst>
                                        <p:tav tm="0">
                                          <p:val>
                                            <p:strVal val="#ppt_x-.2"/>
                                          </p:val>
                                        </p:tav>
                                        <p:tav tm="100000">
                                          <p:val>
                                            <p:strVal val="#ppt_x"/>
                                          </p:val>
                                        </p:tav>
                                      </p:tavLst>
                                    </p:anim>
                                    <p:anim calcmode="lin" valueType="num">
                                      <p:cBhvr>
                                        <p:cTn id="11" dur="4000" fill="hold"/>
                                        <p:tgtEl>
                                          <p:spTgt spid="12290"/>
                                        </p:tgtEl>
                                        <p:attrNameLst>
                                          <p:attrName>ppt_y</p:attrName>
                                        </p:attrNameLst>
                                      </p:cBhvr>
                                      <p:tavLst>
                                        <p:tav tm="0">
                                          <p:val>
                                            <p:strVal val="#ppt_y"/>
                                          </p:val>
                                        </p:tav>
                                        <p:tav tm="100000">
                                          <p:val>
                                            <p:strVal val="#ppt_y"/>
                                          </p:val>
                                        </p:tav>
                                      </p:tavLst>
                                    </p:anim>
                                    <p:animEffect transition="in" filter="wipe(right)" prLst="gradientSize: 0.1">
                                      <p:cBhvr>
                                        <p:cTn id="12" dur="4000"/>
                                        <p:tgtEl>
                                          <p:spTgt spid="12290"/>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1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251520"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resplandeciente complejo de lujo con varios hoteles de 5*, los mejores restaurantes de alta gama y un enorme centro comercial está construido al estilo de una antigua ciudad árabe y los tradicionales zocos y mercados de Dubái.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wheel spokes="1"/>
      </p:transition>
    </mc:Choice>
    <mc:Fallback xmlns="">
      <p:transition spd="slow" advTm="28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outVertical)">
                                      <p:cBhvr>
                                        <p:cTn id="7" dur="4000"/>
                                        <p:tgtEl>
                                          <p:spTgt spid="15362"/>
                                        </p:tgtEl>
                                      </p:cBhvr>
                                    </p:animEffect>
                                  </p:childTnLst>
                                </p:cTn>
                              </p:par>
                              <p:par>
                                <p:cTn id="8" presetID="23" presetClass="entr" presetSubtype="272"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4000" fill="hold"/>
                                        <p:tgtEl>
                                          <p:spTgt spid="15362"/>
                                        </p:tgtEl>
                                        <p:attrNameLst>
                                          <p:attrName>ppt_w</p:attrName>
                                        </p:attrNameLst>
                                      </p:cBhvr>
                                      <p:tavLst>
                                        <p:tav tm="0">
                                          <p:val>
                                            <p:strVal val="2/3*#ppt_w"/>
                                          </p:val>
                                        </p:tav>
                                        <p:tav tm="100000">
                                          <p:val>
                                            <p:strVal val="#ppt_w"/>
                                          </p:val>
                                        </p:tav>
                                      </p:tavLst>
                                    </p:anim>
                                    <p:anim calcmode="lin" valueType="num">
                                      <p:cBhvr>
                                        <p:cTn id="11" dur="4000" fill="hold"/>
                                        <p:tgtEl>
                                          <p:spTgt spid="15362"/>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mezquita más grande de Dubái, la Mezquita </a:t>
            </a:r>
            <a:r>
              <a:rPr lang="es-ES" i="1" dirty="0" err="1" smtClean="0">
                <a:effectLst>
                  <a:glow rad="101600">
                    <a:srgbClr val="C00000">
                      <a:alpha val="60000"/>
                    </a:srgbClr>
                  </a:glow>
                  <a:outerShdw blurRad="38100" dist="38100" dir="2700000" algn="tl">
                    <a:srgbClr val="000000">
                      <a:alpha val="43137"/>
                    </a:srgbClr>
                  </a:outerShdw>
                </a:effectLst>
              </a:rPr>
              <a:t>Jumeirah</a:t>
            </a:r>
            <a:r>
              <a:rPr lang="es-ES" i="1" dirty="0" smtClean="0">
                <a:effectLst>
                  <a:glow rad="101600">
                    <a:srgbClr val="C00000">
                      <a:alpha val="60000"/>
                    </a:srgbClr>
                  </a:glow>
                  <a:outerShdw blurRad="38100" dist="38100" dir="2700000" algn="tl">
                    <a:srgbClr val="000000">
                      <a:alpha val="43137"/>
                    </a:srgbClr>
                  </a:outerShdw>
                </a:effectLst>
              </a:rPr>
              <a:t>, para conocer al menos parcialmente la cultura de otra religión. Terminada en 1979, la Mezquita </a:t>
            </a:r>
            <a:r>
              <a:rPr lang="es-ES" i="1" dirty="0" err="1" smtClean="0">
                <a:effectLst>
                  <a:glow rad="101600">
                    <a:srgbClr val="C00000">
                      <a:alpha val="60000"/>
                    </a:srgbClr>
                  </a:glow>
                  <a:outerShdw blurRad="38100" dist="38100" dir="2700000" algn="tl">
                    <a:srgbClr val="000000">
                      <a:alpha val="43137"/>
                    </a:srgbClr>
                  </a:outerShdw>
                </a:effectLst>
              </a:rPr>
              <a:t>Jumeirah</a:t>
            </a:r>
            <a:r>
              <a:rPr lang="es-ES" i="1" dirty="0" smtClean="0">
                <a:effectLst>
                  <a:glow rad="101600">
                    <a:srgbClr val="C00000">
                      <a:alpha val="60000"/>
                    </a:srgbClr>
                  </a:glow>
                  <a:outerShdw blurRad="38100" dist="38100" dir="2700000" algn="tl">
                    <a:srgbClr val="000000">
                      <a:alpha val="43137"/>
                    </a:srgbClr>
                  </a:outerShdw>
                </a:effectLst>
              </a:rPr>
              <a:t> desempeñó y sigue desempeñando el papel clave de Centro </a:t>
            </a:r>
            <a:r>
              <a:rPr lang="es-ES" i="1" dirty="0" err="1" smtClean="0">
                <a:effectLst>
                  <a:glow rad="101600">
                    <a:srgbClr val="C00000">
                      <a:alpha val="60000"/>
                    </a:srgbClr>
                  </a:glow>
                  <a:outerShdw blurRad="38100" dist="38100" dir="2700000" algn="tl">
                    <a:srgbClr val="000000">
                      <a:alpha val="43137"/>
                    </a:srgbClr>
                  </a:outerShdw>
                </a:effectLst>
              </a:rPr>
              <a:t>Sheikh</a:t>
            </a:r>
            <a:r>
              <a:rPr lang="es-ES" i="1" dirty="0" smtClean="0">
                <a:effectLst>
                  <a:glow rad="101600">
                    <a:srgbClr val="C00000">
                      <a:alpha val="60000"/>
                    </a:srgbClr>
                  </a:glow>
                  <a:outerShdw blurRad="38100" dist="38100" dir="2700000" algn="tl">
                    <a:srgbClr val="000000">
                      <a:alpha val="43137"/>
                    </a:srgbClr>
                  </a:outerShdw>
                </a:effectLst>
              </a:rPr>
              <a:t> Mohammed.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wheelReverse spokes="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inVertical)">
                                      <p:cBhvr>
                                        <p:cTn id="7" dur="4000"/>
                                        <p:tgtEl>
                                          <p:spTgt spid="15362"/>
                                        </p:tgtEl>
                                      </p:cBhvr>
                                    </p:animEffect>
                                  </p:childTnLst>
                                </p:cTn>
                              </p:par>
                              <p:par>
                                <p:cTn id="8" presetID="23" presetClass="entr" presetSubtype="288"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4000" fill="hold"/>
                                        <p:tgtEl>
                                          <p:spTgt spid="15362"/>
                                        </p:tgtEl>
                                        <p:attrNameLst>
                                          <p:attrName>ppt_w</p:attrName>
                                        </p:attrNameLst>
                                      </p:cBhvr>
                                      <p:tavLst>
                                        <p:tav tm="0">
                                          <p:val>
                                            <p:strVal val="4/3*#ppt_w"/>
                                          </p:val>
                                        </p:tav>
                                        <p:tav tm="100000">
                                          <p:val>
                                            <p:strVal val="#ppt_w"/>
                                          </p:val>
                                        </p:tav>
                                      </p:tavLst>
                                    </p:anim>
                                    <p:anim calcmode="lin" valueType="num">
                                      <p:cBhvr>
                                        <p:cTn id="11" dur="4000" fill="hold"/>
                                        <p:tgtEl>
                                          <p:spTgt spid="1536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1 Imagen" descr="1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23528"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Entendimiento y marca el llamado Principio "Puertas Abiertas, Mentes Abiertas". También está abierto a no creyentes </a:t>
            </a:r>
            <a:r>
              <a:rPr lang="es-ES" i="1" dirty="0" smtClean="0">
                <a:effectLst>
                  <a:glow rad="101600">
                    <a:srgbClr val="C00000">
                      <a:alpha val="60000"/>
                    </a:srgbClr>
                  </a:glow>
                  <a:outerShdw blurRad="38100" dist="38100" dir="2700000" algn="tl">
                    <a:srgbClr val="000000">
                      <a:alpha val="43137"/>
                    </a:srgbClr>
                  </a:outerShdw>
                </a:effectLst>
              </a:rPr>
              <a:t>y </a:t>
            </a:r>
            <a:r>
              <a:rPr lang="es-ES" i="1" dirty="0" smtClean="0">
                <a:effectLst>
                  <a:glow rad="101600">
                    <a:srgbClr val="C00000">
                      <a:alpha val="60000"/>
                    </a:srgbClr>
                  </a:glow>
                  <a:outerShdw blurRad="38100" dist="38100" dir="2700000" algn="tl">
                    <a:srgbClr val="000000">
                      <a:alpha val="43137"/>
                    </a:srgbClr>
                  </a:outerShdw>
                </a:effectLst>
              </a:rPr>
              <a:t>otras religiones, y cualquiera es bienvenido al interior.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wedge/>
      </p:transition>
    </mc:Choice>
    <mc:Fallback xmlns="">
      <p:transition spd="slow" advTm="23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arn(inVertical)">
                                      <p:cBhvr>
                                        <p:cTn id="7" dur="4000"/>
                                        <p:tgtEl>
                                          <p:spTgt spid="16386"/>
                                        </p:tgtEl>
                                      </p:cBhvr>
                                    </p:animEffect>
                                  </p:childTnLst>
                                </p:cTn>
                              </p:par>
                              <p:par>
                                <p:cTn id="8" presetID="23" presetClass="entr" presetSubtype="272" fill="hold" nodeType="withEffect">
                                  <p:stCondLst>
                                    <p:cond delay="0"/>
                                  </p:stCondLst>
                                  <p:childTnLst>
                                    <p:set>
                                      <p:cBhvr>
                                        <p:cTn id="9" dur="1" fill="hold">
                                          <p:stCondLst>
                                            <p:cond delay="0"/>
                                          </p:stCondLst>
                                        </p:cTn>
                                        <p:tgtEl>
                                          <p:spTgt spid="16386"/>
                                        </p:tgtEl>
                                        <p:attrNameLst>
                                          <p:attrName>style.visibility</p:attrName>
                                        </p:attrNameLst>
                                      </p:cBhvr>
                                      <p:to>
                                        <p:strVal val="visible"/>
                                      </p:to>
                                    </p:set>
                                    <p:anim calcmode="lin" valueType="num">
                                      <p:cBhvr>
                                        <p:cTn id="10" dur="4000" fill="hold"/>
                                        <p:tgtEl>
                                          <p:spTgt spid="16386"/>
                                        </p:tgtEl>
                                        <p:attrNameLst>
                                          <p:attrName>ppt_w</p:attrName>
                                        </p:attrNameLst>
                                      </p:cBhvr>
                                      <p:tavLst>
                                        <p:tav tm="0">
                                          <p:val>
                                            <p:strVal val="2/3*#ppt_w"/>
                                          </p:val>
                                        </p:tav>
                                        <p:tav tm="100000">
                                          <p:val>
                                            <p:strVal val="#ppt_w"/>
                                          </p:val>
                                        </p:tav>
                                      </p:tavLst>
                                    </p:anim>
                                    <p:anim calcmode="lin" valueType="num">
                                      <p:cBhvr>
                                        <p:cTn id="11" dur="4000" fill="hold"/>
                                        <p:tgtEl>
                                          <p:spTgt spid="16386"/>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1 Imagen" descr="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acuático Wild </a:t>
            </a:r>
            <a:r>
              <a:rPr lang="es-ES" i="1" dirty="0" err="1" smtClean="0">
                <a:effectLst>
                  <a:glow rad="101600">
                    <a:srgbClr val="C00000">
                      <a:alpha val="60000"/>
                    </a:srgbClr>
                  </a:glow>
                  <a:outerShdw blurRad="38100" dist="38100" dir="2700000" algn="tl">
                    <a:srgbClr val="000000">
                      <a:alpha val="43137"/>
                    </a:srgbClr>
                  </a:outerShdw>
                </a:effectLst>
              </a:rPr>
              <a:t>Wadi</a:t>
            </a:r>
            <a:r>
              <a:rPr lang="es-ES" i="1" dirty="0" smtClean="0">
                <a:effectLst>
                  <a:glow rad="101600">
                    <a:srgbClr val="C00000">
                      <a:alpha val="60000"/>
                    </a:srgbClr>
                  </a:glow>
                  <a:outerShdw blurRad="38100" dist="38100" dir="2700000" algn="tl">
                    <a:srgbClr val="000000">
                      <a:alpha val="43137"/>
                    </a:srgbClr>
                  </a:outerShdw>
                </a:effectLst>
              </a:rPr>
              <a:t>, que ofrece 30 toboganes y atracciones aptas para toda la familia, es un destino buscado por todos los amantes de la adrenalina. Su mayor alarde es el tobogán </a:t>
            </a:r>
            <a:r>
              <a:rPr lang="es-ES" i="1" dirty="0" err="1" smtClean="0">
                <a:effectLst>
                  <a:glow rad="101600">
                    <a:srgbClr val="C00000">
                      <a:alpha val="60000"/>
                    </a:srgbClr>
                  </a:glow>
                  <a:outerShdw blurRad="38100" dist="38100" dir="2700000" algn="tl">
                    <a:srgbClr val="000000">
                      <a:alpha val="43137"/>
                    </a:srgbClr>
                  </a:outerShdw>
                </a:effectLst>
              </a:rPr>
              <a:t>Jumeirah</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Sceirah</a:t>
            </a:r>
            <a:r>
              <a:rPr lang="es-ES" i="1" dirty="0" smtClean="0">
                <a:effectLst>
                  <a:glow rad="101600">
                    <a:srgbClr val="C00000">
                      <a:alpha val="60000"/>
                    </a:srgbClr>
                  </a:glow>
                  <a:outerShdw blurRad="38100" dist="38100" dir="2700000" algn="tl">
                    <a:srgbClr val="000000">
                      <a:alpha val="43137"/>
                    </a:srgbClr>
                  </a:outerShdw>
                </a:effectLst>
              </a:rPr>
              <a:t> de 33 metros de altura, que ostenta el título de tobogán acuático más grande ubicado fuera de América del Norte.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35000">
        <p14:glitter pattern="hexagon"/>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barn(inHorizontal)">
                                      <p:cBhvr>
                                        <p:cTn id="7" dur="4000"/>
                                        <p:tgtEl>
                                          <p:spTgt spid="19458"/>
                                        </p:tgtEl>
                                      </p:cBhvr>
                                    </p:animEffect>
                                  </p:childTnLst>
                                </p:cTn>
                              </p:par>
                              <p:par>
                                <p:cTn id="8" presetID="23" presetClass="entr" presetSubtype="272" fill="hold" nodeType="withEffect">
                                  <p:stCondLst>
                                    <p:cond delay="0"/>
                                  </p:stCondLst>
                                  <p:childTnLst>
                                    <p:set>
                                      <p:cBhvr>
                                        <p:cTn id="9" dur="1" fill="hold">
                                          <p:stCondLst>
                                            <p:cond delay="0"/>
                                          </p:stCondLst>
                                        </p:cTn>
                                        <p:tgtEl>
                                          <p:spTgt spid="19458"/>
                                        </p:tgtEl>
                                        <p:attrNameLst>
                                          <p:attrName>style.visibility</p:attrName>
                                        </p:attrNameLst>
                                      </p:cBhvr>
                                      <p:to>
                                        <p:strVal val="visible"/>
                                      </p:to>
                                    </p:set>
                                    <p:anim calcmode="lin" valueType="num">
                                      <p:cBhvr>
                                        <p:cTn id="10" dur="4000" fill="hold"/>
                                        <p:tgtEl>
                                          <p:spTgt spid="19458"/>
                                        </p:tgtEl>
                                        <p:attrNameLst>
                                          <p:attrName>ppt_w</p:attrName>
                                        </p:attrNameLst>
                                      </p:cBhvr>
                                      <p:tavLst>
                                        <p:tav tm="0">
                                          <p:val>
                                            <p:strVal val="2/3*#ppt_w"/>
                                          </p:val>
                                        </p:tav>
                                        <p:tav tm="100000">
                                          <p:val>
                                            <p:strVal val="#ppt_w"/>
                                          </p:val>
                                        </p:tav>
                                      </p:tavLst>
                                    </p:anim>
                                    <p:anim calcmode="lin" valueType="num">
                                      <p:cBhvr>
                                        <p:cTn id="11" dur="4000" fill="hold"/>
                                        <p:tgtEl>
                                          <p:spTgt spid="19458"/>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1 Imagen" descr="1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467544"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Experimentarás una descarga de adrenalina irrepetible en los toboganes del parque acuático menos popular de Dubái, considerado con razón el número uno entre los parques acuáticos ubicados en Medio Oriente.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6000">
        <p14:glitter pattern="hexago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barn(inVertical)">
                                      <p:cBhvr>
                                        <p:cTn id="7" dur="4000"/>
                                        <p:tgtEl>
                                          <p:spTgt spid="20482"/>
                                        </p:tgtEl>
                                      </p:cBhvr>
                                    </p:animEffect>
                                  </p:childTnLst>
                                </p:cTn>
                              </p:par>
                              <p:par>
                                <p:cTn id="8" presetID="23" presetClass="entr" presetSubtype="272" fill="hold" nodeType="withEffect">
                                  <p:stCondLst>
                                    <p:cond delay="0"/>
                                  </p:stCondLst>
                                  <p:childTnLst>
                                    <p:set>
                                      <p:cBhvr>
                                        <p:cTn id="9" dur="1" fill="hold">
                                          <p:stCondLst>
                                            <p:cond delay="0"/>
                                          </p:stCondLst>
                                        </p:cTn>
                                        <p:tgtEl>
                                          <p:spTgt spid="20482"/>
                                        </p:tgtEl>
                                        <p:attrNameLst>
                                          <p:attrName>style.visibility</p:attrName>
                                        </p:attrNameLst>
                                      </p:cBhvr>
                                      <p:to>
                                        <p:strVal val="visible"/>
                                      </p:to>
                                    </p:set>
                                    <p:anim calcmode="lin" valueType="num">
                                      <p:cBhvr>
                                        <p:cTn id="10" dur="4000" fill="hold"/>
                                        <p:tgtEl>
                                          <p:spTgt spid="20482"/>
                                        </p:tgtEl>
                                        <p:attrNameLst>
                                          <p:attrName>ppt_w</p:attrName>
                                        </p:attrNameLst>
                                      </p:cBhvr>
                                      <p:tavLst>
                                        <p:tav tm="0">
                                          <p:val>
                                            <p:strVal val="2/3*#ppt_w"/>
                                          </p:val>
                                        </p:tav>
                                        <p:tav tm="100000">
                                          <p:val>
                                            <p:strVal val="#ppt_w"/>
                                          </p:val>
                                        </p:tav>
                                      </p:tavLst>
                                    </p:anim>
                                    <p:anim calcmode="lin" valueType="num">
                                      <p:cBhvr>
                                        <p:cTn id="11" dur="4000" fill="hold"/>
                                        <p:tgtEl>
                                          <p:spTgt spid="20482"/>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1 Imagen" descr="2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2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657700"/>
            <a:ext cx="8568952"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Burj</a:t>
            </a:r>
            <a:r>
              <a:rPr lang="es-ES" i="1" dirty="0" smtClean="0">
                <a:effectLst>
                  <a:glow rad="101600">
                    <a:srgbClr val="C00000">
                      <a:alpha val="60000"/>
                    </a:srgbClr>
                  </a:glow>
                  <a:outerShdw blurRad="38100" dist="38100" dir="2700000" algn="tl">
                    <a:srgbClr val="000000">
                      <a:alpha val="43137"/>
                    </a:srgbClr>
                  </a:outerShdw>
                </a:effectLst>
              </a:rPr>
              <a:t> Al </a:t>
            </a:r>
            <a:r>
              <a:rPr lang="es-ES" i="1" dirty="0" err="1" smtClean="0">
                <a:effectLst>
                  <a:glow rad="101600">
                    <a:srgbClr val="C00000">
                      <a:alpha val="60000"/>
                    </a:srgbClr>
                  </a:glow>
                  <a:outerShdw blurRad="38100" dist="38100" dir="2700000" algn="tl">
                    <a:srgbClr val="000000">
                      <a:alpha val="43137"/>
                    </a:srgbClr>
                  </a:outerShdw>
                </a:effectLst>
              </a:rPr>
              <a:t>Arab</a:t>
            </a:r>
            <a:r>
              <a:rPr lang="es-ES" i="1" dirty="0" smtClean="0">
                <a:effectLst>
                  <a:glow rad="101600">
                    <a:srgbClr val="C00000">
                      <a:alpha val="60000"/>
                    </a:srgbClr>
                  </a:glow>
                  <a:outerShdw blurRad="38100" dist="38100" dir="2700000" algn="tl">
                    <a:srgbClr val="000000">
                      <a:alpha val="43137"/>
                    </a:srgbClr>
                  </a:outerShdw>
                </a:effectLst>
              </a:rPr>
              <a:t>, también llamado el velero, es un lujoso hotel de cinco estrellas ubicado en una isla artificial cerca de la playa de </a:t>
            </a:r>
            <a:r>
              <a:rPr lang="es-ES" i="1" dirty="0" err="1" smtClean="0">
                <a:effectLst>
                  <a:glow rad="101600">
                    <a:srgbClr val="C00000">
                      <a:alpha val="60000"/>
                    </a:srgbClr>
                  </a:glow>
                  <a:outerShdw blurRad="38100" dist="38100" dir="2700000" algn="tl">
                    <a:srgbClr val="000000">
                      <a:alpha val="43137"/>
                    </a:srgbClr>
                  </a:outerShdw>
                </a:effectLst>
              </a:rPr>
              <a:t>Jumeirah</a:t>
            </a:r>
            <a:r>
              <a:rPr lang="es-ES" i="1" dirty="0" smtClean="0">
                <a:effectLst>
                  <a:glow rad="101600">
                    <a:srgbClr val="C00000">
                      <a:alpha val="60000"/>
                    </a:srgbClr>
                  </a:glow>
                  <a:outerShdw blurRad="38100" dist="38100" dir="2700000" algn="tl">
                    <a:srgbClr val="000000">
                      <a:alpha val="43137"/>
                    </a:srgbClr>
                  </a:outerShdw>
                </a:effectLst>
              </a:rPr>
              <a:t> , que inmediatamente después de su apertura en 1999 se convirtió en un símbolo inherente de </a:t>
            </a:r>
            <a:r>
              <a:rPr lang="es-ES" i="1" dirty="0" smtClean="0">
                <a:effectLst>
                  <a:glow rad="101600">
                    <a:srgbClr val="C00000">
                      <a:alpha val="60000"/>
                    </a:srgbClr>
                  </a:glow>
                  <a:outerShdw blurRad="38100" dist="38100" dir="2700000" algn="tl">
                    <a:srgbClr val="000000">
                      <a:alpha val="43137"/>
                    </a:srgbClr>
                  </a:outerShdw>
                </a:effectLst>
              </a:rPr>
              <a:t>Dubái</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9000">
        <p14:glitter dir="r" pattern="hexagon"/>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arn(outVertical)">
                                      <p:cBhvr>
                                        <p:cTn id="7" dur="4000"/>
                                        <p:tgtEl>
                                          <p:spTgt spid="26626"/>
                                        </p:tgtEl>
                                      </p:cBhvr>
                                    </p:animEffect>
                                  </p:childTnLst>
                                </p:cTn>
                              </p:par>
                              <p:par>
                                <p:cTn id="8" presetID="23" presetClass="entr" presetSubtype="288"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 calcmode="lin" valueType="num">
                                      <p:cBhvr>
                                        <p:cTn id="10" dur="4000" fill="hold"/>
                                        <p:tgtEl>
                                          <p:spTgt spid="26626"/>
                                        </p:tgtEl>
                                        <p:attrNameLst>
                                          <p:attrName>ppt_w</p:attrName>
                                        </p:attrNameLst>
                                      </p:cBhvr>
                                      <p:tavLst>
                                        <p:tav tm="0">
                                          <p:val>
                                            <p:strVal val="4/3*#ppt_w"/>
                                          </p:val>
                                        </p:tav>
                                        <p:tav tm="100000">
                                          <p:val>
                                            <p:strVal val="#ppt_w"/>
                                          </p:val>
                                        </p:tav>
                                      </p:tavLst>
                                    </p:anim>
                                    <p:anim calcmode="lin" valueType="num">
                                      <p:cBhvr>
                                        <p:cTn id="11" dur="4000" fill="hold"/>
                                        <p:tgtEl>
                                          <p:spTgt spid="26626"/>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Horizontal)">
                                      <p:cBhvr>
                                        <p:cTn id="14" dur="4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4/3*#ppt_w"/>
                                          </p:val>
                                        </p:tav>
                                        <p:tav tm="100000">
                                          <p:val>
                                            <p:strVal val="#ppt_w"/>
                                          </p:val>
                                        </p:tav>
                                      </p:tavLst>
                                    </p:anim>
                                    <p:anim calcmode="lin" valueType="num">
                                      <p:cBhvr>
                                        <p:cTn id="18" dur="4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1 Imagen" descr="2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2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elegante estructura alcanza una altura de 321 metros, es decir, unos metros más que la Torre Eiffel  , y tiene la forma de un velero, lo que debería resaltar su posición en el mar. Sin embargo, el edificio recibe a menudo el sobrenombre de "Dedo de Alá".</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0000">
        <p15:prstTrans prst="peelOff"/>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barn(outVertical)">
                                      <p:cBhvr>
                                        <p:cTn id="7" dur="4000"/>
                                        <p:tgtEl>
                                          <p:spTgt spid="25602"/>
                                        </p:tgtEl>
                                      </p:cBhvr>
                                    </p:animEffect>
                                  </p:childTnLst>
                                </p:cTn>
                              </p:par>
                              <p:par>
                                <p:cTn id="8" presetID="23" presetClass="entr" presetSubtype="288" fill="hold" nodeType="withEffect">
                                  <p:stCondLst>
                                    <p:cond delay="0"/>
                                  </p:stCondLst>
                                  <p:childTnLst>
                                    <p:set>
                                      <p:cBhvr>
                                        <p:cTn id="9" dur="1" fill="hold">
                                          <p:stCondLst>
                                            <p:cond delay="0"/>
                                          </p:stCondLst>
                                        </p:cTn>
                                        <p:tgtEl>
                                          <p:spTgt spid="25602"/>
                                        </p:tgtEl>
                                        <p:attrNameLst>
                                          <p:attrName>style.visibility</p:attrName>
                                        </p:attrNameLst>
                                      </p:cBhvr>
                                      <p:to>
                                        <p:strVal val="visible"/>
                                      </p:to>
                                    </p:set>
                                    <p:anim calcmode="lin" valueType="num">
                                      <p:cBhvr>
                                        <p:cTn id="10" dur="4000" fill="hold"/>
                                        <p:tgtEl>
                                          <p:spTgt spid="25602"/>
                                        </p:tgtEl>
                                        <p:attrNameLst>
                                          <p:attrName>ppt_w</p:attrName>
                                        </p:attrNameLst>
                                      </p:cBhvr>
                                      <p:tavLst>
                                        <p:tav tm="0">
                                          <p:val>
                                            <p:strVal val="4/3*#ppt_w"/>
                                          </p:val>
                                        </p:tav>
                                        <p:tav tm="100000">
                                          <p:val>
                                            <p:strVal val="#ppt_w"/>
                                          </p:val>
                                        </p:tav>
                                      </p:tavLst>
                                    </p:anim>
                                    <p:anim calcmode="lin" valueType="num">
                                      <p:cBhvr>
                                        <p:cTn id="11" dur="4000" fill="hold"/>
                                        <p:tgtEl>
                                          <p:spTgt spid="25602"/>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4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4/3*#ppt_w"/>
                                          </p:val>
                                        </p:tav>
                                        <p:tav tm="100000">
                                          <p:val>
                                            <p:strVal val="#ppt_w"/>
                                          </p:val>
                                        </p:tav>
                                      </p:tavLst>
                                    </p:anim>
                                    <p:anim calcmode="lin" valueType="num">
                                      <p:cBhvr>
                                        <p:cTn id="18" dur="4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1 Imagen" descr="2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20.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primera vista, el hotel llama la atención por el helipuerto suspendido en el tejado del piso 51, que atiende a los huéspedes más móviles del hotel. En 2005, se transformó temporalmente en una cancha de tenis épica donde Roger </a:t>
            </a:r>
            <a:r>
              <a:rPr lang="es-ES" i="1" dirty="0" err="1" smtClean="0">
                <a:effectLst>
                  <a:glow rad="101600">
                    <a:srgbClr val="C00000">
                      <a:alpha val="60000"/>
                    </a:srgbClr>
                  </a:glow>
                  <a:outerShdw blurRad="38100" dist="38100" dir="2700000" algn="tl">
                    <a:srgbClr val="000000">
                      <a:alpha val="43137"/>
                    </a:srgbClr>
                  </a:outerShdw>
                </a:effectLst>
              </a:rPr>
              <a:t>Féderer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y </a:t>
            </a:r>
            <a:r>
              <a:rPr lang="es-ES" i="1" dirty="0" smtClean="0">
                <a:effectLst>
                  <a:glow rad="101600">
                    <a:srgbClr val="C00000">
                      <a:alpha val="60000"/>
                    </a:srgbClr>
                  </a:glow>
                  <a:outerShdw blurRad="38100" dist="38100" dir="2700000" algn="tl">
                    <a:srgbClr val="000000">
                      <a:alpha val="43137"/>
                    </a:srgbClr>
                  </a:outerShdw>
                </a:effectLst>
              </a:rPr>
              <a:t>André </a:t>
            </a:r>
            <a:r>
              <a:rPr lang="es-ES" i="1" dirty="0" smtClean="0">
                <a:effectLst>
                  <a:glow rad="101600">
                    <a:srgbClr val="C00000">
                      <a:alpha val="60000"/>
                    </a:srgbClr>
                  </a:glow>
                  <a:outerShdw blurRad="38100" dist="38100" dir="2700000" algn="tl">
                    <a:srgbClr val="000000">
                      <a:alpha val="43137"/>
                    </a:srgbClr>
                  </a:outerShdw>
                </a:effectLst>
              </a:rPr>
              <a:t>Agassi jugaron un legendario partido de exhibición.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rippl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barn(outHorizontal)">
                                      <p:cBhvr>
                                        <p:cTn id="7" dur="4000"/>
                                        <p:tgtEl>
                                          <p:spTgt spid="23554"/>
                                        </p:tgtEl>
                                      </p:cBhvr>
                                    </p:animEffect>
                                  </p:childTnLst>
                                </p:cTn>
                              </p:par>
                              <p:par>
                                <p:cTn id="8" presetID="23" presetClass="entr" presetSubtype="288" fill="hold" nodeType="withEffect">
                                  <p:stCondLst>
                                    <p:cond delay="0"/>
                                  </p:stCondLst>
                                  <p:childTnLst>
                                    <p:set>
                                      <p:cBhvr>
                                        <p:cTn id="9" dur="1" fill="hold">
                                          <p:stCondLst>
                                            <p:cond delay="0"/>
                                          </p:stCondLst>
                                        </p:cTn>
                                        <p:tgtEl>
                                          <p:spTgt spid="23554"/>
                                        </p:tgtEl>
                                        <p:attrNameLst>
                                          <p:attrName>style.visibility</p:attrName>
                                        </p:attrNameLst>
                                      </p:cBhvr>
                                      <p:to>
                                        <p:strVal val="visible"/>
                                      </p:to>
                                    </p:set>
                                    <p:anim calcmode="lin" valueType="num">
                                      <p:cBhvr>
                                        <p:cTn id="10" dur="4000" fill="hold"/>
                                        <p:tgtEl>
                                          <p:spTgt spid="23554"/>
                                        </p:tgtEl>
                                        <p:attrNameLst>
                                          <p:attrName>ppt_w</p:attrName>
                                        </p:attrNameLst>
                                      </p:cBhvr>
                                      <p:tavLst>
                                        <p:tav tm="0">
                                          <p:val>
                                            <p:strVal val="4/3*#ppt_w"/>
                                          </p:val>
                                        </p:tav>
                                        <p:tav tm="100000">
                                          <p:val>
                                            <p:strVal val="#ppt_w"/>
                                          </p:val>
                                        </p:tav>
                                      </p:tavLst>
                                    </p:anim>
                                    <p:anim calcmode="lin" valueType="num">
                                      <p:cBhvr>
                                        <p:cTn id="11" dur="4000" fill="hold"/>
                                        <p:tgtEl>
                                          <p:spTgt spid="23554"/>
                                        </p:tgtEl>
                                        <p:attrNameLst>
                                          <p:attrName>ppt_h</p:attrName>
                                        </p:attrNameLst>
                                      </p:cBhvr>
                                      <p:tavLst>
                                        <p:tav tm="0">
                                          <p:val>
                                            <p:strVal val="4/3*#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Horizontal)">
                                      <p:cBhvr>
                                        <p:cTn id="14" dur="4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2/3*#ppt_w"/>
                                          </p:val>
                                        </p:tav>
                                        <p:tav tm="100000">
                                          <p:val>
                                            <p:strVal val="#ppt_w"/>
                                          </p:val>
                                        </p:tav>
                                      </p:tavLst>
                                    </p:anim>
                                    <p:anim calcmode="lin" valueType="num">
                                      <p:cBhvr>
                                        <p:cTn id="18" dur="4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1 Imagen" descr="2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2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873724"/>
            <a:ext cx="8424936" cy="677108"/>
          </a:xfrm>
          <a:prstGeom prst="rect">
            <a:avLst/>
          </a:prstGeom>
          <a:noFill/>
        </p:spPr>
        <p:txBody>
          <a:bodyPr wrap="square" rtlCol="0">
            <a:spAutoFit/>
          </a:bodyPr>
          <a:lstStyle/>
          <a:p>
            <a:pPr fontAlgn="t"/>
            <a:r>
              <a:rPr lang="es-ES" sz="2000" b="1" i="1" dirty="0" smtClean="0">
                <a:effectLst>
                  <a:glow rad="101600">
                    <a:srgbClr val="C00000">
                      <a:alpha val="60000"/>
                    </a:srgbClr>
                  </a:glow>
                  <a:outerShdw blurRad="38100" dist="38100" dir="2700000" algn="tl">
                    <a:srgbClr val="000000">
                      <a:alpha val="43137"/>
                    </a:srgbClr>
                  </a:outerShdw>
                </a:effectLst>
              </a:rPr>
              <a:t>Los mejores en todo. </a:t>
            </a:r>
            <a:r>
              <a:rPr lang="es-ES" i="1" dirty="0" smtClean="0">
                <a:effectLst>
                  <a:glow rad="101600">
                    <a:srgbClr val="C00000">
                      <a:alpha val="60000"/>
                    </a:srgbClr>
                  </a:glow>
                  <a:outerShdw blurRad="38100" dist="38100" dir="2700000" algn="tl">
                    <a:srgbClr val="000000">
                      <a:alpha val="43137"/>
                    </a:srgbClr>
                  </a:outerShdw>
                </a:effectLst>
              </a:rPr>
              <a:t>El gobierno de Dubái aspira a tener la mejor ciudad en todo, quiere ser superior a las capitales más importantes.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rippl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arn(outVertical)">
                                      <p:cBhvr>
                                        <p:cTn id="7" dur="4000"/>
                                        <p:tgtEl>
                                          <p:spTgt spid="27650"/>
                                        </p:tgtEl>
                                      </p:cBhvr>
                                    </p:animEffect>
                                  </p:childTnLst>
                                </p:cTn>
                              </p:par>
                              <p:par>
                                <p:cTn id="8" presetID="29" presetClass="entr" presetSubtype="0" fill="hold" nodeType="withEffect">
                                  <p:stCondLst>
                                    <p:cond delay="0"/>
                                  </p:stCondLst>
                                  <p:childTnLst>
                                    <p:set>
                                      <p:cBhvr>
                                        <p:cTn id="9" dur="1" fill="hold">
                                          <p:stCondLst>
                                            <p:cond delay="0"/>
                                          </p:stCondLst>
                                        </p:cTn>
                                        <p:tgtEl>
                                          <p:spTgt spid="27650"/>
                                        </p:tgtEl>
                                        <p:attrNameLst>
                                          <p:attrName>style.visibility</p:attrName>
                                        </p:attrNameLst>
                                      </p:cBhvr>
                                      <p:to>
                                        <p:strVal val="visible"/>
                                      </p:to>
                                    </p:set>
                                    <p:anim calcmode="lin" valueType="num">
                                      <p:cBhvr>
                                        <p:cTn id="10" dur="4000" fill="hold"/>
                                        <p:tgtEl>
                                          <p:spTgt spid="27650"/>
                                        </p:tgtEl>
                                        <p:attrNameLst>
                                          <p:attrName>ppt_x</p:attrName>
                                        </p:attrNameLst>
                                      </p:cBhvr>
                                      <p:tavLst>
                                        <p:tav tm="0">
                                          <p:val>
                                            <p:strVal val="#ppt_x-.2"/>
                                          </p:val>
                                        </p:tav>
                                        <p:tav tm="100000">
                                          <p:val>
                                            <p:strVal val="#ppt_x"/>
                                          </p:val>
                                        </p:tav>
                                      </p:tavLst>
                                    </p:anim>
                                    <p:anim calcmode="lin" valueType="num">
                                      <p:cBhvr>
                                        <p:cTn id="11" dur="4000" fill="hold"/>
                                        <p:tgtEl>
                                          <p:spTgt spid="27650"/>
                                        </p:tgtEl>
                                        <p:attrNameLst>
                                          <p:attrName>ppt_y</p:attrName>
                                        </p:attrNameLst>
                                      </p:cBhvr>
                                      <p:tavLst>
                                        <p:tav tm="0">
                                          <p:val>
                                            <p:strVal val="#ppt_y"/>
                                          </p:val>
                                        </p:tav>
                                        <p:tav tm="100000">
                                          <p:val>
                                            <p:strVal val="#ppt_y"/>
                                          </p:val>
                                        </p:tav>
                                      </p:tavLst>
                                    </p:anim>
                                    <p:animEffect transition="in" filter="wipe(right)" prLst="gradientSize: 0.1">
                                      <p:cBhvr>
                                        <p:cTn id="12" dur="4000"/>
                                        <p:tgtEl>
                                          <p:spTgt spid="27650"/>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4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4000" fill="hold"/>
                                        <p:tgtEl>
                                          <p:spTgt spid="3"/>
                                        </p:tgtEl>
                                        <p:attrNameLst>
                                          <p:attrName>ppt_x</p:attrName>
                                        </p:attrNameLst>
                                      </p:cBhvr>
                                      <p:tavLst>
                                        <p:tav tm="0">
                                          <p:val>
                                            <p:strVal val="#ppt_x-.2"/>
                                          </p:val>
                                        </p:tav>
                                        <p:tav tm="100000">
                                          <p:val>
                                            <p:strVal val="#ppt_x"/>
                                          </p:val>
                                        </p:tav>
                                      </p:tavLst>
                                    </p:anim>
                                    <p:anim calcmode="lin" valueType="num">
                                      <p:cBhvr>
                                        <p:cTn id="19" dur="4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4000"/>
                                        <p:tgtEl>
                                          <p:spTgt spid="3"/>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1 Imagen" descr="2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2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Ya sea el </a:t>
            </a:r>
            <a:r>
              <a:rPr lang="es-ES" i="1" dirty="0" err="1" smtClean="0">
                <a:effectLst>
                  <a:glow rad="101600">
                    <a:srgbClr val="C00000">
                      <a:alpha val="60000"/>
                    </a:srgbClr>
                  </a:glow>
                  <a:outerShdw blurRad="38100" dist="38100" dir="2700000" algn="tl">
                    <a:srgbClr val="000000">
                      <a:alpha val="43137"/>
                    </a:srgbClr>
                  </a:outerShdw>
                </a:effectLst>
              </a:rPr>
              <a:t>Burj</a:t>
            </a:r>
            <a:r>
              <a:rPr lang="es-ES" i="1" dirty="0" smtClean="0">
                <a:effectLst>
                  <a:glow rad="101600">
                    <a:srgbClr val="C00000">
                      <a:alpha val="60000"/>
                    </a:srgbClr>
                  </a:glow>
                  <a:outerShdw blurRad="38100" dist="38100" dir="2700000" algn="tl">
                    <a:srgbClr val="000000">
                      <a:alpha val="43137"/>
                    </a:srgbClr>
                  </a:outerShdw>
                </a:effectLst>
              </a:rPr>
              <a:t> Al-</a:t>
            </a:r>
            <a:r>
              <a:rPr lang="es-ES" i="1" dirty="0" err="1" smtClean="0">
                <a:effectLst>
                  <a:glow rad="101600">
                    <a:srgbClr val="C00000">
                      <a:alpha val="60000"/>
                    </a:srgbClr>
                  </a:glow>
                  <a:outerShdw blurRad="38100" dist="38100" dir="2700000" algn="tl">
                    <a:srgbClr val="000000">
                      <a:alpha val="43137"/>
                    </a:srgbClr>
                  </a:outerShdw>
                </a:effectLst>
              </a:rPr>
              <a:t>Arab</a:t>
            </a:r>
            <a:r>
              <a:rPr lang="es-ES" i="1" dirty="0" smtClean="0">
                <a:effectLst>
                  <a:glow rad="101600">
                    <a:srgbClr val="C00000">
                      <a:alpha val="60000"/>
                    </a:srgbClr>
                  </a:glow>
                  <a:outerShdw blurRad="38100" dist="38100" dir="2700000" algn="tl">
                    <a:srgbClr val="000000">
                      <a:alpha val="43137"/>
                    </a:srgbClr>
                  </a:outerShdw>
                </a:effectLst>
              </a:rPr>
              <a:t>, como el mejor hotel del mundo, el </a:t>
            </a:r>
            <a:r>
              <a:rPr lang="es-ES" i="1" dirty="0" err="1" smtClean="0">
                <a:effectLst>
                  <a:glow rad="101600">
                    <a:srgbClr val="C00000">
                      <a:alpha val="60000"/>
                    </a:srgbClr>
                  </a:glow>
                  <a:outerShdw blurRad="38100" dist="38100" dir="2700000" algn="tl">
                    <a:srgbClr val="000000">
                      <a:alpha val="43137"/>
                    </a:srgbClr>
                  </a:outerShdw>
                </a:effectLst>
              </a:rPr>
              <a:t>Burj</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Khalifa</a:t>
            </a:r>
            <a:r>
              <a:rPr lang="es-ES" i="1" dirty="0" smtClean="0">
                <a:effectLst>
                  <a:glow rad="101600">
                    <a:srgbClr val="C00000">
                      <a:alpha val="60000"/>
                    </a:srgbClr>
                  </a:glow>
                  <a:outerShdw blurRad="38100" dist="38100" dir="2700000" algn="tl">
                    <a:srgbClr val="000000">
                      <a:alpha val="43137"/>
                    </a:srgbClr>
                  </a:outerShdw>
                </a:effectLst>
              </a:rPr>
              <a:t>, el edificio más alto, el acuario más grande o el parque de esquí más grandioso. ¡Quiere que sea extraordinaria!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ripple dir="ru"/>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barn(outVertical)">
                                      <p:cBhvr>
                                        <p:cTn id="7" dur="4000"/>
                                        <p:tgtEl>
                                          <p:spTgt spid="28674"/>
                                        </p:tgtEl>
                                      </p:cBhvr>
                                    </p:animEffect>
                                  </p:childTnLst>
                                </p:cTn>
                              </p:par>
                              <p:par>
                                <p:cTn id="8" presetID="29" presetClass="entr" presetSubtype="0" fill="hold" nodeType="withEffect">
                                  <p:stCondLst>
                                    <p:cond delay="0"/>
                                  </p:stCondLst>
                                  <p:childTnLst>
                                    <p:set>
                                      <p:cBhvr>
                                        <p:cTn id="9" dur="1" fill="hold">
                                          <p:stCondLst>
                                            <p:cond delay="0"/>
                                          </p:stCondLst>
                                        </p:cTn>
                                        <p:tgtEl>
                                          <p:spTgt spid="28674"/>
                                        </p:tgtEl>
                                        <p:attrNameLst>
                                          <p:attrName>style.visibility</p:attrName>
                                        </p:attrNameLst>
                                      </p:cBhvr>
                                      <p:to>
                                        <p:strVal val="visible"/>
                                      </p:to>
                                    </p:set>
                                    <p:anim calcmode="lin" valueType="num">
                                      <p:cBhvr>
                                        <p:cTn id="10" dur="4000" fill="hold"/>
                                        <p:tgtEl>
                                          <p:spTgt spid="28674"/>
                                        </p:tgtEl>
                                        <p:attrNameLst>
                                          <p:attrName>ppt_x</p:attrName>
                                        </p:attrNameLst>
                                      </p:cBhvr>
                                      <p:tavLst>
                                        <p:tav tm="0">
                                          <p:val>
                                            <p:strVal val="#ppt_x-.2"/>
                                          </p:val>
                                        </p:tav>
                                        <p:tav tm="100000">
                                          <p:val>
                                            <p:strVal val="#ppt_x"/>
                                          </p:val>
                                        </p:tav>
                                      </p:tavLst>
                                    </p:anim>
                                    <p:anim calcmode="lin" valueType="num">
                                      <p:cBhvr>
                                        <p:cTn id="11" dur="4000" fill="hold"/>
                                        <p:tgtEl>
                                          <p:spTgt spid="28674"/>
                                        </p:tgtEl>
                                        <p:attrNameLst>
                                          <p:attrName>ppt_y</p:attrName>
                                        </p:attrNameLst>
                                      </p:cBhvr>
                                      <p:tavLst>
                                        <p:tav tm="0">
                                          <p:val>
                                            <p:strVal val="#ppt_y"/>
                                          </p:val>
                                        </p:tav>
                                        <p:tav tm="100000">
                                          <p:val>
                                            <p:strVal val="#ppt_y"/>
                                          </p:val>
                                        </p:tav>
                                      </p:tavLst>
                                    </p:anim>
                                    <p:animEffect transition="in" filter="wipe(right)" prLst="gradientSize: 0.1">
                                      <p:cBhvr>
                                        <p:cTn id="12" dur="4000"/>
                                        <p:tgtEl>
                                          <p:spTgt spid="28674"/>
                                        </p:tgtEl>
                                      </p:cBhvr>
                                    </p:animEffect>
                                  </p:childTnLst>
                                </p:cTn>
                              </p:par>
                              <p:par>
                                <p:cTn id="13" presetID="16" presetClass="entr" presetSubtype="4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outHorizontal)">
                                      <p:cBhvr>
                                        <p:cTn id="15" dur="4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4000" fill="hold"/>
                                        <p:tgtEl>
                                          <p:spTgt spid="3"/>
                                        </p:tgtEl>
                                        <p:attrNameLst>
                                          <p:attrName>ppt_x</p:attrName>
                                        </p:attrNameLst>
                                      </p:cBhvr>
                                      <p:tavLst>
                                        <p:tav tm="0">
                                          <p:val>
                                            <p:strVal val="#ppt_x-.2"/>
                                          </p:val>
                                        </p:tav>
                                        <p:tav tm="100000">
                                          <p:val>
                                            <p:strVal val="#ppt_x"/>
                                          </p:val>
                                        </p:tav>
                                      </p:tavLst>
                                    </p:anim>
                                    <p:anim calcmode="lin" valueType="num">
                                      <p:cBhvr>
                                        <p:cTn id="19" dur="4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4000"/>
                                        <p:tgtEl>
                                          <p:spTgt spid="3"/>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1 Imagen" descr="26.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26.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081636"/>
            <a:ext cx="828092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Pocas fuentes pueden brindarte una experiencia tan extraordinaria como la de Dubái, que cuenta con el sistema coreografiado de fuentes más grande del mundo. Este popular espectáculo acuático ofrece uno de los espectáculos más populares de Dubái. La fuente se encuentra directamente debajo del edificio más alto del mundo, el </a:t>
            </a:r>
            <a:r>
              <a:rPr lang="es-ES" i="1" dirty="0" err="1" smtClean="0">
                <a:effectLst>
                  <a:glow rad="101600">
                    <a:srgbClr val="C00000">
                      <a:alpha val="60000"/>
                    </a:srgbClr>
                  </a:glow>
                  <a:outerShdw blurRad="38100" dist="38100" dir="2700000" algn="tl">
                    <a:srgbClr val="000000">
                      <a:alpha val="43137"/>
                    </a:srgbClr>
                  </a:outerShdw>
                </a:effectLst>
              </a:rPr>
              <a:t>Burj</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Khalifa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ripple dir="lu"/>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barn(inVertical)">
                                      <p:cBhvr>
                                        <p:cTn id="7" dur="4000"/>
                                        <p:tgtEl>
                                          <p:spTgt spid="29698"/>
                                        </p:tgtEl>
                                      </p:cBhvr>
                                    </p:animEffect>
                                  </p:childTnLst>
                                </p:cTn>
                              </p:par>
                              <p:par>
                                <p:cTn id="8" presetID="29" presetClass="entr" presetSubtype="0" fill="hold" nodeType="withEffect">
                                  <p:stCondLst>
                                    <p:cond delay="0"/>
                                  </p:stCondLst>
                                  <p:childTnLst>
                                    <p:set>
                                      <p:cBhvr>
                                        <p:cTn id="9" dur="1" fill="hold">
                                          <p:stCondLst>
                                            <p:cond delay="0"/>
                                          </p:stCondLst>
                                        </p:cTn>
                                        <p:tgtEl>
                                          <p:spTgt spid="29698"/>
                                        </p:tgtEl>
                                        <p:attrNameLst>
                                          <p:attrName>style.visibility</p:attrName>
                                        </p:attrNameLst>
                                      </p:cBhvr>
                                      <p:to>
                                        <p:strVal val="visible"/>
                                      </p:to>
                                    </p:set>
                                    <p:anim calcmode="lin" valueType="num">
                                      <p:cBhvr>
                                        <p:cTn id="10" dur="4000" fill="hold"/>
                                        <p:tgtEl>
                                          <p:spTgt spid="29698"/>
                                        </p:tgtEl>
                                        <p:attrNameLst>
                                          <p:attrName>ppt_x</p:attrName>
                                        </p:attrNameLst>
                                      </p:cBhvr>
                                      <p:tavLst>
                                        <p:tav tm="0">
                                          <p:val>
                                            <p:strVal val="#ppt_x-.2"/>
                                          </p:val>
                                        </p:tav>
                                        <p:tav tm="100000">
                                          <p:val>
                                            <p:strVal val="#ppt_x"/>
                                          </p:val>
                                        </p:tav>
                                      </p:tavLst>
                                    </p:anim>
                                    <p:anim calcmode="lin" valueType="num">
                                      <p:cBhvr>
                                        <p:cTn id="11" dur="4000" fill="hold"/>
                                        <p:tgtEl>
                                          <p:spTgt spid="29698"/>
                                        </p:tgtEl>
                                        <p:attrNameLst>
                                          <p:attrName>ppt_y</p:attrName>
                                        </p:attrNameLst>
                                      </p:cBhvr>
                                      <p:tavLst>
                                        <p:tav tm="0">
                                          <p:val>
                                            <p:strVal val="#ppt_y"/>
                                          </p:val>
                                        </p:tav>
                                        <p:tav tm="100000">
                                          <p:val>
                                            <p:strVal val="#ppt_y"/>
                                          </p:val>
                                        </p:tav>
                                      </p:tavLst>
                                    </p:anim>
                                    <p:animEffect transition="in" filter="wipe(right)" prLst="gradientSize: 0.1">
                                      <p:cBhvr>
                                        <p:cTn id="12" dur="4000"/>
                                        <p:tgtEl>
                                          <p:spTgt spid="29698"/>
                                        </p:tgtEl>
                                      </p:cBhvr>
                                    </p:animEffect>
                                  </p:childTnLst>
                                </p:cTn>
                              </p:par>
                              <p:par>
                                <p:cTn id="13" presetID="16" presetClass="entr" presetSubtype="4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outHorizontal)">
                                      <p:cBhvr>
                                        <p:cTn id="15" dur="4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4000" fill="hold"/>
                                        <p:tgtEl>
                                          <p:spTgt spid="3"/>
                                        </p:tgtEl>
                                        <p:attrNameLst>
                                          <p:attrName>ppt_x</p:attrName>
                                        </p:attrNameLst>
                                      </p:cBhvr>
                                      <p:tavLst>
                                        <p:tav tm="0">
                                          <p:val>
                                            <p:strVal val="#ppt_x-.2"/>
                                          </p:val>
                                        </p:tav>
                                        <p:tav tm="100000">
                                          <p:val>
                                            <p:strVal val="#ppt_x"/>
                                          </p:val>
                                        </p:tav>
                                      </p:tavLst>
                                    </p:anim>
                                    <p:anim calcmode="lin" valueType="num">
                                      <p:cBhvr>
                                        <p:cTn id="19" dur="4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4000"/>
                                        <p:tgtEl>
                                          <p:spTgt spid="3"/>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1 Imagen" descr="27.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27.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muchas cosas y atracciones turísticas, la Fuente de Dubái cuenta con varios atractivos y récords. El simple hecho de que se haya creado un complejo acuático tan enorme en lugar de un árido desierto es algo extraordinario en sí mismo.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switch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barn(inVertical)">
                                      <p:cBhvr>
                                        <p:cTn id="7" dur="4000"/>
                                        <p:tgtEl>
                                          <p:spTgt spid="30722"/>
                                        </p:tgtEl>
                                      </p:cBhvr>
                                    </p:animEffect>
                                  </p:childTnLst>
                                </p:cTn>
                              </p:par>
                              <p:par>
                                <p:cTn id="8" presetID="29" presetClass="entr" presetSubtype="0" fill="hold" nodeType="withEffect">
                                  <p:stCondLst>
                                    <p:cond delay="0"/>
                                  </p:stCondLst>
                                  <p:childTnLst>
                                    <p:set>
                                      <p:cBhvr>
                                        <p:cTn id="9" dur="1" fill="hold">
                                          <p:stCondLst>
                                            <p:cond delay="0"/>
                                          </p:stCondLst>
                                        </p:cTn>
                                        <p:tgtEl>
                                          <p:spTgt spid="30722"/>
                                        </p:tgtEl>
                                        <p:attrNameLst>
                                          <p:attrName>style.visibility</p:attrName>
                                        </p:attrNameLst>
                                      </p:cBhvr>
                                      <p:to>
                                        <p:strVal val="visible"/>
                                      </p:to>
                                    </p:set>
                                    <p:anim calcmode="lin" valueType="num">
                                      <p:cBhvr>
                                        <p:cTn id="10" dur="4000" fill="hold"/>
                                        <p:tgtEl>
                                          <p:spTgt spid="30722"/>
                                        </p:tgtEl>
                                        <p:attrNameLst>
                                          <p:attrName>ppt_x</p:attrName>
                                        </p:attrNameLst>
                                      </p:cBhvr>
                                      <p:tavLst>
                                        <p:tav tm="0">
                                          <p:val>
                                            <p:strVal val="#ppt_x-.2"/>
                                          </p:val>
                                        </p:tav>
                                        <p:tav tm="100000">
                                          <p:val>
                                            <p:strVal val="#ppt_x"/>
                                          </p:val>
                                        </p:tav>
                                      </p:tavLst>
                                    </p:anim>
                                    <p:anim calcmode="lin" valueType="num">
                                      <p:cBhvr>
                                        <p:cTn id="11" dur="4000" fill="hold"/>
                                        <p:tgtEl>
                                          <p:spTgt spid="30722"/>
                                        </p:tgtEl>
                                        <p:attrNameLst>
                                          <p:attrName>ppt_y</p:attrName>
                                        </p:attrNameLst>
                                      </p:cBhvr>
                                      <p:tavLst>
                                        <p:tav tm="0">
                                          <p:val>
                                            <p:strVal val="#ppt_y"/>
                                          </p:val>
                                        </p:tav>
                                        <p:tav tm="100000">
                                          <p:val>
                                            <p:strVal val="#ppt_y"/>
                                          </p:val>
                                        </p:tav>
                                      </p:tavLst>
                                    </p:anim>
                                    <p:animEffect transition="in" filter="wipe(right)" prLst="gradientSize: 0.1">
                                      <p:cBhvr>
                                        <p:cTn id="12" dur="4000"/>
                                        <p:tgtEl>
                                          <p:spTgt spid="30722"/>
                                        </p:tgtEl>
                                      </p:cBhvr>
                                    </p:animEffect>
                                  </p:childTnLst>
                                </p:cTn>
                              </p:par>
                              <p:par>
                                <p:cTn id="13" presetID="16" presetClass="entr" presetSubtype="2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Horizontal)">
                                      <p:cBhvr>
                                        <p:cTn id="15" dur="4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4000" fill="hold"/>
                                        <p:tgtEl>
                                          <p:spTgt spid="3"/>
                                        </p:tgtEl>
                                        <p:attrNameLst>
                                          <p:attrName>ppt_x</p:attrName>
                                        </p:attrNameLst>
                                      </p:cBhvr>
                                      <p:tavLst>
                                        <p:tav tm="0">
                                          <p:val>
                                            <p:strVal val="#ppt_x-.2"/>
                                          </p:val>
                                        </p:tav>
                                        <p:tav tm="100000">
                                          <p:val>
                                            <p:strVal val="#ppt_x"/>
                                          </p:val>
                                        </p:tav>
                                      </p:tavLst>
                                    </p:anim>
                                    <p:anim calcmode="lin" valueType="num">
                                      <p:cBhvr>
                                        <p:cTn id="19" dur="4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4000"/>
                                        <p:tgtEl>
                                          <p:spTgt spid="3"/>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1 Imagen" descr="2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2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11560" y="4585692"/>
            <a:ext cx="7992888" cy="954107"/>
          </a:xfrm>
          <a:prstGeom prst="rect">
            <a:avLst/>
          </a:prstGeom>
          <a:noFill/>
        </p:spPr>
        <p:txBody>
          <a:bodyPr wrap="square" rtlCol="0">
            <a:spAutoFit/>
          </a:bodyPr>
          <a:lstStyle/>
          <a:p>
            <a:pPr fontAlgn="t"/>
            <a:r>
              <a:rPr lang="es-ES" sz="2000" b="1" i="1" dirty="0" smtClean="0">
                <a:effectLst>
                  <a:glow rad="101600">
                    <a:srgbClr val="C00000">
                      <a:alpha val="60000"/>
                    </a:srgbClr>
                  </a:glow>
                  <a:outerShdw blurRad="38100" dist="38100" dir="2700000" algn="tl">
                    <a:srgbClr val="000000">
                      <a:alpha val="43137"/>
                    </a:srgbClr>
                  </a:outerShdw>
                </a:effectLst>
              </a:rPr>
              <a:t>El acuario más grande del mundo. </a:t>
            </a:r>
            <a:r>
              <a:rPr lang="es-ES" i="1" dirty="0" smtClean="0">
                <a:effectLst>
                  <a:glow rad="101600">
                    <a:srgbClr val="C00000">
                      <a:alpha val="60000"/>
                    </a:srgbClr>
                  </a:glow>
                  <a:outerShdw blurRad="38100" dist="38100" dir="2700000" algn="tl">
                    <a:srgbClr val="000000">
                      <a:alpha val="43137"/>
                    </a:srgbClr>
                  </a:outerShdw>
                </a:effectLst>
              </a:rPr>
              <a:t>El acuario más grande del mundo se encuentra en el sótano de un centro comercial. Este shopping tiene una superficie de </a:t>
            </a:r>
            <a:r>
              <a:rPr lang="es-ES" i="1" dirty="0" smtClean="0">
                <a:effectLst>
                  <a:glow rad="101600">
                    <a:srgbClr val="C00000">
                      <a:alpha val="60000"/>
                    </a:srgbClr>
                  </a:glow>
                  <a:outerShdw blurRad="38100" dist="38100" dir="2700000" algn="tl">
                    <a:srgbClr val="000000">
                      <a:alpha val="43137"/>
                    </a:srgbClr>
                  </a:outerShdw>
                </a:effectLst>
              </a:rPr>
              <a:t>1.124.000 </a:t>
            </a:r>
            <a:r>
              <a:rPr lang="es-ES" i="1" dirty="0" smtClean="0">
                <a:effectLst>
                  <a:glow rad="101600">
                    <a:srgbClr val="C00000">
                      <a:alpha val="60000"/>
                    </a:srgbClr>
                  </a:glow>
                  <a:outerShdw blurRad="38100" dist="38100" dir="2700000" algn="tl">
                    <a:srgbClr val="000000">
                      <a:alpha val="43137"/>
                    </a:srgbClr>
                  </a:outerShdw>
                </a:effectLst>
              </a:rPr>
              <a:t>metros cuadrados.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switch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barn(inVertical)">
                                      <p:cBhvr>
                                        <p:cTn id="7" dur="4000"/>
                                        <p:tgtEl>
                                          <p:spTgt spid="31746"/>
                                        </p:tgtEl>
                                      </p:cBhvr>
                                    </p:animEffect>
                                  </p:childTnLst>
                                </p:cTn>
                              </p:par>
                              <p:par>
                                <p:cTn id="8" presetID="29" presetClass="entr" presetSubtype="0" fill="hold" nodeType="withEffect">
                                  <p:stCondLst>
                                    <p:cond delay="0"/>
                                  </p:stCondLst>
                                  <p:childTnLst>
                                    <p:set>
                                      <p:cBhvr>
                                        <p:cTn id="9" dur="1" fill="hold">
                                          <p:stCondLst>
                                            <p:cond delay="0"/>
                                          </p:stCondLst>
                                        </p:cTn>
                                        <p:tgtEl>
                                          <p:spTgt spid="31746"/>
                                        </p:tgtEl>
                                        <p:attrNameLst>
                                          <p:attrName>style.visibility</p:attrName>
                                        </p:attrNameLst>
                                      </p:cBhvr>
                                      <p:to>
                                        <p:strVal val="visible"/>
                                      </p:to>
                                    </p:set>
                                    <p:anim calcmode="lin" valueType="num">
                                      <p:cBhvr>
                                        <p:cTn id="10" dur="4000" fill="hold"/>
                                        <p:tgtEl>
                                          <p:spTgt spid="31746"/>
                                        </p:tgtEl>
                                        <p:attrNameLst>
                                          <p:attrName>ppt_x</p:attrName>
                                        </p:attrNameLst>
                                      </p:cBhvr>
                                      <p:tavLst>
                                        <p:tav tm="0">
                                          <p:val>
                                            <p:strVal val="#ppt_x-.2"/>
                                          </p:val>
                                        </p:tav>
                                        <p:tav tm="100000">
                                          <p:val>
                                            <p:strVal val="#ppt_x"/>
                                          </p:val>
                                        </p:tav>
                                      </p:tavLst>
                                    </p:anim>
                                    <p:anim calcmode="lin" valueType="num">
                                      <p:cBhvr>
                                        <p:cTn id="11" dur="4000" fill="hold"/>
                                        <p:tgtEl>
                                          <p:spTgt spid="31746"/>
                                        </p:tgtEl>
                                        <p:attrNameLst>
                                          <p:attrName>ppt_y</p:attrName>
                                        </p:attrNameLst>
                                      </p:cBhvr>
                                      <p:tavLst>
                                        <p:tav tm="0">
                                          <p:val>
                                            <p:strVal val="#ppt_y"/>
                                          </p:val>
                                        </p:tav>
                                        <p:tav tm="100000">
                                          <p:val>
                                            <p:strVal val="#ppt_y"/>
                                          </p:val>
                                        </p:tav>
                                      </p:tavLst>
                                    </p:anim>
                                    <p:animEffect transition="in" filter="wipe(right)" prLst="gradientSize: 0.1">
                                      <p:cBhvr>
                                        <p:cTn id="12" dur="4000"/>
                                        <p:tgtEl>
                                          <p:spTgt spid="31746"/>
                                        </p:tgtEl>
                                      </p:cBhvr>
                                    </p:animEffect>
                                  </p:childTnLst>
                                </p:cTn>
                              </p:par>
                              <p:par>
                                <p:cTn id="13" presetID="16" presetClass="entr" presetSubtype="37"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outVertical)">
                                      <p:cBhvr>
                                        <p:cTn id="15" dur="4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4000" fill="hold"/>
                                        <p:tgtEl>
                                          <p:spTgt spid="3"/>
                                        </p:tgtEl>
                                        <p:attrNameLst>
                                          <p:attrName>ppt_x</p:attrName>
                                        </p:attrNameLst>
                                      </p:cBhvr>
                                      <p:tavLst>
                                        <p:tav tm="0">
                                          <p:val>
                                            <p:strVal val="#ppt_x-.2"/>
                                          </p:val>
                                        </p:tav>
                                        <p:tav tm="100000">
                                          <p:val>
                                            <p:strVal val="#ppt_x"/>
                                          </p:val>
                                        </p:tav>
                                      </p:tavLst>
                                    </p:anim>
                                    <p:anim calcmode="lin" valueType="num">
                                      <p:cBhvr>
                                        <p:cTn id="19" dur="4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4000"/>
                                        <p:tgtEl>
                                          <p:spTgt spid="3"/>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1 Imagen" descr="2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2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famosa atracción ofrece un paseo en barco con fondo de cristal para ver más de 33.000 especies acuáticas, incluso puedes bucear con tiburones.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switch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barn(inVertical)">
                                      <p:cBhvr>
                                        <p:cTn id="7" dur="4000"/>
                                        <p:tgtEl>
                                          <p:spTgt spid="32770"/>
                                        </p:tgtEl>
                                      </p:cBhvr>
                                    </p:animEffect>
                                  </p:childTnLst>
                                </p:cTn>
                              </p:par>
                              <p:par>
                                <p:cTn id="8" presetID="23" presetClass="entr" presetSubtype="272" fill="hold" nodeType="withEffect">
                                  <p:stCondLst>
                                    <p:cond delay="0"/>
                                  </p:stCondLst>
                                  <p:childTnLst>
                                    <p:set>
                                      <p:cBhvr>
                                        <p:cTn id="9" dur="1" fill="hold">
                                          <p:stCondLst>
                                            <p:cond delay="0"/>
                                          </p:stCondLst>
                                        </p:cTn>
                                        <p:tgtEl>
                                          <p:spTgt spid="32770"/>
                                        </p:tgtEl>
                                        <p:attrNameLst>
                                          <p:attrName>style.visibility</p:attrName>
                                        </p:attrNameLst>
                                      </p:cBhvr>
                                      <p:to>
                                        <p:strVal val="visible"/>
                                      </p:to>
                                    </p:set>
                                    <p:anim calcmode="lin" valueType="num">
                                      <p:cBhvr>
                                        <p:cTn id="10" dur="4000" fill="hold"/>
                                        <p:tgtEl>
                                          <p:spTgt spid="32770"/>
                                        </p:tgtEl>
                                        <p:attrNameLst>
                                          <p:attrName>ppt_w</p:attrName>
                                        </p:attrNameLst>
                                      </p:cBhvr>
                                      <p:tavLst>
                                        <p:tav tm="0">
                                          <p:val>
                                            <p:strVal val="2/3*#ppt_w"/>
                                          </p:val>
                                        </p:tav>
                                        <p:tav tm="100000">
                                          <p:val>
                                            <p:strVal val="#ppt_w"/>
                                          </p:val>
                                        </p:tav>
                                      </p:tavLst>
                                    </p:anim>
                                    <p:anim calcmode="lin" valueType="num">
                                      <p:cBhvr>
                                        <p:cTn id="11" dur="4000" fill="hold"/>
                                        <p:tgtEl>
                                          <p:spTgt spid="32770"/>
                                        </p:tgtEl>
                                        <p:attrNameLst>
                                          <p:attrName>ppt_h</p:attrName>
                                        </p:attrNameLst>
                                      </p:cBhvr>
                                      <p:tavLst>
                                        <p:tav tm="0">
                                          <p:val>
                                            <p:strVal val="2/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Horizontal)">
                                      <p:cBhvr>
                                        <p:cTn id="14" dur="4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2/3*#ppt_w"/>
                                          </p:val>
                                        </p:tav>
                                        <p:tav tm="100000">
                                          <p:val>
                                            <p:strVal val="#ppt_w"/>
                                          </p:val>
                                        </p:tav>
                                      </p:tavLst>
                                    </p:anim>
                                    <p:anim calcmode="lin" valueType="num">
                                      <p:cBhvr>
                                        <p:cTn id="18" dur="4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1 Imagen" descr="3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3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827584" y="4297660"/>
            <a:ext cx="7920880" cy="1231106"/>
          </a:xfrm>
          <a:prstGeom prst="rect">
            <a:avLst/>
          </a:prstGeom>
          <a:noFill/>
        </p:spPr>
        <p:txBody>
          <a:bodyPr wrap="square" rtlCol="0">
            <a:spAutoFit/>
          </a:bodyPr>
          <a:lstStyle/>
          <a:p>
            <a:pPr fontAlgn="t"/>
            <a:r>
              <a:rPr lang="es-ES" sz="2000" b="1" i="1" dirty="0" smtClean="0">
                <a:effectLst>
                  <a:glow rad="101600">
                    <a:srgbClr val="C00000">
                      <a:alpha val="60000"/>
                    </a:srgbClr>
                  </a:glow>
                  <a:outerShdw blurRad="38100" dist="38100" dir="2700000" algn="tl">
                    <a:srgbClr val="000000">
                      <a:alpha val="43137"/>
                    </a:srgbClr>
                  </a:outerShdw>
                </a:effectLst>
              </a:rPr>
              <a:t>Los musulmanes tienen prohibido consumir alcohol. </a:t>
            </a:r>
            <a:r>
              <a:rPr lang="es-ES" i="1" dirty="0" smtClean="0">
                <a:effectLst>
                  <a:glow rad="101600">
                    <a:srgbClr val="C00000">
                      <a:alpha val="60000"/>
                    </a:srgbClr>
                  </a:glow>
                  <a:outerShdw blurRad="38100" dist="38100" dir="2700000" algn="tl">
                    <a:srgbClr val="000000">
                      <a:alpha val="43137"/>
                    </a:srgbClr>
                  </a:outerShdw>
                </a:effectLst>
              </a:rPr>
              <a:t>Los no musulmanes pueden consumir alcohol, pero solo en las inmediaciones de hoteles, restaurantes y bares autorizados. En caso contrario, es inaceptable hacerlo en lugares públicos, incluso en las playas.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flip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barn(outVertical)">
                                      <p:cBhvr>
                                        <p:cTn id="7" dur="4000"/>
                                        <p:tgtEl>
                                          <p:spTgt spid="36866"/>
                                        </p:tgtEl>
                                      </p:cBhvr>
                                    </p:animEffect>
                                  </p:childTnLst>
                                </p:cTn>
                              </p:par>
                              <p:par>
                                <p:cTn id="8" presetID="23" presetClass="entr" presetSubtype="272" fill="hold" nodeType="withEffect">
                                  <p:stCondLst>
                                    <p:cond delay="0"/>
                                  </p:stCondLst>
                                  <p:childTnLst>
                                    <p:set>
                                      <p:cBhvr>
                                        <p:cTn id="9" dur="1" fill="hold">
                                          <p:stCondLst>
                                            <p:cond delay="0"/>
                                          </p:stCondLst>
                                        </p:cTn>
                                        <p:tgtEl>
                                          <p:spTgt spid="36866"/>
                                        </p:tgtEl>
                                        <p:attrNameLst>
                                          <p:attrName>style.visibility</p:attrName>
                                        </p:attrNameLst>
                                      </p:cBhvr>
                                      <p:to>
                                        <p:strVal val="visible"/>
                                      </p:to>
                                    </p:set>
                                    <p:anim calcmode="lin" valueType="num">
                                      <p:cBhvr>
                                        <p:cTn id="10" dur="4000" fill="hold"/>
                                        <p:tgtEl>
                                          <p:spTgt spid="36866"/>
                                        </p:tgtEl>
                                        <p:attrNameLst>
                                          <p:attrName>ppt_w</p:attrName>
                                        </p:attrNameLst>
                                      </p:cBhvr>
                                      <p:tavLst>
                                        <p:tav tm="0">
                                          <p:val>
                                            <p:strVal val="2/3*#ppt_w"/>
                                          </p:val>
                                        </p:tav>
                                        <p:tav tm="100000">
                                          <p:val>
                                            <p:strVal val="#ppt_w"/>
                                          </p:val>
                                        </p:tav>
                                      </p:tavLst>
                                    </p:anim>
                                    <p:anim calcmode="lin" valueType="num">
                                      <p:cBhvr>
                                        <p:cTn id="11" dur="4000" fill="hold"/>
                                        <p:tgtEl>
                                          <p:spTgt spid="36866"/>
                                        </p:tgtEl>
                                        <p:attrNameLst>
                                          <p:attrName>ppt_h</p:attrName>
                                        </p:attrNameLst>
                                      </p:cBhvr>
                                      <p:tavLst>
                                        <p:tav tm="0">
                                          <p:val>
                                            <p:strVal val="2/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4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2/3*#ppt_w"/>
                                          </p:val>
                                        </p:tav>
                                        <p:tav tm="100000">
                                          <p:val>
                                            <p:strVal val="#ppt_w"/>
                                          </p:val>
                                        </p:tav>
                                      </p:tavLst>
                                    </p:anim>
                                    <p:anim calcmode="lin" valueType="num">
                                      <p:cBhvr>
                                        <p:cTn id="18" dur="4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1 Imagen" descr="3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3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297660"/>
            <a:ext cx="8064896"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Máquinas expendedoras de oro. </a:t>
            </a:r>
            <a:r>
              <a:rPr lang="es-ES" i="1" dirty="0" smtClean="0">
                <a:effectLst>
                  <a:glow rad="101600">
                    <a:srgbClr val="C00000">
                      <a:alpha val="60000"/>
                    </a:srgbClr>
                  </a:glow>
                  <a:outerShdw blurRad="38100" dist="38100" dir="2700000" algn="tl">
                    <a:srgbClr val="000000">
                      <a:alpha val="43137"/>
                    </a:srgbClr>
                  </a:outerShdw>
                </a:effectLst>
              </a:rPr>
              <a:t>Hoy en día, existen máquinas expendedoras para los productos más inusuales. Por ejemplo, en Dubái hay unas en las que puedes comprar oro. ¡Impresionante! Con mucha facilidad, puedes comprar oro de 24 quilates en efectivo o con tarjeta de crédito.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flip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barn(inVertical)">
                                      <p:cBhvr>
                                        <p:cTn id="7" dur="4000"/>
                                        <p:tgtEl>
                                          <p:spTgt spid="38914"/>
                                        </p:tgtEl>
                                      </p:cBhvr>
                                    </p:animEffect>
                                  </p:childTnLst>
                                </p:cTn>
                              </p:par>
                              <p:par>
                                <p:cTn id="8" presetID="23" presetClass="entr" presetSubtype="288" fill="hold" nodeType="withEffect">
                                  <p:stCondLst>
                                    <p:cond delay="0"/>
                                  </p:stCondLst>
                                  <p:childTnLst>
                                    <p:set>
                                      <p:cBhvr>
                                        <p:cTn id="9" dur="1" fill="hold">
                                          <p:stCondLst>
                                            <p:cond delay="0"/>
                                          </p:stCondLst>
                                        </p:cTn>
                                        <p:tgtEl>
                                          <p:spTgt spid="38914"/>
                                        </p:tgtEl>
                                        <p:attrNameLst>
                                          <p:attrName>style.visibility</p:attrName>
                                        </p:attrNameLst>
                                      </p:cBhvr>
                                      <p:to>
                                        <p:strVal val="visible"/>
                                      </p:to>
                                    </p:set>
                                    <p:anim calcmode="lin" valueType="num">
                                      <p:cBhvr>
                                        <p:cTn id="10" dur="4000" fill="hold"/>
                                        <p:tgtEl>
                                          <p:spTgt spid="38914"/>
                                        </p:tgtEl>
                                        <p:attrNameLst>
                                          <p:attrName>ppt_w</p:attrName>
                                        </p:attrNameLst>
                                      </p:cBhvr>
                                      <p:tavLst>
                                        <p:tav tm="0">
                                          <p:val>
                                            <p:strVal val="4/3*#ppt_w"/>
                                          </p:val>
                                        </p:tav>
                                        <p:tav tm="100000">
                                          <p:val>
                                            <p:strVal val="#ppt_w"/>
                                          </p:val>
                                        </p:tav>
                                      </p:tavLst>
                                    </p:anim>
                                    <p:anim calcmode="lin" valueType="num">
                                      <p:cBhvr>
                                        <p:cTn id="11" dur="4000" fill="hold"/>
                                        <p:tgtEl>
                                          <p:spTgt spid="38914"/>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Vertical)">
                                      <p:cBhvr>
                                        <p:cTn id="14" dur="4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4/3*#ppt_w"/>
                                          </p:val>
                                        </p:tav>
                                        <p:tav tm="100000">
                                          <p:val>
                                            <p:strVal val="#ppt_w"/>
                                          </p:val>
                                        </p:tav>
                                      </p:tavLst>
                                    </p:anim>
                                    <p:anim calcmode="lin" valueType="num">
                                      <p:cBhvr>
                                        <p:cTn id="18" dur="4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1 Imagen" descr="3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3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Dubái Marina es una zona residencial de lujo ubicada en una bahía artificial que se extiende 3 kilómetros en el Golfo Pérsico y está </a:t>
            </a:r>
            <a:r>
              <a:rPr lang="es-ES" i="1" dirty="0" smtClean="0">
                <a:effectLst>
                  <a:glow rad="101600">
                    <a:srgbClr val="C00000">
                      <a:alpha val="60000"/>
                    </a:srgbClr>
                  </a:glow>
                  <a:outerShdw blurRad="38100" dist="38100" dir="2700000" algn="tl">
                    <a:srgbClr val="000000">
                      <a:alpha val="43137"/>
                    </a:srgbClr>
                  </a:outerShdw>
                </a:effectLst>
              </a:rPr>
              <a:t>considerado </a:t>
            </a:r>
            <a:r>
              <a:rPr lang="es-ES" i="1" dirty="0" smtClean="0">
                <a:effectLst>
                  <a:glow rad="101600">
                    <a:srgbClr val="C00000">
                      <a:alpha val="60000"/>
                    </a:srgbClr>
                  </a:glow>
                  <a:outerShdw blurRad="38100" dist="38100" dir="2700000" algn="tl">
                    <a:srgbClr val="000000">
                      <a:alpha val="43137"/>
                    </a:srgbClr>
                  </a:outerShdw>
                </a:effectLst>
              </a:rPr>
              <a:t>el puerto artificial más grande del mundo. Su construcción se inició en el año 2003 y todavía se construye en la actualidad.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flip dir="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strips(downLeft)">
                                      <p:cBhvr>
                                        <p:cTn id="7" dur="4000"/>
                                        <p:tgtEl>
                                          <p:spTgt spid="39938"/>
                                        </p:tgtEl>
                                      </p:cBhvr>
                                    </p:animEffect>
                                  </p:childTnLst>
                                </p:cTn>
                              </p:par>
                              <p:par>
                                <p:cTn id="8" presetID="23" presetClass="entr" presetSubtype="272" fill="hold" nodeType="withEffect">
                                  <p:stCondLst>
                                    <p:cond delay="0"/>
                                  </p:stCondLst>
                                  <p:childTnLst>
                                    <p:set>
                                      <p:cBhvr>
                                        <p:cTn id="9" dur="1" fill="hold">
                                          <p:stCondLst>
                                            <p:cond delay="0"/>
                                          </p:stCondLst>
                                        </p:cTn>
                                        <p:tgtEl>
                                          <p:spTgt spid="39938"/>
                                        </p:tgtEl>
                                        <p:attrNameLst>
                                          <p:attrName>style.visibility</p:attrName>
                                        </p:attrNameLst>
                                      </p:cBhvr>
                                      <p:to>
                                        <p:strVal val="visible"/>
                                      </p:to>
                                    </p:set>
                                    <p:anim calcmode="lin" valueType="num">
                                      <p:cBhvr>
                                        <p:cTn id="10" dur="4000" fill="hold"/>
                                        <p:tgtEl>
                                          <p:spTgt spid="39938"/>
                                        </p:tgtEl>
                                        <p:attrNameLst>
                                          <p:attrName>ppt_w</p:attrName>
                                        </p:attrNameLst>
                                      </p:cBhvr>
                                      <p:tavLst>
                                        <p:tav tm="0">
                                          <p:val>
                                            <p:strVal val="2/3*#ppt_w"/>
                                          </p:val>
                                        </p:tav>
                                        <p:tav tm="100000">
                                          <p:val>
                                            <p:strVal val="#ppt_w"/>
                                          </p:val>
                                        </p:tav>
                                      </p:tavLst>
                                    </p:anim>
                                    <p:anim calcmode="lin" valueType="num">
                                      <p:cBhvr>
                                        <p:cTn id="11" dur="4000" fill="hold"/>
                                        <p:tgtEl>
                                          <p:spTgt spid="39938"/>
                                        </p:tgtEl>
                                        <p:attrNameLst>
                                          <p:attrName>ppt_h</p:attrName>
                                        </p:attrNameLst>
                                      </p:cBhvr>
                                      <p:tavLst>
                                        <p:tav tm="0">
                                          <p:val>
                                            <p:strVal val="2/3*#ppt_h"/>
                                          </p:val>
                                        </p:tav>
                                        <p:tav tm="100000">
                                          <p:val>
                                            <p:strVal val="#ppt_h"/>
                                          </p:val>
                                        </p:tav>
                                      </p:tavLst>
                                    </p:anim>
                                  </p:childTnLst>
                                </p:cTn>
                              </p:par>
                              <p:par>
                                <p:cTn id="12" presetID="18" presetClass="entr" presetSubtype="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trips(downRight)">
                                      <p:cBhvr>
                                        <p:cTn id="14" dur="4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2/3*#ppt_w"/>
                                          </p:val>
                                        </p:tav>
                                        <p:tav tm="100000">
                                          <p:val>
                                            <p:strVal val="#ppt_w"/>
                                          </p:val>
                                        </p:tav>
                                      </p:tavLst>
                                    </p:anim>
                                    <p:anim calcmode="lin" valueType="num">
                                      <p:cBhvr>
                                        <p:cTn id="18" dur="4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1 Imagen" descr="37.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37.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Muy cerca del rascacielos </a:t>
            </a:r>
            <a:r>
              <a:rPr lang="es-ES" i="1" u="sng" dirty="0" err="1" smtClean="0">
                <a:effectLst>
                  <a:glow rad="101600">
                    <a:srgbClr val="C00000">
                      <a:alpha val="60000"/>
                    </a:srgbClr>
                  </a:glow>
                  <a:outerShdw blurRad="38100" dist="38100" dir="2700000" algn="tl">
                    <a:srgbClr val="000000">
                      <a:alpha val="43137"/>
                    </a:srgbClr>
                  </a:outerShdw>
                </a:effectLst>
              </a:rPr>
              <a:t>Burj</a:t>
            </a:r>
            <a:r>
              <a:rPr lang="es-ES" i="1" u="sng" dirty="0" smtClean="0">
                <a:effectLst>
                  <a:glow rad="101600">
                    <a:srgbClr val="C00000">
                      <a:alpha val="60000"/>
                    </a:srgbClr>
                  </a:glow>
                  <a:outerShdw blurRad="38100" dist="38100" dir="2700000" algn="tl">
                    <a:srgbClr val="000000">
                      <a:alpha val="43137"/>
                    </a:srgbClr>
                  </a:outerShdw>
                </a:effectLst>
              </a:rPr>
              <a:t> </a:t>
            </a:r>
            <a:r>
              <a:rPr lang="es-ES" i="1" u="sng" dirty="0" err="1" smtClean="0">
                <a:effectLst>
                  <a:glow rad="101600">
                    <a:srgbClr val="C00000">
                      <a:alpha val="60000"/>
                    </a:srgbClr>
                  </a:glow>
                  <a:outerShdw blurRad="38100" dist="38100" dir="2700000" algn="tl">
                    <a:srgbClr val="000000">
                      <a:alpha val="43137"/>
                    </a:srgbClr>
                  </a:outerShdw>
                </a:effectLst>
              </a:rPr>
              <a:t>Khalifa</a:t>
            </a:r>
            <a:r>
              <a:rPr lang="es-ES" i="1" dirty="0" smtClean="0">
                <a:effectLst>
                  <a:glow rad="101600">
                    <a:srgbClr val="C00000">
                      <a:alpha val="60000"/>
                    </a:srgbClr>
                  </a:glow>
                  <a:outerShdw blurRad="38100" dist="38100" dir="2700000" algn="tl">
                    <a:srgbClr val="000000">
                      <a:alpha val="43137"/>
                    </a:srgbClr>
                  </a:outerShdw>
                </a:effectLst>
              </a:rPr>
              <a:t> se encuentra el enorme centro comercial </a:t>
            </a:r>
            <a:r>
              <a:rPr lang="es-ES" i="1" dirty="0" smtClean="0">
                <a:effectLst>
                  <a:glow rad="101600">
                    <a:srgbClr val="C00000">
                      <a:alpha val="60000"/>
                    </a:srgbClr>
                  </a:glow>
                  <a:outerShdw blurRad="38100" dist="38100" dir="2700000" algn="tl">
                    <a:srgbClr val="000000">
                      <a:alpha val="43137"/>
                    </a:srgbClr>
                  </a:outerShdw>
                </a:effectLst>
              </a:rPr>
              <a:t>Dubái </a:t>
            </a:r>
            <a:r>
              <a:rPr lang="es-ES" i="1" dirty="0" smtClean="0">
                <a:effectLst>
                  <a:glow rad="101600">
                    <a:srgbClr val="C00000">
                      <a:alpha val="60000"/>
                    </a:srgbClr>
                  </a:glow>
                  <a:outerShdw blurRad="38100" dist="38100" dir="2700000" algn="tl">
                    <a:srgbClr val="000000">
                      <a:alpha val="43137"/>
                    </a:srgbClr>
                  </a:outerShdw>
                </a:effectLst>
              </a:rPr>
              <a:t>Mall, que es el centro comercial más grande de la región en términos de superficie total . Además de 1.200 tiendas, en una superficie de 1.124.000 </a:t>
            </a:r>
            <a:r>
              <a:rPr lang="es-ES" i="1" dirty="0" smtClean="0">
                <a:effectLst>
                  <a:glow rad="101600">
                    <a:srgbClr val="C00000">
                      <a:alpha val="60000"/>
                    </a:srgbClr>
                  </a:glow>
                  <a:outerShdw blurRad="38100" dist="38100" dir="2700000" algn="tl">
                    <a:srgbClr val="000000">
                      <a:alpha val="43137"/>
                    </a:srgbClr>
                  </a:outerShdw>
                </a:effectLst>
              </a:rPr>
              <a:t>m</a:t>
            </a:r>
            <a:r>
              <a:rPr lang="es-ES" i="1" baseline="30000" dirty="0" smtClean="0">
                <a:effectLst>
                  <a:glow rad="101600">
                    <a:srgbClr val="C00000">
                      <a:alpha val="60000"/>
                    </a:srgbClr>
                  </a:glow>
                  <a:outerShdw blurRad="38100" dist="38100" dir="2700000" algn="tl">
                    <a:srgbClr val="000000">
                      <a:alpha val="43137"/>
                    </a:srgbClr>
                  </a:outerShdw>
                </a:effectLst>
              </a:rPr>
              <a:t>2</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encontrarás</a:t>
            </a:r>
            <a:r>
              <a:rPr lang="es-ES" i="1" dirty="0" smtClean="0">
                <a:effectLst>
                  <a:glow rad="101600">
                    <a:srgbClr val="C00000">
                      <a:alpha val="60000"/>
                    </a:srgbClr>
                  </a:glow>
                  <a:outerShdw blurRad="38100" dist="38100" dir="2700000" algn="tl">
                    <a:srgbClr val="000000">
                      <a:alpha val="43137"/>
                    </a:srgbClr>
                  </a:outerShdw>
                </a:effectLst>
              </a:rPr>
              <a:t>  más de 150 restaurantes.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2000">
        <p15:prstTrans prst="fractur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nodeType="with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strips(upLeft)">
                                      <p:cBhvr>
                                        <p:cTn id="7" dur="4000"/>
                                        <p:tgtEl>
                                          <p:spTgt spid="40962"/>
                                        </p:tgtEl>
                                      </p:cBhvr>
                                    </p:animEffect>
                                  </p:childTnLst>
                                </p:cTn>
                              </p:par>
                              <p:par>
                                <p:cTn id="8" presetID="23" presetClass="entr" presetSubtype="272" fill="hold" nodeType="withEffect">
                                  <p:stCondLst>
                                    <p:cond delay="0"/>
                                  </p:stCondLst>
                                  <p:childTnLst>
                                    <p:set>
                                      <p:cBhvr>
                                        <p:cTn id="9" dur="1" fill="hold">
                                          <p:stCondLst>
                                            <p:cond delay="0"/>
                                          </p:stCondLst>
                                        </p:cTn>
                                        <p:tgtEl>
                                          <p:spTgt spid="40962"/>
                                        </p:tgtEl>
                                        <p:attrNameLst>
                                          <p:attrName>style.visibility</p:attrName>
                                        </p:attrNameLst>
                                      </p:cBhvr>
                                      <p:to>
                                        <p:strVal val="visible"/>
                                      </p:to>
                                    </p:set>
                                    <p:anim calcmode="lin" valueType="num">
                                      <p:cBhvr>
                                        <p:cTn id="10" dur="4000" fill="hold"/>
                                        <p:tgtEl>
                                          <p:spTgt spid="40962"/>
                                        </p:tgtEl>
                                        <p:attrNameLst>
                                          <p:attrName>ppt_w</p:attrName>
                                        </p:attrNameLst>
                                      </p:cBhvr>
                                      <p:tavLst>
                                        <p:tav tm="0">
                                          <p:val>
                                            <p:strVal val="2/3*#ppt_w"/>
                                          </p:val>
                                        </p:tav>
                                        <p:tav tm="100000">
                                          <p:val>
                                            <p:strVal val="#ppt_w"/>
                                          </p:val>
                                        </p:tav>
                                      </p:tavLst>
                                    </p:anim>
                                    <p:anim calcmode="lin" valueType="num">
                                      <p:cBhvr>
                                        <p:cTn id="11" dur="4000" fill="hold"/>
                                        <p:tgtEl>
                                          <p:spTgt spid="40962"/>
                                        </p:tgtEl>
                                        <p:attrNameLst>
                                          <p:attrName>ppt_h</p:attrName>
                                        </p:attrNameLst>
                                      </p:cBhvr>
                                      <p:tavLst>
                                        <p:tav tm="0">
                                          <p:val>
                                            <p:strVal val="2/3*#ppt_h"/>
                                          </p:val>
                                        </p:tav>
                                        <p:tav tm="100000">
                                          <p:val>
                                            <p:strVal val="#ppt_h"/>
                                          </p:val>
                                        </p:tav>
                                      </p:tavLst>
                                    </p:anim>
                                  </p:childTnLst>
                                </p:cTn>
                              </p:par>
                              <p:par>
                                <p:cTn id="12" presetID="18" presetClass="entr" presetSubtype="3"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trips(upRight)">
                                      <p:cBhvr>
                                        <p:cTn id="14" dur="4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2/3*#ppt_w"/>
                                          </p:val>
                                        </p:tav>
                                        <p:tav tm="100000">
                                          <p:val>
                                            <p:strVal val="#ppt_w"/>
                                          </p:val>
                                        </p:tav>
                                      </p:tavLst>
                                    </p:anim>
                                    <p:anim calcmode="lin" valueType="num">
                                      <p:cBhvr>
                                        <p:cTn id="18" dur="4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1 Imagen" descr="3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3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Mall</a:t>
            </a:r>
            <a:r>
              <a:rPr lang="es-ES" i="1" dirty="0" smtClean="0">
                <a:effectLst>
                  <a:glow rad="101600">
                    <a:srgbClr val="C00000">
                      <a:alpha val="60000"/>
                    </a:srgbClr>
                  </a:glow>
                  <a:outerShdw blurRad="38100" dist="38100" dir="2700000" algn="tl">
                    <a:srgbClr val="000000">
                      <a:alpha val="43137"/>
                    </a:srgbClr>
                  </a:outerShdw>
                </a:effectLst>
              </a:rPr>
              <a:t> of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Emirates</a:t>
            </a:r>
            <a:r>
              <a:rPr lang="es-ES" i="1" dirty="0" smtClean="0">
                <a:effectLst>
                  <a:glow rad="101600">
                    <a:srgbClr val="C00000">
                      <a:alpha val="60000"/>
                    </a:srgbClr>
                  </a:glow>
                  <a:outerShdw blurRad="38100" dist="38100" dir="2700000" algn="tl">
                    <a:srgbClr val="000000">
                      <a:alpha val="43137"/>
                    </a:srgbClr>
                  </a:outerShdw>
                </a:effectLst>
              </a:rPr>
              <a:t> es uno de los centros comerciales más grandes de Dubái. Además de la enorme cantidad de tiendas, también encontrarás el complejo de cines </a:t>
            </a:r>
            <a:r>
              <a:rPr lang="es-ES" i="1" dirty="0" err="1" smtClean="0">
                <a:effectLst>
                  <a:glow rad="101600">
                    <a:srgbClr val="C00000">
                      <a:alpha val="60000"/>
                    </a:srgbClr>
                  </a:glow>
                  <a:outerShdw blurRad="38100" dist="38100" dir="2700000" algn="tl">
                    <a:srgbClr val="000000">
                      <a:alpha val="43137"/>
                    </a:srgbClr>
                  </a:outerShdw>
                </a:effectLst>
              </a:rPr>
              <a:t>Cinestar</a:t>
            </a:r>
            <a:r>
              <a:rPr lang="es-ES" i="1" dirty="0" smtClean="0">
                <a:effectLst>
                  <a:glow rad="101600">
                    <a:srgbClr val="C00000">
                      <a:alpha val="60000"/>
                    </a:srgbClr>
                  </a:glow>
                  <a:outerShdw blurRad="38100" dist="38100" dir="2700000" algn="tl">
                    <a:srgbClr val="000000">
                      <a:alpha val="43137"/>
                    </a:srgbClr>
                  </a:outerShdw>
                </a:effectLst>
              </a:rPr>
              <a:t>, el gigantesco centro de entretenimiento </a:t>
            </a:r>
            <a:r>
              <a:rPr lang="es-ES" i="1" dirty="0" err="1" smtClean="0">
                <a:effectLst>
                  <a:glow rad="101600">
                    <a:srgbClr val="C00000">
                      <a:alpha val="60000"/>
                    </a:srgbClr>
                  </a:glow>
                  <a:outerShdw blurRad="38100" dist="38100" dir="2700000" algn="tl">
                    <a:srgbClr val="000000">
                      <a:alpha val="43137"/>
                    </a:srgbClr>
                  </a:outerShdw>
                </a:effectLst>
              </a:rPr>
              <a:t>Magic</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Planet</a:t>
            </a:r>
            <a:r>
              <a:rPr lang="es-ES" i="1" dirty="0" smtClean="0">
                <a:effectLst>
                  <a:glow rad="101600">
                    <a:srgbClr val="C00000">
                      <a:alpha val="60000"/>
                    </a:srgbClr>
                  </a:glow>
                  <a:outerShdw blurRad="38100" dist="38100" dir="2700000" algn="tl">
                    <a:srgbClr val="000000">
                      <a:alpha val="43137"/>
                    </a:srgbClr>
                  </a:outerShdw>
                </a:effectLst>
              </a:rPr>
              <a:t> con muchos juegos virtuales y no virtuales y muchas otras opciones de entretenimiento.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prism/>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strips(downLeft)">
                                      <p:cBhvr>
                                        <p:cTn id="7" dur="4000"/>
                                        <p:tgtEl>
                                          <p:spTgt spid="41986"/>
                                        </p:tgtEl>
                                      </p:cBhvr>
                                    </p:animEffect>
                                  </p:childTnLst>
                                </p:cTn>
                              </p:par>
                              <p:par>
                                <p:cTn id="8" presetID="23" presetClass="entr" presetSubtype="288" fill="hold" nodeType="withEffect">
                                  <p:stCondLst>
                                    <p:cond delay="0"/>
                                  </p:stCondLst>
                                  <p:childTnLst>
                                    <p:set>
                                      <p:cBhvr>
                                        <p:cTn id="9" dur="1" fill="hold">
                                          <p:stCondLst>
                                            <p:cond delay="0"/>
                                          </p:stCondLst>
                                        </p:cTn>
                                        <p:tgtEl>
                                          <p:spTgt spid="41986"/>
                                        </p:tgtEl>
                                        <p:attrNameLst>
                                          <p:attrName>style.visibility</p:attrName>
                                        </p:attrNameLst>
                                      </p:cBhvr>
                                      <p:to>
                                        <p:strVal val="visible"/>
                                      </p:to>
                                    </p:set>
                                    <p:anim calcmode="lin" valueType="num">
                                      <p:cBhvr>
                                        <p:cTn id="10" dur="4000" fill="hold"/>
                                        <p:tgtEl>
                                          <p:spTgt spid="41986"/>
                                        </p:tgtEl>
                                        <p:attrNameLst>
                                          <p:attrName>ppt_w</p:attrName>
                                        </p:attrNameLst>
                                      </p:cBhvr>
                                      <p:tavLst>
                                        <p:tav tm="0">
                                          <p:val>
                                            <p:strVal val="4/3*#ppt_w"/>
                                          </p:val>
                                        </p:tav>
                                        <p:tav tm="100000">
                                          <p:val>
                                            <p:strVal val="#ppt_w"/>
                                          </p:val>
                                        </p:tav>
                                      </p:tavLst>
                                    </p:anim>
                                    <p:anim calcmode="lin" valueType="num">
                                      <p:cBhvr>
                                        <p:cTn id="11" dur="4000" fill="hold"/>
                                        <p:tgtEl>
                                          <p:spTgt spid="41986"/>
                                        </p:tgtEl>
                                        <p:attrNameLst>
                                          <p:attrName>ppt_h</p:attrName>
                                        </p:attrNameLst>
                                      </p:cBhvr>
                                      <p:tavLst>
                                        <p:tav tm="0">
                                          <p:val>
                                            <p:strVal val="4/3*#ppt_h"/>
                                          </p:val>
                                        </p:tav>
                                        <p:tav tm="100000">
                                          <p:val>
                                            <p:strVal val="#ppt_h"/>
                                          </p:val>
                                        </p:tav>
                                      </p:tavLst>
                                    </p:anim>
                                  </p:childTnLst>
                                </p:cTn>
                              </p:par>
                              <p:par>
                                <p:cTn id="12" presetID="18" presetClass="entr" presetSubtype="9"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trips(upLeft)">
                                      <p:cBhvr>
                                        <p:cTn id="14" dur="4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4/3*#ppt_w"/>
                                          </p:val>
                                        </p:tav>
                                        <p:tav tm="100000">
                                          <p:val>
                                            <p:strVal val="#ppt_w"/>
                                          </p:val>
                                        </p:tav>
                                      </p:tavLst>
                                    </p:anim>
                                    <p:anim calcmode="lin" valueType="num">
                                      <p:cBhvr>
                                        <p:cTn id="18" dur="4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1 Imagen" descr="39.jpg"/>
          <p:cNvPicPr>
            <a:picLocks noChangeAspect="1"/>
          </p:cNvPicPr>
          <p:nvPr/>
        </p:nvPicPr>
        <p:blipFill>
          <a:blip r:embed="rId2" cstate="print"/>
          <a:stretch>
            <a:fillRect/>
          </a:stretch>
        </p:blipFill>
        <p:spPr bwMode="auto">
          <a:xfrm>
            <a:off x="0" y="8467"/>
            <a:ext cx="9144000" cy="56980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39.jpg"/>
          <p:cNvPicPr>
            <a:picLocks noChangeAspect="1"/>
          </p:cNvPicPr>
          <p:nvPr/>
        </p:nvPicPr>
        <p:blipFill>
          <a:blip r:embed="rId2" cstate="print"/>
          <a:stretch>
            <a:fillRect/>
          </a:stretch>
        </p:blipFill>
        <p:spPr bwMode="auto">
          <a:xfrm>
            <a:off x="0" y="0"/>
            <a:ext cx="9144000" cy="56980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369668"/>
            <a:ext cx="8640960" cy="1200329"/>
          </a:xfrm>
          <a:prstGeom prst="rect">
            <a:avLst/>
          </a:prstGeom>
          <a:noFill/>
        </p:spPr>
        <p:txBody>
          <a:bodyPr wrap="square" rtlCol="0">
            <a:spAutoFit/>
          </a:bodyPr>
          <a:lstStyle/>
          <a:p>
            <a:pPr fontAlgn="t"/>
            <a:r>
              <a:rPr lang="es-ES" b="1" i="1" dirty="0" smtClean="0">
                <a:effectLst>
                  <a:glow rad="101600">
                    <a:srgbClr val="C00000">
                      <a:alpha val="60000"/>
                    </a:srgbClr>
                  </a:glow>
                  <a:outerShdw blurRad="38100" dist="38100" dir="2700000" algn="tl">
                    <a:srgbClr val="000000">
                      <a:alpha val="43137"/>
                    </a:srgbClr>
                  </a:outerShdw>
                </a:effectLst>
              </a:rPr>
              <a:t>El centro comercial del mundo. </a:t>
            </a:r>
            <a:r>
              <a:rPr lang="es-ES" i="1" dirty="0" smtClean="0">
                <a:effectLst>
                  <a:glow rad="101600">
                    <a:srgbClr val="C00000">
                      <a:alpha val="60000"/>
                    </a:srgbClr>
                  </a:glow>
                  <a:outerShdw blurRad="38100" dist="38100" dir="2700000" algn="tl">
                    <a:srgbClr val="000000">
                      <a:alpha val="43137"/>
                    </a:srgbClr>
                  </a:outerShdw>
                </a:effectLst>
              </a:rPr>
              <a:t>El gobierno de </a:t>
            </a:r>
            <a:r>
              <a:rPr lang="es-ES" i="1" dirty="0" smtClean="0">
                <a:effectLst>
                  <a:glow rad="101600">
                    <a:srgbClr val="C00000">
                      <a:alpha val="60000"/>
                    </a:srgbClr>
                  </a:glow>
                  <a:outerShdw blurRad="38100" dist="38100" dir="2700000" algn="tl">
                    <a:srgbClr val="000000">
                      <a:alpha val="43137"/>
                    </a:srgbClr>
                  </a:outerShdw>
                </a:effectLst>
              </a:rPr>
              <a:t>Dubái </a:t>
            </a:r>
            <a:r>
              <a:rPr lang="es-ES" i="1" dirty="0" smtClean="0">
                <a:effectLst>
                  <a:glow rad="101600">
                    <a:srgbClr val="C00000">
                      <a:alpha val="60000"/>
                    </a:srgbClr>
                  </a:glow>
                  <a:outerShdw blurRad="38100" dist="38100" dir="2700000" algn="tl">
                    <a:srgbClr val="000000">
                      <a:alpha val="43137"/>
                    </a:srgbClr>
                  </a:outerShdw>
                </a:effectLst>
              </a:rPr>
              <a:t>ha vuelto a redoblar sus esfuerzos para impulsar el sector turístico. Por eso, </a:t>
            </a:r>
            <a:r>
              <a:rPr lang="es-ES" i="1" dirty="0" smtClean="0">
                <a:effectLst>
                  <a:glow rad="101600">
                    <a:srgbClr val="C00000">
                      <a:alpha val="60000"/>
                    </a:srgbClr>
                  </a:glow>
                  <a:outerShdw blurRad="38100" dist="38100" dir="2700000" algn="tl">
                    <a:srgbClr val="000000">
                      <a:alpha val="43137"/>
                    </a:srgbClr>
                  </a:outerShdw>
                </a:effectLst>
              </a:rPr>
              <a:t>ha </a:t>
            </a:r>
            <a:r>
              <a:rPr lang="es-ES" i="1" dirty="0" smtClean="0">
                <a:effectLst>
                  <a:glow rad="101600">
                    <a:srgbClr val="C00000">
                      <a:alpha val="60000"/>
                    </a:srgbClr>
                  </a:glow>
                  <a:outerShdw blurRad="38100" dist="38100" dir="2700000" algn="tl">
                    <a:srgbClr val="000000">
                      <a:alpha val="43137"/>
                    </a:srgbClr>
                  </a:outerShdw>
                </a:effectLst>
              </a:rPr>
              <a:t>construido </a:t>
            </a:r>
            <a:r>
              <a:rPr lang="es-ES" i="1" dirty="0" smtClean="0">
                <a:effectLst>
                  <a:glow rad="101600">
                    <a:srgbClr val="C00000">
                      <a:alpha val="60000"/>
                    </a:srgbClr>
                  </a:glow>
                  <a:outerShdw blurRad="38100" dist="38100" dir="2700000" algn="tl">
                    <a:srgbClr val="000000">
                      <a:alpha val="43137"/>
                    </a:srgbClr>
                  </a:outerShdw>
                </a:effectLst>
              </a:rPr>
              <a:t>“</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Mall of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World</a:t>
            </a:r>
            <a:r>
              <a:rPr lang="es-ES" i="1" dirty="0" smtClean="0">
                <a:effectLst>
                  <a:glow rad="101600">
                    <a:srgbClr val="C00000">
                      <a:alpha val="60000"/>
                    </a:srgbClr>
                  </a:glow>
                  <a:outerShdw blurRad="38100" dist="38100" dir="2700000" algn="tl">
                    <a:srgbClr val="000000">
                      <a:alpha val="43137"/>
                    </a:srgbClr>
                  </a:outerShdw>
                </a:effectLst>
              </a:rPr>
              <a:t>” (“Centro comercial del mundo”) que </a:t>
            </a:r>
            <a:r>
              <a:rPr lang="es-ES" i="1" dirty="0" smtClean="0">
                <a:effectLst>
                  <a:glow rad="101600">
                    <a:srgbClr val="C00000">
                      <a:alpha val="60000"/>
                    </a:srgbClr>
                  </a:glow>
                  <a:outerShdw blurRad="38100" dist="38100" dir="2700000" algn="tl">
                    <a:srgbClr val="000000">
                      <a:alpha val="43137"/>
                    </a:srgbClr>
                  </a:outerShdw>
                </a:effectLst>
              </a:rPr>
              <a:t>ocupa </a:t>
            </a:r>
            <a:r>
              <a:rPr lang="es-ES" i="1" dirty="0" smtClean="0">
                <a:effectLst>
                  <a:glow rad="101600">
                    <a:srgbClr val="C00000">
                      <a:alpha val="60000"/>
                    </a:srgbClr>
                  </a:glow>
                  <a:outerShdw blurRad="38100" dist="38100" dir="2700000" algn="tl">
                    <a:srgbClr val="000000">
                      <a:alpha val="43137"/>
                    </a:srgbClr>
                  </a:outerShdw>
                </a:effectLst>
              </a:rPr>
              <a:t>una superficie de 4 millones de metros cuadrados y </a:t>
            </a:r>
            <a:r>
              <a:rPr lang="es-ES" i="1" dirty="0" smtClean="0">
                <a:effectLst>
                  <a:glow rad="101600">
                    <a:srgbClr val="C00000">
                      <a:alpha val="60000"/>
                    </a:srgbClr>
                  </a:glow>
                  <a:outerShdw blurRad="38100" dist="38100" dir="2700000" algn="tl">
                    <a:srgbClr val="000000">
                      <a:alpha val="43137"/>
                    </a:srgbClr>
                  </a:outerShdw>
                </a:effectLst>
              </a:rPr>
              <a:t>tiene la </a:t>
            </a:r>
            <a:r>
              <a:rPr lang="es-ES" i="1" dirty="0" smtClean="0">
                <a:effectLst>
                  <a:glow rad="101600">
                    <a:srgbClr val="C00000">
                      <a:alpha val="60000"/>
                    </a:srgbClr>
                  </a:glow>
                  <a:outerShdw blurRad="38100" dist="38100" dir="2700000" algn="tl">
                    <a:srgbClr val="000000">
                      <a:alpha val="43137"/>
                    </a:srgbClr>
                  </a:outerShdw>
                </a:effectLst>
              </a:rPr>
              <a:t>temperatura controlada.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prism/>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strips(downRight)">
                                      <p:cBhvr>
                                        <p:cTn id="7" dur="4000"/>
                                        <p:tgtEl>
                                          <p:spTgt spid="43010"/>
                                        </p:tgtEl>
                                      </p:cBhvr>
                                    </p:animEffect>
                                  </p:childTnLst>
                                </p:cTn>
                              </p:par>
                              <p:par>
                                <p:cTn id="8" presetID="7" presetClass="entr" presetSubtype="8" fill="hold" nodeType="withEffect">
                                  <p:stCondLst>
                                    <p:cond delay="0"/>
                                  </p:stCondLst>
                                  <p:childTnLst>
                                    <p:set>
                                      <p:cBhvr>
                                        <p:cTn id="9" dur="1" fill="hold">
                                          <p:stCondLst>
                                            <p:cond delay="0"/>
                                          </p:stCondLst>
                                        </p:cTn>
                                        <p:tgtEl>
                                          <p:spTgt spid="43010"/>
                                        </p:tgtEl>
                                        <p:attrNameLst>
                                          <p:attrName>style.visibility</p:attrName>
                                        </p:attrNameLst>
                                      </p:cBhvr>
                                      <p:to>
                                        <p:strVal val="visible"/>
                                      </p:to>
                                    </p:set>
                                    <p:anim calcmode="lin" valueType="num">
                                      <p:cBhvr additive="base">
                                        <p:cTn id="10" dur="4000" fill="hold"/>
                                        <p:tgtEl>
                                          <p:spTgt spid="43010"/>
                                        </p:tgtEl>
                                        <p:attrNameLst>
                                          <p:attrName>ppt_x</p:attrName>
                                        </p:attrNameLst>
                                      </p:cBhvr>
                                      <p:tavLst>
                                        <p:tav tm="0">
                                          <p:val>
                                            <p:strVal val="0-#ppt_w/2"/>
                                          </p:val>
                                        </p:tav>
                                        <p:tav tm="100000">
                                          <p:val>
                                            <p:strVal val="#ppt_x"/>
                                          </p:val>
                                        </p:tav>
                                      </p:tavLst>
                                    </p:anim>
                                    <p:anim calcmode="lin" valueType="num">
                                      <p:cBhvr additive="base">
                                        <p:cTn id="11" dur="4000" fill="hold"/>
                                        <p:tgtEl>
                                          <p:spTgt spid="43010"/>
                                        </p:tgtEl>
                                        <p:attrNameLst>
                                          <p:attrName>ppt_y</p:attrName>
                                        </p:attrNameLst>
                                      </p:cBhvr>
                                      <p:tavLst>
                                        <p:tav tm="0">
                                          <p:val>
                                            <p:strVal val="#ppt_y"/>
                                          </p:val>
                                        </p:tav>
                                        <p:tav tm="100000">
                                          <p:val>
                                            <p:strVal val="#ppt_y"/>
                                          </p:val>
                                        </p:tav>
                                      </p:tavLst>
                                    </p:anim>
                                  </p:childTnLst>
                                </p:cTn>
                              </p:par>
                              <p:par>
                                <p:cTn id="12" presetID="18" presetClass="entr" presetSubtype="3"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trips(upRight)">
                                      <p:cBhvr>
                                        <p:cTn id="14" dur="4000"/>
                                        <p:tgtEl>
                                          <p:spTgt spid="3"/>
                                        </p:tgtEl>
                                      </p:cBhvr>
                                    </p:animEffect>
                                  </p:childTnLst>
                                </p:cTn>
                              </p:par>
                              <p:par>
                                <p:cTn id="15" presetID="7" presetClass="entr" presetSubtype="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4000" fill="hold"/>
                                        <p:tgtEl>
                                          <p:spTgt spid="3"/>
                                        </p:tgtEl>
                                        <p:attrNameLst>
                                          <p:attrName>ppt_x</p:attrName>
                                        </p:attrNameLst>
                                      </p:cBhvr>
                                      <p:tavLst>
                                        <p:tav tm="0">
                                          <p:val>
                                            <p:strVal val="0-#ppt_w/2"/>
                                          </p:val>
                                        </p:tav>
                                        <p:tav tm="100000">
                                          <p:val>
                                            <p:strVal val="#ppt_x"/>
                                          </p:val>
                                        </p:tav>
                                      </p:tavLst>
                                    </p:anim>
                                    <p:anim calcmode="lin" valueType="num">
                                      <p:cBhvr additive="base">
                                        <p:cTn id="18" dur="40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1 Imagen" descr="4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79512"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ciudad del mundo tiene su propia calle principal, que no tiene rival. En Dubái es sin duda </a:t>
            </a:r>
            <a:r>
              <a:rPr lang="es-ES" i="1" dirty="0" err="1" smtClean="0">
                <a:effectLst>
                  <a:glow rad="101600">
                    <a:srgbClr val="C00000">
                      <a:alpha val="60000"/>
                    </a:srgbClr>
                  </a:glow>
                  <a:outerShdw blurRad="38100" dist="38100" dir="2700000" algn="tl">
                    <a:srgbClr val="000000">
                      <a:alpha val="43137"/>
                    </a:srgbClr>
                  </a:outerShdw>
                </a:effectLst>
              </a:rPr>
              <a:t>Sheikh</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Zayed</a:t>
            </a:r>
            <a:r>
              <a:rPr lang="es-ES" i="1" dirty="0" smtClean="0">
                <a:effectLst>
                  <a:glow rad="101600">
                    <a:srgbClr val="C00000">
                      <a:alpha val="60000"/>
                    </a:srgbClr>
                  </a:glow>
                  <a:outerShdw blurRad="38100" dist="38100" dir="2700000" algn="tl">
                    <a:srgbClr val="000000">
                      <a:alpha val="43137"/>
                    </a:srgbClr>
                  </a:outerShdw>
                </a:effectLst>
              </a:rPr>
              <a:t> Road, que lleva el nombre de una de las figuras más importantes de la historia de los Emiratos Árabes Unidos y del primer presidente del país. Con una longitud de más de  40 km,  atraviesa todo Dubái.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prism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barn(outVertical)">
                                      <p:cBhvr>
                                        <p:cTn id="7" dur="4000"/>
                                        <p:tgtEl>
                                          <p:spTgt spid="44034"/>
                                        </p:tgtEl>
                                      </p:cBhvr>
                                    </p:animEffect>
                                  </p:childTnLst>
                                </p:cTn>
                              </p:par>
                              <p:par>
                                <p:cTn id="8" presetID="23" presetClass="entr" presetSubtype="288" fill="hold" nodeType="withEffect">
                                  <p:stCondLst>
                                    <p:cond delay="0"/>
                                  </p:stCondLst>
                                  <p:childTnLst>
                                    <p:set>
                                      <p:cBhvr>
                                        <p:cTn id="9" dur="1" fill="hold">
                                          <p:stCondLst>
                                            <p:cond delay="0"/>
                                          </p:stCondLst>
                                        </p:cTn>
                                        <p:tgtEl>
                                          <p:spTgt spid="44034"/>
                                        </p:tgtEl>
                                        <p:attrNameLst>
                                          <p:attrName>style.visibility</p:attrName>
                                        </p:attrNameLst>
                                      </p:cBhvr>
                                      <p:to>
                                        <p:strVal val="visible"/>
                                      </p:to>
                                    </p:set>
                                    <p:anim calcmode="lin" valueType="num">
                                      <p:cBhvr>
                                        <p:cTn id="10" dur="4000" fill="hold"/>
                                        <p:tgtEl>
                                          <p:spTgt spid="44034"/>
                                        </p:tgtEl>
                                        <p:attrNameLst>
                                          <p:attrName>ppt_w</p:attrName>
                                        </p:attrNameLst>
                                      </p:cBhvr>
                                      <p:tavLst>
                                        <p:tav tm="0">
                                          <p:val>
                                            <p:strVal val="4/3*#ppt_w"/>
                                          </p:val>
                                        </p:tav>
                                        <p:tav tm="100000">
                                          <p:val>
                                            <p:strVal val="#ppt_w"/>
                                          </p:val>
                                        </p:tav>
                                      </p:tavLst>
                                    </p:anim>
                                    <p:anim calcmode="lin" valueType="num">
                                      <p:cBhvr>
                                        <p:cTn id="11" dur="4000" fill="hold"/>
                                        <p:tgtEl>
                                          <p:spTgt spid="4403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1 Imagen" descr="4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23528" y="4585692"/>
            <a:ext cx="8640960" cy="954107"/>
          </a:xfrm>
          <a:prstGeom prst="rect">
            <a:avLst/>
          </a:prstGeom>
          <a:noFill/>
        </p:spPr>
        <p:txBody>
          <a:bodyPr wrap="square" rtlCol="0">
            <a:spAutoFit/>
          </a:bodyPr>
          <a:lstStyle/>
          <a:p>
            <a:pPr fontAlgn="t"/>
            <a:r>
              <a:rPr lang="es-ES" sz="2000" b="1" i="1" dirty="0" smtClean="0">
                <a:effectLst>
                  <a:glow rad="101600">
                    <a:srgbClr val="C00000">
                      <a:alpha val="60000"/>
                    </a:srgbClr>
                  </a:glow>
                  <a:outerShdw blurRad="38100" dist="38100" dir="2700000" algn="tl">
                    <a:srgbClr val="000000">
                      <a:alpha val="43137"/>
                    </a:srgbClr>
                  </a:outerShdw>
                </a:effectLst>
              </a:rPr>
              <a:t>No existe un sistema postal adecuado. </a:t>
            </a:r>
            <a:r>
              <a:rPr lang="es-ES" i="1" dirty="0" smtClean="0">
                <a:effectLst>
                  <a:glow rad="101600">
                    <a:srgbClr val="C00000">
                      <a:alpha val="60000"/>
                    </a:srgbClr>
                  </a:glow>
                  <a:outerShdw blurRad="38100" dist="38100" dir="2700000" algn="tl">
                    <a:srgbClr val="000000">
                      <a:alpha val="43137"/>
                    </a:srgbClr>
                  </a:outerShdw>
                </a:effectLst>
              </a:rPr>
              <a:t>En Dubái, el sistema de direcciones no es claro a causa de su permanente crecimiento. En su lugar, los residentes dibujan en un mapa o escriben instrucciones en el apartado postal.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doors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5058"/>
                                        </p:tgtEl>
                                        <p:attrNameLst>
                                          <p:attrName>style.visibility</p:attrName>
                                        </p:attrNameLst>
                                      </p:cBhvr>
                                      <p:to>
                                        <p:strVal val="visible"/>
                                      </p:to>
                                    </p:set>
                                    <p:animEffect transition="in" filter="barn(outVertical)">
                                      <p:cBhvr>
                                        <p:cTn id="7" dur="4000"/>
                                        <p:tgtEl>
                                          <p:spTgt spid="45058"/>
                                        </p:tgtEl>
                                      </p:cBhvr>
                                    </p:animEffect>
                                  </p:childTnLst>
                                </p:cTn>
                              </p:par>
                              <p:par>
                                <p:cTn id="8" presetID="23" presetClass="entr" presetSubtype="288" fill="hold" nodeType="withEffect">
                                  <p:stCondLst>
                                    <p:cond delay="0"/>
                                  </p:stCondLst>
                                  <p:childTnLst>
                                    <p:set>
                                      <p:cBhvr>
                                        <p:cTn id="9" dur="1" fill="hold">
                                          <p:stCondLst>
                                            <p:cond delay="0"/>
                                          </p:stCondLst>
                                        </p:cTn>
                                        <p:tgtEl>
                                          <p:spTgt spid="45058"/>
                                        </p:tgtEl>
                                        <p:attrNameLst>
                                          <p:attrName>style.visibility</p:attrName>
                                        </p:attrNameLst>
                                      </p:cBhvr>
                                      <p:to>
                                        <p:strVal val="visible"/>
                                      </p:to>
                                    </p:set>
                                    <p:anim calcmode="lin" valueType="num">
                                      <p:cBhvr>
                                        <p:cTn id="10" dur="4000" fill="hold"/>
                                        <p:tgtEl>
                                          <p:spTgt spid="45058"/>
                                        </p:tgtEl>
                                        <p:attrNameLst>
                                          <p:attrName>ppt_w</p:attrName>
                                        </p:attrNameLst>
                                      </p:cBhvr>
                                      <p:tavLst>
                                        <p:tav tm="0">
                                          <p:val>
                                            <p:strVal val="4/3*#ppt_w"/>
                                          </p:val>
                                        </p:tav>
                                        <p:tav tm="100000">
                                          <p:val>
                                            <p:strVal val="#ppt_w"/>
                                          </p:val>
                                        </p:tav>
                                      </p:tavLst>
                                    </p:anim>
                                    <p:anim calcmode="lin" valueType="num">
                                      <p:cBhvr>
                                        <p:cTn id="11" dur="4000" fill="hold"/>
                                        <p:tgtEl>
                                          <p:spTgt spid="45058"/>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1 Imagen" descr="4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23528" y="4297660"/>
            <a:ext cx="8640960" cy="1231106"/>
          </a:xfrm>
          <a:prstGeom prst="rect">
            <a:avLst/>
          </a:prstGeom>
          <a:noFill/>
        </p:spPr>
        <p:txBody>
          <a:bodyPr wrap="square" rtlCol="0">
            <a:spAutoFit/>
          </a:bodyPr>
          <a:lstStyle/>
          <a:p>
            <a:pPr fontAlgn="t"/>
            <a:r>
              <a:rPr lang="es-ES" sz="2000" b="1" i="1" dirty="0" smtClean="0">
                <a:effectLst>
                  <a:glow rad="101600">
                    <a:srgbClr val="C00000">
                      <a:alpha val="60000"/>
                    </a:srgbClr>
                  </a:glow>
                  <a:outerShdw blurRad="38100" dist="38100" dir="2700000" algn="tl">
                    <a:srgbClr val="000000">
                      <a:alpha val="43137"/>
                    </a:srgbClr>
                  </a:outerShdw>
                </a:effectLst>
              </a:rPr>
              <a:t>Demasiados vehículos. </a:t>
            </a:r>
            <a:r>
              <a:rPr lang="es-ES" i="1" dirty="0" smtClean="0">
                <a:effectLst>
                  <a:glow rad="101600">
                    <a:srgbClr val="C00000">
                      <a:alpha val="60000"/>
                    </a:srgbClr>
                  </a:glow>
                  <a:outerShdw blurRad="38100" dist="38100" dir="2700000" algn="tl">
                    <a:srgbClr val="000000">
                      <a:alpha val="43137"/>
                    </a:srgbClr>
                  </a:outerShdw>
                </a:effectLst>
              </a:rPr>
              <a:t>La ciudad de Dubái crece a ritmo acelerado. En 1968 solo había 13 vehículos, ahora hay millones. Las calles se llenaron de autos, por lo que el gobierno local tuvo que construir carreteras de dos pisos para solucionar este problema.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doors dir="vert"/>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6082"/>
                                        </p:tgtEl>
                                        <p:attrNameLst>
                                          <p:attrName>style.visibility</p:attrName>
                                        </p:attrNameLst>
                                      </p:cBhvr>
                                      <p:to>
                                        <p:strVal val="visible"/>
                                      </p:to>
                                    </p:set>
                                    <p:animEffect transition="in" filter="barn(outVertical)">
                                      <p:cBhvr>
                                        <p:cTn id="7" dur="4000"/>
                                        <p:tgtEl>
                                          <p:spTgt spid="46082"/>
                                        </p:tgtEl>
                                      </p:cBhvr>
                                    </p:animEffect>
                                  </p:childTnLst>
                                </p:cTn>
                              </p:par>
                              <p:par>
                                <p:cTn id="8" presetID="23" presetClass="entr" presetSubtype="272" fill="hold" nodeType="withEffect">
                                  <p:stCondLst>
                                    <p:cond delay="0"/>
                                  </p:stCondLst>
                                  <p:childTnLst>
                                    <p:set>
                                      <p:cBhvr>
                                        <p:cTn id="9" dur="1" fill="hold">
                                          <p:stCondLst>
                                            <p:cond delay="0"/>
                                          </p:stCondLst>
                                        </p:cTn>
                                        <p:tgtEl>
                                          <p:spTgt spid="46082"/>
                                        </p:tgtEl>
                                        <p:attrNameLst>
                                          <p:attrName>style.visibility</p:attrName>
                                        </p:attrNameLst>
                                      </p:cBhvr>
                                      <p:to>
                                        <p:strVal val="visible"/>
                                      </p:to>
                                    </p:set>
                                    <p:anim calcmode="lin" valueType="num">
                                      <p:cBhvr>
                                        <p:cTn id="10" dur="4000" fill="hold"/>
                                        <p:tgtEl>
                                          <p:spTgt spid="46082"/>
                                        </p:tgtEl>
                                        <p:attrNameLst>
                                          <p:attrName>ppt_w</p:attrName>
                                        </p:attrNameLst>
                                      </p:cBhvr>
                                      <p:tavLst>
                                        <p:tav tm="0">
                                          <p:val>
                                            <p:strVal val="2/3*#ppt_w"/>
                                          </p:val>
                                        </p:tav>
                                        <p:tav tm="100000">
                                          <p:val>
                                            <p:strVal val="#ppt_w"/>
                                          </p:val>
                                        </p:tav>
                                      </p:tavLst>
                                    </p:anim>
                                    <p:anim calcmode="lin" valueType="num">
                                      <p:cBhvr>
                                        <p:cTn id="11" dur="4000" fill="hold"/>
                                        <p:tgtEl>
                                          <p:spTgt spid="46082"/>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1 Imagen" descr="4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4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11560" y="4801716"/>
            <a:ext cx="7920880" cy="677108"/>
          </a:xfrm>
          <a:prstGeom prst="rect">
            <a:avLst/>
          </a:prstGeom>
          <a:noFill/>
        </p:spPr>
        <p:txBody>
          <a:bodyPr wrap="square" rtlCol="0">
            <a:spAutoFit/>
          </a:bodyPr>
          <a:lstStyle/>
          <a:p>
            <a:pPr fontAlgn="t"/>
            <a:r>
              <a:rPr lang="es-ES" sz="2000" b="1" i="1" dirty="0" smtClean="0">
                <a:effectLst>
                  <a:glow rad="101600">
                    <a:srgbClr val="C00000">
                      <a:alpha val="60000"/>
                    </a:srgbClr>
                  </a:glow>
                  <a:outerShdw blurRad="38100" dist="38100" dir="2700000" algn="tl">
                    <a:srgbClr val="000000">
                      <a:alpha val="43137"/>
                    </a:srgbClr>
                  </a:outerShdw>
                </a:effectLst>
              </a:rPr>
              <a:t>Siempre fresco. </a:t>
            </a:r>
            <a:r>
              <a:rPr lang="es-ES" i="1" dirty="0" smtClean="0">
                <a:effectLst>
                  <a:glow rad="101600">
                    <a:srgbClr val="C00000">
                      <a:alpha val="60000"/>
                    </a:srgbClr>
                  </a:glow>
                  <a:outerShdw blurRad="38100" dist="38100" dir="2700000" algn="tl">
                    <a:srgbClr val="000000">
                      <a:alpha val="43137"/>
                    </a:srgbClr>
                  </a:outerShdw>
                </a:effectLst>
              </a:rPr>
              <a:t>El gobierno de Dubái se asegura de que sus ciudadanos y visitantes tengan las mejores facilidades.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14:doors/>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7106"/>
                                        </p:tgtEl>
                                        <p:attrNameLst>
                                          <p:attrName>style.visibility</p:attrName>
                                        </p:attrNameLst>
                                      </p:cBhvr>
                                      <p:to>
                                        <p:strVal val="visible"/>
                                      </p:to>
                                    </p:set>
                                    <p:animEffect transition="in" filter="barn(outVertical)">
                                      <p:cBhvr>
                                        <p:cTn id="7" dur="4000"/>
                                        <p:tgtEl>
                                          <p:spTgt spid="47106"/>
                                        </p:tgtEl>
                                      </p:cBhvr>
                                    </p:animEffect>
                                  </p:childTnLst>
                                </p:cTn>
                              </p:par>
                              <p:par>
                                <p:cTn id="8" presetID="16" presetClass="entr" presetSubtype="2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Horizontal)">
                                      <p:cBhvr>
                                        <p:cTn id="10" dur="4000"/>
                                        <p:tgtEl>
                                          <p:spTgt spid="3"/>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1 Imagen" descr="4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4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11560" y="4873724"/>
            <a:ext cx="7992888" cy="646331"/>
          </a:xfrm>
          <a:prstGeom prst="rect">
            <a:avLst/>
          </a:prstGeom>
          <a:noFill/>
        </p:spPr>
        <p:txBody>
          <a:bodyPr wrap="square" rtlCol="0">
            <a:spAutoFit/>
          </a:bodyPr>
          <a:lstStyle/>
          <a:p>
            <a:pPr fontAlgn="t"/>
            <a:r>
              <a:rPr lang="es-ES" i="1" dirty="0" smtClean="0">
                <a:effectLst>
                  <a:glow rad="101600">
                    <a:srgbClr val="C00000">
                      <a:alpha val="60000"/>
                    </a:srgbClr>
                  </a:glow>
                  <a:outerShdw blurRad="38100" dist="38100" dir="2700000" algn="tl">
                    <a:srgbClr val="000000">
                      <a:alpha val="43137"/>
                    </a:srgbClr>
                  </a:outerShdw>
                </a:effectLst>
              </a:rPr>
              <a:t>Por eso, no tienen aburridas paradas de autobús como otros países, sino que son pequeños edificios climatizados para protegerlos del sol abrasador.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1000">
        <p14:honeycomb/>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barn(outVertical)">
                                      <p:cBhvr>
                                        <p:cTn id="7" dur="4000"/>
                                        <p:tgtEl>
                                          <p:spTgt spid="48130"/>
                                        </p:tgtEl>
                                      </p:cBhvr>
                                    </p:animEffect>
                                  </p:childTnLst>
                                </p:cTn>
                              </p:par>
                              <p:par>
                                <p:cTn id="8" presetID="16" presetClass="entr" presetSubtype="4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outHorizontal)">
                                      <p:cBhvr>
                                        <p:cTn id="10" dur="4000"/>
                                        <p:tgtEl>
                                          <p:spTgt spid="3"/>
                                        </p:tgtEl>
                                      </p:cBhvr>
                                    </p:animEffect>
                                  </p:childTnLst>
                                </p:cTn>
                              </p:par>
                              <p:par>
                                <p:cTn id="11" presetID="8" presetClass="emph" presetSubtype="0" fill="hold" nodeType="withEffect">
                                  <p:stCondLst>
                                    <p:cond delay="0"/>
                                  </p:stCondLst>
                                  <p:childTnLst>
                                    <p:animRot by="21600000">
                                      <p:cBhvr>
                                        <p:cTn id="12" dur="2500" fill="hold"/>
                                        <p:tgtEl>
                                          <p:spTgt spid="48130"/>
                                        </p:tgtEl>
                                        <p:attrNameLst>
                                          <p:attrName>r</p:attrName>
                                        </p:attrNameLst>
                                      </p:cBhvr>
                                    </p:animRot>
                                  </p:childTnLst>
                                </p:cTn>
                              </p:par>
                              <p:par>
                                <p:cTn id="13" presetID="8" presetClass="emph" presetSubtype="0" fill="hold" nodeType="withEffect">
                                  <p:stCondLst>
                                    <p:cond delay="0"/>
                                  </p:stCondLst>
                                  <p:childTnLst>
                                    <p:animRot by="21600000">
                                      <p:cBhvr>
                                        <p:cTn id="14" dur="2500" fill="hold"/>
                                        <p:tgtEl>
                                          <p:spTgt spid="3"/>
                                        </p:tgtEl>
                                        <p:attrNameLst>
                                          <p:attrName>r</p:attrName>
                                        </p:attrNameLst>
                                      </p:cBhvr>
                                    </p:animRo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1 Imagen" descr="4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4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297660"/>
            <a:ext cx="8496944" cy="1231106"/>
          </a:xfrm>
          <a:prstGeom prst="rect">
            <a:avLst/>
          </a:prstGeom>
          <a:noFill/>
        </p:spPr>
        <p:txBody>
          <a:bodyPr wrap="square" rtlCol="0">
            <a:spAutoFit/>
          </a:bodyPr>
          <a:lstStyle/>
          <a:p>
            <a:pPr fontAlgn="t"/>
            <a:r>
              <a:rPr lang="es-ES" sz="2000" b="1" i="1" dirty="0" smtClean="0">
                <a:effectLst>
                  <a:glow rad="101600">
                    <a:srgbClr val="C00000">
                      <a:alpha val="60000"/>
                    </a:srgbClr>
                  </a:glow>
                  <a:outerShdw blurRad="38100" dist="38100" dir="2700000" algn="tl">
                    <a:srgbClr val="000000">
                      <a:alpha val="43137"/>
                    </a:srgbClr>
                  </a:outerShdw>
                </a:effectLst>
              </a:rPr>
              <a:t>Carreras de camellos con jinetes robot. </a:t>
            </a:r>
            <a:r>
              <a:rPr lang="es-ES" i="1" dirty="0" smtClean="0">
                <a:effectLst>
                  <a:glow rad="101600">
                    <a:srgbClr val="C00000">
                      <a:alpha val="60000"/>
                    </a:srgbClr>
                  </a:glow>
                  <a:outerShdw blurRad="38100" dist="38100" dir="2700000" algn="tl">
                    <a:srgbClr val="000000">
                      <a:alpha val="43137"/>
                    </a:srgbClr>
                  </a:outerShdw>
                </a:effectLst>
              </a:rPr>
              <a:t>El antiguo deporte de las carreras de camellos dio un giro en 2004. En la actualidad, se utilizan robots en lugar de jinetes. La razón principal de este cambio son las acusaciones de violación de los derechos humanos, ya que muchos países del Golfo empleaban niños.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4000">
        <p14:honeycomb/>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9154"/>
                                        </p:tgtEl>
                                        <p:attrNameLst>
                                          <p:attrName>style.visibility</p:attrName>
                                        </p:attrNameLst>
                                      </p:cBhvr>
                                      <p:to>
                                        <p:strVal val="visible"/>
                                      </p:to>
                                    </p:set>
                                    <p:animEffect transition="in" filter="box(out)">
                                      <p:cBhvr>
                                        <p:cTn id="7" dur="4000"/>
                                        <p:tgtEl>
                                          <p:spTgt spid="49154"/>
                                        </p:tgtEl>
                                      </p:cBhvr>
                                    </p:animEffect>
                                  </p:childTnLst>
                                </p:cTn>
                              </p:par>
                              <p:par>
                                <p:cTn id="8" presetID="8"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in)">
                                      <p:cBhvr>
                                        <p:cTn id="10" dur="4000"/>
                                        <p:tgtEl>
                                          <p:spTgt spid="3"/>
                                        </p:tgtEl>
                                      </p:cBhvr>
                                    </p:animEffect>
                                  </p:childTnLst>
                                </p:cTn>
                              </p:par>
                              <p:par>
                                <p:cTn id="11" presetID="23" presetClass="entr" presetSubtype="272" fill="hold" nodeType="withEffect">
                                  <p:stCondLst>
                                    <p:cond delay="0"/>
                                  </p:stCondLst>
                                  <p:childTnLst>
                                    <p:set>
                                      <p:cBhvr>
                                        <p:cTn id="12" dur="1" fill="hold">
                                          <p:stCondLst>
                                            <p:cond delay="0"/>
                                          </p:stCondLst>
                                        </p:cTn>
                                        <p:tgtEl>
                                          <p:spTgt spid="49154"/>
                                        </p:tgtEl>
                                        <p:attrNameLst>
                                          <p:attrName>style.visibility</p:attrName>
                                        </p:attrNameLst>
                                      </p:cBhvr>
                                      <p:to>
                                        <p:strVal val="visible"/>
                                      </p:to>
                                    </p:set>
                                    <p:anim calcmode="lin" valueType="num">
                                      <p:cBhvr>
                                        <p:cTn id="13" dur="4000" fill="hold"/>
                                        <p:tgtEl>
                                          <p:spTgt spid="49154"/>
                                        </p:tgtEl>
                                        <p:attrNameLst>
                                          <p:attrName>ppt_w</p:attrName>
                                        </p:attrNameLst>
                                      </p:cBhvr>
                                      <p:tavLst>
                                        <p:tav tm="0">
                                          <p:val>
                                            <p:strVal val="2/3*#ppt_w"/>
                                          </p:val>
                                        </p:tav>
                                        <p:tav tm="100000">
                                          <p:val>
                                            <p:strVal val="#ppt_w"/>
                                          </p:val>
                                        </p:tav>
                                      </p:tavLst>
                                    </p:anim>
                                    <p:anim calcmode="lin" valueType="num">
                                      <p:cBhvr>
                                        <p:cTn id="14" dur="4000" fill="hold"/>
                                        <p:tgtEl>
                                          <p:spTgt spid="49154"/>
                                        </p:tgtEl>
                                        <p:attrNameLst>
                                          <p:attrName>ppt_h</p:attrName>
                                        </p:attrNameLst>
                                      </p:cBhvr>
                                      <p:tavLst>
                                        <p:tav tm="0">
                                          <p:val>
                                            <p:strVal val="2/3*#ppt_h"/>
                                          </p:val>
                                        </p:tav>
                                        <p:tav tm="100000">
                                          <p:val>
                                            <p:strVal val="#ppt_h"/>
                                          </p:val>
                                        </p:tav>
                                      </p:tavLst>
                                    </p:anim>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2/3*#ppt_w"/>
                                          </p:val>
                                        </p:tav>
                                        <p:tav tm="100000">
                                          <p:val>
                                            <p:strVal val="#ppt_w"/>
                                          </p:val>
                                        </p:tav>
                                      </p:tavLst>
                                    </p:anim>
                                    <p:anim calcmode="lin" valueType="num">
                                      <p:cBhvr>
                                        <p:cTn id="18" dur="4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1 Imagen" descr="47.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47.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297660"/>
            <a:ext cx="8424936" cy="1231106"/>
          </a:xfrm>
          <a:prstGeom prst="rect">
            <a:avLst/>
          </a:prstGeom>
          <a:noFill/>
        </p:spPr>
        <p:txBody>
          <a:bodyPr wrap="square" rtlCol="0">
            <a:spAutoFit/>
          </a:bodyPr>
          <a:lstStyle/>
          <a:p>
            <a:pPr fontAlgn="t"/>
            <a:r>
              <a:rPr lang="es-ES" sz="2000" b="1" i="1" dirty="0" smtClean="0">
                <a:effectLst>
                  <a:glow rad="101600">
                    <a:srgbClr val="C00000">
                      <a:alpha val="60000"/>
                    </a:srgbClr>
                  </a:glow>
                  <a:outerShdw blurRad="38100" dist="38100" dir="2700000" algn="tl">
                    <a:srgbClr val="000000">
                      <a:alpha val="43137"/>
                    </a:srgbClr>
                  </a:outerShdw>
                </a:effectLst>
              </a:rPr>
              <a:t>Choque cultural. </a:t>
            </a:r>
            <a:r>
              <a:rPr lang="es-ES" i="1" dirty="0" smtClean="0">
                <a:effectLst>
                  <a:glow rad="101600">
                    <a:srgbClr val="C00000">
                      <a:alpha val="60000"/>
                    </a:srgbClr>
                  </a:glow>
                  <a:outerShdw blurRad="38100" dist="38100" dir="2700000" algn="tl">
                    <a:srgbClr val="000000">
                      <a:alpha val="43137"/>
                    </a:srgbClr>
                  </a:outerShdw>
                </a:effectLst>
              </a:rPr>
              <a:t>Dubái es una ciudad musulmana donde las mujeres deben vestir de manera modesta, pero también tolera la moda extranjera. La imagen muestra a la perfección este choque cultural: una mujer toma el sol en bikini mientras otra lo hace con una </a:t>
            </a:r>
            <a:r>
              <a:rPr lang="es-ES" i="1" dirty="0" err="1" smtClean="0">
                <a:effectLst>
                  <a:glow rad="101600">
                    <a:srgbClr val="C00000">
                      <a:alpha val="60000"/>
                    </a:srgbClr>
                  </a:glow>
                  <a:outerShdw blurRad="38100" dist="38100" dir="2700000" algn="tl">
                    <a:srgbClr val="000000">
                      <a:alpha val="43137"/>
                    </a:srgbClr>
                  </a:outerShdw>
                </a:effectLst>
              </a:rPr>
              <a:t>abaya</a:t>
            </a:r>
            <a:r>
              <a:rPr lang="es-ES" i="1" dirty="0" smtClean="0">
                <a:effectLst>
                  <a:glow rad="101600">
                    <a:srgbClr val="C00000">
                      <a:alpha val="60000"/>
                    </a:srgbClr>
                  </a:glow>
                  <a:outerShdw blurRad="38100" dist="38100" dir="2700000" algn="tl">
                    <a:srgbClr val="000000">
                      <a:alpha val="43137"/>
                    </a:srgbClr>
                  </a:outerShdw>
                </a:effectLst>
              </a:rPr>
              <a:t> tradicional.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3000">
        <p15:prstTrans prst="wind"/>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barn(outVertical)">
                                      <p:cBhvr>
                                        <p:cTn id="7" dur="4000"/>
                                        <p:tgtEl>
                                          <p:spTgt spid="51202"/>
                                        </p:tgtEl>
                                      </p:cBhvr>
                                    </p:animEffect>
                                  </p:childTnLst>
                                </p:cTn>
                              </p:par>
                              <p:par>
                                <p:cTn id="8" presetID="16" presetClass="entr" presetSubtype="2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4000"/>
                                        <p:tgtEl>
                                          <p:spTgt spid="3"/>
                                        </p:tgtEl>
                                      </p:cBhvr>
                                    </p:animEffect>
                                  </p:childTnLst>
                                </p:cTn>
                              </p:par>
                              <p:par>
                                <p:cTn id="11" presetID="8" presetClass="emph" presetSubtype="0" fill="hold" nodeType="withEffect">
                                  <p:stCondLst>
                                    <p:cond delay="0"/>
                                  </p:stCondLst>
                                  <p:childTnLst>
                                    <p:animRot by="21600000">
                                      <p:cBhvr>
                                        <p:cTn id="12" dur="4000" fill="hold"/>
                                        <p:tgtEl>
                                          <p:spTgt spid="51202"/>
                                        </p:tgtEl>
                                        <p:attrNameLst>
                                          <p:attrName>r</p:attrName>
                                        </p:attrNameLst>
                                      </p:cBhvr>
                                    </p:animRot>
                                  </p:childTnLst>
                                </p:cTn>
                              </p:par>
                              <p:par>
                                <p:cTn id="13" presetID="8" presetClass="emph" presetSubtype="0" fill="hold" nodeType="withEffect">
                                  <p:stCondLst>
                                    <p:cond delay="0"/>
                                  </p:stCondLst>
                                  <p:childTnLst>
                                    <p:animRot by="21600000">
                                      <p:cBhvr>
                                        <p:cTn id="14" dur="4000" fill="hold"/>
                                        <p:tgtEl>
                                          <p:spTgt spid="3"/>
                                        </p:tgtEl>
                                        <p:attrNameLst>
                                          <p:attrName>r</p:attrName>
                                        </p:attrNameLst>
                                      </p:cBhvr>
                                    </p:animRot>
                                  </p:childTnLst>
                                </p:cTn>
                              </p:par>
                              <p:par>
                                <p:cTn id="15" presetID="23" presetClass="entr" presetSubtype="16" fill="hold" nodeType="withEffect">
                                  <p:stCondLst>
                                    <p:cond delay="0"/>
                                  </p:stCondLst>
                                  <p:childTnLst>
                                    <p:set>
                                      <p:cBhvr>
                                        <p:cTn id="16" dur="1" fill="hold">
                                          <p:stCondLst>
                                            <p:cond delay="0"/>
                                          </p:stCondLst>
                                        </p:cTn>
                                        <p:tgtEl>
                                          <p:spTgt spid="51202"/>
                                        </p:tgtEl>
                                        <p:attrNameLst>
                                          <p:attrName>style.visibility</p:attrName>
                                        </p:attrNameLst>
                                      </p:cBhvr>
                                      <p:to>
                                        <p:strVal val="visible"/>
                                      </p:to>
                                    </p:set>
                                    <p:anim calcmode="lin" valueType="num">
                                      <p:cBhvr>
                                        <p:cTn id="17" dur="5000" fill="hold"/>
                                        <p:tgtEl>
                                          <p:spTgt spid="51202"/>
                                        </p:tgtEl>
                                        <p:attrNameLst>
                                          <p:attrName>ppt_w</p:attrName>
                                        </p:attrNameLst>
                                      </p:cBhvr>
                                      <p:tavLst>
                                        <p:tav tm="0">
                                          <p:val>
                                            <p:fltVal val="0"/>
                                          </p:val>
                                        </p:tav>
                                        <p:tav tm="100000">
                                          <p:val>
                                            <p:strVal val="#ppt_w"/>
                                          </p:val>
                                        </p:tav>
                                      </p:tavLst>
                                    </p:anim>
                                    <p:anim calcmode="lin" valueType="num">
                                      <p:cBhvr>
                                        <p:cTn id="18" dur="5000" fill="hold"/>
                                        <p:tgtEl>
                                          <p:spTgt spid="51202"/>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0" fill="hold"/>
                                        <p:tgtEl>
                                          <p:spTgt spid="3"/>
                                        </p:tgtEl>
                                        <p:attrNameLst>
                                          <p:attrName>ppt_w</p:attrName>
                                        </p:attrNameLst>
                                      </p:cBhvr>
                                      <p:tavLst>
                                        <p:tav tm="0">
                                          <p:val>
                                            <p:fltVal val="0"/>
                                          </p:val>
                                        </p:tav>
                                        <p:tav tm="100000">
                                          <p:val>
                                            <p:strVal val="#ppt_w"/>
                                          </p:val>
                                        </p:tav>
                                      </p:tavLst>
                                    </p:anim>
                                    <p:anim calcmode="lin" valueType="num">
                                      <p:cBhvr>
                                        <p:cTn id="22" dur="5000" fill="hold"/>
                                        <p:tgtEl>
                                          <p:spTgt spid="3"/>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1 Imagen" descr="4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4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297660"/>
            <a:ext cx="8568952" cy="1231106"/>
          </a:xfrm>
          <a:prstGeom prst="rect">
            <a:avLst/>
          </a:prstGeom>
          <a:noFill/>
        </p:spPr>
        <p:txBody>
          <a:bodyPr wrap="square" rtlCol="0">
            <a:spAutoFit/>
          </a:bodyPr>
          <a:lstStyle/>
          <a:p>
            <a:pPr fontAlgn="t"/>
            <a:r>
              <a:rPr lang="es-ES" sz="2000" b="1" i="1" dirty="0" smtClean="0">
                <a:effectLst>
                  <a:glow rad="101600">
                    <a:srgbClr val="C00000">
                      <a:alpha val="60000"/>
                    </a:srgbClr>
                  </a:glow>
                  <a:outerShdw blurRad="38100" dist="38100" dir="2700000" algn="tl">
                    <a:srgbClr val="000000">
                      <a:alpha val="43137"/>
                    </a:srgbClr>
                  </a:outerShdw>
                </a:effectLst>
              </a:rPr>
              <a:t>El sexo antes del matrimonio está prohibido. </a:t>
            </a:r>
            <a:r>
              <a:rPr lang="es-ES" i="1" dirty="0" smtClean="0">
                <a:effectLst>
                  <a:glow rad="101600">
                    <a:srgbClr val="C00000">
                      <a:alpha val="60000"/>
                    </a:srgbClr>
                  </a:glow>
                  <a:outerShdw blurRad="38100" dist="38100" dir="2700000" algn="tl">
                    <a:srgbClr val="000000">
                      <a:alpha val="43137"/>
                    </a:srgbClr>
                  </a:outerShdw>
                </a:effectLst>
              </a:rPr>
              <a:t>Es bueno informarse sobre el destino que se quiere visitar. Por ejemplo, las leyes locales consideran el sexo prematrimonial como un delito. Y la condena es la cárcel o la deportación. Y no solo eso, sino que también no es costumbre las muestras de cariño en público.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prism isInverted="1"/>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fade">
                                      <p:cBhvr>
                                        <p:cTn id="7" dur="4000"/>
                                        <p:tgtEl>
                                          <p:spTgt spid="52226"/>
                                        </p:tgtEl>
                                      </p:cBhvr>
                                    </p:animEffect>
                                  </p:childTnLst>
                                </p:cTn>
                              </p:par>
                              <p:par>
                                <p:cTn id="8" presetID="42" presetClass="entr" presetSubtype="0" fill="hold" nodeType="withEffect">
                                  <p:stCondLst>
                                    <p:cond delay="0"/>
                                  </p:stCondLst>
                                  <p:childTnLst>
                                    <p:set>
                                      <p:cBhvr>
                                        <p:cTn id="9" dur="1" fill="hold">
                                          <p:stCondLst>
                                            <p:cond delay="0"/>
                                          </p:stCondLst>
                                        </p:cTn>
                                        <p:tgtEl>
                                          <p:spTgt spid="52226"/>
                                        </p:tgtEl>
                                        <p:attrNameLst>
                                          <p:attrName>style.visibility</p:attrName>
                                        </p:attrNameLst>
                                      </p:cBhvr>
                                      <p:to>
                                        <p:strVal val="visible"/>
                                      </p:to>
                                    </p:set>
                                    <p:animEffect transition="in" filter="fade">
                                      <p:cBhvr>
                                        <p:cTn id="10" dur="4000"/>
                                        <p:tgtEl>
                                          <p:spTgt spid="52226"/>
                                        </p:tgtEl>
                                      </p:cBhvr>
                                    </p:animEffect>
                                    <p:anim calcmode="lin" valueType="num">
                                      <p:cBhvr>
                                        <p:cTn id="11" dur="4000" fill="hold"/>
                                        <p:tgtEl>
                                          <p:spTgt spid="52226"/>
                                        </p:tgtEl>
                                        <p:attrNameLst>
                                          <p:attrName>ppt_x</p:attrName>
                                        </p:attrNameLst>
                                      </p:cBhvr>
                                      <p:tavLst>
                                        <p:tav tm="0">
                                          <p:val>
                                            <p:strVal val="#ppt_x"/>
                                          </p:val>
                                        </p:tav>
                                        <p:tav tm="100000">
                                          <p:val>
                                            <p:strVal val="#ppt_x"/>
                                          </p:val>
                                        </p:tav>
                                      </p:tavLst>
                                    </p:anim>
                                    <p:anim calcmode="lin" valueType="num">
                                      <p:cBhvr>
                                        <p:cTn id="12" dur="4000" fill="hold"/>
                                        <p:tgtEl>
                                          <p:spTgt spid="5222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4000"/>
                                        <p:tgtEl>
                                          <p:spTgt spid="3"/>
                                        </p:tgtEl>
                                      </p:cBhvr>
                                    </p:animEffect>
                                  </p:childTnLst>
                                </p:cTn>
                              </p:par>
                              <p:par>
                                <p:cTn id="16" presetID="47"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4000"/>
                                        <p:tgtEl>
                                          <p:spTgt spid="3"/>
                                        </p:tgtEl>
                                      </p:cBhvr>
                                    </p:animEffect>
                                    <p:anim calcmode="lin" valueType="num">
                                      <p:cBhvr>
                                        <p:cTn id="19" dur="4000" fill="hold"/>
                                        <p:tgtEl>
                                          <p:spTgt spid="3"/>
                                        </p:tgtEl>
                                        <p:attrNameLst>
                                          <p:attrName>ppt_x</p:attrName>
                                        </p:attrNameLst>
                                      </p:cBhvr>
                                      <p:tavLst>
                                        <p:tav tm="0">
                                          <p:val>
                                            <p:strVal val="#ppt_x"/>
                                          </p:val>
                                        </p:tav>
                                        <p:tav tm="100000">
                                          <p:val>
                                            <p:strVal val="#ppt_x"/>
                                          </p:val>
                                        </p:tav>
                                      </p:tavLst>
                                    </p:anim>
                                    <p:anim calcmode="lin" valueType="num">
                                      <p:cBhvr>
                                        <p:cTn id="20" dur="4000" fill="hold"/>
                                        <p:tgtEl>
                                          <p:spTgt spid="3"/>
                                        </p:tgtEl>
                                        <p:attrNameLst>
                                          <p:attrName>ppt_y</p:attrName>
                                        </p:attrNameLst>
                                      </p:cBhvr>
                                      <p:tavLst>
                                        <p:tav tm="0">
                                          <p:val>
                                            <p:strVal val="#ppt_y-.1"/>
                                          </p:val>
                                        </p:tav>
                                        <p:tav tm="100000">
                                          <p:val>
                                            <p:strVal val="#ppt_y"/>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1 Imagen" descr="4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Dubái es famosa por sus récords, sus excentricidades y sus ambiciones de ser el mejor del mundo. Estos tres atributos se combinan en el "marco de fotos" más grande del mundo, Dubái </a:t>
            </a:r>
            <a:r>
              <a:rPr lang="es-ES" i="1" dirty="0" err="1" smtClean="0">
                <a:effectLst>
                  <a:glow rad="101600">
                    <a:srgbClr val="C00000">
                      <a:alpha val="60000"/>
                    </a:srgbClr>
                  </a:glow>
                  <a:outerShdw blurRad="38100" dist="38100" dir="2700000" algn="tl">
                    <a:srgbClr val="000000">
                      <a:alpha val="43137"/>
                    </a:srgbClr>
                  </a:outerShdw>
                </a:effectLst>
              </a:rPr>
              <a:t>Frame</a:t>
            </a:r>
            <a:r>
              <a:rPr lang="es-ES" i="1" dirty="0" smtClean="0">
                <a:effectLst>
                  <a:glow rad="101600">
                    <a:srgbClr val="C00000">
                      <a:alpha val="60000"/>
                    </a:srgbClr>
                  </a:glow>
                  <a:outerShdw blurRad="38100" dist="38100" dir="2700000" algn="tl">
                    <a:srgbClr val="000000">
                      <a:alpha val="43137"/>
                    </a:srgbClr>
                  </a:outerShdw>
                </a:effectLst>
              </a:rPr>
              <a:t> , que sirve como observatorio y museo en uno.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barn(outVertical)">
                                      <p:cBhvr>
                                        <p:cTn id="7" dur="4000"/>
                                        <p:tgtEl>
                                          <p:spTgt spid="53250"/>
                                        </p:tgtEl>
                                      </p:cBhvr>
                                    </p:animEffect>
                                  </p:childTnLst>
                                </p:cTn>
                              </p:par>
                              <p:par>
                                <p:cTn id="8" presetID="29" presetClass="entr" presetSubtype="0" fill="hold" nodeType="withEffect">
                                  <p:stCondLst>
                                    <p:cond delay="0"/>
                                  </p:stCondLst>
                                  <p:childTnLst>
                                    <p:set>
                                      <p:cBhvr>
                                        <p:cTn id="9" dur="1" fill="hold">
                                          <p:stCondLst>
                                            <p:cond delay="0"/>
                                          </p:stCondLst>
                                        </p:cTn>
                                        <p:tgtEl>
                                          <p:spTgt spid="53250"/>
                                        </p:tgtEl>
                                        <p:attrNameLst>
                                          <p:attrName>style.visibility</p:attrName>
                                        </p:attrNameLst>
                                      </p:cBhvr>
                                      <p:to>
                                        <p:strVal val="visible"/>
                                      </p:to>
                                    </p:set>
                                    <p:anim calcmode="lin" valueType="num">
                                      <p:cBhvr>
                                        <p:cTn id="10" dur="4000" fill="hold"/>
                                        <p:tgtEl>
                                          <p:spTgt spid="53250"/>
                                        </p:tgtEl>
                                        <p:attrNameLst>
                                          <p:attrName>ppt_x</p:attrName>
                                        </p:attrNameLst>
                                      </p:cBhvr>
                                      <p:tavLst>
                                        <p:tav tm="0">
                                          <p:val>
                                            <p:strVal val="#ppt_x-.2"/>
                                          </p:val>
                                        </p:tav>
                                        <p:tav tm="100000">
                                          <p:val>
                                            <p:strVal val="#ppt_x"/>
                                          </p:val>
                                        </p:tav>
                                      </p:tavLst>
                                    </p:anim>
                                    <p:anim calcmode="lin" valueType="num">
                                      <p:cBhvr>
                                        <p:cTn id="11" dur="4000" fill="hold"/>
                                        <p:tgtEl>
                                          <p:spTgt spid="53250"/>
                                        </p:tgtEl>
                                        <p:attrNameLst>
                                          <p:attrName>ppt_y</p:attrName>
                                        </p:attrNameLst>
                                      </p:cBhvr>
                                      <p:tavLst>
                                        <p:tav tm="0">
                                          <p:val>
                                            <p:strVal val="#ppt_y"/>
                                          </p:val>
                                        </p:tav>
                                        <p:tav tm="100000">
                                          <p:val>
                                            <p:strVal val="#ppt_y"/>
                                          </p:val>
                                        </p:tav>
                                      </p:tavLst>
                                    </p:anim>
                                    <p:animEffect transition="in" filter="wipe(right)" prLst="gradientSize: 0.1">
                                      <p:cBhvr>
                                        <p:cTn id="12" dur="4000"/>
                                        <p:tgtEl>
                                          <p:spTgt spid="53250"/>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1 Imagen" descr="5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539552" y="4297660"/>
            <a:ext cx="7992888" cy="1231106"/>
          </a:xfrm>
          <a:prstGeom prst="rect">
            <a:avLst/>
          </a:prstGeom>
          <a:noFill/>
        </p:spPr>
        <p:txBody>
          <a:bodyPr wrap="square" rtlCol="0">
            <a:spAutoFit/>
          </a:bodyPr>
          <a:lstStyle/>
          <a:p>
            <a:pPr fontAlgn="t"/>
            <a:r>
              <a:rPr lang="es-ES" sz="2000" b="1" i="1" dirty="0" smtClean="0">
                <a:effectLst>
                  <a:glow rad="101600">
                    <a:srgbClr val="C00000">
                      <a:alpha val="60000"/>
                    </a:srgbClr>
                  </a:glow>
                  <a:outerShdw blurRad="38100" dist="38100" dir="2700000" algn="tl">
                    <a:srgbClr val="000000">
                      <a:alpha val="43137"/>
                    </a:srgbClr>
                  </a:outerShdw>
                </a:effectLst>
              </a:rPr>
              <a:t>Los inmigrantes representan el 83% de la población de Dubái.</a:t>
            </a:r>
          </a:p>
          <a:p>
            <a:pPr fontAlgn="t"/>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Dubái </a:t>
            </a:r>
            <a:r>
              <a:rPr lang="es-ES" i="1" dirty="0" smtClean="0">
                <a:effectLst>
                  <a:glow rad="101600">
                    <a:srgbClr val="C00000">
                      <a:alpha val="60000"/>
                    </a:srgbClr>
                  </a:glow>
                  <a:outerShdw blurRad="38100" dist="38100" dir="2700000" algn="tl">
                    <a:srgbClr val="000000">
                      <a:alpha val="43137"/>
                    </a:srgbClr>
                  </a:outerShdw>
                </a:effectLst>
              </a:rPr>
              <a:t>es una ciudad multiétnica donde los habitantes son de diferentes nacionalidades. Resulta increíble que solo el </a:t>
            </a:r>
            <a:r>
              <a:rPr lang="es-ES" i="1" dirty="0" smtClean="0">
                <a:effectLst>
                  <a:glow rad="101600">
                    <a:srgbClr val="C00000">
                      <a:alpha val="60000"/>
                    </a:srgbClr>
                  </a:glow>
                  <a:outerShdw blurRad="38100" dist="38100" dir="2700000" algn="tl">
                    <a:srgbClr val="000000">
                      <a:alpha val="43137"/>
                    </a:srgbClr>
                  </a:outerShdw>
                </a:effectLst>
              </a:rPr>
              <a:t>17% </a:t>
            </a:r>
            <a:r>
              <a:rPr lang="es-ES" i="1" dirty="0" smtClean="0">
                <a:effectLst>
                  <a:glow rad="101600">
                    <a:srgbClr val="C00000">
                      <a:alpha val="60000"/>
                    </a:srgbClr>
                  </a:glow>
                  <a:outerShdw blurRad="38100" dist="38100" dir="2700000" algn="tl">
                    <a:srgbClr val="000000">
                      <a:alpha val="43137"/>
                    </a:srgbClr>
                  </a:outerShdw>
                </a:effectLst>
              </a:rPr>
              <a:t>sean </a:t>
            </a:r>
            <a:r>
              <a:rPr lang="es-ES" i="1" dirty="0" err="1" smtClean="0">
                <a:effectLst>
                  <a:glow rad="101600">
                    <a:srgbClr val="C00000">
                      <a:alpha val="60000"/>
                    </a:srgbClr>
                  </a:glow>
                  <a:outerShdw blurRad="38100" dist="38100" dir="2700000" algn="tl">
                    <a:srgbClr val="000000">
                      <a:alpha val="43137"/>
                    </a:srgbClr>
                  </a:outerShdw>
                </a:effectLst>
              </a:rPr>
              <a:t>emiratíes</a:t>
            </a:r>
            <a:r>
              <a:rPr lang="es-ES" i="1" dirty="0" smtClean="0">
                <a:effectLst>
                  <a:glow rad="101600">
                    <a:srgbClr val="C00000">
                      <a:alpha val="60000"/>
                    </a:srgbClr>
                  </a:glow>
                  <a:outerShdw blurRad="38100" dist="38100" dir="2700000" algn="tl">
                    <a:srgbClr val="000000">
                      <a:alpha val="43137"/>
                    </a:srgbClr>
                  </a:outerShdw>
                </a:effectLst>
              </a:rPr>
              <a:t>, ya que la mayoría de sus trabajadores son inmigrantes.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dir="r" isInverted="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5298"/>
                                        </p:tgtEl>
                                        <p:attrNameLst>
                                          <p:attrName>style.visibility</p:attrName>
                                        </p:attrNameLst>
                                      </p:cBhvr>
                                      <p:to>
                                        <p:strVal val="visible"/>
                                      </p:to>
                                    </p:set>
                                    <p:animEffect transition="in" filter="barn(inVertical)">
                                      <p:cBhvr>
                                        <p:cTn id="7" dur="4000"/>
                                        <p:tgtEl>
                                          <p:spTgt spid="55298"/>
                                        </p:tgtEl>
                                      </p:cBhvr>
                                    </p:animEffect>
                                  </p:childTnLst>
                                </p:cTn>
                              </p:par>
                              <p:par>
                                <p:cTn id="8" presetID="29" presetClass="entr" presetSubtype="0" fill="hold" nodeType="withEffect">
                                  <p:stCondLst>
                                    <p:cond delay="0"/>
                                  </p:stCondLst>
                                  <p:childTnLst>
                                    <p:set>
                                      <p:cBhvr>
                                        <p:cTn id="9" dur="1" fill="hold">
                                          <p:stCondLst>
                                            <p:cond delay="0"/>
                                          </p:stCondLst>
                                        </p:cTn>
                                        <p:tgtEl>
                                          <p:spTgt spid="55298"/>
                                        </p:tgtEl>
                                        <p:attrNameLst>
                                          <p:attrName>style.visibility</p:attrName>
                                        </p:attrNameLst>
                                      </p:cBhvr>
                                      <p:to>
                                        <p:strVal val="visible"/>
                                      </p:to>
                                    </p:set>
                                    <p:anim calcmode="lin" valueType="num">
                                      <p:cBhvr>
                                        <p:cTn id="10" dur="4000" fill="hold"/>
                                        <p:tgtEl>
                                          <p:spTgt spid="55298"/>
                                        </p:tgtEl>
                                        <p:attrNameLst>
                                          <p:attrName>ppt_x</p:attrName>
                                        </p:attrNameLst>
                                      </p:cBhvr>
                                      <p:tavLst>
                                        <p:tav tm="0">
                                          <p:val>
                                            <p:strVal val="#ppt_x-.2"/>
                                          </p:val>
                                        </p:tav>
                                        <p:tav tm="100000">
                                          <p:val>
                                            <p:strVal val="#ppt_x"/>
                                          </p:val>
                                        </p:tav>
                                      </p:tavLst>
                                    </p:anim>
                                    <p:anim calcmode="lin" valueType="num">
                                      <p:cBhvr>
                                        <p:cTn id="11" dur="4000" fill="hold"/>
                                        <p:tgtEl>
                                          <p:spTgt spid="55298"/>
                                        </p:tgtEl>
                                        <p:attrNameLst>
                                          <p:attrName>ppt_y</p:attrName>
                                        </p:attrNameLst>
                                      </p:cBhvr>
                                      <p:tavLst>
                                        <p:tav tm="0">
                                          <p:val>
                                            <p:strVal val="#ppt_y"/>
                                          </p:val>
                                        </p:tav>
                                        <p:tav tm="100000">
                                          <p:val>
                                            <p:strVal val="#ppt_y"/>
                                          </p:val>
                                        </p:tav>
                                      </p:tavLst>
                                    </p:anim>
                                    <p:animEffect transition="in" filter="wipe(right)" prLst="gradientSize: 0.1">
                                      <p:cBhvr>
                                        <p:cTn id="12" dur="4000"/>
                                        <p:tgtEl>
                                          <p:spTgt spid="55298"/>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1 Imagen" descr="5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179512"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Global </a:t>
            </a:r>
            <a:r>
              <a:rPr lang="es-ES" i="1" dirty="0" err="1" smtClean="0">
                <a:effectLst>
                  <a:glow rad="101600">
                    <a:srgbClr val="C00000">
                      <a:alpha val="60000"/>
                    </a:srgbClr>
                  </a:glow>
                  <a:outerShdw blurRad="38100" dist="38100" dir="2700000" algn="tl">
                    <a:srgbClr val="000000">
                      <a:alpha val="43137"/>
                    </a:srgbClr>
                  </a:outerShdw>
                </a:effectLst>
              </a:rPr>
              <a:t>Village</a:t>
            </a:r>
            <a:r>
              <a:rPr lang="es-ES" i="1" dirty="0" smtClean="0">
                <a:effectLst>
                  <a:glow rad="101600">
                    <a:srgbClr val="C00000">
                      <a:alpha val="60000"/>
                    </a:srgbClr>
                  </a:glow>
                  <a:outerShdw blurRad="38100" dist="38100" dir="2700000" algn="tl">
                    <a:srgbClr val="000000">
                      <a:alpha val="43137"/>
                    </a:srgbClr>
                  </a:outerShdw>
                </a:effectLst>
              </a:rPr>
              <a:t> de Dubái es un parque multicultural donde hay diversas opciones de compras y entretenimiento. Los jóvenes árabes consideran Dubái un modelo de la región: una sociedad islámica tolerante, diplomáticamente neutral, capitalista hasta la médula y enérgicamente autocrática.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warp dir="in"/>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barn(inVertical)">
                                      <p:cBhvr>
                                        <p:cTn id="7" dur="4000"/>
                                        <p:tgtEl>
                                          <p:spTgt spid="56322"/>
                                        </p:tgtEl>
                                      </p:cBhvr>
                                    </p:animEffect>
                                  </p:childTnLst>
                                </p:cTn>
                              </p:par>
                              <p:par>
                                <p:cTn id="8" presetID="29" presetClass="entr" presetSubtype="0" fill="hold" nodeType="withEffect">
                                  <p:stCondLst>
                                    <p:cond delay="0"/>
                                  </p:stCondLst>
                                  <p:childTnLst>
                                    <p:set>
                                      <p:cBhvr>
                                        <p:cTn id="9" dur="1" fill="hold">
                                          <p:stCondLst>
                                            <p:cond delay="0"/>
                                          </p:stCondLst>
                                        </p:cTn>
                                        <p:tgtEl>
                                          <p:spTgt spid="56322"/>
                                        </p:tgtEl>
                                        <p:attrNameLst>
                                          <p:attrName>style.visibility</p:attrName>
                                        </p:attrNameLst>
                                      </p:cBhvr>
                                      <p:to>
                                        <p:strVal val="visible"/>
                                      </p:to>
                                    </p:set>
                                    <p:anim calcmode="lin" valueType="num">
                                      <p:cBhvr>
                                        <p:cTn id="10" dur="4000" fill="hold"/>
                                        <p:tgtEl>
                                          <p:spTgt spid="56322"/>
                                        </p:tgtEl>
                                        <p:attrNameLst>
                                          <p:attrName>ppt_x</p:attrName>
                                        </p:attrNameLst>
                                      </p:cBhvr>
                                      <p:tavLst>
                                        <p:tav tm="0">
                                          <p:val>
                                            <p:strVal val="#ppt_x-.2"/>
                                          </p:val>
                                        </p:tav>
                                        <p:tav tm="100000">
                                          <p:val>
                                            <p:strVal val="#ppt_x"/>
                                          </p:val>
                                        </p:tav>
                                      </p:tavLst>
                                    </p:anim>
                                    <p:anim calcmode="lin" valueType="num">
                                      <p:cBhvr>
                                        <p:cTn id="11" dur="4000" fill="hold"/>
                                        <p:tgtEl>
                                          <p:spTgt spid="56322"/>
                                        </p:tgtEl>
                                        <p:attrNameLst>
                                          <p:attrName>ppt_y</p:attrName>
                                        </p:attrNameLst>
                                      </p:cBhvr>
                                      <p:tavLst>
                                        <p:tav tm="0">
                                          <p:val>
                                            <p:strVal val="#ppt_y"/>
                                          </p:val>
                                        </p:tav>
                                        <p:tav tm="100000">
                                          <p:val>
                                            <p:strVal val="#ppt_y"/>
                                          </p:val>
                                        </p:tav>
                                      </p:tavLst>
                                    </p:anim>
                                    <p:animEffect transition="in" filter="wipe(right)" prLst="gradientSize: 0.1">
                                      <p:cBhvr>
                                        <p:cTn id="12" dur="4000"/>
                                        <p:tgtEl>
                                          <p:spTgt spid="56322"/>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1 Imagen" descr="53.jpg"/>
          <p:cNvPicPr>
            <a:picLocks noChangeAspect="1"/>
          </p:cNvPicPr>
          <p:nvPr/>
        </p:nvPicPr>
        <p:blipFill>
          <a:blip r:embed="rId2" cstate="print"/>
          <a:stretch>
            <a:fillRect/>
          </a:stretch>
        </p:blipFill>
        <p:spPr bwMode="auto">
          <a:xfrm>
            <a:off x="0" y="1"/>
            <a:ext cx="9144000" cy="56980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95536" y="4585692"/>
            <a:ext cx="8136904" cy="984885"/>
          </a:xfrm>
          <a:prstGeom prst="rect">
            <a:avLst/>
          </a:prstGeom>
          <a:noFill/>
        </p:spPr>
        <p:txBody>
          <a:bodyPr wrap="square" rtlCol="0">
            <a:spAutoFit/>
          </a:bodyPr>
          <a:lstStyle/>
          <a:p>
            <a:pPr fontAlgn="t"/>
            <a:r>
              <a:rPr lang="es-ES" sz="2000" b="1" i="1" dirty="0" smtClean="0">
                <a:effectLst>
                  <a:glow rad="101600">
                    <a:srgbClr val="C00000">
                      <a:alpha val="60000"/>
                    </a:srgbClr>
                  </a:glow>
                  <a:outerShdw blurRad="38100" dist="38100" dir="2700000" algn="tl">
                    <a:srgbClr val="000000">
                      <a:alpha val="43137"/>
                    </a:srgbClr>
                  </a:outerShdw>
                </a:effectLst>
              </a:rPr>
              <a:t>¿Esquiar en pleno verano y en el desierto? ¡No hay problema en Dubái! </a:t>
            </a:r>
            <a:r>
              <a:rPr lang="es-ES" i="1" dirty="0" smtClean="0">
                <a:effectLst>
                  <a:glow rad="101600">
                    <a:srgbClr val="C00000">
                      <a:alpha val="60000"/>
                    </a:srgbClr>
                  </a:glow>
                  <a:outerShdw blurRad="38100" dist="38100" dir="2700000" algn="tl">
                    <a:srgbClr val="000000">
                      <a:alpha val="43137"/>
                    </a:srgbClr>
                  </a:outerShdw>
                </a:effectLst>
              </a:rPr>
              <a:t>El mayor centro de esquí cubierto, se sitúa en el centro comercial de Dubái y ocupa una superficie de 22.500 metros cuadrados.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1043608" y="-742900"/>
            <a:ext cx="7776864" cy="369332"/>
          </a:xfrm>
          <a:prstGeom prst="rect">
            <a:avLst/>
          </a:prstGeom>
          <a:noFill/>
        </p:spPr>
        <p:txBody>
          <a:bodyPr wrap="square" rtlCol="0">
            <a:spAutoFit/>
          </a:bodyPr>
          <a:lstStyle/>
          <a:p>
            <a:r>
              <a:rPr lang="es-ES" dirty="0" smtClean="0"/>
              <a:t>¿Esquiar en pleno verano y en el desierto? ¡No hay problema en Dubái!</a:t>
            </a: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2250" advTm="26000">
        <p14:warp dir="i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barn(inVertical)">
                                      <p:cBhvr>
                                        <p:cTn id="7" dur="4000"/>
                                        <p:tgtEl>
                                          <p:spTgt spid="57346"/>
                                        </p:tgtEl>
                                      </p:cBhvr>
                                    </p:animEffect>
                                  </p:childTnLst>
                                </p:cTn>
                              </p:par>
                              <p:par>
                                <p:cTn id="8" presetID="29" presetClass="entr" presetSubtype="0" fill="hold" nodeType="withEffect">
                                  <p:stCondLst>
                                    <p:cond delay="0"/>
                                  </p:stCondLst>
                                  <p:childTnLst>
                                    <p:set>
                                      <p:cBhvr>
                                        <p:cTn id="9" dur="1" fill="hold">
                                          <p:stCondLst>
                                            <p:cond delay="0"/>
                                          </p:stCondLst>
                                        </p:cTn>
                                        <p:tgtEl>
                                          <p:spTgt spid="57346"/>
                                        </p:tgtEl>
                                        <p:attrNameLst>
                                          <p:attrName>style.visibility</p:attrName>
                                        </p:attrNameLst>
                                      </p:cBhvr>
                                      <p:to>
                                        <p:strVal val="visible"/>
                                      </p:to>
                                    </p:set>
                                    <p:anim calcmode="lin" valueType="num">
                                      <p:cBhvr>
                                        <p:cTn id="10" dur="4000" fill="hold"/>
                                        <p:tgtEl>
                                          <p:spTgt spid="57346"/>
                                        </p:tgtEl>
                                        <p:attrNameLst>
                                          <p:attrName>ppt_x</p:attrName>
                                        </p:attrNameLst>
                                      </p:cBhvr>
                                      <p:tavLst>
                                        <p:tav tm="0">
                                          <p:val>
                                            <p:strVal val="#ppt_x-.2"/>
                                          </p:val>
                                        </p:tav>
                                        <p:tav tm="100000">
                                          <p:val>
                                            <p:strVal val="#ppt_x"/>
                                          </p:val>
                                        </p:tav>
                                      </p:tavLst>
                                    </p:anim>
                                    <p:anim calcmode="lin" valueType="num">
                                      <p:cBhvr>
                                        <p:cTn id="11" dur="4000" fill="hold"/>
                                        <p:tgtEl>
                                          <p:spTgt spid="57346"/>
                                        </p:tgtEl>
                                        <p:attrNameLst>
                                          <p:attrName>ppt_y</p:attrName>
                                        </p:attrNameLst>
                                      </p:cBhvr>
                                      <p:tavLst>
                                        <p:tav tm="0">
                                          <p:val>
                                            <p:strVal val="#ppt_y"/>
                                          </p:val>
                                        </p:tav>
                                        <p:tav tm="100000">
                                          <p:val>
                                            <p:strVal val="#ppt_y"/>
                                          </p:val>
                                        </p:tav>
                                      </p:tavLst>
                                    </p:anim>
                                    <p:animEffect transition="in" filter="wipe(right)" prLst="gradientSize: 0.1">
                                      <p:cBhvr>
                                        <p:cTn id="12" dur="4000"/>
                                        <p:tgtEl>
                                          <p:spTgt spid="57346"/>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1 Imagen" descr="5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23528" y="4297660"/>
            <a:ext cx="8568952" cy="1231106"/>
          </a:xfrm>
          <a:prstGeom prst="rect">
            <a:avLst/>
          </a:prstGeom>
          <a:noFill/>
        </p:spPr>
        <p:txBody>
          <a:bodyPr wrap="square" rtlCol="0">
            <a:spAutoFit/>
          </a:bodyPr>
          <a:lstStyle/>
          <a:p>
            <a:pPr fontAlgn="t"/>
            <a:r>
              <a:rPr lang="es-ES" sz="2000" b="1" i="1" dirty="0" smtClean="0">
                <a:effectLst>
                  <a:glow rad="101600">
                    <a:srgbClr val="C00000">
                      <a:alpha val="60000"/>
                    </a:srgbClr>
                  </a:glow>
                  <a:outerShdw blurRad="38100" dist="38100" dir="2700000" algn="tl">
                    <a:srgbClr val="000000">
                      <a:alpha val="43137"/>
                    </a:srgbClr>
                  </a:outerShdw>
                </a:effectLst>
              </a:rPr>
              <a:t>La cancha de tenis más alta del mundo. </a:t>
            </a:r>
            <a:r>
              <a:rPr lang="es-ES" i="1" dirty="0" smtClean="0">
                <a:effectLst>
                  <a:glow rad="101600">
                    <a:srgbClr val="C00000">
                      <a:alpha val="60000"/>
                    </a:srgbClr>
                  </a:glow>
                  <a:outerShdw blurRad="38100" dist="38100" dir="2700000" algn="tl">
                    <a:srgbClr val="000000">
                      <a:alpha val="43137"/>
                    </a:srgbClr>
                  </a:outerShdw>
                </a:effectLst>
              </a:rPr>
              <a:t>Existe un partido que daría mucha emoción de ver. Imagina ver un juego en la cancha de tenis más alta del mundo y donde existe el peligro de que los jugadores caigan desde una altura de más de 300 metros.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ferris dir="l"/>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0418"/>
                                        </p:tgtEl>
                                        <p:attrNameLst>
                                          <p:attrName>style.visibility</p:attrName>
                                        </p:attrNameLst>
                                      </p:cBhvr>
                                      <p:to>
                                        <p:strVal val="visible"/>
                                      </p:to>
                                    </p:set>
                                    <p:animEffect transition="in" filter="barn(outVertical)">
                                      <p:cBhvr>
                                        <p:cTn id="7" dur="4000"/>
                                        <p:tgtEl>
                                          <p:spTgt spid="60418"/>
                                        </p:tgtEl>
                                      </p:cBhvr>
                                    </p:animEffect>
                                  </p:childTnLst>
                                </p:cTn>
                              </p:par>
                              <p:par>
                                <p:cTn id="8" presetID="29" presetClass="entr" presetSubtype="0" fill="hold" nodeType="withEffect">
                                  <p:stCondLst>
                                    <p:cond delay="0"/>
                                  </p:stCondLst>
                                  <p:childTnLst>
                                    <p:set>
                                      <p:cBhvr>
                                        <p:cTn id="9" dur="1" fill="hold">
                                          <p:stCondLst>
                                            <p:cond delay="0"/>
                                          </p:stCondLst>
                                        </p:cTn>
                                        <p:tgtEl>
                                          <p:spTgt spid="60418"/>
                                        </p:tgtEl>
                                        <p:attrNameLst>
                                          <p:attrName>style.visibility</p:attrName>
                                        </p:attrNameLst>
                                      </p:cBhvr>
                                      <p:to>
                                        <p:strVal val="visible"/>
                                      </p:to>
                                    </p:set>
                                    <p:anim calcmode="lin" valueType="num">
                                      <p:cBhvr>
                                        <p:cTn id="10" dur="4000" fill="hold"/>
                                        <p:tgtEl>
                                          <p:spTgt spid="60418"/>
                                        </p:tgtEl>
                                        <p:attrNameLst>
                                          <p:attrName>ppt_x</p:attrName>
                                        </p:attrNameLst>
                                      </p:cBhvr>
                                      <p:tavLst>
                                        <p:tav tm="0">
                                          <p:val>
                                            <p:strVal val="#ppt_x-.2"/>
                                          </p:val>
                                        </p:tav>
                                        <p:tav tm="100000">
                                          <p:val>
                                            <p:strVal val="#ppt_x"/>
                                          </p:val>
                                        </p:tav>
                                      </p:tavLst>
                                    </p:anim>
                                    <p:anim calcmode="lin" valueType="num">
                                      <p:cBhvr>
                                        <p:cTn id="11" dur="4000" fill="hold"/>
                                        <p:tgtEl>
                                          <p:spTgt spid="60418"/>
                                        </p:tgtEl>
                                        <p:attrNameLst>
                                          <p:attrName>ppt_y</p:attrName>
                                        </p:attrNameLst>
                                      </p:cBhvr>
                                      <p:tavLst>
                                        <p:tav tm="0">
                                          <p:val>
                                            <p:strVal val="#ppt_y"/>
                                          </p:val>
                                        </p:tav>
                                        <p:tav tm="100000">
                                          <p:val>
                                            <p:strVal val="#ppt_y"/>
                                          </p:val>
                                        </p:tav>
                                      </p:tavLst>
                                    </p:anim>
                                    <p:animEffect transition="in" filter="wipe(right)" prLst="gradientSize: 0.1">
                                      <p:cBhvr>
                                        <p:cTn id="12" dur="4000"/>
                                        <p:tgtEl>
                                          <p:spTgt spid="60418"/>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1 Imagen" descr="5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23528" y="4585692"/>
            <a:ext cx="8496944" cy="954107"/>
          </a:xfrm>
          <a:prstGeom prst="rect">
            <a:avLst/>
          </a:prstGeom>
          <a:noFill/>
        </p:spPr>
        <p:txBody>
          <a:bodyPr wrap="square" rtlCol="0">
            <a:spAutoFit/>
          </a:bodyPr>
          <a:lstStyle/>
          <a:p>
            <a:pPr fontAlgn="t"/>
            <a:r>
              <a:rPr lang="es-ES" sz="2000" b="1" i="1" dirty="0" smtClean="0">
                <a:effectLst>
                  <a:glow rad="101600">
                    <a:srgbClr val="C00000">
                      <a:alpha val="60000"/>
                    </a:srgbClr>
                  </a:glow>
                  <a:outerShdw blurRad="38100" dist="38100" dir="2700000" algn="tl">
                    <a:srgbClr val="000000">
                      <a:alpha val="43137"/>
                    </a:srgbClr>
                  </a:outerShdw>
                </a:effectLst>
              </a:rPr>
              <a:t>Miles de vehículos de lujo abandonados. </a:t>
            </a:r>
            <a:r>
              <a:rPr lang="es-ES" i="1" dirty="0" smtClean="0">
                <a:effectLst>
                  <a:glow rad="101600">
                    <a:srgbClr val="C00000">
                      <a:alpha val="60000"/>
                    </a:srgbClr>
                  </a:glow>
                  <a:outerShdw blurRad="38100" dist="38100" dir="2700000" algn="tl">
                    <a:srgbClr val="000000">
                      <a:alpha val="43137"/>
                    </a:srgbClr>
                  </a:outerShdw>
                </a:effectLst>
              </a:rPr>
              <a:t>En algunas ciudades, se ven pocos vehículos de lujo. Mientras que en Dubái, hay miles de autos de alta gama, como Ferrari, BMW y Mercedes abandonados. ¡Qué lástima!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ferris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barn(outHorizontal)">
                                      <p:cBhvr>
                                        <p:cTn id="7" dur="4000"/>
                                        <p:tgtEl>
                                          <p:spTgt spid="62466"/>
                                        </p:tgtEl>
                                      </p:cBhvr>
                                    </p:animEffect>
                                  </p:childTnLst>
                                </p:cTn>
                              </p:par>
                              <p:par>
                                <p:cTn id="8" presetID="29" presetClass="entr" presetSubtype="0" fill="hold" nodeType="withEffect">
                                  <p:stCondLst>
                                    <p:cond delay="0"/>
                                  </p:stCondLst>
                                  <p:childTnLst>
                                    <p:set>
                                      <p:cBhvr>
                                        <p:cTn id="9" dur="1" fill="hold">
                                          <p:stCondLst>
                                            <p:cond delay="0"/>
                                          </p:stCondLst>
                                        </p:cTn>
                                        <p:tgtEl>
                                          <p:spTgt spid="62466"/>
                                        </p:tgtEl>
                                        <p:attrNameLst>
                                          <p:attrName>style.visibility</p:attrName>
                                        </p:attrNameLst>
                                      </p:cBhvr>
                                      <p:to>
                                        <p:strVal val="visible"/>
                                      </p:to>
                                    </p:set>
                                    <p:anim calcmode="lin" valueType="num">
                                      <p:cBhvr>
                                        <p:cTn id="10" dur="4000" fill="hold"/>
                                        <p:tgtEl>
                                          <p:spTgt spid="62466"/>
                                        </p:tgtEl>
                                        <p:attrNameLst>
                                          <p:attrName>ppt_x</p:attrName>
                                        </p:attrNameLst>
                                      </p:cBhvr>
                                      <p:tavLst>
                                        <p:tav tm="0">
                                          <p:val>
                                            <p:strVal val="#ppt_x-.2"/>
                                          </p:val>
                                        </p:tav>
                                        <p:tav tm="100000">
                                          <p:val>
                                            <p:strVal val="#ppt_x"/>
                                          </p:val>
                                        </p:tav>
                                      </p:tavLst>
                                    </p:anim>
                                    <p:anim calcmode="lin" valueType="num">
                                      <p:cBhvr>
                                        <p:cTn id="11" dur="4000" fill="hold"/>
                                        <p:tgtEl>
                                          <p:spTgt spid="62466"/>
                                        </p:tgtEl>
                                        <p:attrNameLst>
                                          <p:attrName>ppt_y</p:attrName>
                                        </p:attrNameLst>
                                      </p:cBhvr>
                                      <p:tavLst>
                                        <p:tav tm="0">
                                          <p:val>
                                            <p:strVal val="#ppt_y"/>
                                          </p:val>
                                        </p:tav>
                                        <p:tav tm="100000">
                                          <p:val>
                                            <p:strVal val="#ppt_y"/>
                                          </p:val>
                                        </p:tav>
                                      </p:tavLst>
                                    </p:anim>
                                    <p:animEffect transition="in" filter="wipe(right)" prLst="gradientSize: 0.1">
                                      <p:cBhvr>
                                        <p:cTn id="12" dur="4000"/>
                                        <p:tgtEl>
                                          <p:spTgt spid="62466"/>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1 Imagen" descr="5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251520" y="4585692"/>
            <a:ext cx="8568952" cy="954107"/>
          </a:xfrm>
          <a:prstGeom prst="rect">
            <a:avLst/>
          </a:prstGeom>
          <a:noFill/>
        </p:spPr>
        <p:txBody>
          <a:bodyPr wrap="square" rtlCol="0">
            <a:spAutoFit/>
          </a:bodyPr>
          <a:lstStyle/>
          <a:p>
            <a:pPr fontAlgn="t"/>
            <a:r>
              <a:rPr lang="es-ES" sz="2000" b="1" i="1" dirty="0" smtClean="0">
                <a:effectLst>
                  <a:glow rad="101600">
                    <a:srgbClr val="C00000">
                      <a:alpha val="60000"/>
                    </a:srgbClr>
                  </a:glow>
                  <a:outerShdw blurRad="38100" dist="38100" dir="2700000" algn="tl">
                    <a:srgbClr val="000000">
                      <a:alpha val="43137"/>
                    </a:srgbClr>
                  </a:outerShdw>
                </a:effectLst>
              </a:rPr>
              <a:t>Una asombrosa tasa de delincuencia. </a:t>
            </a:r>
            <a:r>
              <a:rPr lang="es-ES" i="1" dirty="0" smtClean="0">
                <a:effectLst>
                  <a:glow rad="101600">
                    <a:srgbClr val="C00000">
                      <a:alpha val="60000"/>
                    </a:srgbClr>
                  </a:glow>
                  <a:outerShdw blurRad="38100" dist="38100" dir="2700000" algn="tl">
                    <a:srgbClr val="000000">
                      <a:alpha val="43137"/>
                    </a:srgbClr>
                  </a:outerShdw>
                </a:effectLst>
              </a:rPr>
              <a:t>En Dubái rige la ley musulmana, por lo que no posee índice de criminalidad. Si bien la mayoría son extranjeros, todos saben que cualquier delito acarreará graves consecuencias.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ferris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3490"/>
                                        </p:tgtEl>
                                        <p:attrNameLst>
                                          <p:attrName>style.visibility</p:attrName>
                                        </p:attrNameLst>
                                      </p:cBhvr>
                                      <p:to>
                                        <p:strVal val="visible"/>
                                      </p:to>
                                    </p:set>
                                    <p:animEffect transition="in" filter="barn(outVertical)">
                                      <p:cBhvr>
                                        <p:cTn id="7" dur="4000"/>
                                        <p:tgtEl>
                                          <p:spTgt spid="63490"/>
                                        </p:tgtEl>
                                      </p:cBhvr>
                                    </p:animEffect>
                                  </p:childTnLst>
                                </p:cTn>
                              </p:par>
                              <p:par>
                                <p:cTn id="8" presetID="29" presetClass="entr" presetSubtype="0" fill="hold" nodeType="withEffect">
                                  <p:stCondLst>
                                    <p:cond delay="0"/>
                                  </p:stCondLst>
                                  <p:childTnLst>
                                    <p:set>
                                      <p:cBhvr>
                                        <p:cTn id="9" dur="1" fill="hold">
                                          <p:stCondLst>
                                            <p:cond delay="0"/>
                                          </p:stCondLst>
                                        </p:cTn>
                                        <p:tgtEl>
                                          <p:spTgt spid="63490"/>
                                        </p:tgtEl>
                                        <p:attrNameLst>
                                          <p:attrName>style.visibility</p:attrName>
                                        </p:attrNameLst>
                                      </p:cBhvr>
                                      <p:to>
                                        <p:strVal val="visible"/>
                                      </p:to>
                                    </p:set>
                                    <p:anim calcmode="lin" valueType="num">
                                      <p:cBhvr>
                                        <p:cTn id="10" dur="4000" fill="hold"/>
                                        <p:tgtEl>
                                          <p:spTgt spid="63490"/>
                                        </p:tgtEl>
                                        <p:attrNameLst>
                                          <p:attrName>ppt_x</p:attrName>
                                        </p:attrNameLst>
                                      </p:cBhvr>
                                      <p:tavLst>
                                        <p:tav tm="0">
                                          <p:val>
                                            <p:strVal val="#ppt_x-.2"/>
                                          </p:val>
                                        </p:tav>
                                        <p:tav tm="100000">
                                          <p:val>
                                            <p:strVal val="#ppt_x"/>
                                          </p:val>
                                        </p:tav>
                                      </p:tavLst>
                                    </p:anim>
                                    <p:anim calcmode="lin" valueType="num">
                                      <p:cBhvr>
                                        <p:cTn id="11" dur="4000" fill="hold"/>
                                        <p:tgtEl>
                                          <p:spTgt spid="63490"/>
                                        </p:tgtEl>
                                        <p:attrNameLst>
                                          <p:attrName>ppt_y</p:attrName>
                                        </p:attrNameLst>
                                      </p:cBhvr>
                                      <p:tavLst>
                                        <p:tav tm="0">
                                          <p:val>
                                            <p:strVal val="#ppt_y"/>
                                          </p:val>
                                        </p:tav>
                                        <p:tav tm="100000">
                                          <p:val>
                                            <p:strVal val="#ppt_y"/>
                                          </p:val>
                                        </p:tav>
                                      </p:tavLst>
                                    </p:anim>
                                    <p:animEffect transition="in" filter="wipe(right)" prLst="gradientSize: 0.1">
                                      <p:cBhvr>
                                        <p:cTn id="12" dur="4000"/>
                                        <p:tgtEl>
                                          <p:spTgt spid="63490"/>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1 Imagen" descr="6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251520"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se respeta mucho a la fuerza de seguridad. Prueba de ello son sus vehículos, ya que solo utilizan las mejores marcas, como Aston Martin, Ferrari y </a:t>
            </a:r>
            <a:r>
              <a:rPr lang="es-ES" i="1" dirty="0" err="1" smtClean="0">
                <a:effectLst>
                  <a:glow rad="101600">
                    <a:srgbClr val="C00000">
                      <a:alpha val="60000"/>
                    </a:srgbClr>
                  </a:glow>
                  <a:outerShdw blurRad="38100" dist="38100" dir="2700000" algn="tl">
                    <a:srgbClr val="000000">
                      <a:alpha val="43137"/>
                    </a:srgbClr>
                  </a:outerShdw>
                </a:effectLst>
              </a:rPr>
              <a:t>Lamborghini</a:t>
            </a:r>
            <a:r>
              <a:rPr lang="es-ES" i="1" dirty="0" smtClean="0">
                <a:effectLst>
                  <a:glow rad="101600">
                    <a:srgbClr val="C00000">
                      <a:alpha val="60000"/>
                    </a:srgbClr>
                  </a:glow>
                  <a:outerShdw blurRad="38100" dist="38100" dir="2700000" algn="tl">
                    <a:srgbClr val="000000">
                      <a:alpha val="43137"/>
                    </a:srgbClr>
                  </a:outerShdw>
                </a:effectLst>
              </a:rPr>
              <a:t>, cuyo precio asciende a cerca de los dos millones de dólares.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8000">
        <p15:prstTrans prst="fallOve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64514"/>
                                        </p:tgtEl>
                                        <p:attrNameLst>
                                          <p:attrName>style.visibility</p:attrName>
                                        </p:attrNameLst>
                                      </p:cBhvr>
                                      <p:to>
                                        <p:strVal val="visible"/>
                                      </p:to>
                                    </p:set>
                                    <p:animEffect transition="in" filter="wheel(1)">
                                      <p:cBhvr>
                                        <p:cTn id="7" dur="4000"/>
                                        <p:tgtEl>
                                          <p:spTgt spid="64514"/>
                                        </p:tgtEl>
                                      </p:cBhvr>
                                    </p:animEffect>
                                  </p:childTnLst>
                                </p:cTn>
                              </p:par>
                              <p:par>
                                <p:cTn id="8" presetID="29" presetClass="entr" presetSubtype="0" fill="hold" nodeType="withEffect">
                                  <p:stCondLst>
                                    <p:cond delay="0"/>
                                  </p:stCondLst>
                                  <p:childTnLst>
                                    <p:set>
                                      <p:cBhvr>
                                        <p:cTn id="9" dur="1" fill="hold">
                                          <p:stCondLst>
                                            <p:cond delay="0"/>
                                          </p:stCondLst>
                                        </p:cTn>
                                        <p:tgtEl>
                                          <p:spTgt spid="64514"/>
                                        </p:tgtEl>
                                        <p:attrNameLst>
                                          <p:attrName>style.visibility</p:attrName>
                                        </p:attrNameLst>
                                      </p:cBhvr>
                                      <p:to>
                                        <p:strVal val="visible"/>
                                      </p:to>
                                    </p:set>
                                    <p:anim calcmode="lin" valueType="num">
                                      <p:cBhvr>
                                        <p:cTn id="10" dur="4000" fill="hold"/>
                                        <p:tgtEl>
                                          <p:spTgt spid="64514"/>
                                        </p:tgtEl>
                                        <p:attrNameLst>
                                          <p:attrName>ppt_x</p:attrName>
                                        </p:attrNameLst>
                                      </p:cBhvr>
                                      <p:tavLst>
                                        <p:tav tm="0">
                                          <p:val>
                                            <p:strVal val="#ppt_x-.2"/>
                                          </p:val>
                                        </p:tav>
                                        <p:tav tm="100000">
                                          <p:val>
                                            <p:strVal val="#ppt_x"/>
                                          </p:val>
                                        </p:tav>
                                      </p:tavLst>
                                    </p:anim>
                                    <p:anim calcmode="lin" valueType="num">
                                      <p:cBhvr>
                                        <p:cTn id="11" dur="4000" fill="hold"/>
                                        <p:tgtEl>
                                          <p:spTgt spid="64514"/>
                                        </p:tgtEl>
                                        <p:attrNameLst>
                                          <p:attrName>ppt_y</p:attrName>
                                        </p:attrNameLst>
                                      </p:cBhvr>
                                      <p:tavLst>
                                        <p:tav tm="0">
                                          <p:val>
                                            <p:strVal val="#ppt_y"/>
                                          </p:val>
                                        </p:tav>
                                        <p:tav tm="100000">
                                          <p:val>
                                            <p:strVal val="#ppt_y"/>
                                          </p:val>
                                        </p:tav>
                                      </p:tavLst>
                                    </p:anim>
                                    <p:animEffect transition="in" filter="wipe(right)" prLst="gradientSize: 0.1">
                                      <p:cBhvr>
                                        <p:cTn id="12" dur="4000"/>
                                        <p:tgtEl>
                                          <p:spTgt spid="64514"/>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2 Imagen" descr="6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95536" y="4585692"/>
            <a:ext cx="8496944" cy="954107"/>
          </a:xfrm>
          <a:prstGeom prst="rect">
            <a:avLst/>
          </a:prstGeom>
          <a:noFill/>
        </p:spPr>
        <p:txBody>
          <a:bodyPr wrap="square" rtlCol="0">
            <a:spAutoFit/>
          </a:bodyPr>
          <a:lstStyle/>
          <a:p>
            <a:r>
              <a:rPr lang="es-ES" sz="2000" b="1" i="1" dirty="0" smtClean="0">
                <a:effectLst>
                  <a:glow rad="101600">
                    <a:srgbClr val="C00000">
                      <a:alpha val="60000"/>
                    </a:srgbClr>
                  </a:glow>
                </a:effectLst>
              </a:rPr>
              <a:t>El metro de </a:t>
            </a:r>
            <a:r>
              <a:rPr lang="es-ES" sz="2000" b="1" i="1" dirty="0" smtClean="0">
                <a:effectLst>
                  <a:glow rad="101600">
                    <a:srgbClr val="C00000">
                      <a:alpha val="60000"/>
                    </a:srgbClr>
                  </a:glow>
                </a:effectLst>
              </a:rPr>
              <a:t>Dubái, </a:t>
            </a:r>
            <a:r>
              <a:rPr lang="es-ES" sz="2000" b="1" i="1" dirty="0" smtClean="0">
                <a:effectLst>
                  <a:glow rad="101600">
                    <a:srgbClr val="C00000">
                      <a:alpha val="60000"/>
                    </a:srgbClr>
                  </a:glow>
                </a:effectLst>
              </a:rPr>
              <a:t>la mejor opción para moverse. </a:t>
            </a:r>
            <a:r>
              <a:rPr lang="es-ES" i="1" dirty="0" smtClean="0">
                <a:effectLst>
                  <a:glow rad="101600">
                    <a:srgbClr val="C00000">
                      <a:alpha val="60000"/>
                    </a:srgbClr>
                  </a:glow>
                </a:effectLst>
              </a:rPr>
              <a:t>Dubái es una ciudad </a:t>
            </a:r>
            <a:r>
              <a:rPr lang="es-ES" i="1" dirty="0" smtClean="0">
                <a:effectLst>
                  <a:glow rad="101600">
                    <a:srgbClr val="C00000">
                      <a:alpha val="60000"/>
                    </a:srgbClr>
                  </a:glow>
                </a:effectLst>
              </a:rPr>
              <a:t>moderna, </a:t>
            </a:r>
            <a:r>
              <a:rPr lang="es-ES" i="1" dirty="0" smtClean="0">
                <a:effectLst>
                  <a:glow rad="101600">
                    <a:srgbClr val="C00000">
                      <a:alpha val="60000"/>
                    </a:srgbClr>
                  </a:glow>
                </a:effectLst>
              </a:rPr>
              <a:t>tecnológica y de mucho lujo. Sin embargo no podemos decir que es una ciudad </a:t>
            </a:r>
            <a:r>
              <a:rPr lang="es-ES" i="1" dirty="0" smtClean="0">
                <a:effectLst>
                  <a:glow rad="101600">
                    <a:srgbClr val="C00000">
                      <a:alpha val="60000"/>
                    </a:srgbClr>
                  </a:glow>
                </a:effectLst>
              </a:rPr>
              <a:t>súper </a:t>
            </a:r>
            <a:r>
              <a:rPr lang="es-ES" i="1" dirty="0" smtClean="0">
                <a:effectLst>
                  <a:glow rad="101600">
                    <a:srgbClr val="C00000">
                      <a:alpha val="60000"/>
                    </a:srgbClr>
                  </a:glow>
                </a:effectLst>
              </a:rPr>
              <a:t>conectada o fácil de caminar. </a:t>
            </a:r>
            <a:endParaRPr lang="es-ES" i="1" dirty="0">
              <a:effectLst>
                <a:glow rad="101600">
                  <a:srgbClr val="C00000">
                    <a:alpha val="60000"/>
                  </a:srgb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conveyor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wheel(2)">
                                      <p:cBhvr>
                                        <p:cTn id="7" dur="4000"/>
                                        <p:tgtEl>
                                          <p:spTgt spid="65538"/>
                                        </p:tgtEl>
                                      </p:cBhvr>
                                    </p:animEffect>
                                  </p:childTnLst>
                                </p:cTn>
                              </p:par>
                              <p:par>
                                <p:cTn id="8" presetID="29" presetClass="entr" presetSubtype="0" fill="hold" nodeType="withEffect">
                                  <p:stCondLst>
                                    <p:cond delay="0"/>
                                  </p:stCondLst>
                                  <p:childTnLst>
                                    <p:set>
                                      <p:cBhvr>
                                        <p:cTn id="9" dur="1" fill="hold">
                                          <p:stCondLst>
                                            <p:cond delay="0"/>
                                          </p:stCondLst>
                                        </p:cTn>
                                        <p:tgtEl>
                                          <p:spTgt spid="65538"/>
                                        </p:tgtEl>
                                        <p:attrNameLst>
                                          <p:attrName>style.visibility</p:attrName>
                                        </p:attrNameLst>
                                      </p:cBhvr>
                                      <p:to>
                                        <p:strVal val="visible"/>
                                      </p:to>
                                    </p:set>
                                    <p:anim calcmode="lin" valueType="num">
                                      <p:cBhvr>
                                        <p:cTn id="10" dur="4000" fill="hold"/>
                                        <p:tgtEl>
                                          <p:spTgt spid="65538"/>
                                        </p:tgtEl>
                                        <p:attrNameLst>
                                          <p:attrName>ppt_x</p:attrName>
                                        </p:attrNameLst>
                                      </p:cBhvr>
                                      <p:tavLst>
                                        <p:tav tm="0">
                                          <p:val>
                                            <p:strVal val="#ppt_x-.2"/>
                                          </p:val>
                                        </p:tav>
                                        <p:tav tm="100000">
                                          <p:val>
                                            <p:strVal val="#ppt_x"/>
                                          </p:val>
                                        </p:tav>
                                      </p:tavLst>
                                    </p:anim>
                                    <p:anim calcmode="lin" valueType="num">
                                      <p:cBhvr>
                                        <p:cTn id="11" dur="4000" fill="hold"/>
                                        <p:tgtEl>
                                          <p:spTgt spid="65538"/>
                                        </p:tgtEl>
                                        <p:attrNameLst>
                                          <p:attrName>ppt_y</p:attrName>
                                        </p:attrNameLst>
                                      </p:cBhvr>
                                      <p:tavLst>
                                        <p:tav tm="0">
                                          <p:val>
                                            <p:strVal val="#ppt_y"/>
                                          </p:val>
                                        </p:tav>
                                        <p:tav tm="100000">
                                          <p:val>
                                            <p:strVal val="#ppt_y"/>
                                          </p:val>
                                        </p:tav>
                                      </p:tavLst>
                                    </p:anim>
                                    <p:animEffect transition="in" filter="wipe(right)" prLst="gradientSize: 0.1">
                                      <p:cBhvr>
                                        <p:cTn id="12" dur="4000"/>
                                        <p:tgtEl>
                                          <p:spTgt spid="65538"/>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1 Imagen" descr="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539552"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que mas vamos a utilizar es el metro de Dubái, pero muchas veces tendremos que tomar un </a:t>
            </a:r>
            <a:r>
              <a:rPr lang="es-ES" i="1" dirty="0" smtClean="0">
                <a:effectLst>
                  <a:glow rad="101600">
                    <a:srgbClr val="C00000">
                      <a:alpha val="60000"/>
                    </a:srgbClr>
                  </a:glow>
                  <a:outerShdw blurRad="38100" dist="38100" dir="2700000" algn="tl">
                    <a:srgbClr val="000000">
                      <a:alpha val="43137"/>
                    </a:srgbClr>
                  </a:outerShdw>
                </a:effectLst>
              </a:rPr>
              <a:t>taxi, </a:t>
            </a:r>
            <a:r>
              <a:rPr lang="es-ES" i="1" dirty="0" smtClean="0">
                <a:effectLst>
                  <a:glow rad="101600">
                    <a:srgbClr val="C00000">
                      <a:alpha val="60000"/>
                    </a:srgbClr>
                  </a:glow>
                  <a:outerShdw blurRad="38100" dist="38100" dir="2700000" algn="tl">
                    <a:srgbClr val="000000">
                      <a:alpha val="43137"/>
                    </a:srgbClr>
                  </a:outerShdw>
                </a:effectLst>
              </a:rPr>
              <a:t>algo que muchos viajeros tratamos de evitar generalmente por lo costoso que suele ser.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conveyor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66562"/>
                                        </p:tgtEl>
                                        <p:attrNameLst>
                                          <p:attrName>style.visibility</p:attrName>
                                        </p:attrNameLst>
                                      </p:cBhvr>
                                      <p:to>
                                        <p:strVal val="visible"/>
                                      </p:to>
                                    </p:set>
                                    <p:animEffect transition="in" filter="wheel(3)">
                                      <p:cBhvr>
                                        <p:cTn id="7" dur="4000"/>
                                        <p:tgtEl>
                                          <p:spTgt spid="66562"/>
                                        </p:tgtEl>
                                      </p:cBhvr>
                                    </p:animEffect>
                                  </p:childTnLst>
                                </p:cTn>
                              </p:par>
                              <p:par>
                                <p:cTn id="8" presetID="29" presetClass="entr" presetSubtype="0" fill="hold" nodeType="withEffect">
                                  <p:stCondLst>
                                    <p:cond delay="0"/>
                                  </p:stCondLst>
                                  <p:childTnLst>
                                    <p:set>
                                      <p:cBhvr>
                                        <p:cTn id="9" dur="1" fill="hold">
                                          <p:stCondLst>
                                            <p:cond delay="0"/>
                                          </p:stCondLst>
                                        </p:cTn>
                                        <p:tgtEl>
                                          <p:spTgt spid="66562"/>
                                        </p:tgtEl>
                                        <p:attrNameLst>
                                          <p:attrName>style.visibility</p:attrName>
                                        </p:attrNameLst>
                                      </p:cBhvr>
                                      <p:to>
                                        <p:strVal val="visible"/>
                                      </p:to>
                                    </p:set>
                                    <p:anim calcmode="lin" valueType="num">
                                      <p:cBhvr>
                                        <p:cTn id="10" dur="4000" fill="hold"/>
                                        <p:tgtEl>
                                          <p:spTgt spid="66562"/>
                                        </p:tgtEl>
                                        <p:attrNameLst>
                                          <p:attrName>ppt_x</p:attrName>
                                        </p:attrNameLst>
                                      </p:cBhvr>
                                      <p:tavLst>
                                        <p:tav tm="0">
                                          <p:val>
                                            <p:strVal val="#ppt_x-.2"/>
                                          </p:val>
                                        </p:tav>
                                        <p:tav tm="100000">
                                          <p:val>
                                            <p:strVal val="#ppt_x"/>
                                          </p:val>
                                        </p:tav>
                                      </p:tavLst>
                                    </p:anim>
                                    <p:anim calcmode="lin" valueType="num">
                                      <p:cBhvr>
                                        <p:cTn id="11" dur="4000" fill="hold"/>
                                        <p:tgtEl>
                                          <p:spTgt spid="66562"/>
                                        </p:tgtEl>
                                        <p:attrNameLst>
                                          <p:attrName>ppt_y</p:attrName>
                                        </p:attrNameLst>
                                      </p:cBhvr>
                                      <p:tavLst>
                                        <p:tav tm="0">
                                          <p:val>
                                            <p:strVal val="#ppt_y"/>
                                          </p:val>
                                        </p:tav>
                                        <p:tav tm="100000">
                                          <p:val>
                                            <p:strVal val="#ppt_y"/>
                                          </p:val>
                                        </p:tav>
                                      </p:tavLst>
                                    </p:anim>
                                    <p:animEffect transition="in" filter="wipe(right)" prLst="gradientSize: 0.1">
                                      <p:cBhvr>
                                        <p:cTn id="12" dur="4000"/>
                                        <p:tgtEl>
                                          <p:spTgt spid="66562"/>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1 Imagen" descr="6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683568"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transporte que mas se suele utilizar si se quiere economizar es el metro . Hay solo dos líneas que recorren Dubái por lo cual la zona que cubre es bastante limitada.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conveyor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wheel(4)">
                                      <p:cBhvr>
                                        <p:cTn id="7" dur="4000"/>
                                        <p:tgtEl>
                                          <p:spTgt spid="67586"/>
                                        </p:tgtEl>
                                      </p:cBhvr>
                                    </p:animEffect>
                                  </p:childTnLst>
                                </p:cTn>
                              </p:par>
                              <p:par>
                                <p:cTn id="8" presetID="29" presetClass="entr" presetSubtype="0" fill="hold" nodeType="withEffect">
                                  <p:stCondLst>
                                    <p:cond delay="0"/>
                                  </p:stCondLst>
                                  <p:childTnLst>
                                    <p:set>
                                      <p:cBhvr>
                                        <p:cTn id="9" dur="1" fill="hold">
                                          <p:stCondLst>
                                            <p:cond delay="0"/>
                                          </p:stCondLst>
                                        </p:cTn>
                                        <p:tgtEl>
                                          <p:spTgt spid="67586"/>
                                        </p:tgtEl>
                                        <p:attrNameLst>
                                          <p:attrName>style.visibility</p:attrName>
                                        </p:attrNameLst>
                                      </p:cBhvr>
                                      <p:to>
                                        <p:strVal val="visible"/>
                                      </p:to>
                                    </p:set>
                                    <p:anim calcmode="lin" valueType="num">
                                      <p:cBhvr>
                                        <p:cTn id="10" dur="4000" fill="hold"/>
                                        <p:tgtEl>
                                          <p:spTgt spid="67586"/>
                                        </p:tgtEl>
                                        <p:attrNameLst>
                                          <p:attrName>ppt_x</p:attrName>
                                        </p:attrNameLst>
                                      </p:cBhvr>
                                      <p:tavLst>
                                        <p:tav tm="0">
                                          <p:val>
                                            <p:strVal val="#ppt_x-.2"/>
                                          </p:val>
                                        </p:tav>
                                        <p:tav tm="100000">
                                          <p:val>
                                            <p:strVal val="#ppt_x"/>
                                          </p:val>
                                        </p:tav>
                                      </p:tavLst>
                                    </p:anim>
                                    <p:anim calcmode="lin" valueType="num">
                                      <p:cBhvr>
                                        <p:cTn id="11" dur="4000" fill="hold"/>
                                        <p:tgtEl>
                                          <p:spTgt spid="67586"/>
                                        </p:tgtEl>
                                        <p:attrNameLst>
                                          <p:attrName>ppt_y</p:attrName>
                                        </p:attrNameLst>
                                      </p:cBhvr>
                                      <p:tavLst>
                                        <p:tav tm="0">
                                          <p:val>
                                            <p:strVal val="#ppt_y"/>
                                          </p:val>
                                        </p:tav>
                                        <p:tav tm="100000">
                                          <p:val>
                                            <p:strVal val="#ppt_y"/>
                                          </p:val>
                                        </p:tav>
                                      </p:tavLst>
                                    </p:anim>
                                    <p:animEffect transition="in" filter="wipe(right)" prLst="gradientSize: 0.1">
                                      <p:cBhvr>
                                        <p:cTn id="12" dur="4000"/>
                                        <p:tgtEl>
                                          <p:spTgt spid="67586"/>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1 Imagen" descr="6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611560"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estaciones se encuentran fácilmente ya que son una especie de capsula gigante haciéndote sentir que estas en una película del futuro. No solo son increíbles por fuera, por dentro el lujo y la limpieza es extrema a pesar de la cantidad de gente que lo utiliza.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isContent="1" isInverted="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8610"/>
                                        </p:tgtEl>
                                        <p:attrNameLst>
                                          <p:attrName>style.visibility</p:attrName>
                                        </p:attrNameLst>
                                      </p:cBhvr>
                                      <p:to>
                                        <p:strVal val="visible"/>
                                      </p:to>
                                    </p:set>
                                    <p:animEffect transition="in" filter="barn(outVertical)">
                                      <p:cBhvr>
                                        <p:cTn id="7" dur="4000"/>
                                        <p:tgtEl>
                                          <p:spTgt spid="68610"/>
                                        </p:tgtEl>
                                      </p:cBhvr>
                                    </p:animEffect>
                                  </p:childTnLst>
                                </p:cTn>
                              </p:par>
                              <p:par>
                                <p:cTn id="8" presetID="23" presetClass="entr" presetSubtype="272" fill="hold" nodeType="withEffect">
                                  <p:stCondLst>
                                    <p:cond delay="0"/>
                                  </p:stCondLst>
                                  <p:childTnLst>
                                    <p:set>
                                      <p:cBhvr>
                                        <p:cTn id="9" dur="1" fill="hold">
                                          <p:stCondLst>
                                            <p:cond delay="0"/>
                                          </p:stCondLst>
                                        </p:cTn>
                                        <p:tgtEl>
                                          <p:spTgt spid="68610"/>
                                        </p:tgtEl>
                                        <p:attrNameLst>
                                          <p:attrName>style.visibility</p:attrName>
                                        </p:attrNameLst>
                                      </p:cBhvr>
                                      <p:to>
                                        <p:strVal val="visible"/>
                                      </p:to>
                                    </p:set>
                                    <p:anim calcmode="lin" valueType="num">
                                      <p:cBhvr>
                                        <p:cTn id="10" dur="4000" fill="hold"/>
                                        <p:tgtEl>
                                          <p:spTgt spid="68610"/>
                                        </p:tgtEl>
                                        <p:attrNameLst>
                                          <p:attrName>ppt_w</p:attrName>
                                        </p:attrNameLst>
                                      </p:cBhvr>
                                      <p:tavLst>
                                        <p:tav tm="0">
                                          <p:val>
                                            <p:strVal val="2/3*#ppt_w"/>
                                          </p:val>
                                        </p:tav>
                                        <p:tav tm="100000">
                                          <p:val>
                                            <p:strVal val="#ppt_w"/>
                                          </p:val>
                                        </p:tav>
                                      </p:tavLst>
                                    </p:anim>
                                    <p:anim calcmode="lin" valueType="num">
                                      <p:cBhvr>
                                        <p:cTn id="11" dur="4000" fill="hold"/>
                                        <p:tgtEl>
                                          <p:spTgt spid="68610"/>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1 Imagen" descr="6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467544" y="4297660"/>
            <a:ext cx="8424936"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Líneas de Metro en Dubái. </a:t>
            </a:r>
            <a:r>
              <a:rPr lang="es-ES" i="1" dirty="0" smtClean="0">
                <a:effectLst>
                  <a:glow rad="101600">
                    <a:srgbClr val="C00000">
                      <a:alpha val="60000"/>
                    </a:srgbClr>
                  </a:glow>
                  <a:outerShdw blurRad="38100" dist="38100" dir="2700000" algn="tl">
                    <a:srgbClr val="000000">
                      <a:alpha val="43137"/>
                    </a:srgbClr>
                  </a:outerShdw>
                </a:effectLst>
              </a:rPr>
              <a:t>Solo hay 2 líneas de metro en Dubái la línea roja y la verde. La línea roja es la que comienza en el aeropuerto y recorre Dubái de Norte a Sur teniendo como paradas los puntos mas importantes de Dubái, como el </a:t>
            </a:r>
            <a:r>
              <a:rPr lang="es-ES" i="1" dirty="0" err="1" smtClean="0">
                <a:effectLst>
                  <a:glow rad="101600">
                    <a:srgbClr val="C00000">
                      <a:alpha val="60000"/>
                    </a:srgbClr>
                  </a:glow>
                  <a:outerShdw blurRad="38100" dist="38100" dir="2700000" algn="tl">
                    <a:srgbClr val="000000">
                      <a:alpha val="43137"/>
                    </a:srgbClr>
                  </a:outerShdw>
                </a:effectLst>
              </a:rPr>
              <a:t>Burj</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Khalifa</a:t>
            </a:r>
            <a:r>
              <a:rPr lang="es-ES" i="1" dirty="0" smtClean="0">
                <a:effectLst>
                  <a:glow rad="101600">
                    <a:srgbClr val="C00000">
                      <a:alpha val="60000"/>
                    </a:srgbClr>
                  </a:glow>
                  <a:outerShdw blurRad="38100" dist="38100" dir="2700000" algn="tl">
                    <a:srgbClr val="000000">
                      <a:alpha val="43137"/>
                    </a:srgbClr>
                  </a:outerShdw>
                </a:effectLst>
              </a:rPr>
              <a:t>, Dubái Marinas , etc.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prism isContent="1" isInverted="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9634"/>
                                        </p:tgtEl>
                                        <p:attrNameLst>
                                          <p:attrName>style.visibility</p:attrName>
                                        </p:attrNameLst>
                                      </p:cBhvr>
                                      <p:to>
                                        <p:strVal val="visible"/>
                                      </p:to>
                                    </p:set>
                                    <p:animEffect transition="in" filter="barn(inVertical)">
                                      <p:cBhvr>
                                        <p:cTn id="7" dur="4000"/>
                                        <p:tgtEl>
                                          <p:spTgt spid="69634"/>
                                        </p:tgtEl>
                                      </p:cBhvr>
                                    </p:animEffect>
                                  </p:childTnLst>
                                </p:cTn>
                              </p:par>
                              <p:par>
                                <p:cTn id="8" presetID="23" presetClass="entr" presetSubtype="288" fill="hold" nodeType="withEffect">
                                  <p:stCondLst>
                                    <p:cond delay="0"/>
                                  </p:stCondLst>
                                  <p:childTnLst>
                                    <p:set>
                                      <p:cBhvr>
                                        <p:cTn id="9" dur="1" fill="hold">
                                          <p:stCondLst>
                                            <p:cond delay="0"/>
                                          </p:stCondLst>
                                        </p:cTn>
                                        <p:tgtEl>
                                          <p:spTgt spid="69634"/>
                                        </p:tgtEl>
                                        <p:attrNameLst>
                                          <p:attrName>style.visibility</p:attrName>
                                        </p:attrNameLst>
                                      </p:cBhvr>
                                      <p:to>
                                        <p:strVal val="visible"/>
                                      </p:to>
                                    </p:set>
                                    <p:anim calcmode="lin" valueType="num">
                                      <p:cBhvr>
                                        <p:cTn id="10" dur="4000" fill="hold"/>
                                        <p:tgtEl>
                                          <p:spTgt spid="69634"/>
                                        </p:tgtEl>
                                        <p:attrNameLst>
                                          <p:attrName>ppt_w</p:attrName>
                                        </p:attrNameLst>
                                      </p:cBhvr>
                                      <p:tavLst>
                                        <p:tav tm="0">
                                          <p:val>
                                            <p:strVal val="4/3*#ppt_w"/>
                                          </p:val>
                                        </p:tav>
                                        <p:tav tm="100000">
                                          <p:val>
                                            <p:strVal val="#ppt_w"/>
                                          </p:val>
                                        </p:tav>
                                      </p:tavLst>
                                    </p:anim>
                                    <p:anim calcmode="lin" valueType="num">
                                      <p:cBhvr>
                                        <p:cTn id="11" dur="4000" fill="hold"/>
                                        <p:tgtEl>
                                          <p:spTgt spid="6963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1 Imagen" descr="66.jpg"/>
          <p:cNvPicPr>
            <a:picLocks noChangeAspect="1"/>
          </p:cNvPicPr>
          <p:nvPr/>
        </p:nvPicPr>
        <p:blipFill>
          <a:blip r:embed="rId2" cstate="print"/>
          <a:stretch>
            <a:fillRect/>
          </a:stretch>
        </p:blipFill>
        <p:spPr bwMode="auto">
          <a:xfrm>
            <a:off x="0" y="0"/>
            <a:ext cx="9143999" cy="631388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755576"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es la línea que mas se suele usar. La línea verde es la que recorre los puntos de interés de </a:t>
            </a:r>
            <a:r>
              <a:rPr lang="es-ES" i="1" dirty="0" err="1" smtClean="0">
                <a:effectLst>
                  <a:glow rad="101600">
                    <a:srgbClr val="C00000">
                      <a:alpha val="60000"/>
                    </a:srgbClr>
                  </a:glow>
                  <a:outerShdw blurRad="38100" dist="38100" dir="2700000" algn="tl">
                    <a:srgbClr val="000000">
                      <a:alpha val="43137"/>
                    </a:srgbClr>
                  </a:outerShdw>
                </a:effectLst>
              </a:rPr>
              <a:t>Deira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y </a:t>
            </a:r>
            <a:r>
              <a:rPr lang="es-ES" i="1" dirty="0" err="1" smtClean="0">
                <a:effectLst>
                  <a:glow rad="101600">
                    <a:srgbClr val="C00000">
                      <a:alpha val="60000"/>
                    </a:srgbClr>
                  </a:glow>
                  <a:outerShdw blurRad="38100" dist="38100" dir="2700000" algn="tl">
                    <a:srgbClr val="000000">
                      <a:alpha val="43137"/>
                    </a:srgbClr>
                  </a:outerShdw>
                </a:effectLst>
              </a:rPr>
              <a:t>Bur</a:t>
            </a:r>
            <a:r>
              <a:rPr lang="es-ES" i="1" dirty="0" smtClean="0">
                <a:effectLst>
                  <a:glow rad="101600">
                    <a:srgbClr val="C00000">
                      <a:alpha val="60000"/>
                    </a:srgbClr>
                  </a:glow>
                  <a:outerShdw blurRad="38100" dist="38100" dir="2700000" algn="tl">
                    <a:srgbClr val="000000">
                      <a:alpha val="43137"/>
                    </a:srgbClr>
                  </a:outerShdw>
                </a:effectLst>
              </a:rPr>
              <a:t> Dubái, por lo cual se utiliza más al dirigirse a estos puntos. Puede hacerse conexión entre ambas líneas en 2 estaciones: Unión </a:t>
            </a:r>
            <a:r>
              <a:rPr lang="es-ES" i="1" dirty="0" err="1" smtClean="0">
                <a:effectLst>
                  <a:glow rad="101600">
                    <a:srgbClr val="C00000">
                      <a:alpha val="60000"/>
                    </a:srgbClr>
                  </a:glow>
                  <a:outerShdw blurRad="38100" dist="38100" dir="2700000" algn="tl">
                    <a:srgbClr val="000000">
                      <a:alpha val="43137"/>
                    </a:srgbClr>
                  </a:outerShdw>
                </a:effectLst>
              </a:rPr>
              <a:t>Square</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Bur</a:t>
            </a:r>
            <a:r>
              <a:rPr lang="es-ES" i="1" dirty="0" smtClean="0">
                <a:effectLst>
                  <a:glow rad="101600">
                    <a:srgbClr val="C00000">
                      <a:alpha val="60000"/>
                    </a:srgbClr>
                  </a:glow>
                  <a:outerShdw blurRad="38100" dist="38100" dir="2700000" algn="tl">
                    <a:srgbClr val="000000">
                      <a:alpha val="43137"/>
                    </a:srgbClr>
                  </a:outerShdw>
                </a:effectLst>
              </a:rPr>
              <a:t> Juman.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dir="r" isContent="1"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70658"/>
                                        </p:tgtEl>
                                        <p:attrNameLst>
                                          <p:attrName>style.visibility</p:attrName>
                                        </p:attrNameLst>
                                      </p:cBhvr>
                                      <p:to>
                                        <p:strVal val="visible"/>
                                      </p:to>
                                    </p:set>
                                    <p:animEffect transition="in" filter="barn(inHorizontal)">
                                      <p:cBhvr>
                                        <p:cTn id="7" dur="4000"/>
                                        <p:tgtEl>
                                          <p:spTgt spid="70658"/>
                                        </p:tgtEl>
                                      </p:cBhvr>
                                    </p:animEffect>
                                  </p:childTnLst>
                                </p:cTn>
                              </p:par>
                              <p:par>
                                <p:cTn id="8" presetID="23" presetClass="entr" presetSubtype="288" fill="hold" nodeType="withEffect">
                                  <p:stCondLst>
                                    <p:cond delay="0"/>
                                  </p:stCondLst>
                                  <p:childTnLst>
                                    <p:set>
                                      <p:cBhvr>
                                        <p:cTn id="9" dur="1" fill="hold">
                                          <p:stCondLst>
                                            <p:cond delay="0"/>
                                          </p:stCondLst>
                                        </p:cTn>
                                        <p:tgtEl>
                                          <p:spTgt spid="70658"/>
                                        </p:tgtEl>
                                        <p:attrNameLst>
                                          <p:attrName>style.visibility</p:attrName>
                                        </p:attrNameLst>
                                      </p:cBhvr>
                                      <p:to>
                                        <p:strVal val="visible"/>
                                      </p:to>
                                    </p:set>
                                    <p:anim calcmode="lin" valueType="num">
                                      <p:cBhvr>
                                        <p:cTn id="10" dur="4000" fill="hold"/>
                                        <p:tgtEl>
                                          <p:spTgt spid="70658"/>
                                        </p:tgtEl>
                                        <p:attrNameLst>
                                          <p:attrName>ppt_w</p:attrName>
                                        </p:attrNameLst>
                                      </p:cBhvr>
                                      <p:tavLst>
                                        <p:tav tm="0">
                                          <p:val>
                                            <p:strVal val="4/3*#ppt_w"/>
                                          </p:val>
                                        </p:tav>
                                        <p:tav tm="100000">
                                          <p:val>
                                            <p:strVal val="#ppt_w"/>
                                          </p:val>
                                        </p:tav>
                                      </p:tavLst>
                                    </p:anim>
                                    <p:anim calcmode="lin" valueType="num">
                                      <p:cBhvr>
                                        <p:cTn id="11" dur="4000" fill="hold"/>
                                        <p:tgtEl>
                                          <p:spTgt spid="70658"/>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1 Imagen" descr="67.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683568"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vías del metro de Dubái son elevadas por lo cual podrán ir observando mediante las ventanas toda la ciudad y mejor aun si viajan en el primer vagón.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flythrough/>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71682"/>
                                        </p:tgtEl>
                                        <p:attrNameLst>
                                          <p:attrName>style.visibility</p:attrName>
                                        </p:attrNameLst>
                                      </p:cBhvr>
                                      <p:to>
                                        <p:strVal val="visible"/>
                                      </p:to>
                                    </p:set>
                                    <p:animEffect transition="in" filter="randombar(horizontal)">
                                      <p:cBhvr>
                                        <p:cTn id="7" dur="4000"/>
                                        <p:tgtEl>
                                          <p:spTgt spid="71682"/>
                                        </p:tgtEl>
                                      </p:cBhvr>
                                    </p:animEffect>
                                  </p:childTnLst>
                                </p:cTn>
                              </p:par>
                              <p:par>
                                <p:cTn id="8" presetID="23" presetClass="entr" presetSubtype="288" fill="hold" nodeType="withEffect">
                                  <p:stCondLst>
                                    <p:cond delay="0"/>
                                  </p:stCondLst>
                                  <p:childTnLst>
                                    <p:set>
                                      <p:cBhvr>
                                        <p:cTn id="9" dur="1" fill="hold">
                                          <p:stCondLst>
                                            <p:cond delay="0"/>
                                          </p:stCondLst>
                                        </p:cTn>
                                        <p:tgtEl>
                                          <p:spTgt spid="71682"/>
                                        </p:tgtEl>
                                        <p:attrNameLst>
                                          <p:attrName>style.visibility</p:attrName>
                                        </p:attrNameLst>
                                      </p:cBhvr>
                                      <p:to>
                                        <p:strVal val="visible"/>
                                      </p:to>
                                    </p:set>
                                    <p:anim calcmode="lin" valueType="num">
                                      <p:cBhvr>
                                        <p:cTn id="10" dur="4000" fill="hold"/>
                                        <p:tgtEl>
                                          <p:spTgt spid="71682"/>
                                        </p:tgtEl>
                                        <p:attrNameLst>
                                          <p:attrName>ppt_w</p:attrName>
                                        </p:attrNameLst>
                                      </p:cBhvr>
                                      <p:tavLst>
                                        <p:tav tm="0">
                                          <p:val>
                                            <p:strVal val="4/3*#ppt_w"/>
                                          </p:val>
                                        </p:tav>
                                        <p:tav tm="100000">
                                          <p:val>
                                            <p:strVal val="#ppt_w"/>
                                          </p:val>
                                        </p:tav>
                                      </p:tavLst>
                                    </p:anim>
                                    <p:anim calcmode="lin" valueType="num">
                                      <p:cBhvr>
                                        <p:cTn id="11" dur="4000" fill="hold"/>
                                        <p:tgtEl>
                                          <p:spTgt spid="7168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1 Imagen" descr="68.jpg"/>
          <p:cNvPicPr>
            <a:picLocks noChangeAspect="1"/>
          </p:cNvPicPr>
          <p:nvPr/>
        </p:nvPicPr>
        <p:blipFill>
          <a:blip r:embed="rId2" cstate="print"/>
          <a:stretch>
            <a:fillRect/>
          </a:stretch>
        </p:blipFill>
        <p:spPr bwMode="auto">
          <a:xfrm>
            <a:off x="-396552" y="0"/>
            <a:ext cx="986509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23528" y="4585692"/>
            <a:ext cx="86044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metro no suele ser muy rápido por lo cual hay que calcular bien los tiempos ya que las distancias son bastante largas. No hay que fiarse en eso de decir solo son 4 estaciones porque nos puede llevar más de 15  minutos recorrerlas.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vortex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2706"/>
                                        </p:tgtEl>
                                        <p:attrNameLst>
                                          <p:attrName>style.visibility</p:attrName>
                                        </p:attrNameLst>
                                      </p:cBhvr>
                                      <p:to>
                                        <p:strVal val="visible"/>
                                      </p:to>
                                    </p:set>
                                    <p:animEffect transition="in" filter="barn(outVertical)">
                                      <p:cBhvr>
                                        <p:cTn id="7" dur="4000"/>
                                        <p:tgtEl>
                                          <p:spTgt spid="72706"/>
                                        </p:tgtEl>
                                      </p:cBhvr>
                                    </p:animEffect>
                                  </p:childTnLst>
                                </p:cTn>
                              </p:par>
                              <p:par>
                                <p:cTn id="8" presetID="23" presetClass="entr" presetSubtype="288" fill="hold" nodeType="withEffect">
                                  <p:stCondLst>
                                    <p:cond delay="0"/>
                                  </p:stCondLst>
                                  <p:childTnLst>
                                    <p:set>
                                      <p:cBhvr>
                                        <p:cTn id="9" dur="1" fill="hold">
                                          <p:stCondLst>
                                            <p:cond delay="0"/>
                                          </p:stCondLst>
                                        </p:cTn>
                                        <p:tgtEl>
                                          <p:spTgt spid="72706"/>
                                        </p:tgtEl>
                                        <p:attrNameLst>
                                          <p:attrName>style.visibility</p:attrName>
                                        </p:attrNameLst>
                                      </p:cBhvr>
                                      <p:to>
                                        <p:strVal val="visible"/>
                                      </p:to>
                                    </p:set>
                                    <p:anim calcmode="lin" valueType="num">
                                      <p:cBhvr>
                                        <p:cTn id="10" dur="4000" fill="hold"/>
                                        <p:tgtEl>
                                          <p:spTgt spid="72706"/>
                                        </p:tgtEl>
                                        <p:attrNameLst>
                                          <p:attrName>ppt_w</p:attrName>
                                        </p:attrNameLst>
                                      </p:cBhvr>
                                      <p:tavLst>
                                        <p:tav tm="0">
                                          <p:val>
                                            <p:strVal val="4/3*#ppt_w"/>
                                          </p:val>
                                        </p:tav>
                                        <p:tav tm="100000">
                                          <p:val>
                                            <p:strVal val="#ppt_w"/>
                                          </p:val>
                                        </p:tav>
                                      </p:tavLst>
                                    </p:anim>
                                    <p:anim calcmode="lin" valueType="num">
                                      <p:cBhvr>
                                        <p:cTn id="11" dur="4000" fill="hold"/>
                                        <p:tgtEl>
                                          <p:spTgt spid="72706"/>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WordArt 2"/>
          <p:cNvSpPr>
            <a:spLocks noChangeArrowheads="1" noChangeShapeType="1" noTextEdit="1"/>
          </p:cNvSpPr>
          <p:nvPr/>
        </p:nvSpPr>
        <p:spPr bwMode="auto">
          <a:xfrm>
            <a:off x="1476375" y="216961"/>
            <a:ext cx="6337300" cy="840052"/>
          </a:xfrm>
          <a:prstGeom prst="rect">
            <a:avLst/>
          </a:prstGeom>
        </p:spPr>
        <p:txBody>
          <a:bodyPr wrap="none" fromWordArt="1">
            <a:prstTxWarp prst="textCanUp">
              <a:avLst>
                <a:gd name="adj" fmla="val 70306"/>
              </a:avLst>
            </a:prstTxWarp>
            <a:scene3d>
              <a:camera prst="perspectiveAbove"/>
              <a:lightRig rig="legacyHarsh3" dir="t"/>
            </a:scene3d>
            <a:sp3d extrusionH="887400" prstMaterial="legacyMatte">
              <a:bevelT w="38100" h="38100" prst="angle"/>
              <a:extrusionClr>
                <a:srgbClr val="FF6600"/>
              </a:extrusionClr>
            </a:sp3d>
          </a:bodyPr>
          <a:lstStyle/>
          <a:p>
            <a:pPr algn="ctr" fontAlgn="auto">
              <a:spcBef>
                <a:spcPts val="0"/>
              </a:spcBef>
              <a:spcAft>
                <a:spcPts val="0"/>
              </a:spcAft>
              <a:defRPr/>
            </a:pPr>
            <a:r>
              <a:rPr lang="es-ES" sz="3600" kern="10" dirty="0">
                <a:ln w="9525">
                  <a:round/>
                  <a:headEnd/>
                  <a:tailEnd/>
                </a:ln>
                <a:gradFill rotWithShape="1">
                  <a:gsLst>
                    <a:gs pos="0">
                      <a:srgbClr val="FFE701"/>
                    </a:gs>
                    <a:gs pos="100000">
                      <a:srgbClr val="FE3E02"/>
                    </a:gs>
                  </a:gsLst>
                  <a:lin ang="5400000" scaled="1"/>
                </a:gradFill>
                <a:latin typeface="High Tower Text"/>
                <a:cs typeface="+mn-cs"/>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cs typeface="+mn-cs"/>
              </a:rPr>
              <a:t>Música Enlazada </a:t>
            </a:r>
          </a:p>
        </p:txBody>
      </p:sp>
      <p:sp>
        <p:nvSpPr>
          <p:cNvPr id="86019" name="WordArt 3"/>
          <p:cNvSpPr>
            <a:spLocks noChangeArrowheads="1" noChangeShapeType="1" noTextEdit="1"/>
          </p:cNvSpPr>
          <p:nvPr/>
        </p:nvSpPr>
        <p:spPr bwMode="auto">
          <a:xfrm>
            <a:off x="1763713" y="1097306"/>
            <a:ext cx="5473700" cy="1008779"/>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fontAlgn="auto">
              <a:spcBef>
                <a:spcPts val="0"/>
              </a:spcBef>
              <a:spcAft>
                <a:spcPts val="0"/>
              </a:spcAft>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mn-cs"/>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cs typeface="+mn-cs"/>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mn-cs"/>
              </a:rPr>
              <a:t> </a:t>
            </a:r>
          </a:p>
        </p:txBody>
      </p:sp>
      <p:sp>
        <p:nvSpPr>
          <p:cNvPr id="86020" name="WordArt 4"/>
          <p:cNvSpPr>
            <a:spLocks noChangeArrowheads="1" noChangeShapeType="1" noTextEdit="1"/>
          </p:cNvSpPr>
          <p:nvPr/>
        </p:nvSpPr>
        <p:spPr bwMode="auto">
          <a:xfrm>
            <a:off x="755576" y="2070582"/>
            <a:ext cx="7920880" cy="99353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 </a:t>
            </a:r>
            <a:r>
              <a:rPr lang="es-ES" sz="3600" kern="10" dirty="0" err="1"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Aaja</a:t>
            </a:r>
            <a:r>
              <a:rPr lang="es-ES" sz="3600" kern="10" dirty="0"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 </a:t>
            </a:r>
            <a:r>
              <a:rPr lang="es-ES" sz="3600" kern="10" dirty="0" err="1"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Bahon</a:t>
            </a:r>
            <a:r>
              <a:rPr lang="es-ES" sz="3600" kern="10" dirty="0"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 Me ( </a:t>
            </a:r>
            <a:r>
              <a:rPr lang="es-ES" sz="3600" kern="10" dirty="0" err="1"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Aamir</a:t>
            </a:r>
            <a:r>
              <a:rPr lang="es-ES" sz="3600" kern="10" dirty="0"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 </a:t>
            </a:r>
            <a:r>
              <a:rPr lang="es-ES" sz="3600" kern="10" dirty="0" err="1"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Kangda</a:t>
            </a:r>
            <a:r>
              <a:rPr lang="es-ES" sz="3600" kern="10" dirty="0"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 )   </a:t>
            </a:r>
            <a:endPar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endParaRPr>
          </a:p>
        </p:txBody>
      </p:sp>
      <p:sp>
        <p:nvSpPr>
          <p:cNvPr id="86021" name="WordArt 5"/>
          <p:cNvSpPr>
            <a:spLocks noChangeArrowheads="1" noChangeShapeType="1" noTextEdit="1"/>
          </p:cNvSpPr>
          <p:nvPr/>
        </p:nvSpPr>
        <p:spPr bwMode="auto">
          <a:xfrm>
            <a:off x="755576" y="3001516"/>
            <a:ext cx="7416824" cy="81899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  </a:t>
            </a:r>
            <a:r>
              <a:rPr lang="es-ES" sz="3600" kern="10" dirty="0">
                <a:ln w="12700">
                  <a:solidFill>
                    <a:srgbClr val="3333CC"/>
                  </a:solidFill>
                  <a:round/>
                  <a:headEnd/>
                  <a:tailEnd/>
                </a:ln>
                <a:solidFill>
                  <a:schemeClr val="accent6">
                    <a:lumMod val="20000"/>
                    <a:lumOff val="80000"/>
                  </a:schemeClr>
                </a:solidFill>
                <a:effectLst>
                  <a:reflection blurRad="6350" stA="60000" endA="900" endPos="58000" dir="5400000" sy="-100000" algn="bl" rotWithShape="0"/>
                </a:effectLst>
                <a:latin typeface="High Tower Text"/>
                <a:cs typeface="+mn-cs"/>
              </a:rPr>
              <a:t>- </a:t>
            </a:r>
            <a:r>
              <a:rPr lang="es-ES" sz="3600" kern="10" dirty="0" err="1" smtClean="0">
                <a:ln w="12700">
                  <a:solidFill>
                    <a:srgbClr val="3333CC"/>
                  </a:solidFill>
                  <a:round/>
                  <a:headEnd/>
                  <a:tailEnd/>
                </a:ln>
                <a:solidFill>
                  <a:schemeClr val="accent6">
                    <a:lumMod val="20000"/>
                    <a:lumOff val="80000"/>
                  </a:schemeClr>
                </a:solidFill>
                <a:effectLst>
                  <a:reflection blurRad="6350" stA="60000" endA="900" endPos="58000" dir="5400000" sy="-100000" algn="bl" rotWithShape="0"/>
                </a:effectLst>
                <a:latin typeface="High Tower Text"/>
                <a:cs typeface="+mn-cs"/>
              </a:rPr>
              <a:t>The</a:t>
            </a:r>
            <a:r>
              <a:rPr lang="es-ES" sz="3600" kern="10" dirty="0" smtClean="0">
                <a:ln w="12700">
                  <a:solidFill>
                    <a:srgbClr val="3333CC"/>
                  </a:solidFill>
                  <a:round/>
                  <a:headEnd/>
                  <a:tailEnd/>
                </a:ln>
                <a:solidFill>
                  <a:schemeClr val="accent6">
                    <a:lumMod val="20000"/>
                    <a:lumOff val="80000"/>
                  </a:schemeClr>
                </a:solidFill>
                <a:effectLst>
                  <a:reflection blurRad="6350" stA="60000" endA="900" endPos="58000" dir="5400000" sy="-100000" algn="bl" rotWithShape="0"/>
                </a:effectLst>
                <a:latin typeface="High Tower Text"/>
                <a:cs typeface="+mn-cs"/>
              </a:rPr>
              <a:t> </a:t>
            </a:r>
            <a:r>
              <a:rPr lang="es-ES" sz="3600" kern="10" dirty="0" err="1" smtClean="0">
                <a:ln w="12700">
                  <a:solidFill>
                    <a:srgbClr val="3333CC"/>
                  </a:solidFill>
                  <a:round/>
                  <a:headEnd/>
                  <a:tailEnd/>
                </a:ln>
                <a:solidFill>
                  <a:schemeClr val="accent6">
                    <a:lumMod val="20000"/>
                    <a:lumOff val="80000"/>
                  </a:schemeClr>
                </a:solidFill>
                <a:effectLst>
                  <a:reflection blurRad="6350" stA="60000" endA="900" endPos="58000" dir="5400000" sy="-100000" algn="bl" rotWithShape="0"/>
                </a:effectLst>
                <a:latin typeface="High Tower Text"/>
                <a:cs typeface="+mn-cs"/>
              </a:rPr>
              <a:t>Book</a:t>
            </a:r>
            <a:r>
              <a:rPr lang="es-ES" sz="3600" kern="10" dirty="0" smtClean="0">
                <a:ln w="12700">
                  <a:solidFill>
                    <a:srgbClr val="3333CC"/>
                  </a:solidFill>
                  <a:round/>
                  <a:headEnd/>
                  <a:tailEnd/>
                </a:ln>
                <a:solidFill>
                  <a:schemeClr val="accent6">
                    <a:lumMod val="20000"/>
                    <a:lumOff val="80000"/>
                  </a:schemeClr>
                </a:solidFill>
                <a:effectLst>
                  <a:reflection blurRad="6350" stA="60000" endA="900" endPos="58000" dir="5400000" sy="-100000" algn="bl" rotWithShape="0"/>
                </a:effectLst>
                <a:latin typeface="High Tower Text"/>
                <a:cs typeface="+mn-cs"/>
              </a:rPr>
              <a:t> of </a:t>
            </a:r>
            <a:r>
              <a:rPr lang="es-ES" sz="3600" kern="10" dirty="0" err="1" smtClean="0">
                <a:ln w="12700">
                  <a:solidFill>
                    <a:srgbClr val="3333CC"/>
                  </a:solidFill>
                  <a:round/>
                  <a:headEnd/>
                  <a:tailEnd/>
                </a:ln>
                <a:solidFill>
                  <a:schemeClr val="accent6">
                    <a:lumMod val="20000"/>
                    <a:lumOff val="80000"/>
                  </a:schemeClr>
                </a:solidFill>
                <a:effectLst>
                  <a:reflection blurRad="6350" stA="60000" endA="900" endPos="58000" dir="5400000" sy="-100000" algn="bl" rotWithShape="0"/>
                </a:effectLst>
                <a:latin typeface="High Tower Text"/>
                <a:cs typeface="+mn-cs"/>
              </a:rPr>
              <a:t>Secrets</a:t>
            </a:r>
            <a:r>
              <a:rPr lang="es-ES" sz="3600" kern="10" dirty="0" smtClean="0">
                <a:ln w="12700">
                  <a:solidFill>
                    <a:srgbClr val="3333CC"/>
                  </a:solidFill>
                  <a:round/>
                  <a:headEnd/>
                  <a:tailEnd/>
                </a:ln>
                <a:solidFill>
                  <a:schemeClr val="accent6">
                    <a:lumMod val="20000"/>
                    <a:lumOff val="80000"/>
                  </a:schemeClr>
                </a:solidFill>
                <a:effectLst>
                  <a:reflection blurRad="6350" stA="60000" endA="900" endPos="58000" dir="5400000" sy="-100000" algn="bl" rotWithShape="0"/>
                </a:effectLst>
                <a:latin typeface="High Tower Text"/>
                <a:cs typeface="+mn-cs"/>
              </a:rPr>
              <a:t> ( </a:t>
            </a:r>
            <a:r>
              <a:rPr lang="es-ES" sz="3600" kern="10" dirty="0" err="1" smtClean="0">
                <a:ln w="12700">
                  <a:solidFill>
                    <a:srgbClr val="3333CC"/>
                  </a:solidFill>
                  <a:round/>
                  <a:headEnd/>
                  <a:tailEnd/>
                </a:ln>
                <a:solidFill>
                  <a:schemeClr val="accent6">
                    <a:lumMod val="20000"/>
                    <a:lumOff val="80000"/>
                  </a:schemeClr>
                </a:solidFill>
                <a:effectLst>
                  <a:reflection blurRad="6350" stA="60000" endA="900" endPos="58000" dir="5400000" sy="-100000" algn="bl" rotWithShape="0"/>
                </a:effectLst>
                <a:latin typeface="High Tower Text"/>
                <a:cs typeface="+mn-cs"/>
              </a:rPr>
              <a:t>Loreena</a:t>
            </a:r>
            <a:r>
              <a:rPr lang="es-ES" sz="3600" kern="10" dirty="0" smtClean="0">
                <a:ln w="12700">
                  <a:solidFill>
                    <a:srgbClr val="3333CC"/>
                  </a:solidFill>
                  <a:round/>
                  <a:headEnd/>
                  <a:tailEnd/>
                </a:ln>
                <a:solidFill>
                  <a:schemeClr val="accent6">
                    <a:lumMod val="20000"/>
                    <a:lumOff val="80000"/>
                  </a:schemeClr>
                </a:solidFill>
                <a:effectLst>
                  <a:reflection blurRad="6350" stA="60000" endA="900" endPos="58000" dir="5400000" sy="-100000" algn="bl" rotWithShape="0"/>
                </a:effectLst>
                <a:latin typeface="High Tower Text"/>
                <a:cs typeface="+mn-cs"/>
              </a:rPr>
              <a:t> </a:t>
            </a:r>
            <a:r>
              <a:rPr lang="es-ES" sz="3600" kern="10" dirty="0" err="1" smtClean="0">
                <a:ln w="12700">
                  <a:solidFill>
                    <a:srgbClr val="3333CC"/>
                  </a:solidFill>
                  <a:round/>
                  <a:headEnd/>
                  <a:tailEnd/>
                </a:ln>
                <a:solidFill>
                  <a:schemeClr val="accent6">
                    <a:lumMod val="20000"/>
                    <a:lumOff val="80000"/>
                  </a:schemeClr>
                </a:solidFill>
                <a:effectLst>
                  <a:reflection blurRad="6350" stA="60000" endA="900" endPos="58000" dir="5400000" sy="-100000" algn="bl" rotWithShape="0"/>
                </a:effectLst>
                <a:latin typeface="High Tower Text"/>
                <a:cs typeface="+mn-cs"/>
              </a:rPr>
              <a:t>McKennitt</a:t>
            </a:r>
            <a:r>
              <a:rPr lang="es-ES" sz="3600" kern="10" dirty="0" smtClean="0">
                <a:ln w="12700">
                  <a:solidFill>
                    <a:srgbClr val="3333CC"/>
                  </a:solidFill>
                  <a:round/>
                  <a:headEnd/>
                  <a:tailEnd/>
                </a:ln>
                <a:solidFill>
                  <a:schemeClr val="accent6">
                    <a:lumMod val="20000"/>
                    <a:lumOff val="80000"/>
                  </a:schemeClr>
                </a:solidFill>
                <a:effectLst>
                  <a:reflection blurRad="6350" stA="60000" endA="900" endPos="58000" dir="5400000" sy="-100000" algn="bl" rotWithShape="0"/>
                </a:effectLst>
                <a:latin typeface="High Tower Text"/>
                <a:cs typeface="+mn-cs"/>
              </a:rPr>
              <a:t> )   </a:t>
            </a:r>
            <a:r>
              <a:rPr lang="es-ES" sz="3600" kern="10" dirty="0" smtClean="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  </a:t>
            </a:r>
            <a:endParaRPr lang="es-ES" sz="3600" kern="10" dirty="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endParaRPr>
          </a:p>
        </p:txBody>
      </p:sp>
      <p:sp>
        <p:nvSpPr>
          <p:cNvPr id="86022" name="WordArt 6"/>
          <p:cNvSpPr>
            <a:spLocks noChangeArrowheads="1" noChangeShapeType="1" noTextEdit="1"/>
          </p:cNvSpPr>
          <p:nvPr/>
        </p:nvSpPr>
        <p:spPr bwMode="auto">
          <a:xfrm>
            <a:off x="827584" y="3865612"/>
            <a:ext cx="6840760" cy="69114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mn-cs"/>
              </a:rPr>
              <a:t>  </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Arabia (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Hanine</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 )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endParaRPr>
          </a:p>
        </p:txBody>
      </p:sp>
      <p:sp>
        <p:nvSpPr>
          <p:cNvPr id="86023" name="WordArt 7"/>
          <p:cNvSpPr>
            <a:spLocks noChangeArrowheads="1" noChangeShapeType="1" noTextEdit="1"/>
          </p:cNvSpPr>
          <p:nvPr/>
        </p:nvSpPr>
        <p:spPr bwMode="auto">
          <a:xfrm>
            <a:off x="899592" y="4801716"/>
            <a:ext cx="6552728" cy="59928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effectLst>
                <a:latin typeface="High Tower Text"/>
                <a:cs typeface="+mn-cs"/>
              </a:rPr>
              <a:t> </a:t>
            </a:r>
            <a:r>
              <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 </a:t>
            </a:r>
            <a:r>
              <a:rPr lang="es-ES" sz="3600" kern="10" dirty="0"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Ya Mustafá ( </a:t>
            </a:r>
            <a:r>
              <a:rPr lang="es-ES" sz="3600" kern="10" dirty="0" err="1"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Arabic</a:t>
            </a:r>
            <a:r>
              <a:rPr lang="es-ES" sz="3600" kern="10" dirty="0"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 </a:t>
            </a:r>
            <a:r>
              <a:rPr lang="es-ES" sz="3600" kern="10" dirty="0" err="1"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Song</a:t>
            </a:r>
            <a:r>
              <a:rPr lang="es-ES" sz="3600" kern="10" dirty="0"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 )  </a:t>
            </a:r>
            <a:endPar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86018"/>
                                        </p:tgtEl>
                                        <p:attrNameLst>
                                          <p:attrName>style.visibility</p:attrName>
                                        </p:attrNameLst>
                                      </p:cBhvr>
                                      <p:to>
                                        <p:strVal val="visible"/>
                                      </p:to>
                                    </p:set>
                                    <p:animEffect transition="in" filter="fade">
                                      <p:cBhvr>
                                        <p:cTn id="7" dur="2000"/>
                                        <p:tgtEl>
                                          <p:spTgt spid="86018"/>
                                        </p:tgtEl>
                                      </p:cBhvr>
                                    </p:animEffect>
                                    <p:anim calcmode="lin" valueType="num">
                                      <p:cBhvr>
                                        <p:cTn id="8" dur="2000" fill="hold"/>
                                        <p:tgtEl>
                                          <p:spTgt spid="86018"/>
                                        </p:tgtEl>
                                        <p:attrNameLst>
                                          <p:attrName>ppt_x</p:attrName>
                                        </p:attrNameLst>
                                      </p:cBhvr>
                                      <p:tavLst>
                                        <p:tav tm="0">
                                          <p:val>
                                            <p:strVal val="#ppt_x"/>
                                          </p:val>
                                        </p:tav>
                                        <p:tav tm="100000">
                                          <p:val>
                                            <p:strVal val="#ppt_x"/>
                                          </p:val>
                                        </p:tav>
                                      </p:tavLst>
                                    </p:anim>
                                    <p:anim calcmode="lin" valueType="num">
                                      <p:cBhvr>
                                        <p:cTn id="9" dur="2000" fill="hold"/>
                                        <p:tgtEl>
                                          <p:spTgt spid="86018"/>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6019"/>
                                        </p:tgtEl>
                                        <p:attrNameLst>
                                          <p:attrName>style.visibility</p:attrName>
                                        </p:attrNameLst>
                                      </p:cBhvr>
                                      <p:to>
                                        <p:strVal val="visible"/>
                                      </p:to>
                                    </p:set>
                                    <p:anim calcmode="lin" valueType="num">
                                      <p:cBhvr additive="base">
                                        <p:cTn id="13" dur="2000" fill="hold"/>
                                        <p:tgtEl>
                                          <p:spTgt spid="86019"/>
                                        </p:tgtEl>
                                        <p:attrNameLst>
                                          <p:attrName>ppt_x</p:attrName>
                                        </p:attrNameLst>
                                      </p:cBhvr>
                                      <p:tavLst>
                                        <p:tav tm="0">
                                          <p:val>
                                            <p:strVal val="#ppt_x"/>
                                          </p:val>
                                        </p:tav>
                                        <p:tav tm="100000">
                                          <p:val>
                                            <p:strVal val="#ppt_x"/>
                                          </p:val>
                                        </p:tav>
                                      </p:tavLst>
                                    </p:anim>
                                    <p:anim calcmode="lin" valueType="num">
                                      <p:cBhvr additive="base">
                                        <p:cTn id="14" dur="2000" fill="hold"/>
                                        <p:tgtEl>
                                          <p:spTgt spid="86019"/>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6019"/>
                                        </p:tgtEl>
                                        <p:attrNameLst>
                                          <p:attrName>style.visibility</p:attrName>
                                        </p:attrNameLst>
                                      </p:cBhvr>
                                      <p:to>
                                        <p:strVal val="visible"/>
                                      </p:to>
                                    </p:set>
                                    <p:anim calcmode="lin" valueType="num">
                                      <p:cBhvr>
                                        <p:cTn id="17" dur="2000" fill="hold"/>
                                        <p:tgtEl>
                                          <p:spTgt spid="86019"/>
                                        </p:tgtEl>
                                        <p:attrNameLst>
                                          <p:attrName>ppt_w</p:attrName>
                                        </p:attrNameLst>
                                      </p:cBhvr>
                                      <p:tavLst>
                                        <p:tav tm="0" fmla="#ppt_w*sin(2.5*pi*$)">
                                          <p:val>
                                            <p:fltVal val="0"/>
                                          </p:val>
                                        </p:tav>
                                        <p:tav tm="100000">
                                          <p:val>
                                            <p:fltVal val="1"/>
                                          </p:val>
                                        </p:tav>
                                      </p:tavLst>
                                    </p:anim>
                                    <p:anim calcmode="lin" valueType="num">
                                      <p:cBhvr>
                                        <p:cTn id="18" dur="2000" fill="hold"/>
                                        <p:tgtEl>
                                          <p:spTgt spid="86019"/>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4500"/>
                            </p:stCondLst>
                            <p:childTnLst>
                              <p:par>
                                <p:cTn id="20" presetID="2" presetClass="entr" presetSubtype="8" fill="hold" nodeType="afterEffect">
                                  <p:stCondLst>
                                    <p:cond delay="500"/>
                                  </p:stCondLst>
                                  <p:childTnLst>
                                    <p:set>
                                      <p:cBhvr>
                                        <p:cTn id="21" dur="1" fill="hold">
                                          <p:stCondLst>
                                            <p:cond delay="0"/>
                                          </p:stCondLst>
                                        </p:cTn>
                                        <p:tgtEl>
                                          <p:spTgt spid="86020"/>
                                        </p:tgtEl>
                                        <p:attrNameLst>
                                          <p:attrName>style.visibility</p:attrName>
                                        </p:attrNameLst>
                                      </p:cBhvr>
                                      <p:to>
                                        <p:strVal val="visible"/>
                                      </p:to>
                                    </p:set>
                                    <p:anim calcmode="lin" valueType="num">
                                      <p:cBhvr additive="base">
                                        <p:cTn id="22" dur="2000" fill="hold"/>
                                        <p:tgtEl>
                                          <p:spTgt spid="86020"/>
                                        </p:tgtEl>
                                        <p:attrNameLst>
                                          <p:attrName>ppt_x</p:attrName>
                                        </p:attrNameLst>
                                      </p:cBhvr>
                                      <p:tavLst>
                                        <p:tav tm="0">
                                          <p:val>
                                            <p:strVal val="0-#ppt_w/2"/>
                                          </p:val>
                                        </p:tav>
                                        <p:tav tm="100000">
                                          <p:val>
                                            <p:strVal val="#ppt_x"/>
                                          </p:val>
                                        </p:tav>
                                      </p:tavLst>
                                    </p:anim>
                                    <p:anim calcmode="lin" valueType="num">
                                      <p:cBhvr additive="base">
                                        <p:cTn id="23" dur="2000" fill="hold"/>
                                        <p:tgtEl>
                                          <p:spTgt spid="86020"/>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7000"/>
                            </p:stCondLst>
                            <p:childTnLst>
                              <p:par>
                                <p:cTn id="25" presetID="2" presetClass="entr" presetSubtype="2" fill="hold" nodeType="afterEffect">
                                  <p:stCondLst>
                                    <p:cond delay="500"/>
                                  </p:stCondLst>
                                  <p:childTnLst>
                                    <p:set>
                                      <p:cBhvr>
                                        <p:cTn id="26" dur="1" fill="hold">
                                          <p:stCondLst>
                                            <p:cond delay="0"/>
                                          </p:stCondLst>
                                        </p:cTn>
                                        <p:tgtEl>
                                          <p:spTgt spid="86021"/>
                                        </p:tgtEl>
                                        <p:attrNameLst>
                                          <p:attrName>style.visibility</p:attrName>
                                        </p:attrNameLst>
                                      </p:cBhvr>
                                      <p:to>
                                        <p:strVal val="visible"/>
                                      </p:to>
                                    </p:set>
                                    <p:anim calcmode="lin" valueType="num">
                                      <p:cBhvr additive="base">
                                        <p:cTn id="27" dur="2000" fill="hold"/>
                                        <p:tgtEl>
                                          <p:spTgt spid="86021"/>
                                        </p:tgtEl>
                                        <p:attrNameLst>
                                          <p:attrName>ppt_x</p:attrName>
                                        </p:attrNameLst>
                                      </p:cBhvr>
                                      <p:tavLst>
                                        <p:tav tm="0">
                                          <p:val>
                                            <p:strVal val="1+#ppt_w/2"/>
                                          </p:val>
                                        </p:tav>
                                        <p:tav tm="100000">
                                          <p:val>
                                            <p:strVal val="#ppt_x"/>
                                          </p:val>
                                        </p:tav>
                                      </p:tavLst>
                                    </p:anim>
                                    <p:anim calcmode="lin" valueType="num">
                                      <p:cBhvr additive="base">
                                        <p:cTn id="28" dur="2000" fill="hold"/>
                                        <p:tgtEl>
                                          <p:spTgt spid="86021"/>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9500"/>
                            </p:stCondLst>
                            <p:childTnLst>
                              <p:par>
                                <p:cTn id="30" presetID="2" presetClass="entr" presetSubtype="4" fill="hold" nodeType="afterEffect">
                                  <p:stCondLst>
                                    <p:cond delay="500"/>
                                  </p:stCondLst>
                                  <p:childTnLst>
                                    <p:set>
                                      <p:cBhvr>
                                        <p:cTn id="31" dur="1" fill="hold">
                                          <p:stCondLst>
                                            <p:cond delay="0"/>
                                          </p:stCondLst>
                                        </p:cTn>
                                        <p:tgtEl>
                                          <p:spTgt spid="86022"/>
                                        </p:tgtEl>
                                        <p:attrNameLst>
                                          <p:attrName>style.visibility</p:attrName>
                                        </p:attrNameLst>
                                      </p:cBhvr>
                                      <p:to>
                                        <p:strVal val="visible"/>
                                      </p:to>
                                    </p:set>
                                    <p:anim calcmode="lin" valueType="num">
                                      <p:cBhvr additive="base">
                                        <p:cTn id="32" dur="2000" fill="hold"/>
                                        <p:tgtEl>
                                          <p:spTgt spid="86022"/>
                                        </p:tgtEl>
                                        <p:attrNameLst>
                                          <p:attrName>ppt_x</p:attrName>
                                        </p:attrNameLst>
                                      </p:cBhvr>
                                      <p:tavLst>
                                        <p:tav tm="0">
                                          <p:val>
                                            <p:strVal val="#ppt_x"/>
                                          </p:val>
                                        </p:tav>
                                        <p:tav tm="100000">
                                          <p:val>
                                            <p:strVal val="#ppt_x"/>
                                          </p:val>
                                        </p:tav>
                                      </p:tavLst>
                                    </p:anim>
                                    <p:anim calcmode="lin" valueType="num">
                                      <p:cBhvr additive="base">
                                        <p:cTn id="33" dur="2000" fill="hold"/>
                                        <p:tgtEl>
                                          <p:spTgt spid="86022"/>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12000"/>
                            </p:stCondLst>
                            <p:childTnLst>
                              <p:par>
                                <p:cTn id="35" presetID="39" presetClass="entr" presetSubtype="0" accel="100000" fill="hold" nodeType="afterEffect">
                                  <p:stCondLst>
                                    <p:cond delay="500"/>
                                  </p:stCondLst>
                                  <p:childTnLst>
                                    <p:set>
                                      <p:cBhvr>
                                        <p:cTn id="36" dur="1" fill="hold">
                                          <p:stCondLst>
                                            <p:cond delay="0"/>
                                          </p:stCondLst>
                                        </p:cTn>
                                        <p:tgtEl>
                                          <p:spTgt spid="86023"/>
                                        </p:tgtEl>
                                        <p:attrNameLst>
                                          <p:attrName>style.visibility</p:attrName>
                                        </p:attrNameLst>
                                      </p:cBhvr>
                                      <p:to>
                                        <p:strVal val="visible"/>
                                      </p:to>
                                    </p:set>
                                    <p:anim calcmode="lin" valueType="num">
                                      <p:cBhvr>
                                        <p:cTn id="37" dur="2000" fill="hold"/>
                                        <p:tgtEl>
                                          <p:spTgt spid="86023"/>
                                        </p:tgtEl>
                                        <p:attrNameLst>
                                          <p:attrName>ppt_h</p:attrName>
                                        </p:attrNameLst>
                                      </p:cBhvr>
                                      <p:tavLst>
                                        <p:tav tm="0">
                                          <p:val>
                                            <p:strVal val="#ppt_h/20"/>
                                          </p:val>
                                        </p:tav>
                                        <p:tav tm="50000">
                                          <p:val>
                                            <p:strVal val="#ppt_h/20"/>
                                          </p:val>
                                        </p:tav>
                                        <p:tav tm="100000">
                                          <p:val>
                                            <p:strVal val="#ppt_h"/>
                                          </p:val>
                                        </p:tav>
                                      </p:tavLst>
                                    </p:anim>
                                    <p:anim calcmode="lin" valueType="num">
                                      <p:cBhvr>
                                        <p:cTn id="38" dur="2000" fill="hold"/>
                                        <p:tgtEl>
                                          <p:spTgt spid="86023"/>
                                        </p:tgtEl>
                                        <p:attrNameLst>
                                          <p:attrName>ppt_w</p:attrName>
                                        </p:attrNameLst>
                                      </p:cBhvr>
                                      <p:tavLst>
                                        <p:tav tm="0">
                                          <p:val>
                                            <p:strVal val="#ppt_w+.3"/>
                                          </p:val>
                                        </p:tav>
                                        <p:tav tm="50000">
                                          <p:val>
                                            <p:strVal val="#ppt_w+.3"/>
                                          </p:val>
                                        </p:tav>
                                        <p:tav tm="100000">
                                          <p:val>
                                            <p:strVal val="#ppt_w"/>
                                          </p:val>
                                        </p:tav>
                                      </p:tavLst>
                                    </p:anim>
                                    <p:anim calcmode="lin" valueType="num">
                                      <p:cBhvr>
                                        <p:cTn id="39" dur="2000" fill="hold"/>
                                        <p:tgtEl>
                                          <p:spTgt spid="86023"/>
                                        </p:tgtEl>
                                        <p:attrNameLst>
                                          <p:attrName>ppt_x</p:attrName>
                                        </p:attrNameLst>
                                      </p:cBhvr>
                                      <p:tavLst>
                                        <p:tav tm="0">
                                          <p:val>
                                            <p:strVal val="#ppt_x-.3"/>
                                          </p:val>
                                        </p:tav>
                                        <p:tav tm="50000">
                                          <p:val>
                                            <p:strVal val="#ppt_x"/>
                                          </p:val>
                                        </p:tav>
                                        <p:tav tm="100000">
                                          <p:val>
                                            <p:strVal val="#ppt_x"/>
                                          </p:val>
                                        </p:tav>
                                      </p:tavLst>
                                    </p:anim>
                                    <p:anim calcmode="lin" valueType="num">
                                      <p:cBhvr>
                                        <p:cTn id="40" dur="2000" fill="hold"/>
                                        <p:tgtEl>
                                          <p:spTgt spid="860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1414493654"/>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2766</TotalTime>
  <Words>2699</Words>
  <Application>Microsoft Office PowerPoint</Application>
  <PresentationFormat>Presentación en pantalla (16:10)</PresentationFormat>
  <Paragraphs>75</Paragraphs>
  <Slides>59</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59</vt:i4>
      </vt:variant>
    </vt:vector>
  </HeadingPairs>
  <TitlesOfParts>
    <vt:vector size="68"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268</cp:revision>
  <dcterms:created xsi:type="dcterms:W3CDTF">2021-08-31T22:22:05Z</dcterms:created>
  <dcterms:modified xsi:type="dcterms:W3CDTF">2024-12-22T10:37:56Z</dcterms:modified>
</cp:coreProperties>
</file>