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256" r:id="rId4"/>
    <p:sldId id="384"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5" r:id="rId21"/>
    <p:sldId id="336" r:id="rId22"/>
    <p:sldId id="338" r:id="rId23"/>
    <p:sldId id="340" r:id="rId24"/>
    <p:sldId id="337" r:id="rId25"/>
    <p:sldId id="347" r:id="rId26"/>
    <p:sldId id="342" r:id="rId27"/>
    <p:sldId id="343" r:id="rId28"/>
    <p:sldId id="344" r:id="rId29"/>
    <p:sldId id="345" r:id="rId30"/>
    <p:sldId id="348" r:id="rId31"/>
    <p:sldId id="349" r:id="rId32"/>
    <p:sldId id="350" r:id="rId33"/>
    <p:sldId id="351" r:id="rId34"/>
    <p:sldId id="352" r:id="rId35"/>
    <p:sldId id="353" r:id="rId36"/>
    <p:sldId id="356" r:id="rId37"/>
    <p:sldId id="357" r:id="rId38"/>
    <p:sldId id="358" r:id="rId39"/>
    <p:sldId id="360" r:id="rId40"/>
    <p:sldId id="365" r:id="rId41"/>
    <p:sldId id="361" r:id="rId42"/>
    <p:sldId id="362" r:id="rId43"/>
    <p:sldId id="359" r:id="rId44"/>
    <p:sldId id="364" r:id="rId45"/>
    <p:sldId id="366" r:id="rId46"/>
    <p:sldId id="367" r:id="rId47"/>
    <p:sldId id="373" r:id="rId48"/>
    <p:sldId id="368" r:id="rId49"/>
    <p:sldId id="369" r:id="rId50"/>
    <p:sldId id="371" r:id="rId51"/>
    <p:sldId id="370" r:id="rId52"/>
    <p:sldId id="372" r:id="rId53"/>
    <p:sldId id="374" r:id="rId54"/>
    <p:sldId id="377" r:id="rId55"/>
    <p:sldId id="379" r:id="rId56"/>
    <p:sldId id="380" r:id="rId57"/>
    <p:sldId id="381" r:id="rId58"/>
    <p:sldId id="382" r:id="rId59"/>
    <p:sldId id="383" r:id="rId60"/>
    <p:sldId id="385" r:id="rId61"/>
    <p:sldId id="386" r:id="rId62"/>
  </p:sldIdLst>
  <p:sldSz cx="9144000" cy="5715000" type="screen16x10"/>
  <p:notesSz cx="6858000" cy="9144000"/>
  <p:photoAlbum/>
  <p:defaultTextStyle>
    <a:defPPr>
      <a:defRPr lang="es-E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N7lkUUlezAenvrGIZlnIew==" hashData="MsEAj/Trcr1G+7Wl5/QEfIvj9/AxURqd283ixosZSalitI69ND/ZTH4RVG3KK3+WGOBvkKFCHi3rhF1seiSBn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00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15" autoAdjust="0"/>
    <p:restoredTop sz="9466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itchFamily="34" charset="0"/>
              </a:defRPr>
            </a:lvl1pPr>
          </a:lstStyle>
          <a:p>
            <a:pPr>
              <a:defRPr/>
            </a:pPr>
            <a:fld id="{E21370AA-69F9-41FF-929A-BD2D4118CE88}" type="datetimeFigureOut">
              <a:rPr lang="es-ES"/>
              <a:pPr>
                <a:defRPr/>
              </a:pPr>
              <a:t>17/05/2024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8BD67C25-AA5E-4F6C-8C02-9B2BBF80ADB0}"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C4EEA370-F294-412B-99DB-046D0E3A1F2D}" type="slidenum">
              <a:rPr lang="es-ES" altLang="es-ES"/>
              <a:pPr/>
              <a:t>33</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1444" name="3 Marcador de número de diapositiva"/>
          <p:cNvSpPr>
            <a:spLocks noGrp="1"/>
          </p:cNvSpPr>
          <p:nvPr>
            <p:ph type="sldNum" sz="quarter" idx="5"/>
          </p:nvPr>
        </p:nvSpPr>
        <p:spPr bwMode="auto">
          <a:noFill/>
          <a:ln>
            <a:miter lim="800000"/>
            <a:headEnd/>
            <a:tailEnd/>
          </a:ln>
        </p:spPr>
        <p:txBody>
          <a:bodyPr/>
          <a:lstStyle/>
          <a:p>
            <a:fld id="{6B694C85-8E6E-4053-91B9-B4AD780ADA59}" type="slidenum">
              <a:rPr lang="es-ES" altLang="es-ES"/>
              <a:pPr/>
              <a:t>48</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2264CCC-A595-4D57-AFF7-5734B3A80EC0}" type="datetimeFigureOut">
              <a:rPr lang="es-ES"/>
              <a:pPr>
                <a:defRPr/>
              </a:pPr>
              <a:t>17/05/2024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981D27-7E19-4AE4-AFF3-1FB55FF6FB78}"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4F6F358-92CC-42ED-B2E0-C82295244B28}" type="datetimeFigureOut">
              <a:rPr lang="es-ES"/>
              <a:pPr>
                <a:defRPr/>
              </a:pPr>
              <a:t>17/05/2024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03E83D-D166-4950-BE34-B00F3B765824}"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045ECFF-26A1-43D9-BCFD-250AD422B190}" type="datetimeFigureOut">
              <a:rPr lang="es-ES"/>
              <a:pPr>
                <a:defRPr/>
              </a:pPr>
              <a:t>17/05/2024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BC3644A-5B84-4FFA-ACA1-924278AD6037}"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1612443-47EB-4E7B-B9D6-93C0BA6F5D69}" type="datetimeFigureOut">
              <a:rPr lang="es-ES"/>
              <a:pPr>
                <a:defRPr/>
              </a:pPr>
              <a:t>17/05/2024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99C2EDD-EE13-491A-99DE-9F0D1642FBEF}"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FFAC290-CD99-4D64-B915-DB3AED78BA4A}" type="datetimeFigureOut">
              <a:rPr lang="es-ES"/>
              <a:pPr>
                <a:defRPr/>
              </a:pPr>
              <a:t>17/05/2024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30FD86B-95DD-4364-B9E2-8B25CB7A2110}"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64E8A05-EB6B-498A-9181-0AE039F4B574}" type="datetimeFigureOut">
              <a:rPr lang="es-ES"/>
              <a:pPr>
                <a:defRPr/>
              </a:pPr>
              <a:t>17/05/2024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C4C5367-A2F9-4BF8-B36E-4B661A9B0FB4}"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9E51446-FB48-44D2-B82D-AC19FDDC2BBF}" type="datetimeFigureOut">
              <a:rPr lang="es-ES"/>
              <a:pPr>
                <a:defRPr/>
              </a:pPr>
              <a:t>17/05/2024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FB1979C-B0B2-457F-9B8B-235F8CE19070}"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2194D6D-87C6-48D8-8A15-AA5E1BE8476C}" type="datetimeFigureOut">
              <a:rPr lang="es-ES"/>
              <a:pPr>
                <a:defRPr/>
              </a:pPr>
              <a:t>17/05/2024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42D7D87-178D-44AD-9BAB-B55C67356E03}"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85AEE0A-7439-4AAD-B2E2-579E60AFC780}" type="datetimeFigureOut">
              <a:rPr lang="es-ES"/>
              <a:pPr>
                <a:defRPr/>
              </a:pPr>
              <a:t>17/05/2024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16A952A-F9BD-4A83-89AF-997F36C75CEA}"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4FBD0DA-6AE9-401E-B62F-2F8D1DF7E2BA}" type="datetimeFigureOut">
              <a:rPr lang="es-ES"/>
              <a:pPr>
                <a:defRPr/>
              </a:pPr>
              <a:t>17/05/2024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719170E-DC2C-4652-B0CA-5CC830F20A6B}"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28A7923-AAEB-4A72-B44A-904DD82CACAF}" type="datetimeFigureOut">
              <a:rPr lang="es-ES"/>
              <a:pPr>
                <a:defRPr/>
              </a:pPr>
              <a:t>17/05/2024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6CAFEB2-61CF-474C-BAB3-B5A1D6344EC7}" type="slidenum">
              <a:rPr lang="es-ES" altLang="es-ES"/>
              <a:pPr>
                <a:defRPr/>
              </a:pPr>
              <a:t>‹Nº›</a:t>
            </a:fld>
            <a:endParaRPr lang="es-ES" alt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988933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FFFFFF"/>
                </a:solidFill>
                <a:latin typeface="Calibri" pitchFamily="34" charset="0"/>
              </a:defRPr>
            </a:lvl1pPr>
          </a:lstStyle>
          <a:p>
            <a:pPr>
              <a:defRPr/>
            </a:pPr>
            <a:fld id="{D29384AA-8B9F-4F7A-82B8-62D18669CA38}" type="datetimeFigureOut">
              <a:rPr lang="es-ES"/>
              <a:pPr>
                <a:defRPr/>
              </a:pPr>
              <a:t>17/05/2024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FFFFFF"/>
                </a:solidFill>
                <a:latin typeface="Calibri" pitchFamily="34" charset="0"/>
              </a:defRPr>
            </a:lvl1pPr>
          </a:lstStyle>
          <a:p>
            <a:pPr>
              <a:defRPr/>
            </a:pPr>
            <a:fld id="{A68C350E-2E74-48C0-9479-DD5E9D2666AB}"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4800"/>
            <a:ext cx="7886700" cy="11049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825"/>
            <a:ext cx="7886700" cy="36274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7488"/>
            <a:ext cx="20574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itchFamily="34" charset="0"/>
              </a:defRPr>
            </a:lvl1pPr>
          </a:lstStyle>
          <a:p>
            <a:pPr>
              <a:defRPr/>
            </a:pPr>
            <a:fld id="{1B8665AB-0C0A-4511-84C3-82DF28A0DCFA}" type="datetimeFigureOut">
              <a:rPr lang="es-ES"/>
              <a:pPr>
                <a:defRPr/>
              </a:pPr>
              <a:t>17/05/2024</a:t>
            </a:fld>
            <a:endParaRPr lang="es-ES"/>
          </a:p>
        </p:txBody>
      </p:sp>
      <p:sp>
        <p:nvSpPr>
          <p:cNvPr id="5" name="Marcador de pie de página 4"/>
          <p:cNvSpPr>
            <a:spLocks noGrp="1"/>
          </p:cNvSpPr>
          <p:nvPr>
            <p:ph type="ftr" sz="quarter" idx="3"/>
          </p:nvPr>
        </p:nvSpPr>
        <p:spPr>
          <a:xfrm>
            <a:off x="3028950" y="5297488"/>
            <a:ext cx="30861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457950" y="5297488"/>
            <a:ext cx="20574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1EFD18A7-8651-48C9-8EF3-7FA6D61BA77D}"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slow" advTm="900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495048014"/>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www.click-mallorca.com/excursiones-actividadesocio/son-armadans/excursion-cuevas-del-drach-y-porto-cristo/" TargetMode="External"/><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00113" y="193675"/>
            <a:ext cx="7200900" cy="1152525"/>
          </a:xfrm>
          <a:prstGeom prst="rect">
            <a:avLst/>
          </a:prstGeom>
        </p:spPr>
        <p:txBody>
          <a:bodyPr wrap="none" fromWordArt="1">
            <a:prstTxWarp prst="textTriangle">
              <a:avLst>
                <a:gd name="adj" fmla="val 32370"/>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Cuevas del </a:t>
            </a:r>
            <a:r>
              <a:rPr lang="es-ES" sz="3600" kern="10" dirty="0" err="1">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Drach</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Mallorca </a:t>
            </a:r>
          </a:p>
        </p:txBody>
      </p:sp>
      <p:sp>
        <p:nvSpPr>
          <p:cNvPr id="68612" name="WordArt 4"/>
          <p:cNvSpPr>
            <a:spLocks noChangeArrowheads="1" noChangeShapeType="1" noTextEdit="1"/>
          </p:cNvSpPr>
          <p:nvPr/>
        </p:nvSpPr>
        <p:spPr bwMode="auto">
          <a:xfrm>
            <a:off x="1042988" y="1489075"/>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68613" name="WordArt 5"/>
          <p:cNvSpPr>
            <a:spLocks noChangeArrowheads="1" noChangeShapeType="1" noTextEdit="1"/>
          </p:cNvSpPr>
          <p:nvPr/>
        </p:nvSpPr>
        <p:spPr bwMode="auto">
          <a:xfrm>
            <a:off x="1042988" y="2713038"/>
            <a:ext cx="7343775" cy="93662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68614" name="WordArt 6"/>
          <p:cNvSpPr>
            <a:spLocks noChangeArrowheads="1" noChangeShapeType="1" noTextEdit="1"/>
          </p:cNvSpPr>
          <p:nvPr/>
        </p:nvSpPr>
        <p:spPr bwMode="auto">
          <a:xfrm>
            <a:off x="1908175" y="3865563"/>
            <a:ext cx="5543550" cy="7461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VICENTE GARCÍA </a:t>
            </a:r>
          </a:p>
        </p:txBody>
      </p:sp>
      <p:sp>
        <p:nvSpPr>
          <p:cNvPr id="68616" name="WordArt 8"/>
          <p:cNvSpPr>
            <a:spLocks noChangeArrowheads="1" noChangeShapeType="1" noTextEdit="1"/>
          </p:cNvSpPr>
          <p:nvPr/>
        </p:nvSpPr>
        <p:spPr bwMode="auto">
          <a:xfrm>
            <a:off x="2699792" y="4729708"/>
            <a:ext cx="4032448" cy="57730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715000"/>
          </a:xfrm>
          <a:prstGeom prst="rect">
            <a:avLst/>
          </a:prstGeom>
        </p:spPr>
      </p:pic>
      <p:sp>
        <p:nvSpPr>
          <p:cNvPr id="6" name="Rectángulo 5"/>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539552" y="1201316"/>
            <a:ext cx="7992888" cy="230832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¿Sabías que las cuevas del </a:t>
            </a:r>
            <a:r>
              <a:rPr lang="es-ES" sz="24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Drach</a:t>
            </a:r>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esconden un gran lago en su interior? Conocido como lago Martel, las cuevas te sorprenderán con un lago de más de 115 metros de longitud. No es de extrañar que sus aguas subterráneas sean consideradas unas de las más grandes del mundo. </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1475656" y="193204"/>
            <a:ext cx="5993950" cy="923330"/>
          </a:xfrm>
          <a:prstGeom prst="rect">
            <a:avLst/>
          </a:prstGeom>
          <a:noFill/>
        </p:spPr>
        <p:txBody>
          <a:bodyPr wrap="none" lIns="91440" tIns="45720" rIns="91440" bIns="45720">
            <a:prstTxWarp prst="textChevron">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Cuevas del </a:t>
            </a:r>
            <a:r>
              <a:rPr lang="es-ES" sz="54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Drach</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4" name="3 CuadroTexto"/>
          <p:cNvSpPr txBox="1"/>
          <p:nvPr/>
        </p:nvSpPr>
        <p:spPr>
          <a:xfrm>
            <a:off x="611560" y="3577580"/>
            <a:ext cx="7632848" cy="193899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Para llegar deberás ir directamente al municipio de Manacor, cerca de Porto Cristo, uno de los pueblos pesqueros más bonitos de la zona oriental de Mallorca, en el archipiélago de las Islas Baleares. </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wipe/>
      </p:transition>
    </mc:Choice>
    <mc:Fallback>
      <p:transition spd="slow" advTm="4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25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yla Zurah.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Documento"/>
          <p:cNvSpPr/>
          <p:nvPr/>
        </p:nvSpPr>
        <p:spPr>
          <a:xfrm flipV="1">
            <a:off x="0" y="0"/>
            <a:ext cx="4572000" cy="5715000"/>
          </a:xfrm>
          <a:prstGeom prst="flowChartDocument">
            <a:avLst/>
          </a:prstGeom>
          <a:solidFill>
            <a:schemeClr val="accent5">
              <a:lumMod val="40000"/>
              <a:lumOff val="60000"/>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Documento"/>
          <p:cNvSpPr/>
          <p:nvPr/>
        </p:nvSpPr>
        <p:spPr>
          <a:xfrm flipV="1">
            <a:off x="0" y="265113"/>
            <a:ext cx="4500563" cy="5256212"/>
          </a:xfrm>
          <a:prstGeom prst="flowChartDocument">
            <a:avLst/>
          </a:prstGeom>
          <a:solidFill>
            <a:schemeClr val="bg2">
              <a:lumMod val="40000"/>
              <a:lumOff val="60000"/>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Documento"/>
          <p:cNvSpPr/>
          <p:nvPr/>
        </p:nvSpPr>
        <p:spPr>
          <a:xfrm flipH="1" flipV="1">
            <a:off x="4500563" y="0"/>
            <a:ext cx="4643437" cy="5715000"/>
          </a:xfrm>
          <a:prstGeom prst="flowChartDocument">
            <a:avLst/>
          </a:prstGeom>
          <a:solidFill>
            <a:schemeClr val="accent5">
              <a:lumMod val="40000"/>
              <a:lumOff val="60000"/>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Documento"/>
          <p:cNvSpPr/>
          <p:nvPr/>
        </p:nvSpPr>
        <p:spPr>
          <a:xfrm flipH="1" flipV="1">
            <a:off x="4581525" y="265113"/>
            <a:ext cx="4572000" cy="5256212"/>
          </a:xfrm>
          <a:prstGeom prst="flowChartDocument">
            <a:avLst/>
          </a:prstGeom>
          <a:solidFill>
            <a:schemeClr val="bg2">
              <a:lumMod val="40000"/>
              <a:lumOff val="60000"/>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Documento"/>
          <p:cNvSpPr/>
          <p:nvPr/>
        </p:nvSpPr>
        <p:spPr>
          <a:xfrm flipH="1" flipV="1">
            <a:off x="4788023" y="553242"/>
            <a:ext cx="4355972" cy="4752527"/>
          </a:xfrm>
          <a:prstGeom prst="flowChartDocument">
            <a:avLst/>
          </a:prstGeom>
          <a:solidFill>
            <a:schemeClr val="accent3">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Documento"/>
          <p:cNvSpPr/>
          <p:nvPr/>
        </p:nvSpPr>
        <p:spPr>
          <a:xfrm flipV="1">
            <a:off x="1" y="481236"/>
            <a:ext cx="4283968" cy="4824536"/>
          </a:xfrm>
          <a:prstGeom prst="flowChartDocument">
            <a:avLst/>
          </a:prstGeom>
          <a:solidFill>
            <a:schemeClr val="accent3">
              <a:alpha val="6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conocido como el Puerto de Manacor, Porto Cristo es uno de los puertos naturales más seguros de la costa este por estar enclavado en una ría entre acantilados con cierto porte que lo protegen de los vientos.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split orient="vert"/>
        <p:sndAc>
          <p:stSnd loop="1">
            <p:snd r:embed="rId2" name="Variadas.wav"/>
          </p:stSnd>
        </p:sndAc>
      </p:transition>
    </mc:Choice>
    <mc:Fallback>
      <p:transition spd="slow" advTm="28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12"/>
                                        </p:tgtEl>
                                        <p:attrNameLst>
                                          <p:attrName>ppt_x</p:attrName>
                                        </p:attrNameLst>
                                      </p:cBhvr>
                                      <p:tavLst>
                                        <p:tav tm="0">
                                          <p:val>
                                            <p:strVal val="ppt_x"/>
                                          </p:val>
                                        </p:tav>
                                        <p:tav tm="100000">
                                          <p:val>
                                            <p:strVal val="ppt_x+ppt_w/2"/>
                                          </p:val>
                                        </p:tav>
                                      </p:tavLst>
                                    </p:anim>
                                    <p:anim calcmode="lin" valueType="num">
                                      <p:cBhvr>
                                        <p:cTn id="31" dur="3000"/>
                                        <p:tgtEl>
                                          <p:spTgt spid="12"/>
                                        </p:tgtEl>
                                        <p:attrNameLst>
                                          <p:attrName>ppt_y</p:attrName>
                                        </p:attrNameLst>
                                      </p:cBhvr>
                                      <p:tavLst>
                                        <p:tav tm="0">
                                          <p:val>
                                            <p:strVal val="ppt_y"/>
                                          </p:val>
                                        </p:tav>
                                        <p:tav tm="100000">
                                          <p:val>
                                            <p:strVal val="ppt_y"/>
                                          </p:val>
                                        </p:tav>
                                      </p:tavLst>
                                    </p:anim>
                                    <p:anim calcmode="lin" valueType="num">
                                      <p:cBhvr>
                                        <p:cTn id="32" dur="3000"/>
                                        <p:tgtEl>
                                          <p:spTgt spid="12"/>
                                        </p:tgtEl>
                                        <p:attrNameLst>
                                          <p:attrName>ppt_w</p:attrName>
                                        </p:attrNameLst>
                                      </p:cBhvr>
                                      <p:tavLst>
                                        <p:tav tm="0">
                                          <p:val>
                                            <p:strVal val="ppt_w"/>
                                          </p:val>
                                        </p:tav>
                                        <p:tav tm="100000">
                                          <p:val>
                                            <p:fltVal val="0"/>
                                          </p:val>
                                        </p:tav>
                                      </p:tavLst>
                                    </p:anim>
                                    <p:anim calcmode="lin" valueType="num">
                                      <p:cBhvr>
                                        <p:cTn id="33" dur="3000"/>
                                        <p:tgtEl>
                                          <p:spTgt spid="12"/>
                                        </p:tgtEl>
                                        <p:attrNameLst>
                                          <p:attrName>ppt_h</p:attrName>
                                        </p:attrNameLst>
                                      </p:cBhvr>
                                      <p:tavLst>
                                        <p:tav tm="0">
                                          <p:val>
                                            <p:strVal val="ppt_h"/>
                                          </p:val>
                                        </p:tav>
                                        <p:tav tm="100000">
                                          <p:val>
                                            <p:strVal val="ppt_h"/>
                                          </p:val>
                                        </p:tav>
                                      </p:tavLst>
                                    </p:anim>
                                    <p:set>
                                      <p:cBhvr>
                                        <p:cTn id="34" dur="1" fill="hold">
                                          <p:stCondLst>
                                            <p:cond delay="2999"/>
                                          </p:stCondLst>
                                        </p:cTn>
                                        <p:tgtEl>
                                          <p:spTgt spid="12"/>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3"/>
                                        </p:tgtEl>
                                        <p:attrNameLst>
                                          <p:attrName>ppt_x</p:attrName>
                                        </p:attrNameLst>
                                      </p:cBhvr>
                                      <p:tavLst>
                                        <p:tav tm="0">
                                          <p:val>
                                            <p:strVal val="ppt_x"/>
                                          </p:val>
                                        </p:tav>
                                        <p:tav tm="100000">
                                          <p:val>
                                            <p:strVal val="ppt_x-ppt_w/2"/>
                                          </p:val>
                                        </p:tav>
                                      </p:tavLst>
                                    </p:anim>
                                    <p:anim calcmode="lin" valueType="num">
                                      <p:cBhvr>
                                        <p:cTn id="37" dur="3000"/>
                                        <p:tgtEl>
                                          <p:spTgt spid="13"/>
                                        </p:tgtEl>
                                        <p:attrNameLst>
                                          <p:attrName>ppt_y</p:attrName>
                                        </p:attrNameLst>
                                      </p:cBhvr>
                                      <p:tavLst>
                                        <p:tav tm="0">
                                          <p:val>
                                            <p:strVal val="ppt_y"/>
                                          </p:val>
                                        </p:tav>
                                        <p:tav tm="100000">
                                          <p:val>
                                            <p:strVal val="ppt_y"/>
                                          </p:val>
                                        </p:tav>
                                      </p:tavLst>
                                    </p:anim>
                                    <p:anim calcmode="lin" valueType="num">
                                      <p:cBhvr>
                                        <p:cTn id="38" dur="3000"/>
                                        <p:tgtEl>
                                          <p:spTgt spid="13"/>
                                        </p:tgtEl>
                                        <p:attrNameLst>
                                          <p:attrName>ppt_w</p:attrName>
                                        </p:attrNameLst>
                                      </p:cBhvr>
                                      <p:tavLst>
                                        <p:tav tm="0">
                                          <p:val>
                                            <p:strVal val="ppt_w"/>
                                          </p:val>
                                        </p:tav>
                                        <p:tav tm="100000">
                                          <p:val>
                                            <p:fltVal val="0"/>
                                          </p:val>
                                        </p:tav>
                                      </p:tavLst>
                                    </p:anim>
                                    <p:anim calcmode="lin" valueType="num">
                                      <p:cBhvr>
                                        <p:cTn id="39" dur="3000"/>
                                        <p:tgtEl>
                                          <p:spTgt spid="13"/>
                                        </p:tgtEl>
                                        <p:attrNameLst>
                                          <p:attrName>ppt_h</p:attrName>
                                        </p:attrNameLst>
                                      </p:cBhvr>
                                      <p:tavLst>
                                        <p:tav tm="0">
                                          <p:val>
                                            <p:strVal val="ppt_h"/>
                                          </p:val>
                                        </p:tav>
                                        <p:tav tm="100000">
                                          <p:val>
                                            <p:strVal val="ppt_h"/>
                                          </p:val>
                                        </p:tav>
                                      </p:tavLst>
                                    </p:anim>
                                    <p:set>
                                      <p:cBhvr>
                                        <p:cTn id="40" dur="1" fill="hold">
                                          <p:stCondLst>
                                            <p:cond delay="2999"/>
                                          </p:stCondLst>
                                        </p:cTn>
                                        <p:tgtEl>
                                          <p:spTgt spid="13"/>
                                        </p:tgtEl>
                                        <p:attrNameLst>
                                          <p:attrName>style.visibility</p:attrName>
                                        </p:attrNameLst>
                                      </p:cBhvr>
                                      <p:to>
                                        <p:strVal val="hidden"/>
                                      </p:to>
                                    </p:set>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4000" fill="hold"/>
                                        <p:tgtEl>
                                          <p:spTgt spid="4"/>
                                        </p:tgtEl>
                                        <p:attrNameLst>
                                          <p:attrName>ppt_w</p:attrName>
                                        </p:attrNameLst>
                                      </p:cBhvr>
                                      <p:tavLst>
                                        <p:tav tm="0">
                                          <p:val>
                                            <p:strVal val="4/3*#ppt_w"/>
                                          </p:val>
                                        </p:tav>
                                        <p:tav tm="100000">
                                          <p:val>
                                            <p:strVal val="#ppt_w"/>
                                          </p:val>
                                        </p:tav>
                                      </p:tavLst>
                                    </p:anim>
                                    <p:anim calcmode="lin" valueType="num">
                                      <p:cBhvr>
                                        <p:cTn id="47" dur="4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1"/>
                                          </p:val>
                                        </p:tav>
                                        <p:tav tm="100000">
                                          <p:val>
                                            <p:strVal val="#ppt_x"/>
                                          </p:val>
                                        </p:tav>
                                      </p:tavLst>
                                    </p:anim>
                                    <p:anim calcmode="lin" valueType="num">
                                      <p:cBhvr>
                                        <p:cTn id="5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NejatTalas05.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323850" y="193675"/>
            <a:ext cx="8496300" cy="5327650"/>
          </a:xfrm>
          <a:prstGeom prst="rect">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611560" y="409227"/>
            <a:ext cx="7920880" cy="4824537"/>
          </a:xfrm>
          <a:prstGeom prst="rect">
            <a:avLst/>
          </a:prstGeom>
          <a:solidFill>
            <a:schemeClr val="bg1">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también, uno de los más antiguos ya que data de tiempos del Imperio Romano, a unos dos kilómetros hacia el interior del torrente se encontraron el muelle romano y los restos de una embarcación.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000" fill="hold"/>
                                        <p:tgtEl>
                                          <p:spTgt spid="5"/>
                                        </p:tgtEl>
                                        <p:attrNameLst>
                                          <p:attrName>ppt_w</p:attrName>
                                        </p:attrNameLst>
                                      </p:cBhvr>
                                      <p:tavLst>
                                        <p:tav tm="0">
                                          <p:val>
                                            <p:strVal val="4/3*#ppt_w"/>
                                          </p:val>
                                        </p:tav>
                                        <p:tav tm="100000">
                                          <p:val>
                                            <p:strVal val="#ppt_w"/>
                                          </p:val>
                                        </p:tav>
                                      </p:tavLst>
                                    </p:anim>
                                    <p:anim calcmode="lin" valueType="num">
                                      <p:cBhvr>
                                        <p:cTn id="17" dur="4000" fill="hold"/>
                                        <p:tgtEl>
                                          <p:spTgt spid="5"/>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5715000"/>
          </a:xfrm>
          <a:prstGeom prst="rect">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4572000" y="0"/>
            <a:ext cx="4572000" cy="5715000"/>
          </a:xfrm>
          <a:prstGeom prst="rect">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playa de Porto Cristo está en un entorno precioso y la playa también es realmente estupenda. Tiene 350 metros de largo y 25 metros de ancho promedio, arena fina y dorada y agua poco profunda y clara.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68_rihanna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1">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5">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turismo es la principal fuente de ingresos, pero Porto Cristo es también uno de los pocos pueblos de Mallorca donde la pesca sigue desempeñando un papel importante. Los barcos de pesca se encuentran al lado de los grandes y hermosos yates en el puerto.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3560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536575"/>
            <a:ext cx="8651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54038"/>
            <a:ext cx="928688" cy="4625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539552"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puerto también se realizan varias excursiones en barco, incluido un catamarán y varios barcos con fondo de cristal.</a:t>
            </a: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4000"/>
                                        <p:tgtEl>
                                          <p:spTgt spid="16"/>
                                        </p:tgtEl>
                                      </p:cBhvr>
                                    </p:animEffect>
                                    <p:set>
                                      <p:cBhvr>
                                        <p:cTn id="34" dur="1" fill="hold">
                                          <p:stCondLst>
                                            <p:cond delay="3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fltVal val="0"/>
                                          </p:val>
                                        </p:tav>
                                        <p:tav tm="100000">
                                          <p:val>
                                            <p:strVal val="#ppt_w"/>
                                          </p:val>
                                        </p:tav>
                                      </p:tavLst>
                                    </p:anim>
                                    <p:anim calcmode="lin" valueType="num">
                                      <p:cBhvr>
                                        <p:cTn id="38" dur="4000" fill="hold"/>
                                        <p:tgtEl>
                                          <p:spTgt spid="4"/>
                                        </p:tgtEl>
                                        <p:attrNameLst>
                                          <p:attrName>ppt_h</p:attrName>
                                        </p:attrNameLst>
                                      </p:cBhvr>
                                      <p:tavLst>
                                        <p:tav tm="0">
                                          <p:val>
                                            <p:fltVal val="0"/>
                                          </p:val>
                                        </p:tav>
                                        <p:tav tm="100000">
                                          <p:val>
                                            <p:strVal val="#ppt_h"/>
                                          </p:val>
                                        </p:tav>
                                      </p:tavLst>
                                    </p:anim>
                                  </p:childTnLst>
                                </p:cTn>
                              </p:par>
                              <p:par>
                                <p:cTn id="39" presetID="4"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ox(out)">
                                      <p:cBhvr>
                                        <p:cTn id="41" dur="4000"/>
                                        <p:tgtEl>
                                          <p:spTgt spid="4"/>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443252_11592a58c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1">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bg2">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día puede haber mucho tráfico en la ciudad. Esto se debe a que cerca se encuentra una de las mayores atracciones turísticas de Mallorca. Se trata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que, entre otras cosas, esconden el mar subterráneo más grande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heel spokes="1"/>
      </p:transition>
    </mc:Choice>
    <mc:Fallback>
      <p:transition spd="slow" advTm="32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autiful_christmas_tree-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1"/>
          </a:solidFill>
          <a:ln w="38100">
            <a:solidFill>
              <a:schemeClr val="accent3">
                <a:lumMod val="75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1"/>
          </a:solidFill>
          <a:ln w="38100">
            <a:solidFill>
              <a:schemeClr val="accent3">
                <a:lumMod val="75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son un conjunto de cuatro grandes cavernas de origen kárstico situadas en el municipio de Manacor, cerca de la localidad de Porto Cristo, en el levante de la isla. El conjunto principal de cuevas tiene una longitud de 2.400 metros y alcanza una profundidad de 25.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heelReverse spokes="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grpId="1" nodeType="with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8" presetClass="exit" presetSubtype="16" fill="hold" grpId="1" nodeType="withEffect">
                                  <p:stCondLst>
                                    <p:cond delay="0"/>
                                  </p:stCondLst>
                                  <p:childTnLst>
                                    <p:animEffect transition="out" filter="diamond(in)">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1" fill="hold" grpId="0"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ppt_x"/>
                                          </p:val>
                                        </p:tav>
                                      </p:tavLst>
                                    </p:anim>
                                    <p:anim calcmode="lin" valueType="num">
                                      <p:cBhvr additive="base">
                                        <p:cTn id="17" dur="5000"/>
                                        <p:tgtEl>
                                          <p:spTgt spid="6"/>
                                        </p:tgtEl>
                                        <p:attrNameLst>
                                          <p:attrName>ppt_y</p:attrName>
                                        </p:attrNameLst>
                                      </p:cBhvr>
                                      <p:tavLst>
                                        <p:tav tm="0">
                                          <p:val>
                                            <p:strVal val="ppt_y"/>
                                          </p:val>
                                        </p:tav>
                                        <p:tav tm="100000">
                                          <p:val>
                                            <p:strVal val="0-ppt_h/2"/>
                                          </p:val>
                                        </p:tav>
                                      </p:tavLst>
                                    </p:anim>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7ae6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714875" cy="5715000"/>
          </a:xfrm>
          <a:prstGeom prst="rtTriangle">
            <a:avLst/>
          </a:prstGeom>
          <a:solidFill>
            <a:schemeClr val="accent1">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flipH="1" flipV="1">
            <a:off x="4786309" y="0"/>
            <a:ext cx="4357687" cy="5715000"/>
          </a:xfrm>
          <a:prstGeom prst="rtTriangle">
            <a:avLst/>
          </a:prstGeom>
          <a:solidFill>
            <a:schemeClr val="accent1">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Triángulo isósceles"/>
          <p:cNvSpPr/>
          <p:nvPr/>
        </p:nvSpPr>
        <p:spPr>
          <a:xfrm>
            <a:off x="0" y="0"/>
            <a:ext cx="9144000" cy="5715000"/>
          </a:xfrm>
          <a:prstGeom prst="triangle">
            <a:avLst>
              <a:gd name="adj" fmla="val 51842"/>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son cuatro bellezas naturales llamadas cueva Negra, cueva Blanca, cueva de Luis Salvador y cueva de Los Franceses. Todas ellas están conectadas entre sí y forman uno de los grandes patrimonios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edge/>
      </p:transition>
    </mc:Choice>
    <mc:Fallback>
      <p:transition spd="slow" advTm="28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 presetClass="exit" presetSubtype="6" fill="hold" nodeType="withEffect">
                                  <p:stCondLst>
                                    <p:cond delay="0"/>
                                  </p:stCondLst>
                                  <p:childTnLst>
                                    <p:anim calcmode="lin" valueType="num">
                                      <p:cBhvr additive="base">
                                        <p:cTn id="13" dur="4000"/>
                                        <p:tgtEl>
                                          <p:spTgt spid="6"/>
                                        </p:tgtEl>
                                        <p:attrNameLst>
                                          <p:attrName>ppt_x</p:attrName>
                                        </p:attrNameLst>
                                      </p:cBhvr>
                                      <p:tavLst>
                                        <p:tav tm="0">
                                          <p:val>
                                            <p:strVal val="ppt_x"/>
                                          </p:val>
                                        </p:tav>
                                        <p:tav tm="100000">
                                          <p:val>
                                            <p:strVal val="1+ppt_w/2"/>
                                          </p:val>
                                        </p:tav>
                                      </p:tavLst>
                                    </p:anim>
                                    <p:anim calcmode="lin" valueType="num">
                                      <p:cBhvr additive="base">
                                        <p:cTn id="14" dur="4000"/>
                                        <p:tgtEl>
                                          <p:spTgt spid="6"/>
                                        </p:tgtEl>
                                        <p:attrNameLst>
                                          <p:attrName>ppt_y</p:attrName>
                                        </p:attrNameLst>
                                      </p:cBhvr>
                                      <p:tavLst>
                                        <p:tav tm="0">
                                          <p:val>
                                            <p:strVal val="ppt_y"/>
                                          </p:val>
                                        </p:tav>
                                        <p:tav tm="100000">
                                          <p:val>
                                            <p:strVal val="1+ppt_h/2"/>
                                          </p:val>
                                        </p:tav>
                                      </p:tavLst>
                                    </p:anim>
                                    <p:set>
                                      <p:cBhvr>
                                        <p:cTn id="15" dur="1" fill="hold">
                                          <p:stCondLst>
                                            <p:cond delay="3999"/>
                                          </p:stCondLst>
                                        </p:cTn>
                                        <p:tgtEl>
                                          <p:spTgt spid="6"/>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4000"/>
                                        <p:tgtEl>
                                          <p:spTgt spid="7"/>
                                        </p:tgtEl>
                                        <p:attrNameLst>
                                          <p:attrName>ppt_x</p:attrName>
                                        </p:attrNameLst>
                                      </p:cBhvr>
                                      <p:tavLst>
                                        <p:tav tm="0">
                                          <p:val>
                                            <p:strVal val="ppt_x"/>
                                          </p:val>
                                        </p:tav>
                                        <p:tav tm="100000">
                                          <p:val>
                                            <p:strVal val="ppt_x"/>
                                          </p:val>
                                        </p:tav>
                                      </p:tavLst>
                                    </p:anim>
                                    <p:anim calcmode="lin" valueType="num">
                                      <p:cBhvr additive="base">
                                        <p:cTn id="21" dur="4000"/>
                                        <p:tgtEl>
                                          <p:spTgt spid="7"/>
                                        </p:tgtEl>
                                        <p:attrNameLst>
                                          <p:attrName>ppt_y</p:attrName>
                                        </p:attrNameLst>
                                      </p:cBhvr>
                                      <p:tavLst>
                                        <p:tav tm="0">
                                          <p:val>
                                            <p:strVal val="ppt_y"/>
                                          </p:val>
                                        </p:tav>
                                        <p:tav tm="100000">
                                          <p:val>
                                            <p:strVal val="1+ppt_h/2"/>
                                          </p:val>
                                        </p:tav>
                                      </p:tavLst>
                                    </p:anim>
                                    <p:set>
                                      <p:cBhvr>
                                        <p:cTn id="22" dur="1" fill="hold">
                                          <p:stCondLst>
                                            <p:cond delay="3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2" presetClass="entr" presetSubtype="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ppt_x"/>
                                          </p:val>
                                        </p:tav>
                                        <p:tav tm="100000">
                                          <p:val>
                                            <p:strVal val="#ppt_x"/>
                                          </p:val>
                                        </p:tav>
                                      </p:tavLst>
                                    </p:anim>
                                    <p:anim calcmode="lin" valueType="num">
                                      <p:cBhvr additive="base">
                                        <p:cTn id="29" dur="4000" fill="hold"/>
                                        <p:tgtEl>
                                          <p:spTgt spid="4"/>
                                        </p:tgtEl>
                                        <p:attrNameLst>
                                          <p:attrName>ppt_y</p:attrName>
                                        </p:attrNameLst>
                                      </p:cBhvr>
                                      <p:tavLst>
                                        <p:tav tm="0">
                                          <p:val>
                                            <p:strVal val="0-#ppt_h/2"/>
                                          </p:val>
                                        </p:tav>
                                        <p:tav tm="100000">
                                          <p:val>
                                            <p:strVal val="#ppt_y"/>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4000"/>
                                        <p:tgtEl>
                                          <p:spTgt spid="4"/>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1.jpg"/>
          <p:cNvPicPr>
            <a:picLocks noChangeAspect="1"/>
          </p:cNvPicPr>
          <p:nvPr/>
        </p:nvPicPr>
        <p:blipFill>
          <a:blip r:embed="rId2" cstate="print"/>
          <a:stretch>
            <a:fillRect/>
          </a:stretch>
        </p:blipFill>
        <p:spPr bwMode="auto">
          <a:xfrm>
            <a:off x="-635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llegues y entres en los baños Diana, notarás cómo un ambiente cálido y agradable te rodea. No debes preocuparte por el abrigo, la temperatura media ronda los 18 °C durante todo el año. Simplemente piensa en relajarte y disfrutar.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2411413" y="517525"/>
            <a:ext cx="6516687" cy="4679950"/>
          </a:xfrm>
          <a:prstGeom prst="moon">
            <a:avLst>
              <a:gd name="adj" fmla="val 13278"/>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Luna"/>
          <p:cNvSpPr/>
          <p:nvPr/>
        </p:nvSpPr>
        <p:spPr>
          <a:xfrm>
            <a:off x="1187450" y="277813"/>
            <a:ext cx="7524750" cy="5219700"/>
          </a:xfrm>
          <a:prstGeom prst="moon">
            <a:avLst>
              <a:gd name="adj" fmla="val 12080"/>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Luna"/>
          <p:cNvSpPr/>
          <p:nvPr/>
        </p:nvSpPr>
        <p:spPr>
          <a:xfrm>
            <a:off x="0" y="0"/>
            <a:ext cx="7704138" cy="5715000"/>
          </a:xfrm>
          <a:prstGeom prst="moon">
            <a:avLst>
              <a:gd name="adj" fmla="val 12201"/>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Luna"/>
          <p:cNvSpPr/>
          <p:nvPr/>
        </p:nvSpPr>
        <p:spPr>
          <a:xfrm rot="10800000">
            <a:off x="179388" y="517525"/>
            <a:ext cx="6516687" cy="4679950"/>
          </a:xfrm>
          <a:prstGeom prst="moon">
            <a:avLst>
              <a:gd name="adj" fmla="val 13278"/>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Luna"/>
          <p:cNvSpPr/>
          <p:nvPr/>
        </p:nvSpPr>
        <p:spPr>
          <a:xfrm rot="10800000">
            <a:off x="395288" y="217488"/>
            <a:ext cx="7524750" cy="5219700"/>
          </a:xfrm>
          <a:prstGeom prst="moon">
            <a:avLst>
              <a:gd name="adj" fmla="val 12080"/>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Luna"/>
          <p:cNvSpPr/>
          <p:nvPr/>
        </p:nvSpPr>
        <p:spPr>
          <a:xfrm rot="10800000">
            <a:off x="1439863" y="0"/>
            <a:ext cx="7704137" cy="5715000"/>
          </a:xfrm>
          <a:prstGeom prst="moon">
            <a:avLst>
              <a:gd name="adj" fmla="val 12201"/>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tique de la entrada marcará la hora de tu visita y el tiempo que tienes para contemplar las vistas. Podrás reservar tu ruta por internet o en la misma instalación, tú decides cuál es tu mejor opción.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style.rotation</p:attrName>
                                        </p:attrNameLst>
                                      </p:cBhvr>
                                      <p:tavLst>
                                        <p:tav tm="0">
                                          <p:val>
                                            <p:fltVal val="720"/>
                                          </p:val>
                                        </p:tav>
                                        <p:tav tm="100000">
                                          <p:val>
                                            <p:fltVal val="0"/>
                                          </p:val>
                                        </p:tav>
                                      </p:tavLst>
                                    </p:anim>
                                    <p:anim calcmode="lin" valueType="num">
                                      <p:cBhvr>
                                        <p:cTn id="9" dur="3000" fill="hold"/>
                                        <p:tgtEl>
                                          <p:spTgt spid="8"/>
                                        </p:tgtEl>
                                        <p:attrNameLst>
                                          <p:attrName>ppt_h</p:attrName>
                                        </p:attrNameLst>
                                      </p:cBhvr>
                                      <p:tavLst>
                                        <p:tav tm="0">
                                          <p:val>
                                            <p:fltVal val="0"/>
                                          </p:val>
                                        </p:tav>
                                        <p:tav tm="100000">
                                          <p:val>
                                            <p:strVal val="#ppt_h"/>
                                          </p:val>
                                        </p:tav>
                                      </p:tavLst>
                                    </p:anim>
                                    <p:anim calcmode="lin" valueType="num">
                                      <p:cBhvr>
                                        <p:cTn id="10" dur="3000" fill="hold"/>
                                        <p:tgtEl>
                                          <p:spTgt spid="8"/>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style.rotation</p:attrName>
                                        </p:attrNameLst>
                                      </p:cBhvr>
                                      <p:tavLst>
                                        <p:tav tm="0">
                                          <p:val>
                                            <p:fltVal val="720"/>
                                          </p:val>
                                        </p:tav>
                                        <p:tav tm="100000">
                                          <p:val>
                                            <p:fltVal val="0"/>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3000"/>
                                        <p:tgtEl>
                                          <p:spTgt spid="10"/>
                                        </p:tgtEl>
                                      </p:cBhvr>
                                    </p:animEffect>
                                    <p:anim calcmode="lin" valueType="num">
                                      <p:cBhvr>
                                        <p:cTn id="26" dur="3000" fill="hold"/>
                                        <p:tgtEl>
                                          <p:spTgt spid="10"/>
                                        </p:tgtEl>
                                        <p:attrNameLst>
                                          <p:attrName>style.rotation</p:attrName>
                                        </p:attrNameLst>
                                      </p:cBhvr>
                                      <p:tavLst>
                                        <p:tav tm="0">
                                          <p:val>
                                            <p:fltVal val="720"/>
                                          </p:val>
                                        </p:tav>
                                        <p:tav tm="100000">
                                          <p:val>
                                            <p:fltVal val="0"/>
                                          </p:val>
                                        </p:tav>
                                      </p:tavLst>
                                    </p:anim>
                                    <p:anim calcmode="lin" valueType="num">
                                      <p:cBhvr>
                                        <p:cTn id="27" dur="3000" fill="hold"/>
                                        <p:tgtEl>
                                          <p:spTgt spid="10"/>
                                        </p:tgtEl>
                                        <p:attrNameLst>
                                          <p:attrName>ppt_h</p:attrName>
                                        </p:attrNameLst>
                                      </p:cBhvr>
                                      <p:tavLst>
                                        <p:tav tm="0">
                                          <p:val>
                                            <p:fltVal val="0"/>
                                          </p:val>
                                        </p:tav>
                                        <p:tav tm="100000">
                                          <p:val>
                                            <p:strVal val="#ppt_h"/>
                                          </p:val>
                                        </p:tav>
                                      </p:tavLst>
                                    </p:anim>
                                    <p:anim calcmode="lin" valueType="num">
                                      <p:cBhvr>
                                        <p:cTn id="28" dur="3000" fill="hold"/>
                                        <p:tgtEl>
                                          <p:spTgt spid="10"/>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3000"/>
                                        <p:tgtEl>
                                          <p:spTgt spid="11"/>
                                        </p:tgtEl>
                                      </p:cBhvr>
                                    </p:animEffect>
                                    <p:anim calcmode="lin" valueType="num">
                                      <p:cBhvr>
                                        <p:cTn id="32" dur="3000" fill="hold"/>
                                        <p:tgtEl>
                                          <p:spTgt spid="11"/>
                                        </p:tgtEl>
                                        <p:attrNameLst>
                                          <p:attrName>style.rotation</p:attrName>
                                        </p:attrNameLst>
                                      </p:cBhvr>
                                      <p:tavLst>
                                        <p:tav tm="0">
                                          <p:val>
                                            <p:fltVal val="720"/>
                                          </p:val>
                                        </p:tav>
                                        <p:tav tm="100000">
                                          <p:val>
                                            <p:fltVal val="0"/>
                                          </p:val>
                                        </p:tav>
                                      </p:tavLst>
                                    </p:anim>
                                    <p:anim calcmode="lin" valueType="num">
                                      <p:cBhvr>
                                        <p:cTn id="33" dur="3000" fill="hold"/>
                                        <p:tgtEl>
                                          <p:spTgt spid="11"/>
                                        </p:tgtEl>
                                        <p:attrNameLst>
                                          <p:attrName>ppt_h</p:attrName>
                                        </p:attrNameLst>
                                      </p:cBhvr>
                                      <p:tavLst>
                                        <p:tav tm="0">
                                          <p:val>
                                            <p:fltVal val="0"/>
                                          </p:val>
                                        </p:tav>
                                        <p:tav tm="100000">
                                          <p:val>
                                            <p:strVal val="#ppt_h"/>
                                          </p:val>
                                        </p:tav>
                                      </p:tavLst>
                                    </p:anim>
                                    <p:anim calcmode="lin" valueType="num">
                                      <p:cBhvr>
                                        <p:cTn id="34" dur="3000" fill="hold"/>
                                        <p:tgtEl>
                                          <p:spTgt spid="11"/>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3000"/>
                                        <p:tgtEl>
                                          <p:spTgt spid="12"/>
                                        </p:tgtEl>
                                      </p:cBhvr>
                                    </p:animEffect>
                                    <p:anim calcmode="lin" valueType="num">
                                      <p:cBhvr>
                                        <p:cTn id="38" dur="3000" fill="hold"/>
                                        <p:tgtEl>
                                          <p:spTgt spid="12"/>
                                        </p:tgtEl>
                                        <p:attrNameLst>
                                          <p:attrName>style.rotation</p:attrName>
                                        </p:attrNameLst>
                                      </p:cBhvr>
                                      <p:tavLst>
                                        <p:tav tm="0">
                                          <p:val>
                                            <p:fltVal val="720"/>
                                          </p:val>
                                        </p:tav>
                                        <p:tav tm="100000">
                                          <p:val>
                                            <p:fltVal val="0"/>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anim calcmode="lin" valueType="num">
                                      <p:cBhvr>
                                        <p:cTn id="40" dur="3000" fill="hold"/>
                                        <p:tgtEl>
                                          <p:spTgt spid="12"/>
                                        </p:tgtEl>
                                        <p:attrNameLst>
                                          <p:attrName>ppt_w</p:attrName>
                                        </p:attrNameLst>
                                      </p:cBhvr>
                                      <p:tavLst>
                                        <p:tav tm="0">
                                          <p:val>
                                            <p:fltVal val="0"/>
                                          </p:val>
                                        </p:tav>
                                        <p:tav tm="100000">
                                          <p:val>
                                            <p:strVal val="#ppt_w"/>
                                          </p:val>
                                        </p:tav>
                                      </p:tavLst>
                                    </p:anim>
                                  </p:childTnLst>
                                </p:cTn>
                              </p:par>
                            </p:childTnLst>
                          </p:cTn>
                        </p:par>
                        <p:par>
                          <p:cTn id="41" fill="hold" nodeType="afterGroup">
                            <p:stCondLst>
                              <p:cond delay="3000"/>
                            </p:stCondLst>
                            <p:childTnLst>
                              <p:par>
                                <p:cTn id="42" presetID="2" presetClass="exit" presetSubtype="8" fill="hold" grpId="1" nodeType="after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0-ppt_w/2"/>
                                          </p:val>
                                        </p:tav>
                                      </p:tavLst>
                                    </p:anim>
                                    <p:anim calcmode="lin" valueType="num">
                                      <p:cBhvr additive="base">
                                        <p:cTn id="44" dur="3000"/>
                                        <p:tgtEl>
                                          <p:spTgt spid="8"/>
                                        </p:tgtEl>
                                        <p:attrNameLst>
                                          <p:attrName>ppt_y</p:attrName>
                                        </p:attrNameLst>
                                      </p:cBhvr>
                                      <p:tavLst>
                                        <p:tav tm="0">
                                          <p:val>
                                            <p:strVal val="ppt_y"/>
                                          </p:val>
                                        </p:tav>
                                        <p:tav tm="100000">
                                          <p:val>
                                            <p:strVal val="ppt_y"/>
                                          </p:val>
                                        </p:tav>
                                      </p:tavLst>
                                    </p:anim>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8" fill="hold" grpId="1"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grpId="1" nodeType="withEffect">
                                  <p:stCondLst>
                                    <p:cond delay="0"/>
                                  </p:stCondLst>
                                  <p:childTnLst>
                                    <p:anim calcmode="lin" valueType="num">
                                      <p:cBhvr additive="base">
                                        <p:cTn id="51" dur="3000"/>
                                        <p:tgtEl>
                                          <p:spTgt spid="5"/>
                                        </p:tgtEl>
                                        <p:attrNameLst>
                                          <p:attrName>ppt_x</p:attrName>
                                        </p:attrNameLst>
                                      </p:cBhvr>
                                      <p:tavLst>
                                        <p:tav tm="0">
                                          <p:val>
                                            <p:strVal val="ppt_x"/>
                                          </p:val>
                                        </p:tav>
                                        <p:tav tm="100000">
                                          <p:val>
                                            <p:strVal val="0-ppt_w/2"/>
                                          </p:val>
                                        </p:tav>
                                      </p:tavLst>
                                    </p:anim>
                                    <p:anim calcmode="lin" valueType="num">
                                      <p:cBhvr additive="base">
                                        <p:cTn id="52" dur="3000"/>
                                        <p:tgtEl>
                                          <p:spTgt spid="5"/>
                                        </p:tgtEl>
                                        <p:attrNameLst>
                                          <p:attrName>ppt_y</p:attrName>
                                        </p:attrNameLst>
                                      </p:cBhvr>
                                      <p:tavLst>
                                        <p:tav tm="0">
                                          <p:val>
                                            <p:strVal val="ppt_y"/>
                                          </p:val>
                                        </p:tav>
                                        <p:tav tm="100000">
                                          <p:val>
                                            <p:strVal val="ppt_y"/>
                                          </p:val>
                                        </p:tav>
                                      </p:tavLst>
                                    </p:anim>
                                    <p:set>
                                      <p:cBhvr>
                                        <p:cTn id="53" dur="1" fill="hold">
                                          <p:stCondLst>
                                            <p:cond delay="2999"/>
                                          </p:stCondLst>
                                        </p:cTn>
                                        <p:tgtEl>
                                          <p:spTgt spid="5"/>
                                        </p:tgtEl>
                                        <p:attrNameLst>
                                          <p:attrName>style.visibility</p:attrName>
                                        </p:attrNameLst>
                                      </p:cBhvr>
                                      <p:to>
                                        <p:strVal val="hidden"/>
                                      </p:to>
                                    </p:set>
                                  </p:childTnLst>
                                </p:cTn>
                              </p:par>
                              <p:par>
                                <p:cTn id="54" presetID="2" presetClass="exit" presetSubtype="2" fill="hold" grpId="1"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1+ppt_w/2"/>
                                          </p:val>
                                        </p:tav>
                                      </p:tavLst>
                                    </p:anim>
                                    <p:anim calcmode="lin" valueType="num">
                                      <p:cBhvr additive="base">
                                        <p:cTn id="56" dur="3000"/>
                                        <p:tgtEl>
                                          <p:spTgt spid="10"/>
                                        </p:tgtEl>
                                        <p:attrNameLst>
                                          <p:attrName>ppt_y</p:attrName>
                                        </p:attrNameLst>
                                      </p:cBhvr>
                                      <p:tavLst>
                                        <p:tav tm="0">
                                          <p:val>
                                            <p:strVal val="ppt_y"/>
                                          </p:val>
                                        </p:tav>
                                        <p:tav tm="100000">
                                          <p:val>
                                            <p:strVal val="ppt_y"/>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2" fill="hold" grpId="1"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1+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2" fill="hold" grpId="1"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23" presetClass="entr" presetSubtype="16"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fltVal val="0"/>
                                          </p:val>
                                        </p:tav>
                                        <p:tav tm="100000">
                                          <p:val>
                                            <p:strVal val="#ppt_w"/>
                                          </p:val>
                                        </p:tav>
                                      </p:tavLst>
                                    </p:anim>
                                    <p:anim calcmode="lin" valueType="num">
                                      <p:cBhvr>
                                        <p:cTn id="69" dur="3000" fill="hold"/>
                                        <p:tgtEl>
                                          <p:spTgt spid="4"/>
                                        </p:tgtEl>
                                        <p:attrNameLst>
                                          <p:attrName>ppt_h</p:attrName>
                                        </p:attrNameLst>
                                      </p:cBhvr>
                                      <p:tavLst>
                                        <p:tav tm="0">
                                          <p:val>
                                            <p:fltVal val="0"/>
                                          </p:val>
                                        </p:tav>
                                        <p:tav tm="100000">
                                          <p:val>
                                            <p:strVal val="#ppt_h"/>
                                          </p:val>
                                        </p:tav>
                                      </p:tavLst>
                                    </p:anim>
                                  </p:childTnLst>
                                </p:cTn>
                              </p:par>
                              <p:par>
                                <p:cTn id="70" presetID="4" presetClass="entr" presetSubtype="3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ox(out)">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3"/>
                                        </p:tgtEl>
                                        <p:attrNameLst>
                                          <p:attrName>style.visibility</p:attrName>
                                        </p:attrNameLst>
                                      </p:cBhvr>
                                      <p:to>
                                        <p:strVal val="visible"/>
                                      </p:to>
                                    </p:set>
                                    <p:animEffect transition="in" filter="fade">
                                      <p:cBhvr>
                                        <p:cTn id="76" dur="1000"/>
                                        <p:tgtEl>
                                          <p:spTgt spid="13"/>
                                        </p:tgtEl>
                                      </p:cBhvr>
                                    </p:animEffect>
                                    <p:anim calcmode="lin" valueType="num">
                                      <p:cBhvr>
                                        <p:cTn id="77" dur="1000" fill="hold"/>
                                        <p:tgtEl>
                                          <p:spTgt spid="13"/>
                                        </p:tgtEl>
                                        <p:attrNameLst>
                                          <p:attrName>ppt_x</p:attrName>
                                        </p:attrNameLst>
                                      </p:cBhvr>
                                      <p:tavLst>
                                        <p:tav tm="0">
                                          <p:val>
                                            <p:strVal val="#ppt_x-.1"/>
                                          </p:val>
                                        </p:tav>
                                        <p:tav tm="100000">
                                          <p:val>
                                            <p:strVal val="#ppt_x"/>
                                          </p:val>
                                        </p:tav>
                                      </p:tavLst>
                                    </p:anim>
                                    <p:anim calcmode="lin" valueType="num">
                                      <p:cBhvr>
                                        <p:cTn id="7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10" grpId="0" animBg="1"/>
      <p:bldP spid="10" grpId="1" animBg="1"/>
      <p:bldP spid="11" grpId="0" animBg="1"/>
      <p:bldP spid="11" grpId="1" animBg="1"/>
      <p:bldP spid="12" grpId="0" animBg="1"/>
      <p:bldP spid="12" grpId="1"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7c03812.jpg"/>
          <p:cNvPicPr>
            <a:picLocks noGrp="1" noChangeAspect="1"/>
          </p:cNvPicPr>
          <p:nvPr>
            <p:ph idx="1"/>
          </p:nvPr>
        </p:nvPicPr>
        <p:blipFill>
          <a:blip r:embed="rId2" cstate="print"/>
          <a:stretch>
            <a:fillRect/>
          </a:stretch>
        </p:blipFill>
        <p:spPr>
          <a:xfrm>
            <a:off x="0" y="-382860"/>
            <a:ext cx="9143999" cy="6480720"/>
          </a:xfr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0" y="0"/>
            <a:ext cx="9144000"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visita dura aproximadamente una hora y el recorrido te deleitará con un concierto de música clásica en directo. Durante diez minutos, un cuarteto de chelos, clave y dos violines tocarán una dulce melodía para ti.  Ya en 1935 se realizaba este espectáculo.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blinds/>
      </p:transition>
    </mc:Choice>
    <mc:Fallback>
      <p:transition spd="slow" advTm="30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7" presetClass="exit" presetSubtype="1" fill="hold" grpId="1" nodeType="withEffect">
                                  <p:stCondLst>
                                    <p:cond delay="0"/>
                                  </p:stCondLst>
                                  <p:childTnLst>
                                    <p:anim calcmode="lin" valueType="num">
                                      <p:cBhvr>
                                        <p:cTn id="15" dur="3000"/>
                                        <p:tgtEl>
                                          <p:spTgt spid="12"/>
                                        </p:tgtEl>
                                        <p:attrNameLst>
                                          <p:attrName>ppt_x</p:attrName>
                                        </p:attrNameLst>
                                      </p:cBhvr>
                                      <p:tavLst>
                                        <p:tav tm="0">
                                          <p:val>
                                            <p:strVal val="ppt_x"/>
                                          </p:val>
                                        </p:tav>
                                        <p:tav tm="100000">
                                          <p:val>
                                            <p:strVal val="ppt_x"/>
                                          </p:val>
                                        </p:tav>
                                      </p:tavLst>
                                    </p:anim>
                                    <p:anim calcmode="lin" valueType="num">
                                      <p:cBhvr>
                                        <p:cTn id="16" dur="3000"/>
                                        <p:tgtEl>
                                          <p:spTgt spid="12"/>
                                        </p:tgtEl>
                                        <p:attrNameLst>
                                          <p:attrName>ppt_y</p:attrName>
                                        </p:attrNameLst>
                                      </p:cBhvr>
                                      <p:tavLst>
                                        <p:tav tm="0">
                                          <p:val>
                                            <p:strVal val="ppt_y"/>
                                          </p:val>
                                        </p:tav>
                                        <p:tav tm="100000">
                                          <p:val>
                                            <p:strVal val="ppt_y-ppt_h/2"/>
                                          </p:val>
                                        </p:tav>
                                      </p:tavLst>
                                    </p:anim>
                                    <p:anim calcmode="lin" valueType="num">
                                      <p:cBhvr>
                                        <p:cTn id="17" dur="3000"/>
                                        <p:tgtEl>
                                          <p:spTgt spid="12"/>
                                        </p:tgtEl>
                                        <p:attrNameLst>
                                          <p:attrName>ppt_w</p:attrName>
                                        </p:attrNameLst>
                                      </p:cBhvr>
                                      <p:tavLst>
                                        <p:tav tm="0">
                                          <p:val>
                                            <p:strVal val="ppt_w"/>
                                          </p:val>
                                        </p:tav>
                                        <p:tav tm="100000">
                                          <p:val>
                                            <p:strVal val="ppt_w"/>
                                          </p:val>
                                        </p:tav>
                                      </p:tavLst>
                                    </p:anim>
                                    <p:anim calcmode="lin" valueType="num">
                                      <p:cBhvr>
                                        <p:cTn id="18" dur="3000"/>
                                        <p:tgtEl>
                                          <p:spTgt spid="12"/>
                                        </p:tgtEl>
                                        <p:attrNameLst>
                                          <p:attrName>ppt_h</p:attrName>
                                        </p:attrNameLst>
                                      </p:cBhvr>
                                      <p:tavLst>
                                        <p:tav tm="0">
                                          <p:val>
                                            <p:strVal val="ppt_h"/>
                                          </p:val>
                                        </p:tav>
                                        <p:tav tm="100000">
                                          <p:val>
                                            <p:fltVal val="0"/>
                                          </p:val>
                                        </p:tav>
                                      </p:tavLst>
                                    </p:anim>
                                    <p:set>
                                      <p:cBhvr>
                                        <p:cTn id="19" dur="1" fill="hold">
                                          <p:stCondLst>
                                            <p:cond delay="2999"/>
                                          </p:stCondLst>
                                        </p:cTn>
                                        <p:tgtEl>
                                          <p:spTgt spid="12"/>
                                        </p:tgtEl>
                                        <p:attrNameLst>
                                          <p:attrName>style.visibility</p:attrName>
                                        </p:attrNameLst>
                                      </p:cBhvr>
                                      <p:to>
                                        <p:strVal val="hidden"/>
                                      </p:to>
                                    </p:set>
                                  </p:childTnLst>
                                </p:cTn>
                              </p:par>
                              <p:par>
                                <p:cTn id="20" presetID="17" presetClass="entr" presetSubtype="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
                                          </p:val>
                                        </p:tav>
                                        <p:tav tm="100000">
                                          <p:val>
                                            <p:strVal val="#ppt_x"/>
                                          </p:val>
                                        </p:tav>
                                      </p:tavLst>
                                    </p:anim>
                                    <p:anim calcmode="lin" valueType="num">
                                      <p:cBhvr>
                                        <p:cTn id="23" dur="3000" fill="hold"/>
                                        <p:tgtEl>
                                          <p:spTgt spid="4"/>
                                        </p:tgtEl>
                                        <p:attrNameLst>
                                          <p:attrName>ppt_y</p:attrName>
                                        </p:attrNameLst>
                                      </p:cBhvr>
                                      <p:tavLst>
                                        <p:tav tm="0">
                                          <p:val>
                                            <p:strVal val="#ppt_y-#ppt_h/2"/>
                                          </p:val>
                                        </p:tav>
                                        <p:tav tm="100000">
                                          <p:val>
                                            <p:strVal val="#ppt_y"/>
                                          </p:val>
                                        </p:tav>
                                      </p:tavLst>
                                    </p:anim>
                                    <p:anim calcmode="lin" valueType="num">
                                      <p:cBhvr>
                                        <p:cTn id="24" dur="3000" fill="hold"/>
                                        <p:tgtEl>
                                          <p:spTgt spid="4"/>
                                        </p:tgtEl>
                                        <p:attrNameLst>
                                          <p:attrName>ppt_w</p:attrName>
                                        </p:attrNameLst>
                                      </p:cBhvr>
                                      <p:tavLst>
                                        <p:tav tm="0">
                                          <p:val>
                                            <p:strVal val="#ppt_w"/>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2" grpId="1" animBg="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mccurry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611560" y="4585692"/>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a poco, irás descubriendo cómo las cuevas están perfectamente conservadas e iluminadas gracias al ingeniero catalán Carles </a:t>
            </a:r>
            <a:r>
              <a:rPr lang="es-ES" i="1" dirty="0" err="1" smtClean="0">
                <a:effectLst>
                  <a:glow rad="101600">
                    <a:srgbClr val="C00000">
                      <a:alpha val="60000"/>
                    </a:srgbClr>
                  </a:glow>
                  <a:outerShdw blurRad="38100" dist="38100" dir="2700000" algn="tl">
                    <a:srgbClr val="000000">
                      <a:alpha val="43137"/>
                    </a:srgbClr>
                  </a:outerShdw>
                </a:effectLst>
              </a:rPr>
              <a:t>Buïgas</a:t>
            </a:r>
            <a:r>
              <a:rPr lang="es-ES" i="1" dirty="0" smtClean="0">
                <a:effectLst>
                  <a:glow rad="101600">
                    <a:srgbClr val="C00000">
                      <a:alpha val="60000"/>
                    </a:srgbClr>
                  </a:glow>
                  <a:outerShdw blurRad="38100" dist="38100" dir="2700000" algn="tl">
                    <a:srgbClr val="000000">
                      <a:alpha val="43137"/>
                    </a:srgbClr>
                  </a:outerShdw>
                </a:effectLst>
              </a:rPr>
              <a:t>, conocido como “el mago de la luz”.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40000"/>
              <a:lumOff val="60000"/>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23528" y="265212"/>
            <a:ext cx="8496944" cy="5184576"/>
          </a:xfrm>
          <a:prstGeom prst="rect">
            <a:avLst/>
          </a:prstGeom>
          <a:solidFill>
            <a:schemeClr val="tx2">
              <a:lumMod val="50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luces y sombras dan a las cuevas un aura increíble y bonita, ideal para inmortalizar el momento con un relajante paseo en barca. Entre el suave mecer de la embarcación irás descubriendo las profundidades de la cueva y del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dir="vert"/>
      </p:transition>
    </mc:Choice>
    <mc:Fallback>
      <p:transition spd="slow" advTm="28000">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2011110518071282.jpg"/>
          <p:cNvPicPr>
            <a:picLocks noChangeAspect="1"/>
          </p:cNvPicPr>
          <p:nvPr/>
        </p:nvPicPr>
        <p:blipFill>
          <a:blip r:embed="rId2" cstate="print"/>
          <a:stretch>
            <a:fillRect/>
          </a:stretch>
        </p:blipFill>
        <p:spPr bwMode="auto">
          <a:xfrm>
            <a:off x="0" y="-38286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214438"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1357313" y="0"/>
            <a:ext cx="1285875"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27860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4071938" y="0"/>
            <a:ext cx="1214437"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535781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6643688" y="0"/>
            <a:ext cx="1214437"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79295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agua un poco salada, que sube o baja dependiendo del viento y la luna. Además, según el color que tenga podrás adivinar la profundidad. Si el color es verde, el fondo será aproximadamente de unos tres metros; si es azul, de unos ocho metros; y si es blanco, de tan solo uno.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2" fill="hold" nodeType="with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1+ppt_w/2"/>
                                          </p:val>
                                        </p:tav>
                                      </p:tavLst>
                                    </p:anim>
                                    <p:anim calcmode="lin" valueType="num">
                                      <p:cBhvr additive="base">
                                        <p:cTn id="32" dur="3000"/>
                                        <p:tgtEl>
                                          <p:spTgt spid="6"/>
                                        </p:tgtEl>
                                        <p:attrNameLst>
                                          <p:attrName>ppt_y</p:attrName>
                                        </p:attrNameLst>
                                      </p:cBhvr>
                                      <p:tavLst>
                                        <p:tav tm="0">
                                          <p:val>
                                            <p:strVal val="ppt_y"/>
                                          </p:val>
                                        </p:tav>
                                        <p:tav tm="100000">
                                          <p:val>
                                            <p:strVal val="ppt_y"/>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ppt_y"/>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1+ppt_w/2"/>
                                          </p:val>
                                        </p:tav>
                                      </p:tavLst>
                                    </p:anim>
                                    <p:anim calcmode="lin" valueType="num">
                                      <p:cBhvr additive="base">
                                        <p:cTn id="40" dur="3000"/>
                                        <p:tgtEl>
                                          <p:spTgt spid="8"/>
                                        </p:tgtEl>
                                        <p:attrNameLst>
                                          <p:attrName>ppt_y</p:attrName>
                                        </p:attrNameLst>
                                      </p:cBhvr>
                                      <p:tavLst>
                                        <p:tav tm="0">
                                          <p:val>
                                            <p:strVal val="ppt_y"/>
                                          </p:val>
                                        </p:tav>
                                        <p:tav tm="100000">
                                          <p:val>
                                            <p:strVal val="ppt_y"/>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0"/>
                                        </p:tgtEl>
                                        <p:attrNameLst>
                                          <p:attrName>ppt_x</p:attrName>
                                        </p:attrNameLst>
                                      </p:cBhvr>
                                      <p:tavLst>
                                        <p:tav tm="0">
                                          <p:val>
                                            <p:strVal val="ppt_x"/>
                                          </p:val>
                                        </p:tav>
                                        <p:tav tm="100000">
                                          <p:val>
                                            <p:strVal val="1+ppt_w/2"/>
                                          </p:val>
                                        </p:tav>
                                      </p:tavLst>
                                    </p:anim>
                                    <p:anim calcmode="lin" valueType="num">
                                      <p:cBhvr additive="base">
                                        <p:cTn id="48" dur="3000"/>
                                        <p:tgtEl>
                                          <p:spTgt spid="10"/>
                                        </p:tgtEl>
                                        <p:attrNameLst>
                                          <p:attrName>ppt_y</p:attrName>
                                        </p:attrNameLst>
                                      </p:cBhvr>
                                      <p:tavLst>
                                        <p:tav tm="0">
                                          <p:val>
                                            <p:strVal val="ppt_y"/>
                                          </p:val>
                                        </p:tav>
                                        <p:tav tm="100000">
                                          <p:val>
                                            <p:strVal val="ppt_y"/>
                                          </p:val>
                                        </p:tav>
                                      </p:tavLst>
                                    </p:anim>
                                    <p:set>
                                      <p:cBhvr>
                                        <p:cTn id="49" dur="1" fill="hold">
                                          <p:stCondLst>
                                            <p:cond delay="2999"/>
                                          </p:stCondLst>
                                        </p:cTn>
                                        <p:tgtEl>
                                          <p:spTgt spid="10"/>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0-ppt_w/2"/>
                                          </p:val>
                                        </p:tav>
                                      </p:tavLst>
                                    </p:anim>
                                    <p:anim calcmode="lin" valueType="num">
                                      <p:cBhvr additive="base">
                                        <p:cTn id="52" dur="3000"/>
                                        <p:tgtEl>
                                          <p:spTgt spid="11"/>
                                        </p:tgtEl>
                                        <p:attrNameLst>
                                          <p:attrName>ppt_y</p:attrName>
                                        </p:attrNameLst>
                                      </p:cBhvr>
                                      <p:tavLst>
                                        <p:tav tm="0">
                                          <p:val>
                                            <p:strVal val="ppt_y"/>
                                          </p:val>
                                        </p:tav>
                                        <p:tav tm="100000">
                                          <p:val>
                                            <p:strVal val="ppt_y"/>
                                          </p:val>
                                        </p:tav>
                                      </p:tavLst>
                                    </p:anim>
                                    <p:set>
                                      <p:cBhvr>
                                        <p:cTn id="53" dur="1" fill="hold">
                                          <p:stCondLst>
                                            <p:cond delay="2999"/>
                                          </p:stCondLst>
                                        </p:cTn>
                                        <p:tgtEl>
                                          <p:spTgt spid="11"/>
                                        </p:tgtEl>
                                        <p:attrNameLst>
                                          <p:attrName>style.visibility</p:attrName>
                                        </p:attrNameLst>
                                      </p:cBhvr>
                                      <p:to>
                                        <p:strVal val="hidden"/>
                                      </p:to>
                                    </p:set>
                                  </p:childTnLst>
                                </p:cTn>
                              </p:par>
                              <p:par>
                                <p:cTn id="54" presetID="10" presetClass="entr" presetSubtype="0"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3000"/>
                                        <p:tgtEl>
                                          <p:spTgt spid="4"/>
                                        </p:tgtEl>
                                      </p:cBhvr>
                                    </p:animEffec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childTnLst>
                          </p:cTn>
                        </p:par>
                        <p:par>
                          <p:cTn id="61" fill="hold">
                            <p:stCondLst>
                              <p:cond delay="3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1"/>
                                          </p:val>
                                        </p:tav>
                                        <p:tav tm="100000">
                                          <p:val>
                                            <p:strVal val="#ppt_x"/>
                                          </p:val>
                                        </p:tav>
                                      </p:tavLst>
                                    </p:anim>
                                    <p:anim calcmode="lin" valueType="num">
                                      <p:cBhvr>
                                        <p:cTn id="6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mbres, actores y artistas - Adrian-Greni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6">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cavernas principales reciben los nombres de </a:t>
            </a:r>
            <a:r>
              <a:rPr lang="es-ES" b="1" i="1" dirty="0" err="1" smtClean="0">
                <a:effectLst>
                  <a:glow rad="101600">
                    <a:srgbClr val="C00000">
                      <a:alpha val="60000"/>
                    </a:srgbClr>
                  </a:glow>
                  <a:outerShdw blurRad="38100" dist="38100" dir="2700000" algn="tl">
                    <a:srgbClr val="000000">
                      <a:alpha val="43137"/>
                    </a:srgbClr>
                  </a:outerShdw>
                </a:effectLst>
              </a:rPr>
              <a:t>Cova</a:t>
            </a:r>
            <a:r>
              <a:rPr lang="es-ES" b="1" i="1" dirty="0" smtClean="0">
                <a:effectLst>
                  <a:glow rad="101600">
                    <a:srgbClr val="C00000">
                      <a:alpha val="60000"/>
                    </a:srgbClr>
                  </a:glow>
                  <a:outerShdw blurRad="38100" dist="38100" dir="2700000" algn="tl">
                    <a:srgbClr val="000000">
                      <a:alpha val="43137"/>
                    </a:srgbClr>
                  </a:outerShdw>
                </a:effectLst>
              </a:rPr>
              <a:t> Negra, </a:t>
            </a:r>
            <a:r>
              <a:rPr lang="es-ES" b="1" i="1" dirty="0" err="1" smtClean="0">
                <a:effectLst>
                  <a:glow rad="101600">
                    <a:srgbClr val="C00000">
                      <a:alpha val="60000"/>
                    </a:srgbClr>
                  </a:glow>
                  <a:outerShdw blurRad="38100" dist="38100" dir="2700000" algn="tl">
                    <a:srgbClr val="000000">
                      <a:alpha val="43137"/>
                    </a:srgbClr>
                  </a:outerShdw>
                </a:effectLst>
              </a:rPr>
              <a:t>Cova</a:t>
            </a:r>
            <a:r>
              <a:rPr lang="es-ES" b="1" i="1" dirty="0" smtClean="0">
                <a:effectLst>
                  <a:glow rad="101600">
                    <a:srgbClr val="C00000">
                      <a:alpha val="60000"/>
                    </a:srgbClr>
                  </a:glow>
                  <a:outerShdw blurRad="38100" dist="38100" dir="2700000" algn="tl">
                    <a:srgbClr val="000000">
                      <a:alpha val="43137"/>
                    </a:srgbClr>
                  </a:outerShdw>
                </a:effectLst>
              </a:rPr>
              <a:t> Blanca, </a:t>
            </a:r>
            <a:r>
              <a:rPr lang="es-ES" b="1" i="1" dirty="0" err="1" smtClean="0">
                <a:effectLst>
                  <a:glow rad="101600">
                    <a:srgbClr val="C00000">
                      <a:alpha val="60000"/>
                    </a:srgbClr>
                  </a:glow>
                  <a:outerShdw blurRad="38100" dist="38100" dir="2700000" algn="tl">
                    <a:srgbClr val="000000">
                      <a:alpha val="43137"/>
                    </a:srgbClr>
                  </a:outerShdw>
                </a:effectLst>
              </a:rPr>
              <a:t>Cova</a:t>
            </a:r>
            <a:r>
              <a:rPr lang="es-ES" b="1" i="1" dirty="0" smtClean="0">
                <a:effectLst>
                  <a:glow rad="101600">
                    <a:srgbClr val="C00000">
                      <a:alpha val="60000"/>
                    </a:srgbClr>
                  </a:glow>
                  <a:outerShdw blurRad="38100" dist="38100" dir="2700000" algn="tl">
                    <a:srgbClr val="000000">
                      <a:alpha val="43137"/>
                    </a:srgbClr>
                  </a:outerShdw>
                </a:effectLst>
              </a:rPr>
              <a:t> de Lluís Salvador </a:t>
            </a:r>
            <a:r>
              <a:rPr lang="es-ES" i="1" dirty="0" smtClean="0">
                <a:effectLst>
                  <a:glow rad="101600">
                    <a:srgbClr val="C00000">
                      <a:alpha val="60000"/>
                    </a:srgbClr>
                  </a:glow>
                  <a:outerShdw blurRad="38100" dist="38100" dir="2700000" algn="tl">
                    <a:srgbClr val="000000">
                      <a:alpha val="43137"/>
                    </a:srgbClr>
                  </a:outerShdw>
                </a:effectLst>
              </a:rPr>
              <a:t>y</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Cova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dels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Francesos</a:t>
            </a:r>
            <a:r>
              <a:rPr lang="es-ES" b="1" i="1" dirty="0" smtClean="0">
                <a:effectLst>
                  <a:glow rad="101600">
                    <a:srgbClr val="C00000">
                      <a:alpha val="60000"/>
                    </a:srgbClr>
                  </a:glow>
                  <a:outerShdw blurRad="38100" dist="38100" dir="2700000" algn="tl">
                    <a:srgbClr val="000000">
                      <a:alpha val="43137"/>
                    </a:srgbClr>
                  </a:outerShdw>
                </a:effectLst>
              </a:rPr>
              <a:t>.</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shred dir="ou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ppt_w*0.7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animEffect transition="in" filter="fade">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Color 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accent5">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39553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última se encuentra el lago Martel, que con 117 metros de longitud, 30 de anchura y hasta 17 de profundidad, es considerado uno de los mayores lagos subterráneos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attern="rectang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
                                          </p:val>
                                        </p:tav>
                                      </p:tavLst>
                                    </p:anim>
                                    <p:anim calcmode="lin" valueType="num">
                                      <p:cBhvr>
                                        <p:cTn id="16" dur="4000"/>
                                        <p:tgtEl>
                                          <p:spTgt spid="6"/>
                                        </p:tgtEl>
                                        <p:attrNameLst>
                                          <p:attrName>ppt_y</p:attrName>
                                        </p:attrNameLst>
                                      </p:cBhvr>
                                      <p:tavLst>
                                        <p:tav tm="0">
                                          <p:val>
                                            <p:strVal val="ppt_y"/>
                                          </p:val>
                                        </p:tav>
                                        <p:tav tm="100000">
                                          <p:val>
                                            <p:strVal val="ppt_y-ppt_h/2"/>
                                          </p:val>
                                        </p:tav>
                                      </p:tavLst>
                                    </p:anim>
                                    <p:anim calcmode="lin" valueType="num">
                                      <p:cBhvr>
                                        <p:cTn id="17" dur="4000"/>
                                        <p:tgtEl>
                                          <p:spTgt spid="6"/>
                                        </p:tgtEl>
                                        <p:attrNameLst>
                                          <p:attrName>ppt_w</p:attrName>
                                        </p:attrNameLst>
                                      </p:cBhvr>
                                      <p:tavLst>
                                        <p:tav tm="0">
                                          <p:val>
                                            <p:strVal val="ppt_w"/>
                                          </p:val>
                                        </p:tav>
                                        <p:tav tm="100000">
                                          <p:val>
                                            <p:strVal val="ppt_w"/>
                                          </p:val>
                                        </p:tav>
                                      </p:tavLst>
                                    </p:anim>
                                    <p:anim calcmode="lin" valueType="num">
                                      <p:cBhvr>
                                        <p:cTn id="18" dur="4000"/>
                                        <p:tgtEl>
                                          <p:spTgt spid="6"/>
                                        </p:tgtEl>
                                        <p:attrNameLst>
                                          <p:attrName>ppt_h</p:attrName>
                                        </p:attrNameLst>
                                      </p:cBhvr>
                                      <p:tavLst>
                                        <p:tav tm="0">
                                          <p:val>
                                            <p:strVal val="ppt_h"/>
                                          </p:val>
                                        </p:tav>
                                        <p:tav tm="100000">
                                          <p:val>
                                            <p:fltVal val="0"/>
                                          </p:val>
                                        </p:tav>
                                      </p:tavLst>
                                    </p:anim>
                                    <p:set>
                                      <p:cBhvr>
                                        <p:cTn id="19" dur="1" fill="hold">
                                          <p:stCondLst>
                                            <p:cond delay="3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7"/>
                                        </p:tgtEl>
                                        <p:attrNameLst>
                                          <p:attrName>ppt_x</p:attrName>
                                        </p:attrNameLst>
                                      </p:cBhvr>
                                      <p:tavLst>
                                        <p:tav tm="0">
                                          <p:val>
                                            <p:strVal val="ppt_x"/>
                                          </p:val>
                                        </p:tav>
                                        <p:tav tm="100000">
                                          <p:val>
                                            <p:strVal val="ppt_x-ppt_w/2"/>
                                          </p:val>
                                        </p:tav>
                                      </p:tavLst>
                                    </p:anim>
                                    <p:anim calcmode="lin" valueType="num">
                                      <p:cBhvr>
                                        <p:cTn id="25" dur="4000"/>
                                        <p:tgtEl>
                                          <p:spTgt spid="7"/>
                                        </p:tgtEl>
                                        <p:attrNameLst>
                                          <p:attrName>ppt_y</p:attrName>
                                        </p:attrNameLst>
                                      </p:cBhvr>
                                      <p:tavLst>
                                        <p:tav tm="0">
                                          <p:val>
                                            <p:strVal val="ppt_y"/>
                                          </p:val>
                                        </p:tav>
                                        <p:tav tm="100000">
                                          <p:val>
                                            <p:strVal val="ppt_y"/>
                                          </p:val>
                                        </p:tav>
                                      </p:tavLst>
                                    </p:anim>
                                    <p:anim calcmode="lin" valueType="num">
                                      <p:cBhvr>
                                        <p:cTn id="26" dur="4000"/>
                                        <p:tgtEl>
                                          <p:spTgt spid="7"/>
                                        </p:tgtEl>
                                        <p:attrNameLst>
                                          <p:attrName>ppt_w</p:attrName>
                                        </p:attrNameLst>
                                      </p:cBhvr>
                                      <p:tavLst>
                                        <p:tav tm="0">
                                          <p:val>
                                            <p:strVal val="ppt_w"/>
                                          </p:val>
                                        </p:tav>
                                        <p:tav tm="100000">
                                          <p:val>
                                            <p:fltVal val="0"/>
                                          </p:val>
                                        </p:tav>
                                      </p:tavLst>
                                    </p:anim>
                                    <p:anim calcmode="lin" valueType="num">
                                      <p:cBhvr>
                                        <p:cTn id="27" dur="4000"/>
                                        <p:tgtEl>
                                          <p:spTgt spid="7"/>
                                        </p:tgtEl>
                                        <p:attrNameLst>
                                          <p:attrName>ppt_h</p:attrName>
                                        </p:attrNameLst>
                                      </p:cBhvr>
                                      <p:tavLst>
                                        <p:tav tm="0">
                                          <p:val>
                                            <p:strVal val="ppt_h"/>
                                          </p:val>
                                        </p:tav>
                                        <p:tav tm="100000">
                                          <p:val>
                                            <p:strVal val="ppt_h"/>
                                          </p:val>
                                        </p:tav>
                                      </p:tavLst>
                                    </p:anim>
                                    <p:set>
                                      <p:cBhvr>
                                        <p:cTn id="28" dur="1" fill="hold">
                                          <p:stCondLst>
                                            <p:cond delay="3999"/>
                                          </p:stCondLst>
                                        </p:cTn>
                                        <p:tgtEl>
                                          <p:spTgt spid="7"/>
                                        </p:tgtEl>
                                        <p:attrNameLst>
                                          <p:attrName>style.visibility</p:attrName>
                                        </p:attrNameLst>
                                      </p:cBhvr>
                                      <p:to>
                                        <p:strVal val="hidden"/>
                                      </p:to>
                                    </p:set>
                                  </p:childTnLst>
                                </p:cTn>
                              </p:par>
                              <p:par>
                                <p:cTn id="29" presetID="4" presetClass="exit" presetSubtype="32" fill="hold" grpId="1" nodeType="withEffect">
                                  <p:stCondLst>
                                    <p:cond delay="0"/>
                                  </p:stCondLst>
                                  <p:childTnLst>
                                    <p:animEffect transition="out" filter="box(ou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4000"/>
                                        <p:tgtEl>
                                          <p:spTgt spid="8"/>
                                        </p:tgtEl>
                                        <p:attrNameLst>
                                          <p:attrName>ppt_x</p:attrName>
                                        </p:attrNameLst>
                                      </p:cBhvr>
                                      <p:tavLst>
                                        <p:tav tm="0">
                                          <p:val>
                                            <p:strVal val="ppt_x"/>
                                          </p:val>
                                        </p:tav>
                                        <p:tav tm="100000">
                                          <p:val>
                                            <p:strVal val="ppt_x+ppt_w/2"/>
                                          </p:val>
                                        </p:tav>
                                      </p:tavLst>
                                    </p:anim>
                                    <p:anim calcmode="lin" valueType="num">
                                      <p:cBhvr>
                                        <p:cTn id="34" dur="4000"/>
                                        <p:tgtEl>
                                          <p:spTgt spid="8"/>
                                        </p:tgtEl>
                                        <p:attrNameLst>
                                          <p:attrName>ppt_y</p:attrName>
                                        </p:attrNameLst>
                                      </p:cBhvr>
                                      <p:tavLst>
                                        <p:tav tm="0">
                                          <p:val>
                                            <p:strVal val="ppt_y"/>
                                          </p:val>
                                        </p:tav>
                                        <p:tav tm="100000">
                                          <p:val>
                                            <p:strVal val="ppt_y"/>
                                          </p:val>
                                        </p:tav>
                                      </p:tavLst>
                                    </p:anim>
                                    <p:anim calcmode="lin" valueType="num">
                                      <p:cBhvr>
                                        <p:cTn id="35" dur="4000"/>
                                        <p:tgtEl>
                                          <p:spTgt spid="8"/>
                                        </p:tgtEl>
                                        <p:attrNameLst>
                                          <p:attrName>ppt_w</p:attrName>
                                        </p:attrNameLst>
                                      </p:cBhvr>
                                      <p:tavLst>
                                        <p:tav tm="0">
                                          <p:val>
                                            <p:strVal val="ppt_w"/>
                                          </p:val>
                                        </p:tav>
                                        <p:tav tm="100000">
                                          <p:val>
                                            <p:fltVal val="0"/>
                                          </p:val>
                                        </p:tav>
                                      </p:tavLst>
                                    </p:anim>
                                    <p:anim calcmode="lin" valueType="num">
                                      <p:cBhvr>
                                        <p:cTn id="36" dur="4000"/>
                                        <p:tgtEl>
                                          <p:spTgt spid="8"/>
                                        </p:tgtEl>
                                        <p:attrNameLst>
                                          <p:attrName>ppt_h</p:attrName>
                                        </p:attrNameLst>
                                      </p:cBhvr>
                                      <p:tavLst>
                                        <p:tav tm="0">
                                          <p:val>
                                            <p:strVal val="ppt_h"/>
                                          </p:val>
                                        </p:tav>
                                        <p:tav tm="100000">
                                          <p:val>
                                            <p:strVal val="ppt_h"/>
                                          </p:val>
                                        </p:tav>
                                      </p:tavLst>
                                    </p:anim>
                                    <p:set>
                                      <p:cBhvr>
                                        <p:cTn id="37" dur="1" fill="hold">
                                          <p:stCondLst>
                                            <p:cond delay="3999"/>
                                          </p:stCondLst>
                                        </p:cTn>
                                        <p:tgtEl>
                                          <p:spTgt spid="8"/>
                                        </p:tgtEl>
                                        <p:attrNameLst>
                                          <p:attrName>style.visibility</p:attrName>
                                        </p:attrNameLst>
                                      </p:cBhvr>
                                      <p:to>
                                        <p:strVal val="hidden"/>
                                      </p:to>
                                    </p:set>
                                  </p:childTnLst>
                                </p:cTn>
                              </p:par>
                              <p:par>
                                <p:cTn id="38" presetID="4" presetClass="exit" presetSubtype="32" fill="hold" grpId="1" nodeType="withEffect">
                                  <p:stCondLst>
                                    <p:cond delay="0"/>
                                  </p:stCondLst>
                                  <p:childTnLst>
                                    <p:animEffect transition="out" filter="box(out)">
                                      <p:cBhvr>
                                        <p:cTn id="39" dur="4000"/>
                                        <p:tgtEl>
                                          <p:spTgt spid="8"/>
                                        </p:tgtEl>
                                      </p:cBhvr>
                                    </p:animEffect>
                                    <p:set>
                                      <p:cBhvr>
                                        <p:cTn id="40" dur="1" fill="hold">
                                          <p:stCondLst>
                                            <p:cond delay="3999"/>
                                          </p:stCondLst>
                                        </p:cTn>
                                        <p:tgtEl>
                                          <p:spTgt spid="8"/>
                                        </p:tgtEl>
                                        <p:attrNameLst>
                                          <p:attrName>style.visibility</p:attrName>
                                        </p:attrNameLst>
                                      </p:cBhvr>
                                      <p:to>
                                        <p:strVal val="hidden"/>
                                      </p:to>
                                    </p:set>
                                  </p:childTnLst>
                                </p:cTn>
                              </p:par>
                              <p:par>
                                <p:cTn id="41" presetID="55" presetClass="entr" presetSubtype="0" fill="hold" nodeType="withEffect">
                                  <p:stCondLst>
                                    <p:cond delay="0"/>
                                  </p:stCondLst>
                                  <p:childTnLst>
                                    <p:set>
                                      <p:cBhvr>
                                        <p:cTn id="42" dur="1" fill="hold">
                                          <p:stCondLst>
                                            <p:cond delay="0"/>
                                          </p:stCondLst>
                                        </p:cTn>
                                        <p:tgtEl>
                                          <p:spTgt spid="2050"/>
                                        </p:tgtEl>
                                        <p:attrNameLst>
                                          <p:attrName>style.visibility</p:attrName>
                                        </p:attrNameLst>
                                      </p:cBhvr>
                                      <p:to>
                                        <p:strVal val="visible"/>
                                      </p:to>
                                    </p:set>
                                    <p:anim calcmode="lin" valueType="num">
                                      <p:cBhvr>
                                        <p:cTn id="43" dur="4000" fill="hold"/>
                                        <p:tgtEl>
                                          <p:spTgt spid="2050"/>
                                        </p:tgtEl>
                                        <p:attrNameLst>
                                          <p:attrName>ppt_w</p:attrName>
                                        </p:attrNameLst>
                                      </p:cBhvr>
                                      <p:tavLst>
                                        <p:tav tm="0">
                                          <p:val>
                                            <p:strVal val="#ppt_w*0.70"/>
                                          </p:val>
                                        </p:tav>
                                        <p:tav tm="100000">
                                          <p:val>
                                            <p:strVal val="#ppt_w"/>
                                          </p:val>
                                        </p:tav>
                                      </p:tavLst>
                                    </p:anim>
                                    <p:anim calcmode="lin" valueType="num">
                                      <p:cBhvr>
                                        <p:cTn id="44" dur="4000" fill="hold"/>
                                        <p:tgtEl>
                                          <p:spTgt spid="2050"/>
                                        </p:tgtEl>
                                        <p:attrNameLst>
                                          <p:attrName>ppt_h</p:attrName>
                                        </p:attrNameLst>
                                      </p:cBhvr>
                                      <p:tavLst>
                                        <p:tav tm="0">
                                          <p:val>
                                            <p:strVal val="#ppt_h"/>
                                          </p:val>
                                        </p:tav>
                                        <p:tav tm="100000">
                                          <p:val>
                                            <p:strVal val="#ppt_h"/>
                                          </p:val>
                                        </p:tav>
                                      </p:tavLst>
                                    </p:anim>
                                    <p:animEffect transition="in" filter="fade">
                                      <p:cBhvr>
                                        <p:cTn id="45" dur="4000"/>
                                        <p:tgtEl>
                                          <p:spTgt spid="2050"/>
                                        </p:tgtEl>
                                      </p:cBhvr>
                                    </p:animEffect>
                                  </p:childTnLst>
                                </p:cTn>
                              </p:par>
                            </p:childTnLst>
                          </p:cTn>
                        </p:par>
                        <p:par>
                          <p:cTn id="46" fill="hold">
                            <p:stCondLst>
                              <p:cond delay="4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1"/>
                                          </p:val>
                                        </p:tav>
                                        <p:tav tm="100000">
                                          <p:val>
                                            <p:strVal val="#ppt_x"/>
                                          </p:val>
                                        </p:tav>
                                      </p:tavLst>
                                    </p:anim>
                                    <p:anim calcmode="lin" valueType="num">
                                      <p:cBhvr>
                                        <p:cTn id="5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382860"/>
            <a:ext cx="9144000" cy="655272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5">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rgbClr val="0070C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conocidas desde la antigüedad,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saltaron a la fama a finales del siglo XIX, cuando fueron exploradas y cartografiadas de forma sistemática.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attern="rectangle" dir="ou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934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0070C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5">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357188" y="4227513"/>
            <a:ext cx="3714750" cy="5222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eaLnBrk="1" hangingPunct="1">
              <a:defRPr/>
            </a:pPr>
            <a:r>
              <a:rPr lang="es-ES" sz="2800">
                <a:effectLst>
                  <a:outerShdw blurRad="38100" dist="38100" dir="2700000" algn="tl">
                    <a:srgbClr val="1F497D"/>
                  </a:outerShdw>
                </a:effectLst>
                <a:latin typeface="Harrington" pitchFamily="82" charset="0"/>
              </a:rPr>
              <a:t>   </a:t>
            </a:r>
            <a:endParaRPr lang="es-ES" sz="2800">
              <a:latin typeface="Calibri" pitchFamily="34" charset="0"/>
            </a:endParaRPr>
          </a:p>
        </p:txBody>
      </p:sp>
      <p:sp>
        <p:nvSpPr>
          <p:cNvPr id="6" name="5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y las cuevas de </a:t>
            </a:r>
            <a:r>
              <a:rPr lang="es-ES" i="1" dirty="0" err="1" smtClean="0">
                <a:effectLst>
                  <a:glow rad="101600">
                    <a:srgbClr val="C00000">
                      <a:alpha val="60000"/>
                    </a:srgbClr>
                  </a:glow>
                  <a:outerShdw blurRad="38100" dist="38100" dir="2700000" algn="tl">
                    <a:srgbClr val="000000">
                      <a:alpha val="43137"/>
                    </a:srgbClr>
                  </a:outerShdw>
                </a:effectLst>
              </a:rPr>
              <a:t>Artà</a:t>
            </a:r>
            <a:r>
              <a:rPr lang="es-ES" i="1" dirty="0" smtClean="0">
                <a:effectLst>
                  <a:glow rad="101600">
                    <a:srgbClr val="C00000">
                      <a:alpha val="60000"/>
                    </a:srgbClr>
                  </a:glow>
                  <a:outerShdw blurRad="38100" dist="38100" dir="2700000" algn="tl">
                    <a:srgbClr val="000000">
                      <a:alpha val="43137"/>
                    </a:srgbClr>
                  </a:outerShdw>
                </a:effectLst>
              </a:rPr>
              <a:t>, fueron descritas por Julio </a:t>
            </a:r>
            <a:r>
              <a:rPr lang="es-ES" i="1" dirty="0" err="1" smtClean="0">
                <a:effectLst>
                  <a:glow rad="101600">
                    <a:srgbClr val="C00000">
                      <a:alpha val="60000"/>
                    </a:srgbClr>
                  </a:glow>
                  <a:outerShdw blurRad="38100" dist="38100" dir="2700000" algn="tl">
                    <a:srgbClr val="000000">
                      <a:alpha val="43137"/>
                    </a:srgbClr>
                  </a:outerShdw>
                </a:effectLst>
              </a:rPr>
              <a:t>Verne</a:t>
            </a:r>
            <a:r>
              <a:rPr lang="es-ES" i="1" dirty="0" smtClean="0">
                <a:effectLst>
                  <a:glow rad="101600">
                    <a:srgbClr val="C00000">
                      <a:alpha val="60000"/>
                    </a:srgbClr>
                  </a:glow>
                  <a:outerShdw blurRad="38100" dist="38100" dir="2700000" algn="tl">
                    <a:srgbClr val="000000">
                      <a:alpha val="43137"/>
                    </a:srgbClr>
                  </a:outerShdw>
                </a:effectLst>
              </a:rPr>
              <a:t> como las más bonitas del mundo. Son marcos incomparables que evocan un Viaje al Centro de la Tierra y nos sumergen en las profundidades de la isla para pasear entre bosques de piedra, lagos subterráneos y espectáculos de música y luz.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wind"/>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descr="Color 04"/>
          <p:cNvPicPr>
            <a:picLocks noChangeAspect="1" noChangeArrowheads="1"/>
          </p:cNvPicPr>
          <p:nvPr/>
        </p:nvPicPr>
        <p:blipFill>
          <a:blip r:embed="rId2" cstate="print"/>
          <a:stretch>
            <a:fillRect/>
          </a:stretch>
        </p:blipFill>
        <p:spPr bwMode="auto">
          <a:xfrm>
            <a:off x="0" y="-382860"/>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486" name="Picture 6" descr="Color 07"/>
          <p:cNvPicPr>
            <a:picLocks noChangeAspect="1" noChangeArrowheads="1"/>
          </p:cNvPicPr>
          <p:nvPr/>
        </p:nvPicPr>
        <p:blipFill>
          <a:blip r:embed="rId2" cstate="print"/>
          <a:stretch>
            <a:fillRect/>
          </a:stretch>
        </p:blipFill>
        <p:spPr bwMode="auto">
          <a:xfrm>
            <a:off x="0" y="-382860"/>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487" name="Picture 7" descr="Color 07"/>
          <p:cNvPicPr>
            <a:picLocks noChangeAspect="1" noChangeArrowheads="1"/>
          </p:cNvPicPr>
          <p:nvPr/>
        </p:nvPicPr>
        <p:blipFill>
          <a:blip r:embed="rId2" cstate="print"/>
          <a:stretch>
            <a:fillRect/>
          </a:stretch>
        </p:blipFill>
        <p:spPr bwMode="auto">
          <a:xfrm>
            <a:off x="0" y="-382860"/>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datan del periodo </a:t>
            </a:r>
            <a:r>
              <a:rPr lang="es-ES" i="1" dirty="0" err="1" smtClean="0">
                <a:effectLst>
                  <a:glow rad="101600">
                    <a:srgbClr val="C00000">
                      <a:alpha val="60000"/>
                    </a:srgbClr>
                  </a:glow>
                  <a:outerShdw blurRad="38100" dist="38100" dir="2700000" algn="tl">
                    <a:srgbClr val="000000">
                      <a:alpha val="43137"/>
                    </a:srgbClr>
                  </a:outerShdw>
                </a:effectLst>
              </a:rPr>
              <a:t>miocénico</a:t>
            </a:r>
            <a:r>
              <a:rPr lang="es-ES" i="1" dirty="0" smtClean="0">
                <a:effectLst>
                  <a:glow rad="101600">
                    <a:srgbClr val="C00000">
                      <a:alpha val="60000"/>
                    </a:srgbClr>
                  </a:glow>
                  <a:outerShdw blurRad="38100" dist="38100" dir="2700000" algn="tl">
                    <a:srgbClr val="000000">
                      <a:alpha val="43137"/>
                    </a:srgbClr>
                  </a:outerShdw>
                </a:effectLst>
              </a:rPr>
              <a:t> superior, y hay documentos del año 1338 que ya hablaban de su existencia, aunque no empezarían a ser visitadas hasta los siglos XVIII y XIX.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3000" fill="hold"/>
                                        <p:tgtEl>
                                          <p:spTgt spid="20487"/>
                                        </p:tgtEl>
                                      </p:cBhvr>
                                      <p:by x="50000" y="50000"/>
                                    </p:animScale>
                                  </p:childTnLst>
                                </p:cTn>
                              </p:par>
                              <p:par>
                                <p:cTn id="7" presetID="3" presetClass="exit" presetSubtype="10" fill="hold" nodeType="withEffect">
                                  <p:stCondLst>
                                    <p:cond delay="1000"/>
                                  </p:stCondLst>
                                  <p:childTnLst>
                                    <p:animEffect transition="out" filter="blinds(horizontal)">
                                      <p:cBhvr>
                                        <p:cTn id="8" dur="3000"/>
                                        <p:tgtEl>
                                          <p:spTgt spid="20487"/>
                                        </p:tgtEl>
                                      </p:cBhvr>
                                    </p:animEffect>
                                    <p:set>
                                      <p:cBhvr>
                                        <p:cTn id="9" dur="1" fill="hold">
                                          <p:stCondLst>
                                            <p:cond delay="2999"/>
                                          </p:stCondLst>
                                        </p:cTn>
                                        <p:tgtEl>
                                          <p:spTgt spid="20487"/>
                                        </p:tgtEl>
                                        <p:attrNameLst>
                                          <p:attrName>style.visibility</p:attrName>
                                        </p:attrNameLst>
                                      </p:cBhvr>
                                      <p:to>
                                        <p:strVal val="hidden"/>
                                      </p:to>
                                    </p:set>
                                  </p:childTnLst>
                                </p:cTn>
                              </p:par>
                              <p:par>
                                <p:cTn id="10" presetID="8" presetClass="emph" presetSubtype="0" fill="hold" nodeType="withEffect">
                                  <p:stCondLst>
                                    <p:cond delay="1000"/>
                                  </p:stCondLst>
                                  <p:childTnLst>
                                    <p:animRot by="21600000">
                                      <p:cBhvr>
                                        <p:cTn id="11" dur="3000" fill="hold"/>
                                        <p:tgtEl>
                                          <p:spTgt spid="20487"/>
                                        </p:tgtEl>
                                        <p:attrNameLst>
                                          <p:attrName>r</p:attrName>
                                        </p:attrNameLst>
                                      </p:cBhvr>
                                    </p:animRot>
                                  </p:childTnLst>
                                </p:cTn>
                              </p:par>
                              <p:par>
                                <p:cTn id="12" presetID="17" presetClass="exit" presetSubtype="2" fill="hold" nodeType="withEffect">
                                  <p:stCondLst>
                                    <p:cond delay="1000"/>
                                  </p:stCondLst>
                                  <p:childTnLst>
                                    <p:anim calcmode="lin" valueType="num">
                                      <p:cBhvr>
                                        <p:cTn id="13" dur="3000"/>
                                        <p:tgtEl>
                                          <p:spTgt spid="20487"/>
                                        </p:tgtEl>
                                        <p:attrNameLst>
                                          <p:attrName>ppt_x</p:attrName>
                                        </p:attrNameLst>
                                      </p:cBhvr>
                                      <p:tavLst>
                                        <p:tav tm="0">
                                          <p:val>
                                            <p:strVal val="ppt_x"/>
                                          </p:val>
                                        </p:tav>
                                        <p:tav tm="100000">
                                          <p:val>
                                            <p:strVal val="ppt_x+ppt_w/2"/>
                                          </p:val>
                                        </p:tav>
                                      </p:tavLst>
                                    </p:anim>
                                    <p:anim calcmode="lin" valueType="num">
                                      <p:cBhvr>
                                        <p:cTn id="14" dur="3000"/>
                                        <p:tgtEl>
                                          <p:spTgt spid="20487"/>
                                        </p:tgtEl>
                                        <p:attrNameLst>
                                          <p:attrName>ppt_y</p:attrName>
                                        </p:attrNameLst>
                                      </p:cBhvr>
                                      <p:tavLst>
                                        <p:tav tm="0">
                                          <p:val>
                                            <p:strVal val="ppt_y"/>
                                          </p:val>
                                        </p:tav>
                                        <p:tav tm="100000">
                                          <p:val>
                                            <p:strVal val="ppt_y"/>
                                          </p:val>
                                        </p:tav>
                                      </p:tavLst>
                                    </p:anim>
                                    <p:anim calcmode="lin" valueType="num">
                                      <p:cBhvr>
                                        <p:cTn id="15" dur="3000"/>
                                        <p:tgtEl>
                                          <p:spTgt spid="20487"/>
                                        </p:tgtEl>
                                        <p:attrNameLst>
                                          <p:attrName>ppt_w</p:attrName>
                                        </p:attrNameLst>
                                      </p:cBhvr>
                                      <p:tavLst>
                                        <p:tav tm="0">
                                          <p:val>
                                            <p:strVal val="ppt_w"/>
                                          </p:val>
                                        </p:tav>
                                        <p:tav tm="100000">
                                          <p:val>
                                            <p:fltVal val="0"/>
                                          </p:val>
                                        </p:tav>
                                      </p:tavLst>
                                    </p:anim>
                                    <p:anim calcmode="lin" valueType="num">
                                      <p:cBhvr>
                                        <p:cTn id="16" dur="3000"/>
                                        <p:tgtEl>
                                          <p:spTgt spid="20487"/>
                                        </p:tgtEl>
                                        <p:attrNameLst>
                                          <p:attrName>ppt_h</p:attrName>
                                        </p:attrNameLst>
                                      </p:cBhvr>
                                      <p:tavLst>
                                        <p:tav tm="0">
                                          <p:val>
                                            <p:strVal val="ppt_h"/>
                                          </p:val>
                                        </p:tav>
                                        <p:tav tm="100000">
                                          <p:val>
                                            <p:strVal val="ppt_h"/>
                                          </p:val>
                                        </p:tav>
                                      </p:tavLst>
                                    </p:anim>
                                    <p:set>
                                      <p:cBhvr>
                                        <p:cTn id="17" dur="1" fill="hold">
                                          <p:stCondLst>
                                            <p:cond delay="2999"/>
                                          </p:stCondLst>
                                        </p:cTn>
                                        <p:tgtEl>
                                          <p:spTgt spid="20487"/>
                                        </p:tgtEl>
                                        <p:attrNameLst>
                                          <p:attrName>style.visibility</p:attrName>
                                        </p:attrNameLst>
                                      </p:cBhvr>
                                      <p:to>
                                        <p:strVal val="hidden"/>
                                      </p:to>
                                    </p:set>
                                  </p:childTnLst>
                                </p:cTn>
                              </p:par>
                              <p:par>
                                <p:cTn id="18" presetID="6" presetClass="emph" presetSubtype="0" fill="hold" nodeType="withEffect">
                                  <p:stCondLst>
                                    <p:cond delay="2000"/>
                                  </p:stCondLst>
                                  <p:childTnLst>
                                    <p:animScale>
                                      <p:cBhvr>
                                        <p:cTn id="19" dur="3000" fill="hold"/>
                                        <p:tgtEl>
                                          <p:spTgt spid="20486"/>
                                        </p:tgtEl>
                                      </p:cBhvr>
                                      <p:by x="50000" y="50000"/>
                                    </p:animScale>
                                  </p:childTnLst>
                                </p:cTn>
                              </p:par>
                              <p:par>
                                <p:cTn id="20" presetID="3" presetClass="exit" presetSubtype="10" fill="hold" nodeType="withEffect">
                                  <p:stCondLst>
                                    <p:cond delay="3000"/>
                                  </p:stCondLst>
                                  <p:childTnLst>
                                    <p:animEffect transition="out" filter="blinds(horizontal)">
                                      <p:cBhvr>
                                        <p:cTn id="21" dur="3000"/>
                                        <p:tgtEl>
                                          <p:spTgt spid="20486"/>
                                        </p:tgtEl>
                                      </p:cBhvr>
                                    </p:animEffect>
                                    <p:set>
                                      <p:cBhvr>
                                        <p:cTn id="22" dur="1" fill="hold">
                                          <p:stCondLst>
                                            <p:cond delay="2999"/>
                                          </p:stCondLst>
                                        </p:cTn>
                                        <p:tgtEl>
                                          <p:spTgt spid="20486"/>
                                        </p:tgtEl>
                                        <p:attrNameLst>
                                          <p:attrName>style.visibility</p:attrName>
                                        </p:attrNameLst>
                                      </p:cBhvr>
                                      <p:to>
                                        <p:strVal val="hidden"/>
                                      </p:to>
                                    </p:set>
                                  </p:childTnLst>
                                </p:cTn>
                              </p:par>
                              <p:par>
                                <p:cTn id="23" presetID="8" presetClass="emph" presetSubtype="0" fill="hold" nodeType="withEffect">
                                  <p:stCondLst>
                                    <p:cond delay="3000"/>
                                  </p:stCondLst>
                                  <p:childTnLst>
                                    <p:animRot by="21600000">
                                      <p:cBhvr>
                                        <p:cTn id="24" dur="3000" fill="hold"/>
                                        <p:tgtEl>
                                          <p:spTgt spid="20486"/>
                                        </p:tgtEl>
                                        <p:attrNameLst>
                                          <p:attrName>r</p:attrName>
                                        </p:attrNameLst>
                                      </p:cBhvr>
                                    </p:animRot>
                                  </p:childTnLst>
                                </p:cTn>
                              </p:par>
                              <p:par>
                                <p:cTn id="25" presetID="17" presetClass="exit" presetSubtype="8" fill="hold" nodeType="withEffect">
                                  <p:stCondLst>
                                    <p:cond delay="3000"/>
                                  </p:stCondLst>
                                  <p:childTnLst>
                                    <p:anim calcmode="lin" valueType="num">
                                      <p:cBhvr>
                                        <p:cTn id="26" dur="3000"/>
                                        <p:tgtEl>
                                          <p:spTgt spid="20486"/>
                                        </p:tgtEl>
                                        <p:attrNameLst>
                                          <p:attrName>ppt_x</p:attrName>
                                        </p:attrNameLst>
                                      </p:cBhvr>
                                      <p:tavLst>
                                        <p:tav tm="0">
                                          <p:val>
                                            <p:strVal val="ppt_x"/>
                                          </p:val>
                                        </p:tav>
                                        <p:tav tm="100000">
                                          <p:val>
                                            <p:strVal val="ppt_x-ppt_w/2"/>
                                          </p:val>
                                        </p:tav>
                                      </p:tavLst>
                                    </p:anim>
                                    <p:anim calcmode="lin" valueType="num">
                                      <p:cBhvr>
                                        <p:cTn id="27" dur="3000"/>
                                        <p:tgtEl>
                                          <p:spTgt spid="20486"/>
                                        </p:tgtEl>
                                        <p:attrNameLst>
                                          <p:attrName>ppt_y</p:attrName>
                                        </p:attrNameLst>
                                      </p:cBhvr>
                                      <p:tavLst>
                                        <p:tav tm="0">
                                          <p:val>
                                            <p:strVal val="ppt_y"/>
                                          </p:val>
                                        </p:tav>
                                        <p:tav tm="100000">
                                          <p:val>
                                            <p:strVal val="ppt_y"/>
                                          </p:val>
                                        </p:tav>
                                      </p:tavLst>
                                    </p:anim>
                                    <p:anim calcmode="lin" valueType="num">
                                      <p:cBhvr>
                                        <p:cTn id="28" dur="3000"/>
                                        <p:tgtEl>
                                          <p:spTgt spid="20486"/>
                                        </p:tgtEl>
                                        <p:attrNameLst>
                                          <p:attrName>ppt_w</p:attrName>
                                        </p:attrNameLst>
                                      </p:cBhvr>
                                      <p:tavLst>
                                        <p:tav tm="0">
                                          <p:val>
                                            <p:strVal val="ppt_w"/>
                                          </p:val>
                                        </p:tav>
                                        <p:tav tm="100000">
                                          <p:val>
                                            <p:fltVal val="0"/>
                                          </p:val>
                                        </p:tav>
                                      </p:tavLst>
                                    </p:anim>
                                    <p:anim calcmode="lin" valueType="num">
                                      <p:cBhvr>
                                        <p:cTn id="29" dur="3000"/>
                                        <p:tgtEl>
                                          <p:spTgt spid="20486"/>
                                        </p:tgtEl>
                                        <p:attrNameLst>
                                          <p:attrName>ppt_h</p:attrName>
                                        </p:attrNameLst>
                                      </p:cBhvr>
                                      <p:tavLst>
                                        <p:tav tm="0">
                                          <p:val>
                                            <p:strVal val="ppt_h"/>
                                          </p:val>
                                        </p:tav>
                                        <p:tav tm="100000">
                                          <p:val>
                                            <p:strVal val="ppt_h"/>
                                          </p:val>
                                        </p:tav>
                                      </p:tavLst>
                                    </p:anim>
                                    <p:set>
                                      <p:cBhvr>
                                        <p:cTn id="30" dur="1" fill="hold">
                                          <p:stCondLst>
                                            <p:cond delay="2999"/>
                                          </p:stCondLst>
                                        </p:cTn>
                                        <p:tgtEl>
                                          <p:spTgt spid="20486"/>
                                        </p:tgtEl>
                                        <p:attrNameLst>
                                          <p:attrName>style.visibility</p:attrName>
                                        </p:attrNameLst>
                                      </p:cBhvr>
                                      <p:to>
                                        <p:strVal val="hidden"/>
                                      </p:to>
                                    </p:set>
                                  </p:childTnLst>
                                </p:cTn>
                              </p:par>
                              <p:par>
                                <p:cTn id="31" presetID="23" presetClass="entr" presetSubtype="16" fill="hold" nodeType="withEffect">
                                  <p:stCondLst>
                                    <p:cond delay="2000"/>
                                  </p:stCondLst>
                                  <p:childTnLst>
                                    <p:set>
                                      <p:cBhvr>
                                        <p:cTn id="32" dur="1" fill="hold">
                                          <p:stCondLst>
                                            <p:cond delay="0"/>
                                          </p:stCondLst>
                                        </p:cTn>
                                        <p:tgtEl>
                                          <p:spTgt spid="20485"/>
                                        </p:tgtEl>
                                        <p:attrNameLst>
                                          <p:attrName>style.visibility</p:attrName>
                                        </p:attrNameLst>
                                      </p:cBhvr>
                                      <p:to>
                                        <p:strVal val="visible"/>
                                      </p:to>
                                    </p:set>
                                    <p:anim calcmode="lin" valueType="num">
                                      <p:cBhvr>
                                        <p:cTn id="33" dur="4000" fill="hold"/>
                                        <p:tgtEl>
                                          <p:spTgt spid="20485"/>
                                        </p:tgtEl>
                                        <p:attrNameLst>
                                          <p:attrName>ppt_w</p:attrName>
                                        </p:attrNameLst>
                                      </p:cBhvr>
                                      <p:tavLst>
                                        <p:tav tm="0">
                                          <p:val>
                                            <p:fltVal val="0"/>
                                          </p:val>
                                        </p:tav>
                                        <p:tav tm="100000">
                                          <p:val>
                                            <p:strVal val="#ppt_w"/>
                                          </p:val>
                                        </p:tav>
                                      </p:tavLst>
                                    </p:anim>
                                    <p:anim calcmode="lin" valueType="num">
                                      <p:cBhvr>
                                        <p:cTn id="34" dur="4000" fill="hold"/>
                                        <p:tgtEl>
                                          <p:spTgt spid="20485"/>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20485"/>
                                        </p:tgtEl>
                                        <p:attrNameLst>
                                          <p:attrName>style.visibility</p:attrName>
                                        </p:attrNameLst>
                                      </p:cBhvr>
                                      <p:to>
                                        <p:strVal val="visible"/>
                                      </p:to>
                                    </p:set>
                                    <p:animEffect transition="in" filter="blinds(vertical)">
                                      <p:cBhvr>
                                        <p:cTn id="37" dur="4000"/>
                                        <p:tgtEl>
                                          <p:spTgt spid="20485"/>
                                        </p:tgtEl>
                                      </p:cBhvr>
                                    </p:animEffect>
                                  </p:childTnLst>
                                </p:cTn>
                              </p:par>
                            </p:childTnLst>
                          </p:cTn>
                        </p:par>
                        <p:par>
                          <p:cTn id="38" fill="hold">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3">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iluminación, diseñada por el ingeniero Carles </a:t>
            </a:r>
            <a:r>
              <a:rPr lang="es-ES" i="1" dirty="0" err="1" smtClean="0">
                <a:effectLst>
                  <a:glow rad="101600">
                    <a:srgbClr val="C00000">
                      <a:alpha val="60000"/>
                    </a:srgbClr>
                  </a:glow>
                  <a:outerShdw blurRad="38100" dist="38100" dir="2700000" algn="tl">
                    <a:srgbClr val="000000">
                      <a:alpha val="43137"/>
                    </a:srgbClr>
                  </a:outerShdw>
                </a:effectLst>
              </a:rPr>
              <a:t>Buïgas</a:t>
            </a:r>
            <a:r>
              <a:rPr lang="es-ES" i="1" dirty="0" smtClean="0">
                <a:effectLst>
                  <a:glow rad="101600">
                    <a:srgbClr val="C00000">
                      <a:alpha val="60000"/>
                    </a:srgbClr>
                  </a:glow>
                  <a:outerShdw blurRad="38100" dist="38100" dir="2700000" algn="tl">
                    <a:srgbClr val="000000">
                      <a:alpha val="43137"/>
                    </a:srgbClr>
                  </a:outerShdw>
                </a:effectLst>
              </a:rPr>
              <a:t>, “el mago de la luz”, ayudaría a su habilitación para las visitas turísticas a partir de 1935.</a:t>
            </a:r>
          </a:p>
          <a:p>
            <a:r>
              <a:rPr lang="es-ES" i="1" dirty="0" smtClean="0">
                <a:effectLst>
                  <a:glow rad="101600">
                    <a:srgbClr val="C00000">
                      <a:alpha val="60000"/>
                    </a:srgbClr>
                  </a:glow>
                  <a:outerShdw blurRad="38100" dist="38100" dir="2700000" algn="tl">
                    <a:srgbClr val="000000">
                      <a:alpha val="43137"/>
                    </a:srgbClr>
                  </a:outerShdw>
                </a:effectLst>
              </a:rPr>
              <a:t>Están formadas por cuatro cuevas de 25 metros de profundidad, enlazadas entre sí.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9000">
        <p14:glitter dir="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500"/>
                                        <p:tgtEl>
                                          <p:spTgt spid="9"/>
                                        </p:tgtEl>
                                      </p:cBhvr>
                                    </p:animEffect>
                                    <p:set>
                                      <p:cBhvr>
                                        <p:cTn id="10" dur="1" fill="hold">
                                          <p:stCondLst>
                                            <p:cond delay="34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028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C0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apenas unos meses, el equipo de la Sociedad de Espeleología Balear descubrió que estaban conectadas con el mar, en concreto con Cala Murta, una cala casi virgen de aguas turquesas.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4000">
        <p14:glitter dir="u"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4461566913_fc9db98133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715000"/>
          </a:xfrm>
          <a:prstGeom prst="rect">
            <a:avLst/>
          </a:prstGeom>
          <a:solidFill>
            <a:schemeClr val="accent5">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de las cuevas, las filtraciones en las rocas han perfilado salas, lagos, estalactitas y estalagmitas, mientras que las paredes parecen coloreadas con distintas tonalidades gracias a los minerales arrastrados por 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glitter dir="d"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4000" fill="hold"/>
                                        <p:tgtEl>
                                          <p:spTgt spid="33794"/>
                                        </p:tgtEl>
                                        <p:attrNameLst>
                                          <p:attrName>ppt_x</p:attrName>
                                        </p:attrNameLst>
                                      </p:cBhvr>
                                      <p:tavLst>
                                        <p:tav tm="0">
                                          <p:val>
                                            <p:strVal val="#ppt_x-.2"/>
                                          </p:val>
                                        </p:tav>
                                        <p:tav tm="100000">
                                          <p:val>
                                            <p:strVal val="#ppt_x"/>
                                          </p:val>
                                        </p:tav>
                                      </p:tavLst>
                                    </p:anim>
                                    <p:anim calcmode="lin" valueType="num">
                                      <p:cBhvr>
                                        <p:cTn id="8" dur="4000" fill="hold"/>
                                        <p:tgtEl>
                                          <p:spTgt spid="33794"/>
                                        </p:tgtEl>
                                        <p:attrNameLst>
                                          <p:attrName>ppt_y</p:attrName>
                                        </p:attrNameLst>
                                      </p:cBhvr>
                                      <p:tavLst>
                                        <p:tav tm="0">
                                          <p:val>
                                            <p:strVal val="#ppt_y"/>
                                          </p:val>
                                        </p:tav>
                                        <p:tav tm="100000">
                                          <p:val>
                                            <p:strVal val="#ppt_y"/>
                                          </p:val>
                                        </p:tav>
                                      </p:tavLst>
                                    </p:anim>
                                    <p:animEffect transition="in" filter="wipe(right)" prLst="gradientSize: 0.1">
                                      <p:cBhvr>
                                        <p:cTn id="9" dur="4000"/>
                                        <p:tgtEl>
                                          <p:spTgt spid="33794"/>
                                        </p:tgtEl>
                                      </p:cBhvr>
                                    </p:animEffect>
                                  </p:childTnLst>
                                </p:cTn>
                              </p:par>
                              <p:par>
                                <p:cTn id="10" presetID="3" presetClass="exit" presetSubtype="5" fill="hold" grpId="0" nodeType="withEffect">
                                  <p:stCondLst>
                                    <p:cond delay="0"/>
                                  </p:stCondLst>
                                  <p:childTnLst>
                                    <p:animEffect transition="out" filter="blinds(vertical)">
                                      <p:cBhvr>
                                        <p:cTn id="11" dur="4000"/>
                                        <p:tgtEl>
                                          <p:spTgt spid="11"/>
                                        </p:tgtEl>
                                      </p:cBhvr>
                                    </p:animEffect>
                                    <p:set>
                                      <p:cBhvr>
                                        <p:cTn id="12" dur="1" fill="hold">
                                          <p:stCondLst>
                                            <p:cond delay="3999"/>
                                          </p:stCondLst>
                                        </p:cTn>
                                        <p:tgtEl>
                                          <p:spTgt spid="11"/>
                                        </p:tgtEl>
                                        <p:attrNameLst>
                                          <p:attrName>style.visibility</p:attrName>
                                        </p:attrNameLst>
                                      </p:cBhvr>
                                      <p:to>
                                        <p:strVal val="hidden"/>
                                      </p:to>
                                    </p:se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077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joya del lugar es el Lago Martel, uno de los lagos subterráneos más grandes del mundo, que cuenta con 170 metros de longitud y una profundidad de entre cuatro y 12 metros. Su nombre viene del espeleólogo francés que exploró las cuevas en 1896, año en el que Julio </a:t>
            </a:r>
            <a:r>
              <a:rPr lang="es-ES" i="1" dirty="0" err="1" smtClean="0">
                <a:effectLst>
                  <a:glow rad="101600">
                    <a:srgbClr val="C00000">
                      <a:alpha val="60000"/>
                    </a:srgbClr>
                  </a:glow>
                  <a:outerShdw blurRad="38100" dist="38100" dir="2700000" algn="tl">
                    <a:srgbClr val="000000">
                      <a:alpha val="43137"/>
                    </a:srgbClr>
                  </a:outerShdw>
                </a:effectLst>
              </a:rPr>
              <a:t>Verne</a:t>
            </a:r>
            <a:r>
              <a:rPr lang="es-ES" i="1" dirty="0" smtClean="0">
                <a:effectLst>
                  <a:glow rad="101600">
                    <a:srgbClr val="C00000">
                      <a:alpha val="60000"/>
                    </a:srgbClr>
                  </a:glow>
                  <a:outerShdw blurRad="38100" dist="38100" dir="2700000" algn="tl">
                    <a:srgbClr val="000000">
                      <a:alpha val="43137"/>
                    </a:srgbClr>
                  </a:outerShdw>
                </a:effectLst>
              </a:rPr>
              <a:t> también las citaba en su novela Los Viajes de </a:t>
            </a:r>
            <a:r>
              <a:rPr lang="es-ES" i="1" dirty="0" err="1" smtClean="0">
                <a:effectLst>
                  <a:glow rad="101600">
                    <a:srgbClr val="C00000">
                      <a:alpha val="60000"/>
                    </a:srgbClr>
                  </a:glow>
                  <a:outerShdw blurRad="38100" dist="38100" dir="2700000" algn="tl">
                    <a:srgbClr val="000000">
                      <a:alpha val="43137"/>
                    </a:srgbClr>
                  </a:outerShdw>
                </a:effectLst>
              </a:rPr>
              <a:t>Clobis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Dardentor</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8000">
        <p14:honeycomb/>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0.70"/>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3-.jpg"/>
          <p:cNvPicPr>
            <a:picLocks noChangeAspect="1"/>
          </p:cNvPicPr>
          <p:nvPr/>
        </p:nvPicPr>
        <p:blipFill>
          <a:blip r:embed="rId2" cstate="print"/>
          <a:stretch>
            <a:fillRect/>
          </a:stretch>
        </p:blipFill>
        <p:spPr bwMode="auto">
          <a:xfrm>
            <a:off x="0" y="1"/>
            <a:ext cx="9144000" cy="56726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395536" y="337220"/>
            <a:ext cx="8352928" cy="5040560"/>
          </a:xfrm>
          <a:prstGeom prst="rect">
            <a:avLst/>
          </a:prstGeom>
          <a:solidFill>
            <a:schemeClr val="accent3">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en Mallorca son las cuevas más visitadas no sólo de la isla de Mallorca sino una de las más visitadas de Europa, con aproximadamente 4000 visitantes diarios, lo cual dice mucho de su belleza y popularidad.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7"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8"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 calcmode="lin" valueType="num">
                                      <p:cBhvr>
                                        <p:cTn id="20"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1"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2"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3" dur="3000" decel="50000">
                                          <p:stCondLst>
                                            <p:cond delay="0"/>
                                          </p:stCondLst>
                                        </p:cTn>
                                        <p:tgtEl>
                                          <p:spTgt spid="4"/>
                                        </p:tgtEl>
                                      </p:cBhvr>
                                    </p:animEffect>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g7ij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33CC">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285750" y="265113"/>
            <a:ext cx="8510588" cy="518477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571500" y="554038"/>
            <a:ext cx="7888288" cy="4606925"/>
          </a:xfrm>
          <a:prstGeom prst="rect">
            <a:avLst/>
          </a:prstGeom>
          <a:solidFill>
            <a:srgbClr val="0033CC">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tiene constancia de la existencia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desde antes del siglo XIII. El rey Jaime I encargó a una cuadrilla de soldados entrar en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para buscar un tesoro supuestamente escondido por unos piratas moros.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26" fill="hold" nodeType="withEffect">
                                  <p:stCondLst>
                                    <p:cond delay="0"/>
                                  </p:stCondLst>
                                  <p:childTnLst>
                                    <p:animEffect transition="out" filter="barn(in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blinds(vertical)">
                                      <p:cBhvr>
                                        <p:cTn id="16" dur="4000"/>
                                        <p:tgtEl>
                                          <p:spTgt spid="21506"/>
                                        </p:tgtEl>
                                      </p:cBhvr>
                                    </p:animEffect>
                                  </p:childTnLst>
                                </p:cTn>
                              </p:par>
                              <p:par>
                                <p:cTn id="17" presetID="13"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plus(out)">
                                      <p:cBhvr>
                                        <p:cTn id="19" dur="4000"/>
                                        <p:tgtEl>
                                          <p:spTgt spid="2150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te_christmas_time-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dice la historia que en 1878 dos excursionistas catalanes se perdieron en el interior con un guía local. Pero fue con el archiduque Luis Salvador de Austria cuando tenemos las noticias más importantes referentes a su historia.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warp dir="i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
                                          </p:val>
                                        </p:tav>
                                      </p:tavLst>
                                    </p:anim>
                                    <p:anim calcmode="lin" valueType="num">
                                      <p:cBhvr>
                                        <p:cTn id="7" dur="3000"/>
                                        <p:tgtEl>
                                          <p:spTgt spid="4"/>
                                        </p:tgtEl>
                                        <p:attrNameLst>
                                          <p:attrName>ppt_y</p:attrName>
                                        </p:attrNameLst>
                                      </p:cBhvr>
                                      <p:tavLst>
                                        <p:tav tm="0">
                                          <p:val>
                                            <p:strVal val="ppt_y"/>
                                          </p:val>
                                        </p:tav>
                                        <p:tav tm="100000">
                                          <p:val>
                                            <p:strVal val="ppt_y-ppt_h/2"/>
                                          </p:val>
                                        </p:tav>
                                      </p:tavLst>
                                    </p:anim>
                                    <p:anim calcmode="lin" valueType="num">
                                      <p:cBhvr>
                                        <p:cTn id="8" dur="3000"/>
                                        <p:tgtEl>
                                          <p:spTgt spid="4"/>
                                        </p:tgtEl>
                                        <p:attrNameLst>
                                          <p:attrName>ppt_w</p:attrName>
                                        </p:attrNameLst>
                                      </p:cBhvr>
                                      <p:tavLst>
                                        <p:tav tm="0">
                                          <p:val>
                                            <p:strVal val="ppt_w"/>
                                          </p:val>
                                        </p:tav>
                                        <p:tav tm="100000">
                                          <p:val>
                                            <p:strVal val="ppt_w"/>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5" presetClass="exit" presetSubtype="5" fill="hold" grpId="1" nodeType="withEffect">
                                  <p:stCondLst>
                                    <p:cond delay="0"/>
                                  </p:stCondLst>
                                  <p:childTnLst>
                                    <p:animEffect transition="out" filter="checkerboard(dow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2/3*#ppt_w"/>
                                          </p:val>
                                        </p:tav>
                                        <p:tav tm="100000">
                                          <p:val>
                                            <p:strVal val="#ppt_w"/>
                                          </p:val>
                                        </p:tav>
                                      </p:tavLst>
                                    </p:anim>
                                    <p:anim calcmode="lin" valueType="num">
                                      <p:cBhvr>
                                        <p:cTn id="26" dur="3000" fill="hold"/>
                                        <p:tgtEl>
                                          <p:spTgt spid="5"/>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out)">
                                      <p:cBhvr>
                                        <p:cTn id="29" dur="3000"/>
                                        <p:tgtEl>
                                          <p:spTgt spid="5"/>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heurón"/>
          <p:cNvSpPr/>
          <p:nvPr/>
        </p:nvSpPr>
        <p:spPr>
          <a:xfrm>
            <a:off x="0" y="0"/>
            <a:ext cx="9144000" cy="5715000"/>
          </a:xfrm>
          <a:prstGeom prst="chevron">
            <a:avLst>
              <a:gd name="adj" fmla="val 56296"/>
            </a:avLst>
          </a:prstGeom>
          <a:solidFill>
            <a:schemeClr val="tx2">
              <a:lumMod val="75000"/>
              <a:alpha val="65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8" name="7 Cheurón"/>
          <p:cNvSpPr/>
          <p:nvPr/>
        </p:nvSpPr>
        <p:spPr>
          <a:xfrm rot="10800000">
            <a:off x="0" y="0"/>
            <a:ext cx="9144000" cy="5715000"/>
          </a:xfrm>
          <a:prstGeom prst="chevron">
            <a:avLst>
              <a:gd name="adj" fmla="val 56296"/>
            </a:avLst>
          </a:prstGeom>
          <a:solidFill>
            <a:schemeClr val="tx2">
              <a:lumMod val="75000"/>
              <a:alpha val="65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9" name="8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Tuvo la iniciativa de explorar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y en 1896 le encomendó tal tarea a su amigo el espeleólogo </a:t>
            </a:r>
            <a:r>
              <a:rPr lang="es-ES" i="1" dirty="0" err="1" smtClean="0">
                <a:effectLst>
                  <a:glow rad="101600">
                    <a:srgbClr val="C00000">
                      <a:alpha val="60000"/>
                    </a:srgbClr>
                  </a:glow>
                  <a:outerShdw blurRad="38100" dist="38100" dir="2700000" algn="tl">
                    <a:srgbClr val="000000">
                      <a:alpha val="43137"/>
                    </a:srgbClr>
                  </a:outerShdw>
                </a:effectLst>
              </a:rPr>
              <a:t>Eduard</a:t>
            </a:r>
            <a:r>
              <a:rPr lang="es-ES" i="1" dirty="0" smtClean="0">
                <a:effectLst>
                  <a:glow rad="101600">
                    <a:srgbClr val="C00000">
                      <a:alpha val="60000"/>
                    </a:srgbClr>
                  </a:glow>
                  <a:outerShdw blurRad="38100" dist="38100" dir="2700000" algn="tl">
                    <a:srgbClr val="000000">
                      <a:alpha val="43137"/>
                    </a:srgbClr>
                  </a:outerShdw>
                </a:effectLst>
              </a:rPr>
              <a:t> Martel mandándole una carta a París invitándole a venir a Mallorca para llevar a cabo su  exploración.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arp/>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1"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3000"/>
                                        <p:tgtEl>
                                          <p:spTgt spid="7"/>
                                        </p:tgtEl>
                                      </p:cBhvr>
                                    </p:animEffect>
                                  </p:childTnLst>
                                </p:cTn>
                              </p:par>
                              <p:par>
                                <p:cTn id="8" presetID="12" presetClass="entr" presetSubtype="2"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lide(fromRight)">
                                      <p:cBhvr>
                                        <p:cTn id="10" dur="3000"/>
                                        <p:tgtEl>
                                          <p:spTgt spid="8"/>
                                        </p:tgtEl>
                                      </p:cBhvr>
                                    </p:animEffect>
                                  </p:childTnLst>
                                </p:cTn>
                              </p:par>
                            </p:childTnLst>
                          </p:cTn>
                        </p:par>
                        <p:par>
                          <p:cTn id="11" fill="hold" nodeType="afterGroup">
                            <p:stCondLst>
                              <p:cond delay="3000"/>
                            </p:stCondLst>
                            <p:childTnLst>
                              <p:par>
                                <p:cTn id="12" presetID="3" presetClass="exit" presetSubtype="10" fill="hold" grpId="0" nodeType="afterEffect">
                                  <p:stCondLst>
                                    <p:cond delay="0"/>
                                  </p:stCondLst>
                                  <p:childTnLst>
                                    <p:animEffect transition="out" filter="blinds(horizont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1" presetClass="exit" presetSubtype="1" fill="hold" grpId="0" nodeType="withEffect">
                                  <p:stCondLst>
                                    <p:cond delay="0"/>
                                  </p:stCondLst>
                                  <p:childTnLst>
                                    <p:animEffect transition="out" filter="wheel(1)">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1" presetClass="exit" presetSubtype="1" fill="hold" grpId="0" nodeType="withEffect">
                                  <p:stCondLst>
                                    <p:cond delay="0"/>
                                  </p:stCondLst>
                                  <p:childTnLst>
                                    <p:animEffect transition="out" filter="wheel(1)">
                                      <p:cBhvr>
                                        <p:cTn id="19" dur="3000"/>
                                        <p:tgtEl>
                                          <p:spTgt spid="8"/>
                                        </p:tgtEl>
                                      </p:cBhvr>
                                    </p:animEffect>
                                    <p:set>
                                      <p:cBhvr>
                                        <p:cTn id="20" dur="1" fill="hold">
                                          <p:stCondLst>
                                            <p:cond delay="2999"/>
                                          </p:stCondLst>
                                        </p:cTn>
                                        <p:tgtEl>
                                          <p:spTgt spid="8"/>
                                        </p:tgtEl>
                                        <p:attrNameLst>
                                          <p:attrName>style.visibility</p:attrName>
                                        </p:attrNameLst>
                                      </p:cBhvr>
                                      <p:to>
                                        <p:strVal val="hidden"/>
                                      </p:to>
                                    </p:set>
                                  </p:childTnLst>
                                </p:cTn>
                              </p:par>
                              <p:par>
                                <p:cTn id="21" presetID="29"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ppt_x</p:attrName>
                                        </p:attrNameLst>
                                      </p:cBhvr>
                                      <p:tavLst>
                                        <p:tav tm="0">
                                          <p:val>
                                            <p:strVal val="#ppt_x-.2"/>
                                          </p:val>
                                        </p:tav>
                                        <p:tav tm="100000">
                                          <p:val>
                                            <p:strVal val="#ppt_x"/>
                                          </p:val>
                                        </p:tav>
                                      </p:tavLst>
                                    </p:anim>
                                    <p:anim calcmode="lin" valueType="num">
                                      <p:cBhvr>
                                        <p:cTn id="24"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5" dur="3000"/>
                                        <p:tgtEl>
                                          <p:spTgt spid="6"/>
                                        </p:tgtEl>
                                      </p:cBhvr>
                                    </p:animEffect>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7" grpId="1" animBg="1"/>
      <p:bldP spid="8" grpId="0" animBg="1"/>
      <p:bldP spid="8" grpId="1"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1_1749771_24.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1922 y 1935 se acondicionó la cueva para poder ser visitada, abriendo un nuevo acceso de entrada, trazando caminos, escaleras…, y sobre todo, con la realización de iluminación eléctrica diseñada por el ingeniero Sr. </a:t>
            </a:r>
            <a:r>
              <a:rPr lang="es-ES" i="1" dirty="0" err="1" smtClean="0">
                <a:effectLst>
                  <a:glow rad="101600">
                    <a:srgbClr val="C00000">
                      <a:alpha val="60000"/>
                    </a:srgbClr>
                  </a:glow>
                  <a:outerShdw blurRad="38100" dist="38100" dir="2700000" algn="tl">
                    <a:srgbClr val="000000">
                      <a:alpha val="43137"/>
                    </a:srgbClr>
                  </a:outerShdw>
                </a:effectLst>
              </a:rPr>
              <a:t>Buigas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eelOff"/>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4572000" y="0"/>
            <a:ext cx="4572000" cy="28575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2857500"/>
            <a:ext cx="4572000" cy="28575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4572000" y="2857500"/>
            <a:ext cx="4572000" cy="28575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es uno de los sitios más visitados de Mallorca y una de las mayores atracciones turísticas naturales de Mallorca, siendo de propiedad privada.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3000">
        <p14:glitte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grpId="0" nodeType="withEffect">
                                  <p:stCondLst>
                                    <p:cond delay="0"/>
                                  </p:stCondLst>
                                  <p:childTnLst>
                                    <p:anim calcmode="lin" valueType="num">
                                      <p:cBhvr>
                                        <p:cTn id="6" dur="3000"/>
                                        <p:tgtEl>
                                          <p:spTgt spid="4"/>
                                        </p:tgtEl>
                                        <p:attrNameLst>
                                          <p:attrName>ppt_h</p:attrName>
                                        </p:attrNameLst>
                                      </p:cBhvr>
                                      <p:tavLst>
                                        <p:tav tm="0">
                                          <p:val>
                                            <p:strVal val="ppt_h"/>
                                          </p:val>
                                        </p:tav>
                                        <p:tav tm="100000">
                                          <p:val>
                                            <p:strVal val="ppt_h"/>
                                          </p:val>
                                        </p:tav>
                                      </p:tavLst>
                                    </p:anim>
                                    <p:anim calcmode="lin" valueType="num">
                                      <p:cBhvr>
                                        <p:cTn id="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16" fill="hold" grpId="2" nodeType="withEffect">
                                  <p:stCondLst>
                                    <p:cond delay="0"/>
                                  </p:stCondLst>
                                  <p:childTnLst>
                                    <p:animEffect transition="out" filter="circle(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6" presetClass="exit" presetSubtype="26" fill="hold" grpId="1" nodeType="withEffect">
                                  <p:stCondLst>
                                    <p:cond delay="0"/>
                                  </p:stCondLst>
                                  <p:childTnLst>
                                    <p:animEffect transition="out" filter="barn(inHorizont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19" presetClass="exit" presetSubtype="10" fill="hold" grpId="0" nodeType="withEffect">
                                  <p:stCondLst>
                                    <p:cond delay="0"/>
                                  </p:stCondLst>
                                  <p:childTnLst>
                                    <p:anim calcmode="lin" valueType="num">
                                      <p:cBhvr>
                                        <p:cTn id="16" dur="3000"/>
                                        <p:tgtEl>
                                          <p:spTgt spid="5"/>
                                        </p:tgtEl>
                                        <p:attrNameLst>
                                          <p:attrName>ppt_h</p:attrName>
                                        </p:attrNameLst>
                                      </p:cBhvr>
                                      <p:tavLst>
                                        <p:tav tm="0">
                                          <p:val>
                                            <p:strVal val="ppt_h"/>
                                          </p:val>
                                        </p:tav>
                                        <p:tav tm="100000">
                                          <p:val>
                                            <p:strVal val="ppt_h"/>
                                          </p:val>
                                        </p:tav>
                                      </p:tavLst>
                                    </p:anim>
                                    <p:anim calcmode="lin" valueType="num">
                                      <p:cBhvr>
                                        <p:cTn id="1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16" fill="hold" grpId="2" nodeType="withEffect">
                                  <p:stCondLst>
                                    <p:cond delay="0"/>
                                  </p:stCondLst>
                                  <p:childTnLst>
                                    <p:animEffect transition="out" filter="circle(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6" presetClass="exit" presetSubtype="26" fill="hold" grpId="1" nodeType="withEffect">
                                  <p:stCondLst>
                                    <p:cond delay="0"/>
                                  </p:stCondLst>
                                  <p:childTnLst>
                                    <p:animEffect transition="out" filter="barn(inHorizont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3000"/>
                                        <p:tgtEl>
                                          <p:spTgt spid="6"/>
                                        </p:tgtEl>
                                        <p:attrNameLst>
                                          <p:attrName>ppt_h</p:attrName>
                                        </p:attrNameLst>
                                      </p:cBhvr>
                                      <p:tavLst>
                                        <p:tav tm="0">
                                          <p:val>
                                            <p:strVal val="ppt_h"/>
                                          </p:val>
                                        </p:tav>
                                        <p:tav tm="100000">
                                          <p:val>
                                            <p:strVal val="ppt_h"/>
                                          </p:val>
                                        </p:tav>
                                      </p:tavLst>
                                    </p:anim>
                                    <p:anim calcmode="lin" valueType="num">
                                      <p:cBhvr>
                                        <p:cTn id="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6" presetClass="exit" presetSubtype="16" fill="hold" grpId="2" nodeType="withEffect">
                                  <p:stCondLst>
                                    <p:cond delay="0"/>
                                  </p:stCondLst>
                                  <p:childTnLst>
                                    <p:animEffect transition="out" filter="circle(in)">
                                      <p:cBhvr>
                                        <p:cTn id="30" dur="3000"/>
                                        <p:tgtEl>
                                          <p:spTgt spid="6"/>
                                        </p:tgtEl>
                                      </p:cBhvr>
                                    </p:animEffect>
                                    <p:set>
                                      <p:cBhvr>
                                        <p:cTn id="31" dur="1" fill="hold">
                                          <p:stCondLst>
                                            <p:cond delay="2999"/>
                                          </p:stCondLst>
                                        </p:cTn>
                                        <p:tgtEl>
                                          <p:spTgt spid="6"/>
                                        </p:tgtEl>
                                        <p:attrNameLst>
                                          <p:attrName>style.visibility</p:attrName>
                                        </p:attrNameLst>
                                      </p:cBhvr>
                                      <p:to>
                                        <p:strVal val="hidden"/>
                                      </p:to>
                                    </p:set>
                                  </p:childTnLst>
                                </p:cTn>
                              </p:par>
                              <p:par>
                                <p:cTn id="32" presetID="16" presetClass="exit" presetSubtype="26" fill="hold" grpId="1" nodeType="withEffect">
                                  <p:stCondLst>
                                    <p:cond delay="0"/>
                                  </p:stCondLst>
                                  <p:childTnLst>
                                    <p:animEffect transition="out" filter="barn(inHorizont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9" presetClass="exit" presetSubtype="10" fill="hold" grpId="0" nodeType="withEffect">
                                  <p:stCondLst>
                                    <p:cond delay="0"/>
                                  </p:stCondLst>
                                  <p:childTnLst>
                                    <p:anim calcmode="lin" valueType="num">
                                      <p:cBhvr>
                                        <p:cTn id="36" dur="3000"/>
                                        <p:tgtEl>
                                          <p:spTgt spid="7"/>
                                        </p:tgtEl>
                                        <p:attrNameLst>
                                          <p:attrName>ppt_h</p:attrName>
                                        </p:attrNameLst>
                                      </p:cBhvr>
                                      <p:tavLst>
                                        <p:tav tm="0">
                                          <p:val>
                                            <p:strVal val="ppt_h"/>
                                          </p:val>
                                        </p:tav>
                                        <p:tav tm="100000">
                                          <p:val>
                                            <p:strVal val="ppt_h"/>
                                          </p:val>
                                        </p:tav>
                                      </p:tavLst>
                                    </p:anim>
                                    <p:anim calcmode="lin" valueType="num">
                                      <p:cBhvr>
                                        <p:cTn id="3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 dur="1" fill="hold">
                                          <p:stCondLst>
                                            <p:cond delay="2999"/>
                                          </p:stCondLst>
                                        </p:cTn>
                                        <p:tgtEl>
                                          <p:spTgt spid="7"/>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16" presetClass="exit" presetSubtype="26" fill="hold" grpId="1" nodeType="withEffect">
                                  <p:stCondLst>
                                    <p:cond delay="0"/>
                                  </p:stCondLst>
                                  <p:childTnLst>
                                    <p:animEffect transition="out" filter="barn(inHorizontal)">
                                      <p:cBhvr>
                                        <p:cTn id="43" dur="3000"/>
                                        <p:tgtEl>
                                          <p:spTgt spid="7"/>
                                        </p:tgtEl>
                                      </p:cBhvr>
                                    </p:animEffect>
                                    <p:set>
                                      <p:cBhvr>
                                        <p:cTn id="44" dur="1" fill="hold">
                                          <p:stCondLst>
                                            <p:cond delay="2999"/>
                                          </p:stCondLst>
                                        </p:cTn>
                                        <p:tgtEl>
                                          <p:spTgt spid="7"/>
                                        </p:tgtEl>
                                        <p:attrNameLst>
                                          <p:attrName>style.visibility</p:attrName>
                                        </p:attrNameLst>
                                      </p:cBhvr>
                                      <p:to>
                                        <p:strVal val="hidden"/>
                                      </p:to>
                                    </p:set>
                                  </p:childTnLst>
                                </p:cTn>
                              </p:par>
                              <p:par>
                                <p:cTn id="45" presetID="8" presetClass="entr" presetSubtype="3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diamond(out)">
                                      <p:cBhvr>
                                        <p:cTn id="47" dur="3000"/>
                                        <p:tgtEl>
                                          <p:spTgt spid="8"/>
                                        </p:tgtEl>
                                      </p:cBhvr>
                                    </p:animEffect>
                                  </p:childTnLst>
                                </p:cTn>
                              </p:par>
                              <p:par>
                                <p:cTn id="48" presetID="19"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childTnLst>
                          </p:cTn>
                        </p:par>
                        <p:par>
                          <p:cTn id="52" fill="hold">
                            <p:stCondLst>
                              <p:cond delay="3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1"/>
                                          </p:val>
                                        </p:tav>
                                        <p:tav tm="100000">
                                          <p:val>
                                            <p:strVal val="#ppt_x"/>
                                          </p:val>
                                        </p:tav>
                                      </p:tavLst>
                                    </p:anim>
                                    <p:anim calcmode="lin" valueType="num">
                                      <p:cBhvr>
                                        <p:cTn id="5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323528" y="337220"/>
            <a:ext cx="8568952" cy="504056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visita a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dura aproximadamente unos 70 minutos, empezando cada visita a la hora en punto. El recorrido es de 1200 metros, e incluye una ruta por el interior de las cuevas pasando diferentes salas.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arketing_navidad.jpg"/>
          <p:cNvPicPr>
            <a:picLocks noGrp="1" noChangeAspect="1"/>
          </p:cNvPicPr>
          <p:nvPr>
            <p:ph idx="1"/>
          </p:nvPr>
        </p:nvPicPr>
        <p:blipFill>
          <a:blip r:embed="rId3"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539552"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de unos 1200 metros a través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está perfectamente marcado,  y nos permitirá disfrutar de varias salas con magnificas formas de estalactitas y estalagmitas, junto a diferentes lagos.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4 Marcador de contenido" descr="Natsumi-Hayashi-Levitating-Girl-4.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final del recorrido llegaremos al lago Martel donde hay un anfiteatro en el que se llevará a cabo el concierto de música clásica y el espectáculo de luces, lo cual es sin duda lo que hace diferentes y especiales a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dir="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p:cTn id="13" dur="3000" fill="hold"/>
                                        <p:tgtEl>
                                          <p:spTgt spid="24578"/>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24578"/>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24578"/>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24578"/>
                                        </p:tgtEl>
                                        <p:attrNameLst>
                                          <p:attrName>ppt_y</p:attrName>
                                        </p:attrNameLst>
                                      </p:cBhvr>
                                      <p:tavLst>
                                        <p:tav tm="0">
                                          <p:val>
                                            <p:strVal val="#ppt_y"/>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4000" fill="hold"/>
                                        <p:tgtEl>
                                          <p:spTgt spid="24578"/>
                                        </p:tgtEl>
                                        <p:attrNameLst>
                                          <p:attrName>ppt_w</p:attrName>
                                        </p:attrNameLst>
                                      </p:cBhvr>
                                      <p:tavLst>
                                        <p:tav tm="0">
                                          <p:val>
                                            <p:fltVal val="0"/>
                                          </p:val>
                                        </p:tav>
                                        <p:tav tm="100000">
                                          <p:val>
                                            <p:strVal val="#ppt_w"/>
                                          </p:val>
                                        </p:tav>
                                      </p:tavLst>
                                    </p:anim>
                                    <p:anim calcmode="lin" valueType="num">
                                      <p:cBhvr>
                                        <p:cTn id="20" dur="4000" fill="hold"/>
                                        <p:tgtEl>
                                          <p:spTgt spid="24578"/>
                                        </p:tgtEl>
                                        <p:attrNameLst>
                                          <p:attrName>ppt_h</p:attrName>
                                        </p:attrNameLst>
                                      </p:cBhvr>
                                      <p:tavLst>
                                        <p:tav tm="0">
                                          <p:val>
                                            <p:fltVal val="0"/>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3560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481013"/>
            <a:ext cx="865187" cy="4699000"/>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17525"/>
            <a:ext cx="928687" cy="466248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36575"/>
            <a:ext cx="928688"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395536" y="4657700"/>
            <a:ext cx="842493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Sala Luis </a:t>
            </a:r>
            <a:r>
              <a:rPr lang="es-ES" b="1" i="1" dirty="0" err="1" smtClean="0">
                <a:effectLst>
                  <a:glow rad="101600">
                    <a:srgbClr val="C00000">
                      <a:alpha val="60000"/>
                    </a:srgbClr>
                  </a:glow>
                  <a:outerShdw blurRad="38100" dist="38100" dir="2700000" algn="tl">
                    <a:srgbClr val="000000">
                      <a:alpha val="43137"/>
                    </a:srgbClr>
                  </a:outerShdw>
                </a:effectLst>
              </a:rPr>
              <a:t>Armand</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 primera sala es conocida como el vestíbulo, y nada más entrar siempre recomiendan abrir y cerrar los ojos durante 30 segundos para acostumbrarse al cambio de luz.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4000"/>
                                        <p:tgtEl>
                                          <p:spTgt spid="16"/>
                                        </p:tgtEl>
                                      </p:cBhvr>
                                    </p:animEffect>
                                    <p:set>
                                      <p:cBhvr>
                                        <p:cTn id="34" dur="1" fill="hold">
                                          <p:stCondLst>
                                            <p:cond delay="3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fltVal val="0"/>
                                          </p:val>
                                        </p:tav>
                                        <p:tav tm="100000">
                                          <p:val>
                                            <p:strVal val="#ppt_w"/>
                                          </p:val>
                                        </p:tav>
                                      </p:tavLst>
                                    </p:anim>
                                    <p:anim calcmode="lin" valueType="num">
                                      <p:cBhvr>
                                        <p:cTn id="38" dur="4000" fill="hold"/>
                                        <p:tgtEl>
                                          <p:spTgt spid="4"/>
                                        </p:tgtEl>
                                        <p:attrNameLst>
                                          <p:attrName>ppt_h</p:attrName>
                                        </p:attrNameLst>
                                      </p:cBhvr>
                                      <p:tavLst>
                                        <p:tav tm="0">
                                          <p:val>
                                            <p:fltVal val="0"/>
                                          </p:val>
                                        </p:tav>
                                        <p:tav tm="100000">
                                          <p:val>
                                            <p:strVal val="#ppt_h"/>
                                          </p:val>
                                        </p:tav>
                                      </p:tavLst>
                                    </p:anim>
                                  </p:childTnLst>
                                </p:cTn>
                              </p:par>
                              <p:par>
                                <p:cTn id="39" presetID="14" presetClass="entr" presetSubtype="5"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vertical)">
                                      <p:cBhvr>
                                        <p:cTn id="41" dur="4000"/>
                                        <p:tgtEl>
                                          <p:spTgt spid="4"/>
                                        </p:tgtEl>
                                      </p:cBhvr>
                                    </p:animEffect>
                                  </p:childTnLst>
                                </p:cTn>
                              </p:par>
                              <p:par>
                                <p:cTn id="42" presetID="4"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ox(out)">
                                      <p:cBhvr>
                                        <p:cTn id="44" dur="4000"/>
                                        <p:tgtEl>
                                          <p:spTgt spid="4"/>
                                        </p:tgtEl>
                                      </p:cBhvr>
                                    </p:animEffect>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dian-house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4999"/>
          </a:xfrm>
          <a:prstGeom prst="rect">
            <a:avLst/>
          </a:prstGeom>
          <a:solidFill>
            <a:srgbClr val="FFC000">
              <a:alpha val="7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1"/>
            <a:ext cx="9144000" cy="5715000"/>
          </a:xfrm>
          <a:prstGeom prst="rect">
            <a:avLst/>
          </a:prstGeom>
          <a:solidFill>
            <a:schemeClr val="accent6">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Bajaremos por esta sala para pasar un pequeño lago, llamado de la Reina Victoria, y ya empezamos a contemplar la belleza de la gruta, con formaciones que sorprenden al visitante para llegar a la siguiente sala.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500"/>
                                        <p:tgtEl>
                                          <p:spTgt spid="9"/>
                                        </p:tgtEl>
                                      </p:cBhvr>
                                    </p:animEffect>
                                    <p:set>
                                      <p:cBhvr>
                                        <p:cTn id="10" dur="1" fill="hold">
                                          <p:stCondLst>
                                            <p:cond delay="3499"/>
                                          </p:stCondLst>
                                        </p:cTn>
                                        <p:tgtEl>
                                          <p:spTgt spid="9"/>
                                        </p:tgtEl>
                                        <p:attrNameLst>
                                          <p:attrName>style.visibility</p:attrName>
                                        </p:attrNameLst>
                                      </p:cBhvr>
                                      <p:to>
                                        <p:strVal val="hidden"/>
                                      </p:to>
                                    </p:se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s.jpg pub americano 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8915" name="4 CuadroTexto"/>
          <p:cNvSpPr txBox="1">
            <a:spLocks noChangeArrowheads="1"/>
          </p:cNvSpPr>
          <p:nvPr/>
        </p:nvSpPr>
        <p:spPr bwMode="auto">
          <a:xfrm>
            <a:off x="428625" y="5407025"/>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eaLnBrk="1" hangingPunct="1"/>
            <a:endParaRPr lang="es-ES" altLang="es-ES">
              <a:latin typeface="Calibri" pitchFamily="34" charset="0"/>
            </a:endParaRPr>
          </a:p>
        </p:txBody>
      </p:sp>
      <p:sp>
        <p:nvSpPr>
          <p:cNvPr id="6" name="5 Rectángulo"/>
          <p:cNvSpPr/>
          <p:nvPr/>
        </p:nvSpPr>
        <p:spPr>
          <a:xfrm>
            <a:off x="0" y="0"/>
            <a:ext cx="9144000" cy="5715000"/>
          </a:xfrm>
          <a:prstGeom prst="rect">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179512" y="4369668"/>
            <a:ext cx="878497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Sala Herreros y la Selva Virgen. </a:t>
            </a:r>
            <a:r>
              <a:rPr lang="es-ES" i="1" dirty="0" smtClean="0">
                <a:effectLst>
                  <a:glow rad="101600">
                    <a:srgbClr val="C00000">
                      <a:alpha val="60000"/>
                    </a:srgbClr>
                  </a:glow>
                  <a:outerShdw blurRad="38100" dist="38100" dir="2700000" algn="tl">
                    <a:srgbClr val="000000">
                      <a:alpha val="43137"/>
                    </a:srgbClr>
                  </a:outerShdw>
                </a:effectLst>
              </a:rPr>
              <a:t>Tiene unos 100 metros de longitud siendo una de las más bellas por la multitud y variedad de las formaciones. Podemos dar rienda libre a nuestra imaginación para ver cortinas, corales, budas, pagodas… Y por supuesto el agua, con sus múltiples colores que añaden espectacularidad a la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prism dir="u" isInverted="1"/>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332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lejos encontramos una zona llamada el bosque quemado, columnas oscuras con tonalidades negras. Aquí da comienzo la Selva Virgen, un verdadero bosque de palmeras de calcita elevando sus troncos al techo.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d"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4"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times square. nueva yor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CC3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accent6">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251520"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cúpula </a:t>
            </a:r>
            <a:r>
              <a:rPr lang="es-ES" b="1" i="1" dirty="0" err="1" smtClean="0">
                <a:effectLst>
                  <a:glow rad="101600">
                    <a:srgbClr val="C00000">
                      <a:alpha val="60000"/>
                    </a:srgbClr>
                  </a:glow>
                  <a:outerShdw blurRad="38100" dist="38100" dir="2700000" algn="tl">
                    <a:srgbClr val="000000">
                      <a:alpha val="43137"/>
                    </a:srgbClr>
                  </a:outerShdw>
                </a:effectLst>
              </a:rPr>
              <a:t>Moragues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es una especie de anfiteatro suavemente inclinado, donde encontramos el lago Martel. El Lago Martel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hlinkClick r:id="rId3" tooltip="cuevas del drach excursion"/>
              </a:rPr>
              <a:t> </a:t>
            </a:r>
            <a:r>
              <a:rPr lang="es-ES" i="1" dirty="0" smtClean="0">
                <a:effectLst>
                  <a:glow rad="101600">
                    <a:srgbClr val="C00000">
                      <a:alpha val="60000"/>
                    </a:srgbClr>
                  </a:glow>
                  <a:outerShdw blurRad="38100" dist="38100" dir="2700000" algn="tl">
                    <a:srgbClr val="000000">
                      <a:alpha val="43137"/>
                    </a:srgbClr>
                  </a:outerShdw>
                </a:effectLst>
              </a:rPr>
              <a:t>está considerado uno de los lagos subterráneos más grande del mundo con 117 metros de largo y 30 metros de ancho.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omb/>
      </p:transition>
    </mc:Choice>
    <mc:Fallback>
      <p:transition spd="slow" advTm="32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7" presetClass="exit" presetSubtype="1" fill="hold" grpId="1" nodeType="withEffect">
                                  <p:stCondLst>
                                    <p:cond delay="0"/>
                                  </p:stCondLst>
                                  <p:childTnLst>
                                    <p:anim calcmode="lin" valueType="num">
                                      <p:cBhvr additive="base">
                                        <p:cTn id="9" dur="4000"/>
                                        <p:tgtEl>
                                          <p:spTgt spid="6"/>
                                        </p:tgtEl>
                                        <p:attrNameLst>
                                          <p:attrName>ppt_x</p:attrName>
                                        </p:attrNameLst>
                                      </p:cBhvr>
                                      <p:tavLst>
                                        <p:tav tm="0">
                                          <p:val>
                                            <p:strVal val="ppt_x"/>
                                          </p:val>
                                        </p:tav>
                                        <p:tav tm="100000">
                                          <p:val>
                                            <p:strVal val="ppt_x"/>
                                          </p:val>
                                        </p:tav>
                                      </p:tavLst>
                                    </p:anim>
                                    <p:anim calcmode="lin" valueType="num">
                                      <p:cBhvr additive="base">
                                        <p:cTn id="10" dur="4000"/>
                                        <p:tgtEl>
                                          <p:spTgt spid="6"/>
                                        </p:tgtEl>
                                        <p:attrNameLst>
                                          <p:attrName>ppt_y</p:attrName>
                                        </p:attrNameLst>
                                      </p:cBhvr>
                                      <p:tavLst>
                                        <p:tav tm="0">
                                          <p:val>
                                            <p:strVal val="ppt_y"/>
                                          </p:val>
                                        </p:tav>
                                        <p:tav tm="100000">
                                          <p:val>
                                            <p:strVal val="0-ppt_h/2"/>
                                          </p:val>
                                        </p:tav>
                                      </p:tavLst>
                                    </p:anim>
                                    <p:set>
                                      <p:cBhvr>
                                        <p:cTn id="11" dur="1" fill="hold">
                                          <p:stCondLst>
                                            <p:cond delay="3999"/>
                                          </p:stCondLst>
                                        </p:cTn>
                                        <p:tgtEl>
                                          <p:spTgt spid="6"/>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xit" presetSubtype="4" fill="hold" grpId="1" nodeType="withEffect">
                                  <p:stCondLst>
                                    <p:cond delay="0"/>
                                  </p:stCondLst>
                                  <p:childTnLst>
                                    <p:anim calcmode="lin" valueType="num">
                                      <p:cBhvr>
                                        <p:cTn id="16" dur="4000"/>
                                        <p:tgtEl>
                                          <p:spTgt spid="5"/>
                                        </p:tgtEl>
                                        <p:attrNameLst>
                                          <p:attrName>ppt_x</p:attrName>
                                        </p:attrNameLst>
                                      </p:cBhvr>
                                      <p:tavLst>
                                        <p:tav tm="0">
                                          <p:val>
                                            <p:strVal val="ppt_x"/>
                                          </p:val>
                                        </p:tav>
                                        <p:tav tm="100000">
                                          <p:val>
                                            <p:strVal val="ppt_x"/>
                                          </p:val>
                                        </p:tav>
                                      </p:tavLst>
                                    </p:anim>
                                    <p:anim calcmode="lin" valueType="num">
                                      <p:cBhvr>
                                        <p:cTn id="17" dur="4000"/>
                                        <p:tgtEl>
                                          <p:spTgt spid="5"/>
                                        </p:tgtEl>
                                        <p:attrNameLst>
                                          <p:attrName>ppt_y</p:attrName>
                                        </p:attrNameLst>
                                      </p:cBhvr>
                                      <p:tavLst>
                                        <p:tav tm="0">
                                          <p:val>
                                            <p:strVal val="ppt_y"/>
                                          </p:val>
                                        </p:tav>
                                        <p:tav tm="100000">
                                          <p:val>
                                            <p:strVal val="ppt_y+ppt_h/2"/>
                                          </p:val>
                                        </p:tav>
                                      </p:tavLst>
                                    </p:anim>
                                    <p:anim calcmode="lin" valueType="num">
                                      <p:cBhvr>
                                        <p:cTn id="18" dur="4000"/>
                                        <p:tgtEl>
                                          <p:spTgt spid="5"/>
                                        </p:tgtEl>
                                        <p:attrNameLst>
                                          <p:attrName>ppt_w</p:attrName>
                                        </p:attrNameLst>
                                      </p:cBhvr>
                                      <p:tavLst>
                                        <p:tav tm="0">
                                          <p:val>
                                            <p:strVal val="ppt_w"/>
                                          </p:val>
                                        </p:tav>
                                        <p:tav tm="100000">
                                          <p:val>
                                            <p:strVal val="ppt_w"/>
                                          </p:val>
                                        </p:tav>
                                      </p:tavLst>
                                    </p:anim>
                                    <p:anim calcmode="lin" valueType="num">
                                      <p:cBhvr>
                                        <p:cTn id="19" dur="4000"/>
                                        <p:tgtEl>
                                          <p:spTgt spid="5"/>
                                        </p:tgtEl>
                                        <p:attrNameLst>
                                          <p:attrName>ppt_h</p:attrName>
                                        </p:attrNameLst>
                                      </p:cBhvr>
                                      <p:tavLst>
                                        <p:tav tm="0">
                                          <p:val>
                                            <p:strVal val="ppt_h"/>
                                          </p:val>
                                        </p:tav>
                                        <p:tav tm="100000">
                                          <p:val>
                                            <p:fltVal val="0"/>
                                          </p:val>
                                        </p:tav>
                                      </p:tavLst>
                                    </p:anim>
                                    <p:set>
                                      <p:cBhvr>
                                        <p:cTn id="20" dur="1" fill="hold">
                                          <p:stCondLst>
                                            <p:cond delay="3999"/>
                                          </p:stCondLst>
                                        </p:cTn>
                                        <p:tgtEl>
                                          <p:spTgt spid="5"/>
                                        </p:tgtEl>
                                        <p:attrNameLst>
                                          <p:attrName>style.visibility</p:attrName>
                                        </p:attrNameLst>
                                      </p:cBhvr>
                                      <p:to>
                                        <p:strVal val="hidden"/>
                                      </p:to>
                                    </p:set>
                                  </p:childTnLst>
                                </p:cTn>
                              </p:par>
                              <p:par>
                                <p:cTn id="21" presetID="23" presetClass="entr" presetSubtype="3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strVal val="(6*min(max(#ppt_w*#ppt_h,.3),1)-7.4)/-.7*#ppt_w"/>
                                          </p:val>
                                        </p:tav>
                                        <p:tav tm="100000">
                                          <p:val>
                                            <p:strVal val="#ppt_w"/>
                                          </p:val>
                                        </p:tav>
                                      </p:tavLst>
                                    </p:anim>
                                    <p:anim calcmode="lin" valueType="num">
                                      <p:cBhvr>
                                        <p:cTn id="24" dur="4000" fill="hold"/>
                                        <p:tgtEl>
                                          <p:spTgt spid="4"/>
                                        </p:tgtEl>
                                        <p:attrNameLst>
                                          <p:attrName>ppt_h</p:attrName>
                                        </p:attrNameLst>
                                      </p:cBhvr>
                                      <p:tavLst>
                                        <p:tav tm="0">
                                          <p:val>
                                            <p:strVal val="(6*min(max(#ppt_w*#ppt_h,.3),1)-7.4)/-.7*#ppt_h"/>
                                          </p:val>
                                        </p:tav>
                                        <p:tav tm="100000">
                                          <p:val>
                                            <p:strVal val="#ppt_h"/>
                                          </p:val>
                                        </p:tav>
                                      </p:tavLst>
                                    </p:anim>
                                    <p:anim calcmode="lin" valueType="num">
                                      <p:cBhvr>
                                        <p:cTn id="25" dur="4000" fill="hold"/>
                                        <p:tgtEl>
                                          <p:spTgt spid="4"/>
                                        </p:tgtEl>
                                        <p:attrNameLst>
                                          <p:attrName>ppt_x</p:attrName>
                                        </p:attrNameLst>
                                      </p:cBhvr>
                                      <p:tavLst>
                                        <p:tav tm="0">
                                          <p:val>
                                            <p:fltVal val="0.5"/>
                                          </p:val>
                                        </p:tav>
                                        <p:tav tm="100000">
                                          <p:val>
                                            <p:strVal val="#ppt_x"/>
                                          </p:val>
                                        </p:tav>
                                      </p:tavLst>
                                    </p:anim>
                                    <p:anim calcmode="lin" valueType="num">
                                      <p:cBhvr>
                                        <p:cTn id="26" dur="4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827 - copi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539552"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Atravesar en barca el lago es una de las sorpresas del lugar. Pero antes de hacerlo, la visita se verá amenizada con un pequeño concierto de música clásica interpretado por dos violinistas, un violonchelista y un armonista que aprovechan la acústica natural de la cueva.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comb dir="vert"/>
      </p:transition>
    </mc:Choice>
    <mc:Fallback>
      <p:transition spd="slow" advTm="31000">
        <p:comb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02.jpg"/>
          <p:cNvPicPr>
            <a:picLocks noChangeAspect="1"/>
          </p:cNvPicPr>
          <p:nvPr/>
        </p:nvPicPr>
        <p:blipFill>
          <a:blip r:embed="rId2" cstate="print"/>
          <a:stretch>
            <a:fillRect/>
          </a:stretch>
        </p:blipFill>
        <p:spPr bwMode="auto">
          <a:xfrm>
            <a:off x="6350" y="-1490"/>
            <a:ext cx="9144000" cy="571797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Naranja oscuro.jpg"/>
          <p:cNvPicPr>
            <a:picLocks noChangeAspect="1"/>
          </p:cNvPicPr>
          <p:nvPr/>
        </p:nvPicPr>
        <p:blipFill>
          <a:blip r:embed="rId2" cstate="print"/>
          <a:stretch>
            <a:fillRect/>
          </a:stretch>
        </p:blipFill>
        <p:spPr bwMode="auto">
          <a:xfrm>
            <a:off x="1588" y="0"/>
            <a:ext cx="9140825" cy="57154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Naranja oscuro.jpg"/>
          <p:cNvPicPr>
            <a:picLocks noChangeAspect="1"/>
          </p:cNvPicPr>
          <p:nvPr/>
        </p:nvPicPr>
        <p:blipFill>
          <a:blip r:embed="rId2" cstate="print"/>
          <a:stretch>
            <a:fillRect/>
          </a:stretch>
        </p:blipFill>
        <p:spPr bwMode="auto">
          <a:xfrm>
            <a:off x="0" y="0"/>
            <a:ext cx="9139238" cy="5715000"/>
          </a:xfrm>
          <a:prstGeom prst="rect">
            <a:avLst/>
          </a:prstGeom>
          <a:solidFill>
            <a:srgbClr val="92D05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monótono mar irrepetible las ha labrado y con ellas el mayor lago subterráneo de Europa, por el que discurren botes repletos de visitantes que se deleitan con el espectáculo de luz y sonido.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25" presetClass="entr" presetSubtype="0" fill="hold"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p:cTn id="13"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4"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5"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anim calcmode="lin" valueType="num">
                                      <p:cBhvr>
                                        <p:cTn id="17"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8"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9"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20" dur="3000" decel="50000">
                                          <p:stCondLst>
                                            <p:cond delay="0"/>
                                          </p:stCondLst>
                                        </p:cTn>
                                        <p:tgtEl>
                                          <p:spTgt spid="5"/>
                                        </p:tgtEl>
                                      </p:cBhvr>
                                    </p:animEffect>
                                  </p:childTnLst>
                                </p:cTn>
                              </p:par>
                              <p:par>
                                <p:cTn id="21" presetID="31" presetClass="exit" presetSubtype="0" fill="hold" nodeType="withEffect">
                                  <p:stCondLst>
                                    <p:cond delay="1000"/>
                                  </p:stCondLst>
                                  <p:iterate type="lt">
                                    <p:tmPct val="5000"/>
                                  </p:iterate>
                                  <p:childTnLst>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fltVal val="0"/>
                                          </p:val>
                                        </p:tav>
                                      </p:tavLst>
                                    </p:anim>
                                    <p:anim calcmode="lin" valueType="num">
                                      <p:cBhvr>
                                        <p:cTn id="24" dur="3000"/>
                                        <p:tgtEl>
                                          <p:spTgt spid="5"/>
                                        </p:tgtEl>
                                        <p:attrNameLst>
                                          <p:attrName>style.rotation</p:attrName>
                                        </p:attrNameLst>
                                      </p:cBhvr>
                                      <p:tavLst>
                                        <p:tav tm="0">
                                          <p:val>
                                            <p:fltVal val="0"/>
                                          </p:val>
                                        </p:tav>
                                        <p:tav tm="100000">
                                          <p:val>
                                            <p:fltVal val="90"/>
                                          </p:val>
                                        </p:tav>
                                      </p:tavLst>
                                    </p:anim>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2" presetClass="exit" presetSubtype="9" fill="hold" nodeType="withEffect">
                                  <p:stCondLst>
                                    <p:cond delay="1000"/>
                                  </p:stCondLst>
                                  <p:iterate type="lt">
                                    <p:tmPct val="0"/>
                                  </p:iterate>
                                  <p:childTnLst>
                                    <p:anim calcmode="lin" valueType="num">
                                      <p:cBhvr additive="base">
                                        <p:cTn id="28" dur="3000"/>
                                        <p:tgtEl>
                                          <p:spTgt spid="5"/>
                                        </p:tgtEl>
                                        <p:attrNameLst>
                                          <p:attrName>ppt_x</p:attrName>
                                        </p:attrNameLst>
                                      </p:cBhvr>
                                      <p:tavLst>
                                        <p:tav tm="0">
                                          <p:val>
                                            <p:strVal val="ppt_x"/>
                                          </p:val>
                                        </p:tav>
                                        <p:tav tm="100000">
                                          <p:val>
                                            <p:strVal val="0-ppt_w/2"/>
                                          </p:val>
                                        </p:tav>
                                      </p:tavLst>
                                    </p:anim>
                                    <p:anim calcmode="lin" valueType="num">
                                      <p:cBhvr additive="base">
                                        <p:cTn id="29" dur="3000"/>
                                        <p:tgtEl>
                                          <p:spTgt spid="5"/>
                                        </p:tgtEl>
                                        <p:attrNameLst>
                                          <p:attrName>ppt_y</p:attrName>
                                        </p:attrNameLst>
                                      </p:cBhvr>
                                      <p:tavLst>
                                        <p:tav tm="0">
                                          <p:val>
                                            <p:strVal val="ppt_y"/>
                                          </p:val>
                                        </p:tav>
                                        <p:tav tm="100000">
                                          <p:val>
                                            <p:strVal val="0-ppt_h/2"/>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8" fill="hold" nodeType="withEffect">
                                  <p:stCondLst>
                                    <p:cond delay="200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ppt_x</p:attrName>
                                        </p:attrNameLst>
                                      </p:cBhvr>
                                      <p:tavLst>
                                        <p:tav tm="0">
                                          <p:val>
                                            <p:strVal val="#ppt_x-#ppt_w/2"/>
                                          </p:val>
                                        </p:tav>
                                        <p:tav tm="100000">
                                          <p:val>
                                            <p:strVal val="#ppt_x"/>
                                          </p:val>
                                        </p:tav>
                                      </p:tavLst>
                                    </p:anim>
                                    <p:anim calcmode="lin" valueType="num">
                                      <p:cBhvr>
                                        <p:cTn id="34" dur="3000" fill="hold"/>
                                        <p:tgtEl>
                                          <p:spTgt spid="6"/>
                                        </p:tgtEl>
                                        <p:attrNameLst>
                                          <p:attrName>ppt_y</p:attrName>
                                        </p:attrNameLst>
                                      </p:cBhvr>
                                      <p:tavLst>
                                        <p:tav tm="0">
                                          <p:val>
                                            <p:strVal val="#ppt_y"/>
                                          </p:val>
                                        </p:tav>
                                        <p:tav tm="100000">
                                          <p:val>
                                            <p:strVal val="#ppt_y"/>
                                          </p:val>
                                        </p:tav>
                                      </p:tavLst>
                                    </p:anim>
                                    <p:anim calcmode="lin" valueType="num">
                                      <p:cBhvr>
                                        <p:cTn id="35" dur="3000" fill="hold"/>
                                        <p:tgtEl>
                                          <p:spTgt spid="6"/>
                                        </p:tgtEl>
                                        <p:attrNameLst>
                                          <p:attrName>ppt_w</p:attrName>
                                        </p:attrNameLst>
                                      </p:cBhvr>
                                      <p:tavLst>
                                        <p:tav tm="0">
                                          <p:val>
                                            <p:fltVal val="0"/>
                                          </p:val>
                                        </p:tav>
                                        <p:tav tm="100000">
                                          <p:val>
                                            <p:strVal val="#ppt_w"/>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par>
                                <p:cTn id="37" presetID="25" presetClass="entr" presetSubtype="0" fill="hold" nodeType="withEffect">
                                  <p:stCondLst>
                                    <p:cond delay="2000"/>
                                  </p:stCondLst>
                                  <p:iterate type="lt">
                                    <p:tmPct val="0"/>
                                  </p:iterate>
                                  <p:childTnLst>
                                    <p:set>
                                      <p:cBhvr>
                                        <p:cTn id="38" dur="1" fill="hold">
                                          <p:stCondLst>
                                            <p:cond delay="0"/>
                                          </p:stCondLst>
                                        </p:cTn>
                                        <p:tgtEl>
                                          <p:spTgt spid="6"/>
                                        </p:tgtEl>
                                        <p:attrNameLst>
                                          <p:attrName>style.visibility</p:attrName>
                                        </p:attrNameLst>
                                      </p:cBhvr>
                                      <p:to>
                                        <p:strVal val="visible"/>
                                      </p:to>
                                    </p:set>
                                    <p:anim calcmode="lin" valueType="num">
                                      <p:cBhvr>
                                        <p:cTn id="39"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40"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41"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42" dur="3000" fill="hold"/>
                                        <p:tgtEl>
                                          <p:spTgt spid="6"/>
                                        </p:tgtEl>
                                        <p:attrNameLst>
                                          <p:attrName>ppt_h</p:attrName>
                                        </p:attrNameLst>
                                      </p:cBhvr>
                                      <p:tavLst>
                                        <p:tav tm="0">
                                          <p:val>
                                            <p:strVal val="#ppt_h"/>
                                          </p:val>
                                        </p:tav>
                                        <p:tav tm="100000">
                                          <p:val>
                                            <p:strVal val="#ppt_h"/>
                                          </p:val>
                                        </p:tav>
                                      </p:tavLst>
                                    </p:anim>
                                    <p:anim calcmode="lin" valueType="num">
                                      <p:cBhvr>
                                        <p:cTn id="43"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4"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5"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6" dur="3000" decel="50000">
                                          <p:stCondLst>
                                            <p:cond delay="0"/>
                                          </p:stCondLst>
                                        </p:cTn>
                                        <p:tgtEl>
                                          <p:spTgt spid="6"/>
                                        </p:tgtEl>
                                      </p:cBhvr>
                                    </p:animEffect>
                                  </p:childTnLst>
                                </p:cTn>
                              </p:par>
                              <p:par>
                                <p:cTn id="47" presetID="31" presetClass="exit" presetSubtype="0" fill="hold" nodeType="withEffect">
                                  <p:stCondLst>
                                    <p:cond delay="3500"/>
                                  </p:stCondLst>
                                  <p:iterate type="lt">
                                    <p:tmPct val="5000"/>
                                  </p:iterate>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style.rotation</p:attrName>
                                        </p:attrNameLst>
                                      </p:cBhvr>
                                      <p:tavLst>
                                        <p:tav tm="0">
                                          <p:val>
                                            <p:fltVal val="0"/>
                                          </p:val>
                                        </p:tav>
                                        <p:tav tm="100000">
                                          <p:val>
                                            <p:fltVal val="90"/>
                                          </p:val>
                                        </p:tav>
                                      </p:tavLst>
                                    </p:anim>
                                    <p:animEffect transition="out" filter="fade">
                                      <p:cBhvr>
                                        <p:cTn id="51" dur="3000"/>
                                        <p:tgtEl>
                                          <p:spTgt spid="6"/>
                                        </p:tgtEl>
                                      </p:cBhvr>
                                    </p:animEffect>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nodeType="withEffect">
                                  <p:stCondLst>
                                    <p:cond delay="3500"/>
                                  </p:stCondLst>
                                  <p:iterate type="lt">
                                    <p:tmPct val="0"/>
                                  </p:iterate>
                                  <p:childTnLst>
                                    <p:anim calcmode="lin" valueType="num">
                                      <p:cBhvr additive="base">
                                        <p:cTn id="54" dur="3000"/>
                                        <p:tgtEl>
                                          <p:spTgt spid="6"/>
                                        </p:tgtEl>
                                        <p:attrNameLst>
                                          <p:attrName>ppt_x</p:attrName>
                                        </p:attrNameLst>
                                      </p:cBhvr>
                                      <p:tavLst>
                                        <p:tav tm="0">
                                          <p:val>
                                            <p:strVal val="ppt_x"/>
                                          </p:val>
                                        </p:tav>
                                        <p:tav tm="100000">
                                          <p:val>
                                            <p:strVal val="1+ppt_w/2"/>
                                          </p:val>
                                        </p:tav>
                                      </p:tavLst>
                                    </p:anim>
                                    <p:anim calcmode="lin" valueType="num">
                                      <p:cBhvr additive="base">
                                        <p:cTn id="55" dur="3000"/>
                                        <p:tgtEl>
                                          <p:spTgt spid="6"/>
                                        </p:tgtEl>
                                        <p:attrNameLst>
                                          <p:attrName>ppt_y</p:attrName>
                                        </p:attrNameLst>
                                      </p:cBhvr>
                                      <p:tavLst>
                                        <p:tav tm="0">
                                          <p:val>
                                            <p:strVal val="ppt_y"/>
                                          </p:val>
                                        </p:tav>
                                        <p:tav tm="100000">
                                          <p:val>
                                            <p:strVal val="1+ppt_h/2"/>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ntr" presetSubtype="10" fill="hold" nodeType="withEffect">
                                  <p:stCondLst>
                                    <p:cond delay="350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fltVal val="0"/>
                                          </p:val>
                                        </p:tav>
                                        <p:tav tm="100000">
                                          <p:val>
                                            <p:strVal val="#ppt_w"/>
                                          </p:val>
                                        </p:tav>
                                      </p:tavLst>
                                    </p:anim>
                                    <p:anim calcmode="lin" valueType="num">
                                      <p:cBhvr>
                                        <p:cTn id="60" dur="3000" fill="hold"/>
                                        <p:tgtEl>
                                          <p:spTgt spid="7"/>
                                        </p:tgtEl>
                                        <p:attrNameLst>
                                          <p:attrName>ppt_h</p:attrName>
                                        </p:attrNameLst>
                                      </p:cBhvr>
                                      <p:tavLst>
                                        <p:tav tm="0">
                                          <p:val>
                                            <p:strVal val="#ppt_h"/>
                                          </p:val>
                                        </p:tav>
                                        <p:tav tm="100000">
                                          <p:val>
                                            <p:strVal val="#ppt_h"/>
                                          </p:val>
                                        </p:tav>
                                      </p:tavLst>
                                    </p:anim>
                                  </p:childTnLst>
                                </p:cTn>
                              </p:par>
                            </p:childTnLst>
                          </p:cTn>
                        </p:par>
                        <p:par>
                          <p:cTn id="61" fill="hold">
                            <p:stCondLst>
                              <p:cond delay="65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va-longoria-1920x1200-219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eva-longoria-1920x1200-219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han transitado fenicios, romanos, piratas berberiscos y contrabandistas. Aunque su acondicionamiento turístico sea reciente, hay que visitar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que se denominan así por una leyenda, según la cual un dragón guardaba su acceso.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switch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3000"/>
                                        <p:tgtEl>
                                          <p:spTgt spid="4"/>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atestiguan algunos muros y fragmentos de cerámica, fueron frecuentadas desde los tiempos prehistóricos. Hoy sirven de atracción de visitantes gracias a la belleza de sus salas y lagos.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3 Imagen" descr="p255b2255d2528225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rgbClr val="9966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0" y="595313"/>
            <a:ext cx="184150" cy="9540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eaLnBrk="1" hangingPunct="1">
              <a:defRPr/>
            </a:pPr>
            <a:endParaRPr lang="es-ES" sz="2800">
              <a:effectLst>
                <a:outerShdw blurRad="38100" dist="38100" dir="2700000" algn="tl">
                  <a:srgbClr val="1F497D"/>
                </a:outerShdw>
              </a:effectLst>
              <a:latin typeface="Harrington" pitchFamily="82" charset="0"/>
            </a:endParaRPr>
          </a:p>
          <a:p>
            <a:pPr eaLnBrk="1" hangingPunct="1">
              <a:defRPr/>
            </a:pPr>
            <a:endParaRPr lang="es-ES" sz="2800">
              <a:latin typeface="Calibri" pitchFamily="34" charset="0"/>
            </a:endParaRPr>
          </a:p>
        </p:txBody>
      </p:sp>
      <p:sp>
        <p:nvSpPr>
          <p:cNvPr id="6" name="5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principal característica de las Coves del </a:t>
            </a:r>
            <a:r>
              <a:rPr lang="es-ES" i="1" dirty="0" err="1" smtClean="0">
                <a:effectLst>
                  <a:glow rad="101600">
                    <a:srgbClr val="C00000">
                      <a:alpha val="60000"/>
                    </a:srgbClr>
                  </a:glow>
                  <a:outerShdw blurRad="38100" dist="38100" dir="2700000" algn="tl">
                    <a:srgbClr val="000000">
                      <a:alpha val="43137"/>
                    </a:srgbClr>
                  </a:outerShdw>
                </a:effectLst>
              </a:rPr>
              <a:t>Drac</a:t>
            </a:r>
            <a:r>
              <a:rPr lang="es-ES" i="1" dirty="0" smtClean="0">
                <a:effectLst>
                  <a:glow rad="101600">
                    <a:srgbClr val="C00000">
                      <a:alpha val="60000"/>
                    </a:srgbClr>
                  </a:glow>
                  <a:outerShdw blurRad="38100" dist="38100" dir="2700000" algn="tl">
                    <a:srgbClr val="000000">
                      <a:alpha val="43137"/>
                    </a:srgbClr>
                  </a:outerShdw>
                </a:effectLst>
              </a:rPr>
              <a:t> son sus seis estanques, repletos de estalactitas y estalagmitas. El más extenso es el lago Martel, uno de los mayores del mundo, que tiene instalado un auditorio con un aforo de más de un centenar de espectadores en el que en ocasiones se celebran conciertos y espectáculos.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flip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box(out)">
                                      <p:cBhvr>
                                        <p:cTn id="13" dur="3000"/>
                                        <p:tgtEl>
                                          <p:spTgt spid="12290"/>
                                        </p:tgtEl>
                                      </p:cBhvr>
                                    </p:animEffect>
                                  </p:childTnLst>
                                </p:cTn>
                              </p:par>
                              <p:par>
                                <p:cTn id="14" presetID="14" presetClass="entr" presetSubtype="10" fill="hold" nodeType="withEffect">
                                  <p:stCondLst>
                                    <p:cond delay="2000"/>
                                  </p:stCondLst>
                                  <p:childTnLst>
                                    <p:set>
                                      <p:cBhvr>
                                        <p:cTn id="15" dur="1" fill="hold">
                                          <p:stCondLst>
                                            <p:cond delay="0"/>
                                          </p:stCondLst>
                                        </p:cTn>
                                        <p:tgtEl>
                                          <p:spTgt spid="12290"/>
                                        </p:tgtEl>
                                        <p:attrNameLst>
                                          <p:attrName>style.visibility</p:attrName>
                                        </p:attrNameLst>
                                      </p:cBhvr>
                                      <p:to>
                                        <p:strVal val="visible"/>
                                      </p:to>
                                    </p:set>
                                    <p:animEffect transition="in" filter="randombar(horizontal)">
                                      <p:cBhvr>
                                        <p:cTn id="16" dur="2000"/>
                                        <p:tgtEl>
                                          <p:spTgt spid="12290"/>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32 miami flori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3251" name="5 CuadroTexto"/>
          <p:cNvSpPr txBox="1">
            <a:spLocks noChangeArrowheads="1"/>
          </p:cNvSpPr>
          <p:nvPr/>
        </p:nvSpPr>
        <p:spPr bwMode="auto">
          <a:xfrm>
            <a:off x="0" y="6370638"/>
            <a:ext cx="238125" cy="368300"/>
          </a:xfrm>
          <a:prstGeom prst="rect">
            <a:avLst/>
          </a:prstGeom>
          <a:noFill/>
          <a:ln w="9525">
            <a:noFill/>
            <a:miter lim="800000"/>
            <a:headEnd/>
            <a:tailEnd/>
          </a:ln>
        </p:spPr>
        <p:txBody>
          <a:bodyPr wrap="none">
            <a:spAutoFit/>
          </a:bodyPr>
          <a:lstStyle/>
          <a:p>
            <a:pPr eaLnBrk="1" hangingPunct="1"/>
            <a:r>
              <a:rPr lang="es-ES" altLang="es-ES">
                <a:latin typeface="Calibri" pitchFamily="34" charset="0"/>
              </a:rPr>
              <a:t> </a:t>
            </a:r>
          </a:p>
        </p:txBody>
      </p:sp>
      <p:sp>
        <p:nvSpPr>
          <p:cNvPr id="7" name="6 Rectángulo"/>
          <p:cNvSpPr/>
          <p:nvPr/>
        </p:nvSpPr>
        <p:spPr>
          <a:xfrm>
            <a:off x="0" y="0"/>
            <a:ext cx="4572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6500827" y="4702982"/>
            <a:ext cx="184731" cy="64633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
        <p:nvSpPr>
          <p:cNvPr id="6" name="5 Rectángulo"/>
          <p:cNvSpPr/>
          <p:nvPr/>
        </p:nvSpPr>
        <p:spPr>
          <a:xfrm>
            <a:off x="4572000" y="0"/>
            <a:ext cx="4572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estanque, donde se descubrió un crustáceo ciego y minúsculo endémico de estas cuevas, cuenta con un sistema luminotécnico creado por Carlos </a:t>
            </a:r>
            <a:r>
              <a:rPr lang="es-ES" i="1" dirty="0" err="1" smtClean="0">
                <a:effectLst>
                  <a:glow rad="101600">
                    <a:srgbClr val="C00000">
                      <a:alpha val="60000"/>
                    </a:srgbClr>
                  </a:glow>
                  <a:outerShdw blurRad="38100" dist="38100" dir="2700000" algn="tl">
                    <a:srgbClr val="000000">
                      <a:alpha val="43137"/>
                    </a:srgbClr>
                  </a:outerShdw>
                </a:effectLst>
              </a:rPr>
              <a:t>Buigas</a:t>
            </a:r>
            <a:r>
              <a:rPr lang="es-ES" i="1" dirty="0" smtClean="0">
                <a:effectLst>
                  <a:glow rad="101600">
                    <a:srgbClr val="C00000">
                      <a:alpha val="60000"/>
                    </a:srgbClr>
                  </a:glow>
                  <a:outerShdw blurRad="38100" dist="38100" dir="2700000" algn="tl">
                    <a:srgbClr val="000000">
                      <a:alpha val="43137"/>
                    </a:srgbClr>
                  </a:outerShdw>
                </a:effectLst>
              </a:rPr>
              <a:t> y que sirve para simular un amanecer en las profundidades de la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4"/>
                                        </p:tgtEl>
                                        <p:attrNameLst>
                                          <p:attrName>ppt_x</p:attrName>
                                          <p:attrName>ppt_y</p:attrName>
                                        </p:attrNameLst>
                                      </p:cBhvr>
                                    </p:animMotion>
                                    <p:animEffect transition="in" filter="fade">
                                      <p:cBhvr>
                                        <p:cTn id="24" dur="3000"/>
                                        <p:tgtEl>
                                          <p:spTgt spid="4"/>
                                        </p:tgtEl>
                                      </p:cBhvr>
                                    </p:animEffec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9966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23528" y="265212"/>
            <a:ext cx="8496944" cy="5184576"/>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que se visita tiene aproximadamente un kilómetro de extensión y destacan: la cueva de Luis Salvador, el mirador de los Cíclopes, el gran Salón, el pozo de los Vampiros y la sala Luis </a:t>
            </a:r>
            <a:r>
              <a:rPr lang="es-ES" i="1" dirty="0" err="1" smtClean="0">
                <a:effectLst>
                  <a:glow rad="101600">
                    <a:srgbClr val="C00000">
                      <a:alpha val="60000"/>
                    </a:srgbClr>
                  </a:glow>
                  <a:outerShdw blurRad="38100" dist="38100" dir="2700000" algn="tl">
                    <a:srgbClr val="000000">
                      <a:alpha val="43137"/>
                    </a:srgbClr>
                  </a:outerShdw>
                </a:effectLst>
              </a:rPr>
              <a:t>Armand</a:t>
            </a:r>
            <a:r>
              <a:rPr lang="es-ES" i="1" dirty="0" smtClean="0">
                <a:effectLst>
                  <a:glow rad="101600">
                    <a:srgbClr val="C00000">
                      <a:alpha val="60000"/>
                    </a:srgbClr>
                  </a:glow>
                  <a:outerShdw blurRad="38100" dist="38100" dir="2700000" algn="tl">
                    <a:srgbClr val="000000">
                      <a:alpha val="43137"/>
                    </a:srgbClr>
                  </a:outerShdw>
                </a:effectLst>
              </a:rPr>
              <a:t>. El itinerario concluye cruzando el lago en barca.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gallery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2.jpg"/>
          <p:cNvPicPr>
            <a:picLocks noChangeAspect="1"/>
          </p:cNvPicPr>
          <p:nvPr/>
        </p:nvPicPr>
        <p:blipFill>
          <a:blip r:embed="rId2" cstate="print"/>
          <a:stretch>
            <a:fillRect/>
          </a:stretch>
        </p:blipFill>
        <p:spPr bwMode="auto">
          <a:xfrm>
            <a:off x="0" y="0"/>
            <a:ext cx="9156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Color 02.jpg"/>
          <p:cNvPicPr>
            <a:picLocks noChangeAspect="1"/>
          </p:cNvPicPr>
          <p:nvPr/>
        </p:nvPicPr>
        <p:blipFill>
          <a:blip r:embed="rId2" cstate="print"/>
          <a:stretch>
            <a:fillRect/>
          </a:stretch>
        </p:blipFill>
        <p:spPr bwMode="auto">
          <a:xfrm>
            <a:off x="0" y="0"/>
            <a:ext cx="9156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temperatura del interior del Lago Martel es de unos 17ºC, eso significa que es un poco más baja que la temperatura media del interior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que es de unos 20ºC.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ppt_w+.3"/>
                                          </p:val>
                                        </p:tav>
                                        <p:tav tm="100000">
                                          <p:val>
                                            <p:strVal val="#ppt_w"/>
                                          </p:val>
                                        </p:tav>
                                      </p:tavLst>
                                    </p:anim>
                                    <p:anim calcmode="lin" valueType="num">
                                      <p:cBhvr>
                                        <p:cTn id="8" dur="4000" fill="hold"/>
                                        <p:tgtEl>
                                          <p:spTgt spid="8"/>
                                        </p:tgtEl>
                                        <p:attrNameLst>
                                          <p:attrName>ppt_h</p:attrName>
                                        </p:attrNameLst>
                                      </p:cBhvr>
                                      <p:tavLst>
                                        <p:tav tm="0">
                                          <p:val>
                                            <p:strVal val="#ppt_h"/>
                                          </p:val>
                                        </p:tav>
                                        <p:tav tm="100000">
                                          <p:val>
                                            <p:strVal val="#ppt_h"/>
                                          </p:val>
                                        </p:tav>
                                      </p:tavLst>
                                    </p:anim>
                                    <p:animEffect transition="in" filter="fade">
                                      <p:cBhvr>
                                        <p:cTn id="9" dur="4000"/>
                                        <p:tgtEl>
                                          <p:spTgt spid="8"/>
                                        </p:tgtEl>
                                      </p:cBhvr>
                                    </p:animEffect>
                                  </p:childTnLst>
                                </p:cTn>
                              </p:par>
                              <p:par>
                                <p:cTn id="10" presetID="23" presetClass="entr" presetSubtype="288"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4000" fill="hold"/>
                                        <p:tgtEl>
                                          <p:spTgt spid="8"/>
                                        </p:tgtEl>
                                        <p:attrNameLst>
                                          <p:attrName>ppt_w</p:attrName>
                                        </p:attrNameLst>
                                      </p:cBhvr>
                                      <p:tavLst>
                                        <p:tav tm="0">
                                          <p:val>
                                            <p:strVal val="4/3*#ppt_w"/>
                                          </p:val>
                                        </p:tav>
                                        <p:tav tm="100000">
                                          <p:val>
                                            <p:strVal val="#ppt_w"/>
                                          </p:val>
                                        </p:tav>
                                      </p:tavLst>
                                    </p:anim>
                                    <p:anim calcmode="lin" valueType="num">
                                      <p:cBhvr>
                                        <p:cTn id="13" dur="4000" fill="hold"/>
                                        <p:tgtEl>
                                          <p:spTgt spid="8"/>
                                        </p:tgtEl>
                                        <p:attrNameLst>
                                          <p:attrName>ppt_h</p:attrName>
                                        </p:attrNameLst>
                                      </p:cBhvr>
                                      <p:tavLst>
                                        <p:tav tm="0">
                                          <p:val>
                                            <p:strVal val="4/3*#ppt_h"/>
                                          </p:val>
                                        </p:tav>
                                        <p:tav tm="100000">
                                          <p:val>
                                            <p:strVal val="#ppt_h"/>
                                          </p:val>
                                        </p:tav>
                                      </p:tavLst>
                                    </p:anim>
                                  </p:childTnLst>
                                </p:cTn>
                              </p:par>
                              <p:par>
                                <p:cTn id="14" presetID="8"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4000"/>
                                        <p:tgtEl>
                                          <p:spTgt spid="9"/>
                                        </p:tgtEl>
                                      </p:cBhvr>
                                    </p:animEffec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strVal val="4/3*#ppt_w"/>
                                          </p:val>
                                        </p:tav>
                                        <p:tav tm="100000">
                                          <p:val>
                                            <p:strVal val="#ppt_w"/>
                                          </p:val>
                                        </p:tav>
                                      </p:tavLst>
                                    </p:anim>
                                    <p:anim calcmode="lin" valueType="num">
                                      <p:cBhvr>
                                        <p:cTn id="20" dur="4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4175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Triángulo isósceles"/>
          <p:cNvSpPr/>
          <p:nvPr/>
        </p:nvSpPr>
        <p:spPr>
          <a:xfrm rot="5400000">
            <a:off x="-571500" y="571500"/>
            <a:ext cx="5715000" cy="4572000"/>
          </a:xfrm>
          <a:prstGeom prst="triangle">
            <a:avLst>
              <a:gd name="adj" fmla="val 49504"/>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Triángulo isósceles"/>
          <p:cNvSpPr/>
          <p:nvPr/>
        </p:nvSpPr>
        <p:spPr>
          <a:xfrm rot="5400000" flipV="1">
            <a:off x="4000500" y="571500"/>
            <a:ext cx="5715000" cy="4572000"/>
          </a:xfrm>
          <a:prstGeom prst="triangle">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Triángulo isósceles"/>
          <p:cNvSpPr/>
          <p:nvPr/>
        </p:nvSpPr>
        <p:spPr>
          <a:xfrm rot="5400000">
            <a:off x="-1214437" y="1214437"/>
            <a:ext cx="5715000" cy="3286125"/>
          </a:xfrm>
          <a:prstGeom prst="triangl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Triángulo isósceles"/>
          <p:cNvSpPr/>
          <p:nvPr/>
        </p:nvSpPr>
        <p:spPr>
          <a:xfrm rot="5400000" flipV="1">
            <a:off x="4572000" y="1143000"/>
            <a:ext cx="5715000" cy="3429000"/>
          </a:xfrm>
          <a:prstGeom prst="triangl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Triángulo isósceles"/>
          <p:cNvSpPr/>
          <p:nvPr/>
        </p:nvSpPr>
        <p:spPr>
          <a:xfrm rot="5400000">
            <a:off x="-1678781" y="1678781"/>
            <a:ext cx="5715000" cy="2357438"/>
          </a:xfrm>
          <a:prstGeom prst="triangl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Triángulo isósceles"/>
          <p:cNvSpPr/>
          <p:nvPr/>
        </p:nvSpPr>
        <p:spPr>
          <a:xfrm rot="5400000" flipV="1">
            <a:off x="5107782" y="1678781"/>
            <a:ext cx="5715000" cy="2357437"/>
          </a:xfrm>
          <a:prstGeom prst="triangl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mejores maneras de conocer toda la espectacularidad que abarcan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es a través de una excursión organizada. Con un paseo en barco por el lago Martel incluido en el precio.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8"/>
                                        </p:tgtEl>
                                        <p:attrNameLst>
                                          <p:attrName>ppt_x</p:attrName>
                                        </p:attrNameLst>
                                      </p:cBhvr>
                                      <p:tavLst>
                                        <p:tav tm="0">
                                          <p:val>
                                            <p:strVal val="ppt_x"/>
                                          </p:val>
                                        </p:tav>
                                        <p:tav tm="100000">
                                          <p:val>
                                            <p:strVal val="ppt_x-ppt_w/2"/>
                                          </p:val>
                                        </p:tav>
                                      </p:tavLst>
                                    </p:anim>
                                    <p:anim calcmode="lin" valueType="num">
                                      <p:cBhvr>
                                        <p:cTn id="7" dur="4000"/>
                                        <p:tgtEl>
                                          <p:spTgt spid="8"/>
                                        </p:tgtEl>
                                        <p:attrNameLst>
                                          <p:attrName>ppt_y</p:attrName>
                                        </p:attrNameLst>
                                      </p:cBhvr>
                                      <p:tavLst>
                                        <p:tav tm="0">
                                          <p:val>
                                            <p:strVal val="ppt_y"/>
                                          </p:val>
                                        </p:tav>
                                        <p:tav tm="100000">
                                          <p:val>
                                            <p:strVal val="ppt_y"/>
                                          </p:val>
                                        </p:tav>
                                      </p:tavLst>
                                    </p:anim>
                                    <p:anim calcmode="lin" valueType="num">
                                      <p:cBhvr>
                                        <p:cTn id="8" dur="4000"/>
                                        <p:tgtEl>
                                          <p:spTgt spid="8"/>
                                        </p:tgtEl>
                                        <p:attrNameLst>
                                          <p:attrName>ppt_w</p:attrName>
                                        </p:attrNameLst>
                                      </p:cBhvr>
                                      <p:tavLst>
                                        <p:tav tm="0">
                                          <p:val>
                                            <p:strVal val="ppt_w"/>
                                          </p:val>
                                        </p:tav>
                                        <p:tav tm="100000">
                                          <p:val>
                                            <p:fltVal val="0"/>
                                          </p:val>
                                        </p:tav>
                                      </p:tavLst>
                                    </p:anim>
                                    <p:anim calcmode="lin" valueType="num">
                                      <p:cBhvr>
                                        <p:cTn id="9" dur="4000"/>
                                        <p:tgtEl>
                                          <p:spTgt spid="8"/>
                                        </p:tgtEl>
                                        <p:attrNameLst>
                                          <p:attrName>ppt_h</p:attrName>
                                        </p:attrNameLst>
                                      </p:cBhvr>
                                      <p:tavLst>
                                        <p:tav tm="0">
                                          <p:val>
                                            <p:strVal val="ppt_h"/>
                                          </p:val>
                                        </p:tav>
                                        <p:tav tm="100000">
                                          <p:val>
                                            <p:strVal val="ppt_h"/>
                                          </p:val>
                                        </p:tav>
                                      </p:tavLst>
                                    </p:anim>
                                    <p:set>
                                      <p:cBhvr>
                                        <p:cTn id="10" dur="1" fill="hold">
                                          <p:stCondLst>
                                            <p:cond delay="3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9"/>
                                        </p:tgtEl>
                                        <p:attrNameLst>
                                          <p:attrName>ppt_x</p:attrName>
                                        </p:attrNameLst>
                                      </p:cBhvr>
                                      <p:tavLst>
                                        <p:tav tm="0">
                                          <p:val>
                                            <p:strVal val="ppt_x"/>
                                          </p:val>
                                        </p:tav>
                                        <p:tav tm="100000">
                                          <p:val>
                                            <p:strVal val="ppt_x+ppt_w/2"/>
                                          </p:val>
                                        </p:tav>
                                      </p:tavLst>
                                    </p:anim>
                                    <p:anim calcmode="lin" valueType="num">
                                      <p:cBhvr>
                                        <p:cTn id="13" dur="4000"/>
                                        <p:tgtEl>
                                          <p:spTgt spid="9"/>
                                        </p:tgtEl>
                                        <p:attrNameLst>
                                          <p:attrName>ppt_y</p:attrName>
                                        </p:attrNameLst>
                                      </p:cBhvr>
                                      <p:tavLst>
                                        <p:tav tm="0">
                                          <p:val>
                                            <p:strVal val="ppt_y"/>
                                          </p:val>
                                        </p:tav>
                                        <p:tav tm="100000">
                                          <p:val>
                                            <p:strVal val="ppt_y"/>
                                          </p:val>
                                        </p:tav>
                                      </p:tavLst>
                                    </p:anim>
                                    <p:anim calcmode="lin" valueType="num">
                                      <p:cBhvr>
                                        <p:cTn id="14" dur="4000"/>
                                        <p:tgtEl>
                                          <p:spTgt spid="9"/>
                                        </p:tgtEl>
                                        <p:attrNameLst>
                                          <p:attrName>ppt_w</p:attrName>
                                        </p:attrNameLst>
                                      </p:cBhvr>
                                      <p:tavLst>
                                        <p:tav tm="0">
                                          <p:val>
                                            <p:strVal val="ppt_w"/>
                                          </p:val>
                                        </p:tav>
                                        <p:tav tm="100000">
                                          <p:val>
                                            <p:fltVal val="0"/>
                                          </p:val>
                                        </p:tav>
                                      </p:tavLst>
                                    </p:anim>
                                    <p:anim calcmode="lin" valueType="num">
                                      <p:cBhvr>
                                        <p:cTn id="15" dur="4000"/>
                                        <p:tgtEl>
                                          <p:spTgt spid="9"/>
                                        </p:tgtEl>
                                        <p:attrNameLst>
                                          <p:attrName>ppt_h</p:attrName>
                                        </p:attrNameLst>
                                      </p:cBhvr>
                                      <p:tavLst>
                                        <p:tav tm="0">
                                          <p:val>
                                            <p:strVal val="ppt_h"/>
                                          </p:val>
                                        </p:tav>
                                        <p:tav tm="100000">
                                          <p:val>
                                            <p:strVal val="ppt_h"/>
                                          </p:val>
                                        </p:tav>
                                      </p:tavLst>
                                    </p:anim>
                                    <p:set>
                                      <p:cBhvr>
                                        <p:cTn id="16" dur="1" fill="hold">
                                          <p:stCondLst>
                                            <p:cond delay="3999"/>
                                          </p:stCondLst>
                                        </p:cTn>
                                        <p:tgtEl>
                                          <p:spTgt spid="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1"/>
                                        </p:tgtEl>
                                        <p:attrNameLst>
                                          <p:attrName>ppt_x</p:attrName>
                                        </p:attrNameLst>
                                      </p:cBhvr>
                                      <p:tavLst>
                                        <p:tav tm="0">
                                          <p:val>
                                            <p:strVal val="ppt_x"/>
                                          </p:val>
                                        </p:tav>
                                        <p:tav tm="100000">
                                          <p:val>
                                            <p:strVal val="ppt_x+ppt_w/2"/>
                                          </p:val>
                                        </p:tav>
                                      </p:tavLst>
                                    </p:anim>
                                    <p:anim calcmode="lin" valueType="num">
                                      <p:cBhvr>
                                        <p:cTn id="25" dur="5000"/>
                                        <p:tgtEl>
                                          <p:spTgt spid="11"/>
                                        </p:tgtEl>
                                        <p:attrNameLst>
                                          <p:attrName>ppt_y</p:attrName>
                                        </p:attrNameLst>
                                      </p:cBhvr>
                                      <p:tavLst>
                                        <p:tav tm="0">
                                          <p:val>
                                            <p:strVal val="ppt_y"/>
                                          </p:val>
                                        </p:tav>
                                        <p:tav tm="100000">
                                          <p:val>
                                            <p:strVal val="ppt_y"/>
                                          </p:val>
                                        </p:tav>
                                      </p:tavLst>
                                    </p:anim>
                                    <p:anim calcmode="lin" valueType="num">
                                      <p:cBhvr>
                                        <p:cTn id="26" dur="5000"/>
                                        <p:tgtEl>
                                          <p:spTgt spid="11"/>
                                        </p:tgtEl>
                                        <p:attrNameLst>
                                          <p:attrName>ppt_w</p:attrName>
                                        </p:attrNameLst>
                                      </p:cBhvr>
                                      <p:tavLst>
                                        <p:tav tm="0">
                                          <p:val>
                                            <p:strVal val="ppt_w"/>
                                          </p:val>
                                        </p:tav>
                                        <p:tav tm="100000">
                                          <p:val>
                                            <p:fltVal val="0"/>
                                          </p:val>
                                        </p:tav>
                                      </p:tavLst>
                                    </p:anim>
                                    <p:anim calcmode="lin" valueType="num">
                                      <p:cBhvr>
                                        <p:cTn id="27" dur="5000"/>
                                        <p:tgtEl>
                                          <p:spTgt spid="11"/>
                                        </p:tgtEl>
                                        <p:attrNameLst>
                                          <p:attrName>ppt_h</p:attrName>
                                        </p:attrNameLst>
                                      </p:cBhvr>
                                      <p:tavLst>
                                        <p:tav tm="0">
                                          <p:val>
                                            <p:strVal val="ppt_h"/>
                                          </p:val>
                                        </p:tav>
                                        <p:tav tm="100000">
                                          <p:val>
                                            <p:strVal val="ppt_h"/>
                                          </p:val>
                                        </p:tav>
                                      </p:tavLst>
                                    </p:anim>
                                    <p:set>
                                      <p:cBhvr>
                                        <p:cTn id="28" dur="1" fill="hold">
                                          <p:stCondLst>
                                            <p:cond delay="4999"/>
                                          </p:stCondLst>
                                        </p:cTn>
                                        <p:tgtEl>
                                          <p:spTgt spid="11"/>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2"/>
                                        </p:tgtEl>
                                        <p:attrNameLst>
                                          <p:attrName>ppt_x</p:attrName>
                                        </p:attrNameLst>
                                      </p:cBhvr>
                                      <p:tavLst>
                                        <p:tav tm="0">
                                          <p:val>
                                            <p:strVal val="ppt_x"/>
                                          </p:val>
                                        </p:tav>
                                        <p:tav tm="100000">
                                          <p:val>
                                            <p:strVal val="ppt_x-ppt_w/2"/>
                                          </p:val>
                                        </p:tav>
                                      </p:tavLst>
                                    </p:anim>
                                    <p:anim calcmode="lin" valueType="num">
                                      <p:cBhvr>
                                        <p:cTn id="31" dur="5000"/>
                                        <p:tgtEl>
                                          <p:spTgt spid="12"/>
                                        </p:tgtEl>
                                        <p:attrNameLst>
                                          <p:attrName>ppt_y</p:attrName>
                                        </p:attrNameLst>
                                      </p:cBhvr>
                                      <p:tavLst>
                                        <p:tav tm="0">
                                          <p:val>
                                            <p:strVal val="ppt_y"/>
                                          </p:val>
                                        </p:tav>
                                        <p:tav tm="100000">
                                          <p:val>
                                            <p:strVal val="ppt_y"/>
                                          </p:val>
                                        </p:tav>
                                      </p:tavLst>
                                    </p:anim>
                                    <p:anim calcmode="lin" valueType="num">
                                      <p:cBhvr>
                                        <p:cTn id="32" dur="5000"/>
                                        <p:tgtEl>
                                          <p:spTgt spid="12"/>
                                        </p:tgtEl>
                                        <p:attrNameLst>
                                          <p:attrName>ppt_w</p:attrName>
                                        </p:attrNameLst>
                                      </p:cBhvr>
                                      <p:tavLst>
                                        <p:tav tm="0">
                                          <p:val>
                                            <p:strVal val="ppt_w"/>
                                          </p:val>
                                        </p:tav>
                                        <p:tav tm="100000">
                                          <p:val>
                                            <p:fltVal val="0"/>
                                          </p:val>
                                        </p:tav>
                                      </p:tavLst>
                                    </p:anim>
                                    <p:anim calcmode="lin" valueType="num">
                                      <p:cBhvr>
                                        <p:cTn id="33" dur="5000"/>
                                        <p:tgtEl>
                                          <p:spTgt spid="12"/>
                                        </p:tgtEl>
                                        <p:attrNameLst>
                                          <p:attrName>ppt_h</p:attrName>
                                        </p:attrNameLst>
                                      </p:cBhvr>
                                      <p:tavLst>
                                        <p:tav tm="0">
                                          <p:val>
                                            <p:strVal val="ppt_h"/>
                                          </p:val>
                                        </p:tav>
                                        <p:tav tm="100000">
                                          <p:val>
                                            <p:strVal val="ppt_h"/>
                                          </p:val>
                                        </p:tav>
                                      </p:tavLst>
                                    </p:anim>
                                    <p:set>
                                      <p:cBhvr>
                                        <p:cTn id="34" dur="1" fill="hold">
                                          <p:stCondLst>
                                            <p:cond delay="4999"/>
                                          </p:stCondLst>
                                        </p:cTn>
                                        <p:tgtEl>
                                          <p:spTgt spid="12"/>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3"/>
                                        </p:tgtEl>
                                        <p:attrNameLst>
                                          <p:attrName>ppt_x</p:attrName>
                                        </p:attrNameLst>
                                      </p:cBhvr>
                                      <p:tavLst>
                                        <p:tav tm="0">
                                          <p:val>
                                            <p:strVal val="ppt_x"/>
                                          </p:val>
                                        </p:tav>
                                        <p:tav tm="100000">
                                          <p:val>
                                            <p:strVal val="ppt_x+ppt_w/2"/>
                                          </p:val>
                                        </p:tav>
                                      </p:tavLst>
                                    </p:anim>
                                    <p:anim calcmode="lin" valueType="num">
                                      <p:cBhvr>
                                        <p:cTn id="37" dur="5000"/>
                                        <p:tgtEl>
                                          <p:spTgt spid="13"/>
                                        </p:tgtEl>
                                        <p:attrNameLst>
                                          <p:attrName>ppt_y</p:attrName>
                                        </p:attrNameLst>
                                      </p:cBhvr>
                                      <p:tavLst>
                                        <p:tav tm="0">
                                          <p:val>
                                            <p:strVal val="ppt_y"/>
                                          </p:val>
                                        </p:tav>
                                        <p:tav tm="100000">
                                          <p:val>
                                            <p:strVal val="ppt_y"/>
                                          </p:val>
                                        </p:tav>
                                      </p:tavLst>
                                    </p:anim>
                                    <p:anim calcmode="lin" valueType="num">
                                      <p:cBhvr>
                                        <p:cTn id="38" dur="5000"/>
                                        <p:tgtEl>
                                          <p:spTgt spid="13"/>
                                        </p:tgtEl>
                                        <p:attrNameLst>
                                          <p:attrName>ppt_w</p:attrName>
                                        </p:attrNameLst>
                                      </p:cBhvr>
                                      <p:tavLst>
                                        <p:tav tm="0">
                                          <p:val>
                                            <p:strVal val="ppt_w"/>
                                          </p:val>
                                        </p:tav>
                                        <p:tav tm="100000">
                                          <p:val>
                                            <p:fltVal val="0"/>
                                          </p:val>
                                        </p:tav>
                                      </p:tavLst>
                                    </p:anim>
                                    <p:anim calcmode="lin" valueType="num">
                                      <p:cBhvr>
                                        <p:cTn id="39" dur="5000"/>
                                        <p:tgtEl>
                                          <p:spTgt spid="13"/>
                                        </p:tgtEl>
                                        <p:attrNameLst>
                                          <p:attrName>ppt_h</p:attrName>
                                        </p:attrNameLst>
                                      </p:cBhvr>
                                      <p:tavLst>
                                        <p:tav tm="0">
                                          <p:val>
                                            <p:strVal val="ppt_h"/>
                                          </p:val>
                                        </p:tav>
                                        <p:tav tm="100000">
                                          <p:val>
                                            <p:strVal val="ppt_h"/>
                                          </p:val>
                                        </p:tav>
                                      </p:tavLst>
                                    </p:anim>
                                    <p:set>
                                      <p:cBhvr>
                                        <p:cTn id="40" dur="1" fill="hold">
                                          <p:stCondLst>
                                            <p:cond delay="4999"/>
                                          </p:stCondLst>
                                        </p:cTn>
                                        <p:tgtEl>
                                          <p:spTgt spid="13"/>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4000"/>
                                        <p:tgtEl>
                                          <p:spTgt spid="14"/>
                                        </p:tgtEl>
                                      </p:cBhvr>
                                    </p:animEffect>
                                    <p:set>
                                      <p:cBhvr>
                                        <p:cTn id="43" dur="1" fill="hold">
                                          <p:stCondLst>
                                            <p:cond delay="3999"/>
                                          </p:stCondLst>
                                        </p:cTn>
                                        <p:tgtEl>
                                          <p:spTgt spid="14"/>
                                        </p:tgtEl>
                                        <p:attrNameLst>
                                          <p:attrName>style.visibility</p:attrName>
                                        </p:attrNameLst>
                                      </p:cBhvr>
                                      <p:to>
                                        <p:strVal val="hidden"/>
                                      </p:to>
                                    </p:set>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5000"/>
                                        <p:tgtEl>
                                          <p:spTgt spid="4"/>
                                        </p:tgtEl>
                                      </p:cBhvr>
                                    </p:animEffect>
                                  </p:childTnLst>
                                </p:cTn>
                              </p:par>
                              <p:par>
                                <p:cTn id="47" presetID="17" presetClass="entr" presetSubtype="1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0" fill="hold"/>
                                        <p:tgtEl>
                                          <p:spTgt spid="4"/>
                                        </p:tgtEl>
                                        <p:attrNameLst>
                                          <p:attrName>ppt_w</p:attrName>
                                        </p:attrNameLst>
                                      </p:cBhvr>
                                      <p:tavLst>
                                        <p:tav tm="0">
                                          <p:val>
                                            <p:fltVal val="0"/>
                                          </p:val>
                                        </p:tav>
                                        <p:tav tm="100000">
                                          <p:val>
                                            <p:strVal val="#ppt_w"/>
                                          </p:val>
                                        </p:tav>
                                      </p:tavLst>
                                    </p:anim>
                                    <p:anim calcmode="lin" valueType="num">
                                      <p:cBhvr>
                                        <p:cTn id="50" dur="5000" fill="hold"/>
                                        <p:tgtEl>
                                          <p:spTgt spid="4"/>
                                        </p:tgtEl>
                                        <p:attrNameLst>
                                          <p:attrName>ppt_h</p:attrName>
                                        </p:attrNameLst>
                                      </p:cBhvr>
                                      <p:tavLst>
                                        <p:tav tm="0">
                                          <p:val>
                                            <p:strVal val="#ppt_h"/>
                                          </p:val>
                                        </p:tav>
                                        <p:tav tm="100000">
                                          <p:val>
                                            <p:strVal val="#ppt_h"/>
                                          </p:val>
                                        </p:tav>
                                      </p:tavLst>
                                    </p:anim>
                                  </p:childTnLst>
                                </p:cTn>
                              </p:par>
                            </p:childTnLst>
                          </p:cTn>
                        </p:par>
                        <p:par>
                          <p:cTn id="51" fill="hold">
                            <p:stCondLst>
                              <p:cond delay="5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1"/>
                                          </p:val>
                                        </p:tav>
                                        <p:tav tm="100000">
                                          <p:val>
                                            <p:strVal val="#ppt_x"/>
                                          </p:val>
                                        </p:tav>
                                      </p:tavLst>
                                    </p:anim>
                                    <p:anim calcmode="lin" valueType="num">
                                      <p:cBhvr>
                                        <p:cTn id="5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9.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95536"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lago Martel está situado a unos 27 metros de profundidad al mismo nivel del mar, así que el agua se filtra desde el mar al interior del mismo lago Martel.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grpId="1"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ppt_w</p:attrName>
                                        </p:attrNameLst>
                                      </p:cBhvr>
                                      <p:tavLst>
                                        <p:tav tm="0">
                                          <p:val>
                                            <p:strVal val="4/3*#ppt_w"/>
                                          </p:val>
                                        </p:tav>
                                        <p:tav tm="100000">
                                          <p:val>
                                            <p:strVal val="#ppt_w"/>
                                          </p:val>
                                        </p:tav>
                                      </p:tavLst>
                                    </p:anim>
                                    <p:anim calcmode="lin" valueType="num">
                                      <p:cBhvr>
                                        <p:cTn id="14" dur="40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1"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3 Imagen" descr="4461552503_b5e75c557a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día tienen lugar conciertos de música clásica en el interior del Lago Martel. Los visitantes pueden disfrutar de piezas de Chopin, </a:t>
            </a:r>
            <a:r>
              <a:rPr lang="es-ES" i="1" dirty="0" err="1" smtClean="0">
                <a:effectLst>
                  <a:glow rad="101600">
                    <a:srgbClr val="C00000">
                      <a:alpha val="60000"/>
                    </a:srgbClr>
                  </a:glow>
                  <a:outerShdw blurRad="38100" dist="38100" dir="2700000" algn="tl">
                    <a:srgbClr val="000000">
                      <a:alpha val="43137"/>
                    </a:srgbClr>
                  </a:outerShdw>
                </a:effectLst>
              </a:rPr>
              <a:t>Offenbach</a:t>
            </a:r>
            <a:r>
              <a:rPr lang="es-ES" i="1" dirty="0" smtClean="0">
                <a:effectLst>
                  <a:glow rad="101600">
                    <a:srgbClr val="C00000">
                      <a:alpha val="60000"/>
                    </a:srgbClr>
                  </a:glow>
                  <a:outerShdw blurRad="38100" dist="38100" dir="2700000" algn="tl">
                    <a:srgbClr val="000000">
                      <a:alpha val="43137"/>
                    </a:srgbClr>
                  </a:outerShdw>
                </a:effectLst>
              </a:rPr>
              <a:t> y Caballero.</a:t>
            </a:r>
          </a:p>
          <a:p>
            <a:r>
              <a:rPr lang="es-ES" i="1" dirty="0" smtClean="0">
                <a:effectLst>
                  <a:glow rad="101600">
                    <a:srgbClr val="C00000">
                      <a:alpha val="60000"/>
                    </a:srgbClr>
                  </a:glow>
                  <a:outerShdw blurRad="38100" dist="38100" dir="2700000" algn="tl">
                    <a:srgbClr val="000000">
                      <a:alpha val="43137"/>
                    </a:srgbClr>
                  </a:outerShdw>
                </a:effectLst>
              </a:rPr>
              <a:t>Después del concierto, los visitantes pueden cruzar el Lago Martel en barco para disfrutar de la iluminación del mismo diseñada por Carlos </a:t>
            </a:r>
            <a:r>
              <a:rPr lang="es-ES" i="1" dirty="0" err="1" smtClean="0">
                <a:effectLst>
                  <a:glow rad="101600">
                    <a:srgbClr val="C00000">
                      <a:alpha val="60000"/>
                    </a:srgbClr>
                  </a:glow>
                  <a:outerShdw blurRad="38100" dist="38100" dir="2700000" algn="tl">
                    <a:srgbClr val="000000">
                      <a:alpha val="43137"/>
                    </a:srgbClr>
                  </a:outerShdw>
                </a:effectLst>
              </a:rPr>
              <a:t>Buigas</a:t>
            </a:r>
            <a:r>
              <a:rPr lang="es-ES" i="1" dirty="0" smtClean="0">
                <a:effectLst>
                  <a:glow rad="101600">
                    <a:srgbClr val="C00000">
                      <a:alpha val="60000"/>
                    </a:srgbClr>
                  </a:glow>
                  <a:outerShdw blurRad="38100" dist="38100" dir="2700000" algn="tl">
                    <a:srgbClr val="000000">
                      <a:alpha val="43137"/>
                    </a:srgbClr>
                  </a:outerShdw>
                </a:effectLst>
              </a:rPr>
              <a:t> en 1950.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dir="u"/>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1"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26" fill="hold" grpId="0" nodeType="withEffect">
                                  <p:stCondLst>
                                    <p:cond delay="0"/>
                                  </p:stCondLst>
                                  <p:childTnLst>
                                    <p:animEffect transition="out" filter="barn(inHorizont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Effect transition="in" filter="blinds(vertical)">
                                      <p:cBhvr>
                                        <p:cTn id="13" dur="4000"/>
                                        <p:tgtEl>
                                          <p:spTgt spid="31746"/>
                                        </p:tgtEl>
                                      </p:cBhvr>
                                    </p:animEffect>
                                  </p:childTnLst>
                                </p:cTn>
                              </p:par>
                              <p:par>
                                <p:cTn id="14" presetID="48" presetClass="entr" presetSubtype="0" accel="50000" fill="hold" nodeType="withEffect">
                                  <p:stCondLst>
                                    <p:cond delay="0"/>
                                  </p:stCondLst>
                                  <p:childTnLst>
                                    <p:set>
                                      <p:cBhvr>
                                        <p:cTn id="15" dur="1" fill="hold">
                                          <p:stCondLst>
                                            <p:cond delay="0"/>
                                          </p:stCondLst>
                                        </p:cTn>
                                        <p:tgtEl>
                                          <p:spTgt spid="31746"/>
                                        </p:tgtEl>
                                        <p:attrNameLst>
                                          <p:attrName>style.visibility</p:attrName>
                                        </p:attrNameLst>
                                      </p:cBhvr>
                                      <p:to>
                                        <p:strVal val="visible"/>
                                      </p:to>
                                    </p:set>
                                    <p:anim calcmode="lin" valueType="num">
                                      <p:cBhvr>
                                        <p:cTn id="16" dur="4000" fill="hold"/>
                                        <p:tgtEl>
                                          <p:spTgt spid="317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4000" fill="hold"/>
                                        <p:tgtEl>
                                          <p:spTgt spid="31746"/>
                                        </p:tgtEl>
                                        <p:attrNameLst>
                                          <p:attrName>ppt_x</p:attrName>
                                        </p:attrNameLst>
                                      </p:cBhvr>
                                      <p:tavLst>
                                        <p:tav tm="0">
                                          <p:val>
                                            <p:fltVal val="-1"/>
                                          </p:val>
                                        </p:tav>
                                        <p:tav tm="50000">
                                          <p:val>
                                            <p:fltVal val="0.95"/>
                                          </p:val>
                                        </p:tav>
                                        <p:tav tm="100000">
                                          <p:val>
                                            <p:strVal val="#ppt_x"/>
                                          </p:val>
                                        </p:tav>
                                      </p:tavLst>
                                    </p:anim>
                                    <p:anim calcmode="lin" valueType="num">
                                      <p:cBhvr>
                                        <p:cTn id="18" dur="4000" fill="hold"/>
                                        <p:tgtEl>
                                          <p:spTgt spid="31746"/>
                                        </p:tgtEl>
                                        <p:attrNameLst>
                                          <p:attrName>ppt_y</p:attrName>
                                        </p:attrNameLst>
                                      </p:cBhvr>
                                      <p:tavLst>
                                        <p:tav tm="0">
                                          <p:val>
                                            <p:strVal val="#ppt_y"/>
                                          </p:val>
                                        </p:tav>
                                        <p:tav tm="100000">
                                          <p:val>
                                            <p:strVal val="#ppt_y"/>
                                          </p:val>
                                        </p:tav>
                                      </p:tavLst>
                                    </p:anim>
                                    <p:animEffect transition="in" filter="fade">
                                      <p:cBhvr>
                                        <p:cTn id="19" dur="4000"/>
                                        <p:tgtEl>
                                          <p:spTgt spid="3174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0.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olor 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lor 05.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el concierto finaliza, los visitantes tienen la opción de navegar a remo por el Lago Martel en una pequeña barca de madera que hace que el trayecto resulte una experiencia inolvidable que nos recuerda a una historia de aventuras. Lo malo es que deberán hacer cola, unos 5 minutos, pero vale la pena sin duda.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42000">
        <p15:prstTrans prst="origami"/>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56" presetClass="path" presetSubtype="0" accel="50000" decel="50000" autoRev="1" fill="hold" nodeType="withEffect">
                                  <p:stCondLst>
                                    <p:cond delay="0"/>
                                  </p:stCondLst>
                                  <p:childTnLst>
                                    <p:animMotion origin="layout" path="M 0 -3.7037E-6 L 0.33073 -0.36504 " pathEditMode="relative" rAng="0" ptsTypes="AA">
                                      <p:cBhvr>
                                        <p:cTn id="10" dur="2000" fill="hold"/>
                                        <p:tgtEl>
                                          <p:spTgt spid="4"/>
                                        </p:tgtEl>
                                        <p:attrNameLst>
                                          <p:attrName>ppt_x</p:attrName>
                                          <p:attrName>ppt_y</p:attrName>
                                        </p:attrNameLst>
                                      </p:cBhvr>
                                      <p:rCtr x="16500" y="-18300"/>
                                    </p:animMotion>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2000"/>
                                        <p:tgtEl>
                                          <p:spTgt spid="4"/>
                                        </p:tgtEl>
                                      </p:cBhvr>
                                    </p:animEffect>
                                  </p:childTnLst>
                                </p:cTn>
                              </p:par>
                            </p:childTnLst>
                          </p:cTn>
                        </p:par>
                        <p:par>
                          <p:cTn id="14" fill="hold" nodeType="afterGroup">
                            <p:stCondLst>
                              <p:cond delay="4000"/>
                            </p:stCondLst>
                            <p:childTnLst>
                              <p:par>
                                <p:cTn id="15" presetID="17" presetClass="exit" presetSubtype="10" fill="hold" nodeType="afterEffect">
                                  <p:stCondLst>
                                    <p:cond delay="0"/>
                                  </p:stCondLst>
                                  <p:childTnLst>
                                    <p:anim calcmode="lin" valueType="num">
                                      <p:cBhvr>
                                        <p:cTn id="16" dur="2000"/>
                                        <p:tgtEl>
                                          <p:spTgt spid="4"/>
                                        </p:tgtEl>
                                        <p:attrNameLst>
                                          <p:attrName>ppt_w</p:attrName>
                                        </p:attrNameLst>
                                      </p:cBhvr>
                                      <p:tavLst>
                                        <p:tav tm="0">
                                          <p:val>
                                            <p:strVal val="ppt_w"/>
                                          </p:val>
                                        </p:tav>
                                        <p:tav tm="100000">
                                          <p:val>
                                            <p:fltVal val="0"/>
                                          </p:val>
                                        </p:tav>
                                      </p:tavLst>
                                    </p:anim>
                                    <p:anim calcmode="lin" valueType="num">
                                      <p:cBhvr>
                                        <p:cTn id="17" dur="2000"/>
                                        <p:tgtEl>
                                          <p:spTgt spid="4"/>
                                        </p:tgtEl>
                                        <p:attrNameLst>
                                          <p:attrName>ppt_h</p:attrName>
                                        </p:attrNameLst>
                                      </p:cBhvr>
                                      <p:tavLst>
                                        <p:tav tm="0">
                                          <p:val>
                                            <p:strVal val="ppt_h"/>
                                          </p:val>
                                        </p:tav>
                                        <p:tav tm="100000">
                                          <p:val>
                                            <p:strVal val="ppt_h"/>
                                          </p:val>
                                        </p:tav>
                                      </p:tavLst>
                                    </p:anim>
                                    <p:set>
                                      <p:cBhvr>
                                        <p:cTn id="18" dur="1" fill="hold">
                                          <p:stCondLst>
                                            <p:cond delay="1999"/>
                                          </p:stCondLst>
                                        </p:cTn>
                                        <p:tgtEl>
                                          <p:spTgt spid="4"/>
                                        </p:tgtEl>
                                        <p:attrNameLst>
                                          <p:attrName>style.visibility</p:attrName>
                                        </p:attrNameLst>
                                      </p:cBhvr>
                                      <p:to>
                                        <p:strVal val="hidden"/>
                                      </p:to>
                                    </p:set>
                                  </p:childTnLst>
                                </p:cTn>
                              </p:par>
                            </p:childTnLst>
                          </p:cTn>
                        </p:par>
                        <p:par>
                          <p:cTn id="19" fill="hold" nodeType="afterGroup">
                            <p:stCondLst>
                              <p:cond delay="6000"/>
                            </p:stCondLst>
                            <p:childTnLst>
                              <p:par>
                                <p:cTn id="20" presetID="26"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80">
                                          <p:stCondLst>
                                            <p:cond delay="0"/>
                                          </p:stCondLst>
                                        </p:cTn>
                                        <p:tgtEl>
                                          <p:spTgt spid="6"/>
                                        </p:tgtEl>
                                      </p:cBhvr>
                                    </p:animEffect>
                                    <p:anim calcmode="lin" valueType="num">
                                      <p:cBhvr>
                                        <p:cTn id="2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8" dur="26">
                                          <p:stCondLst>
                                            <p:cond delay="650"/>
                                          </p:stCondLst>
                                        </p:cTn>
                                        <p:tgtEl>
                                          <p:spTgt spid="6"/>
                                        </p:tgtEl>
                                      </p:cBhvr>
                                      <p:to x="100000" y="60000"/>
                                    </p:animScale>
                                    <p:animScale>
                                      <p:cBhvr>
                                        <p:cTn id="29" dur="166" decel="50000">
                                          <p:stCondLst>
                                            <p:cond delay="676"/>
                                          </p:stCondLst>
                                        </p:cTn>
                                        <p:tgtEl>
                                          <p:spTgt spid="6"/>
                                        </p:tgtEl>
                                      </p:cBhvr>
                                      <p:to x="100000" y="100000"/>
                                    </p:animScale>
                                    <p:animScale>
                                      <p:cBhvr>
                                        <p:cTn id="30" dur="26">
                                          <p:stCondLst>
                                            <p:cond delay="1312"/>
                                          </p:stCondLst>
                                        </p:cTn>
                                        <p:tgtEl>
                                          <p:spTgt spid="6"/>
                                        </p:tgtEl>
                                      </p:cBhvr>
                                      <p:to x="100000" y="80000"/>
                                    </p:animScale>
                                    <p:animScale>
                                      <p:cBhvr>
                                        <p:cTn id="31" dur="166" decel="50000">
                                          <p:stCondLst>
                                            <p:cond delay="1338"/>
                                          </p:stCondLst>
                                        </p:cTn>
                                        <p:tgtEl>
                                          <p:spTgt spid="6"/>
                                        </p:tgtEl>
                                      </p:cBhvr>
                                      <p:to x="100000" y="100000"/>
                                    </p:animScale>
                                    <p:animScale>
                                      <p:cBhvr>
                                        <p:cTn id="32" dur="26">
                                          <p:stCondLst>
                                            <p:cond delay="1642"/>
                                          </p:stCondLst>
                                        </p:cTn>
                                        <p:tgtEl>
                                          <p:spTgt spid="6"/>
                                        </p:tgtEl>
                                      </p:cBhvr>
                                      <p:to x="100000" y="90000"/>
                                    </p:animScale>
                                    <p:animScale>
                                      <p:cBhvr>
                                        <p:cTn id="33" dur="166" decel="50000">
                                          <p:stCondLst>
                                            <p:cond delay="1668"/>
                                          </p:stCondLst>
                                        </p:cTn>
                                        <p:tgtEl>
                                          <p:spTgt spid="6"/>
                                        </p:tgtEl>
                                      </p:cBhvr>
                                      <p:to x="100000" y="100000"/>
                                    </p:animScale>
                                    <p:animScale>
                                      <p:cBhvr>
                                        <p:cTn id="34" dur="26">
                                          <p:stCondLst>
                                            <p:cond delay="1808"/>
                                          </p:stCondLst>
                                        </p:cTn>
                                        <p:tgtEl>
                                          <p:spTgt spid="6"/>
                                        </p:tgtEl>
                                      </p:cBhvr>
                                      <p:to x="100000" y="95000"/>
                                    </p:animScale>
                                    <p:animScale>
                                      <p:cBhvr>
                                        <p:cTn id="35" dur="166" decel="50000">
                                          <p:stCondLst>
                                            <p:cond delay="1834"/>
                                          </p:stCondLst>
                                        </p:cTn>
                                        <p:tgtEl>
                                          <p:spTgt spid="6"/>
                                        </p:tgtEl>
                                      </p:cBhvr>
                                      <p:to x="100000" y="100000"/>
                                    </p:animScale>
                                  </p:childTnLst>
                                </p:cTn>
                              </p:par>
                              <p:par>
                                <p:cTn id="36" presetID="17"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000" fill="hold"/>
                                        <p:tgtEl>
                                          <p:spTgt spid="6"/>
                                        </p:tgtEl>
                                        <p:attrNameLst>
                                          <p:attrName>ppt_x</p:attrName>
                                        </p:attrNameLst>
                                      </p:cBhvr>
                                      <p:tavLst>
                                        <p:tav tm="0">
                                          <p:val>
                                            <p:strVal val="#ppt_x-#ppt_w/2"/>
                                          </p:val>
                                        </p:tav>
                                        <p:tav tm="100000">
                                          <p:val>
                                            <p:strVal val="#ppt_x"/>
                                          </p:val>
                                        </p:tav>
                                      </p:tavLst>
                                    </p:anim>
                                    <p:anim calcmode="lin" valueType="num">
                                      <p:cBhvr>
                                        <p:cTn id="39" dur="2000" fill="hold"/>
                                        <p:tgtEl>
                                          <p:spTgt spid="6"/>
                                        </p:tgtEl>
                                        <p:attrNameLst>
                                          <p:attrName>ppt_y</p:attrName>
                                        </p:attrNameLst>
                                      </p:cBhvr>
                                      <p:tavLst>
                                        <p:tav tm="0">
                                          <p:val>
                                            <p:strVal val="#ppt_y"/>
                                          </p:val>
                                        </p:tav>
                                        <p:tav tm="100000">
                                          <p:val>
                                            <p:strVal val="#ppt_y"/>
                                          </p:val>
                                        </p:tav>
                                      </p:tavLst>
                                    </p:anim>
                                    <p:anim calcmode="lin" valueType="num">
                                      <p:cBhvr>
                                        <p:cTn id="40" dur="2000" fill="hold"/>
                                        <p:tgtEl>
                                          <p:spTgt spid="6"/>
                                        </p:tgtEl>
                                        <p:attrNameLst>
                                          <p:attrName>ppt_w</p:attrName>
                                        </p:attrNameLst>
                                      </p:cBhvr>
                                      <p:tavLst>
                                        <p:tav tm="0">
                                          <p:val>
                                            <p:fltVal val="0"/>
                                          </p:val>
                                        </p:tav>
                                        <p:tav tm="100000">
                                          <p:val>
                                            <p:strVal val="#ppt_w"/>
                                          </p:val>
                                        </p:tav>
                                      </p:tavLst>
                                    </p:anim>
                                    <p:anim calcmode="lin" valueType="num">
                                      <p:cBhvr>
                                        <p:cTn id="41" dur="2000" fill="hold"/>
                                        <p:tgtEl>
                                          <p:spTgt spid="6"/>
                                        </p:tgtEl>
                                        <p:attrNameLst>
                                          <p:attrName>ppt_h</p:attrName>
                                        </p:attrNameLst>
                                      </p:cBhvr>
                                      <p:tavLst>
                                        <p:tav tm="0">
                                          <p:val>
                                            <p:strVal val="#ppt_h"/>
                                          </p:val>
                                        </p:tav>
                                        <p:tav tm="100000">
                                          <p:val>
                                            <p:strVal val="#ppt_h"/>
                                          </p:val>
                                        </p:tav>
                                      </p:tavLst>
                                    </p:anim>
                                  </p:childTnLst>
                                </p:cTn>
                              </p:par>
                              <p:par>
                                <p:cTn id="42" presetID="2" presetClass="exit" presetSubtype="6" fill="hold" nodeType="withEffect">
                                  <p:stCondLst>
                                    <p:cond delay="200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1+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3000"/>
                                        <p:tgtEl>
                                          <p:spTgt spid="6"/>
                                        </p:tgtEl>
                                      </p:cBhvr>
                                    </p:animEffect>
                                    <p:set>
                                      <p:cBhvr>
                                        <p:cTn id="48" dur="1" fill="hold">
                                          <p:stCondLst>
                                            <p:cond delay="2999"/>
                                          </p:stCondLst>
                                        </p:cTn>
                                        <p:tgtEl>
                                          <p:spTgt spid="6"/>
                                        </p:tgtEl>
                                        <p:attrNameLst>
                                          <p:attrName>style.visibility</p:attrName>
                                        </p:attrNameLst>
                                      </p:cBhvr>
                                      <p:to>
                                        <p:strVal val="hidden"/>
                                      </p:to>
                                    </p:set>
                                  </p:childTnLst>
                                </p:cTn>
                              </p:par>
                              <p:par>
                                <p:cTn id="49" presetID="2" presetClass="entr" presetSubtype="6" fill="hold" nodeType="withEffect">
                                  <p:stCondLst>
                                    <p:cond delay="200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1+#ppt_w/2"/>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childTnLst>
                          </p:cTn>
                        </p:par>
                        <p:par>
                          <p:cTn id="53" fill="hold">
                            <p:stCondLst>
                              <p:cond delay="11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1"/>
                                          </p:val>
                                        </p:tav>
                                        <p:tav tm="100000">
                                          <p:val>
                                            <p:strVal val="#ppt_x"/>
                                          </p:val>
                                        </p:tav>
                                      </p:tavLst>
                                    </p:anim>
                                    <p:anim calcmode="lin" valueType="num">
                                      <p:cBhvr>
                                        <p:cTn id="5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ctor-a2548695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23850" y="265113"/>
            <a:ext cx="8569325" cy="5256212"/>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755576"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después del paseo en barca por el lago Martel viene la peor parte de la visita, pues quedan 119 escalones de subida hasta la salida.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rron oscur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¿Porque se llaman así las Cuevas del </a:t>
            </a:r>
            <a:r>
              <a:rPr lang="es-ES" sz="2000" b="1" i="1" dirty="0" err="1" smtClean="0">
                <a:effectLst>
                  <a:glow rad="101600">
                    <a:srgbClr val="C00000">
                      <a:alpha val="60000"/>
                    </a:srgbClr>
                  </a:glow>
                  <a:outerShdw blurRad="38100" dist="38100" dir="2700000" algn="tl">
                    <a:srgbClr val="000000">
                      <a:alpha val="43137"/>
                    </a:srgbClr>
                  </a:outerShdw>
                </a:effectLst>
              </a:rPr>
              <a:t>Drach</a:t>
            </a:r>
            <a:r>
              <a:rPr lang="es-ES" sz="2000"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la mitología mallorquina medieval, la figura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-dragón fabuloso, con cuerpo de serpiente y alas de murciélago- aparece casi siempre como guardadora de un tesoro que defiende con su aspecto feroz y sus poderes maléficos.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16"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ppt_w"/>
                                          </p:val>
                                        </p:tav>
                                      </p:tavLst>
                                    </p:anim>
                                    <p:anim calcmode="lin" valueType="num">
                                      <p:cBhvr>
                                        <p:cTn id="7" dur="4000"/>
                                        <p:tgtEl>
                                          <p:spTgt spid="5"/>
                                        </p:tgtEl>
                                        <p:attrNameLst>
                                          <p:attrName>ppt_h</p:attrName>
                                        </p:attrNameLst>
                                      </p:cBhvr>
                                      <p:tavLst>
                                        <p:tav tm="0">
                                          <p:val>
                                            <p:strVal val="ppt_h"/>
                                          </p:val>
                                        </p:tav>
                                        <p:tav tm="100000">
                                          <p:val>
                                            <p:strVal val="4*ppt_h"/>
                                          </p:val>
                                        </p:tav>
                                      </p:tavLst>
                                    </p:anim>
                                    <p:set>
                                      <p:cBhvr>
                                        <p:cTn id="8" dur="1" fill="hold">
                                          <p:stCondLst>
                                            <p:cond delay="3999"/>
                                          </p:stCondLst>
                                        </p:cTn>
                                        <p:tgtEl>
                                          <p:spTgt spid="5"/>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7"/>
                                        </p:tgtEl>
                                        <p:attrNameLst>
                                          <p:attrName>ppt_w</p:attrName>
                                        </p:attrNameLst>
                                      </p:cBhvr>
                                      <p:tavLst>
                                        <p:tav tm="0">
                                          <p:val>
                                            <p:strVal val="ppt_w"/>
                                          </p:val>
                                        </p:tav>
                                        <p:tav tm="100000">
                                          <p:val>
                                            <p:fltVal val="0"/>
                                          </p:val>
                                        </p:tav>
                                      </p:tavLst>
                                    </p:anim>
                                    <p:anim calcmode="lin" valueType="num">
                                      <p:cBhvr>
                                        <p:cTn id="14" dur="4000"/>
                                        <p:tgtEl>
                                          <p:spTgt spid="7"/>
                                        </p:tgtEl>
                                        <p:attrNameLst>
                                          <p:attrName>ppt_h</p:attrName>
                                        </p:attrNameLst>
                                      </p:cBhvr>
                                      <p:tavLst>
                                        <p:tav tm="0">
                                          <p:val>
                                            <p:strVal val="ppt_h"/>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50" presetClass="entr" presetSubtype="0" decel="100000"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4000" fill="hold"/>
                                        <p:tgtEl>
                                          <p:spTgt spid="5122"/>
                                        </p:tgtEl>
                                        <p:attrNameLst>
                                          <p:attrName>ppt_w</p:attrName>
                                        </p:attrNameLst>
                                      </p:cBhvr>
                                      <p:tavLst>
                                        <p:tav tm="0">
                                          <p:val>
                                            <p:strVal val="#ppt_w+.3"/>
                                          </p:val>
                                        </p:tav>
                                        <p:tav tm="100000">
                                          <p:val>
                                            <p:strVal val="#ppt_w"/>
                                          </p:val>
                                        </p:tav>
                                      </p:tavLst>
                                    </p:anim>
                                    <p:anim calcmode="lin" valueType="num">
                                      <p:cBhvr>
                                        <p:cTn id="22" dur="4000" fill="hold"/>
                                        <p:tgtEl>
                                          <p:spTgt spid="5122"/>
                                        </p:tgtEl>
                                        <p:attrNameLst>
                                          <p:attrName>ppt_h</p:attrName>
                                        </p:attrNameLst>
                                      </p:cBhvr>
                                      <p:tavLst>
                                        <p:tav tm="0">
                                          <p:val>
                                            <p:strVal val="#ppt_h"/>
                                          </p:val>
                                        </p:tav>
                                        <p:tav tm="100000">
                                          <p:val>
                                            <p:strVal val="#ppt_h"/>
                                          </p:val>
                                        </p:tav>
                                      </p:tavLst>
                                    </p:anim>
                                    <p:animEffect transition="in" filter="fade">
                                      <p:cBhvr>
                                        <p:cTn id="23" dur="4000"/>
                                        <p:tgtEl>
                                          <p:spTgt spid="512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es extraño entonces, que el nombre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se una al de una caverna inexplorada a la que cabe proteger de posibles expoliadores, o a los que cabe salvaguardar mediante el miedo, de los ciertos peligros que conlleva la profunda oscuridad de las simas.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ppt_w+.3"/>
                                          </p:val>
                                        </p:tav>
                                        <p:tav tm="100000">
                                          <p:val>
                                            <p:strVal val="#ppt_w"/>
                                          </p:val>
                                        </p:tav>
                                      </p:tavLst>
                                    </p:anim>
                                    <p:anim calcmode="lin" valueType="num">
                                      <p:cBhvr>
                                        <p:cTn id="8" dur="4000" fill="hold"/>
                                        <p:tgtEl>
                                          <p:spTgt spid="8"/>
                                        </p:tgtEl>
                                        <p:attrNameLst>
                                          <p:attrName>ppt_h</p:attrName>
                                        </p:attrNameLst>
                                      </p:cBhvr>
                                      <p:tavLst>
                                        <p:tav tm="0">
                                          <p:val>
                                            <p:strVal val="#ppt_h"/>
                                          </p:val>
                                        </p:tav>
                                        <p:tav tm="100000">
                                          <p:val>
                                            <p:strVal val="#ppt_h"/>
                                          </p:val>
                                        </p:tav>
                                      </p:tavLst>
                                    </p:anim>
                                    <p:animEffect transition="in" filter="fade">
                                      <p:cBhvr>
                                        <p:cTn id="9" dur="4000"/>
                                        <p:tgtEl>
                                          <p:spTgt spid="8"/>
                                        </p:tgtEl>
                                      </p:cBhvr>
                                    </p:animEffect>
                                  </p:childTnLst>
                                </p:cTn>
                              </p:par>
                              <p:par>
                                <p:cTn id="10" presetID="23" presetClass="entr" presetSubtype="288"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4000" fill="hold"/>
                                        <p:tgtEl>
                                          <p:spTgt spid="8"/>
                                        </p:tgtEl>
                                        <p:attrNameLst>
                                          <p:attrName>ppt_w</p:attrName>
                                        </p:attrNameLst>
                                      </p:cBhvr>
                                      <p:tavLst>
                                        <p:tav tm="0">
                                          <p:val>
                                            <p:strVal val="4/3*#ppt_w"/>
                                          </p:val>
                                        </p:tav>
                                        <p:tav tm="100000">
                                          <p:val>
                                            <p:strVal val="#ppt_w"/>
                                          </p:val>
                                        </p:tav>
                                      </p:tavLst>
                                    </p:anim>
                                    <p:anim calcmode="lin" valueType="num">
                                      <p:cBhvr>
                                        <p:cTn id="13" dur="4000" fill="hold"/>
                                        <p:tgtEl>
                                          <p:spTgt spid="8"/>
                                        </p:tgtEl>
                                        <p:attrNameLst>
                                          <p:attrName>ppt_h</p:attrName>
                                        </p:attrNameLst>
                                      </p:cBhvr>
                                      <p:tavLst>
                                        <p:tav tm="0">
                                          <p:val>
                                            <p:strVal val="4/3*#ppt_h"/>
                                          </p:val>
                                        </p:tav>
                                        <p:tav tm="100000">
                                          <p:val>
                                            <p:strVal val="#ppt_h"/>
                                          </p:val>
                                        </p:tav>
                                      </p:tavLst>
                                    </p:anim>
                                  </p:childTnLst>
                                </p:cTn>
                              </p:par>
                              <p:par>
                                <p:cTn id="14" presetID="8" presetClass="entr" presetSubtype="3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out)">
                                      <p:cBhvr>
                                        <p:cTn id="16" dur="4000"/>
                                        <p:tgtEl>
                                          <p:spTgt spid="9"/>
                                        </p:tgtEl>
                                      </p:cBhvr>
                                    </p:animEffec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strVal val="4/3*#ppt_w"/>
                                          </p:val>
                                        </p:tav>
                                        <p:tav tm="100000">
                                          <p:val>
                                            <p:strVal val="#ppt_w"/>
                                          </p:val>
                                        </p:tav>
                                      </p:tavLst>
                                    </p:anim>
                                    <p:anim calcmode="lin" valueType="num">
                                      <p:cBhvr>
                                        <p:cTn id="20" dur="4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descr="Color 04"/>
          <p:cNvPicPr>
            <a:picLocks noChangeAspect="1" noChangeArrowheads="1"/>
          </p:cNvPicPr>
          <p:nvPr/>
        </p:nvPicPr>
        <p:blipFill>
          <a:blip r:embed="rId2" cstate="print"/>
          <a:stretch>
            <a:fillRect/>
          </a:stretch>
        </p:blipFill>
        <p:spPr bwMode="auto">
          <a:xfrm>
            <a:off x="0" y="0"/>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486" name="Picture 6" descr="Color 07"/>
          <p:cNvPicPr>
            <a:picLocks noChangeAspect="1" noChangeArrowheads="1"/>
          </p:cNvPicPr>
          <p:nvPr/>
        </p:nvPicPr>
        <p:blipFill>
          <a:blip r:embed="rId2" cstate="print"/>
          <a:stretch>
            <a:fillRect/>
          </a:stretch>
        </p:blipFill>
        <p:spPr bwMode="auto">
          <a:xfrm>
            <a:off x="0" y="0"/>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487" name="Picture 7" descr="Color 07"/>
          <p:cNvPicPr>
            <a:picLocks noChangeAspect="1" noChangeArrowheads="1"/>
          </p:cNvPicPr>
          <p:nvPr/>
        </p:nvPicPr>
        <p:blipFill>
          <a:blip r:embed="rId2" cstate="print"/>
          <a:stretch>
            <a:fillRect/>
          </a:stretch>
        </p:blipFill>
        <p:spPr bwMode="auto">
          <a:xfrm>
            <a:off x="0" y="0"/>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t>
            </a:r>
            <a:r>
              <a:rPr lang="es-ES" i="1" dirty="0" smtClean="0">
                <a:effectLst>
                  <a:glow rad="101600">
                    <a:srgbClr val="C00000">
                      <a:alpha val="60000"/>
                    </a:srgbClr>
                  </a:glow>
                  <a:outerShdw blurRad="38100" dist="38100" dir="2700000" algn="tl">
                    <a:srgbClr val="000000">
                      <a:alpha val="43137"/>
                    </a:srgbClr>
                  </a:outerShdw>
                </a:effectLst>
              </a:rPr>
              <a:t>posiblemente </a:t>
            </a:r>
            <a:r>
              <a:rPr lang="es-ES" i="1" dirty="0" smtClean="0">
                <a:effectLst>
                  <a:glow rad="101600">
                    <a:srgbClr val="C00000">
                      <a:alpha val="60000"/>
                    </a:srgbClr>
                  </a:glow>
                  <a:outerShdw blurRad="38100" dist="38100" dir="2700000" algn="tl">
                    <a:srgbClr val="000000">
                      <a:alpha val="43137"/>
                    </a:srgbClr>
                  </a:outerShdw>
                </a:effectLst>
              </a:rPr>
              <a:t>sea el origen del nombre de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por otra parte sin justificación posible. En la cultura autóctona, la iconografía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posee múltiples representaciones, ya sea como encarnación del </a:t>
            </a:r>
            <a:r>
              <a:rPr lang="es-ES" i="1" dirty="0" smtClean="0">
                <a:effectLst>
                  <a:glow rad="101600">
                    <a:srgbClr val="C00000">
                      <a:alpha val="60000"/>
                    </a:srgbClr>
                  </a:glow>
                  <a:outerShdw blurRad="38100" dist="38100" dir="2700000" algn="tl">
                    <a:srgbClr val="000000">
                      <a:alpha val="43137"/>
                    </a:srgbClr>
                  </a:outerShdw>
                </a:effectLst>
              </a:rPr>
              <a:t>mal </a:t>
            </a:r>
            <a:r>
              <a:rPr lang="es-ES" i="1" dirty="0" smtClean="0">
                <a:effectLst>
                  <a:glow rad="101600">
                    <a:srgbClr val="C00000">
                      <a:alpha val="60000"/>
                    </a:srgbClr>
                  </a:glow>
                  <a:outerShdw blurRad="38100" dist="38100" dir="2700000" algn="tl">
                    <a:srgbClr val="000000">
                      <a:alpha val="43137"/>
                    </a:srgbClr>
                  </a:outerShdw>
                </a:effectLst>
              </a:rPr>
              <a:t>-el diablo- o como símbolo de imbatibilidad.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conveyor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3000" fill="hold"/>
                                        <p:tgtEl>
                                          <p:spTgt spid="20487"/>
                                        </p:tgtEl>
                                      </p:cBhvr>
                                      <p:by x="50000" y="50000"/>
                                    </p:animScale>
                                  </p:childTnLst>
                                </p:cTn>
                              </p:par>
                              <p:par>
                                <p:cTn id="7" presetID="3" presetClass="exit" presetSubtype="10" fill="hold" nodeType="withEffect">
                                  <p:stCondLst>
                                    <p:cond delay="1000"/>
                                  </p:stCondLst>
                                  <p:childTnLst>
                                    <p:animEffect transition="out" filter="blinds(horizontal)">
                                      <p:cBhvr>
                                        <p:cTn id="8" dur="3000"/>
                                        <p:tgtEl>
                                          <p:spTgt spid="20487"/>
                                        </p:tgtEl>
                                      </p:cBhvr>
                                    </p:animEffect>
                                    <p:set>
                                      <p:cBhvr>
                                        <p:cTn id="9" dur="1" fill="hold">
                                          <p:stCondLst>
                                            <p:cond delay="2999"/>
                                          </p:stCondLst>
                                        </p:cTn>
                                        <p:tgtEl>
                                          <p:spTgt spid="20487"/>
                                        </p:tgtEl>
                                        <p:attrNameLst>
                                          <p:attrName>style.visibility</p:attrName>
                                        </p:attrNameLst>
                                      </p:cBhvr>
                                      <p:to>
                                        <p:strVal val="hidden"/>
                                      </p:to>
                                    </p:set>
                                  </p:childTnLst>
                                </p:cTn>
                              </p:par>
                              <p:par>
                                <p:cTn id="10" presetID="8" presetClass="emph" presetSubtype="0" fill="hold" nodeType="withEffect">
                                  <p:stCondLst>
                                    <p:cond delay="1000"/>
                                  </p:stCondLst>
                                  <p:childTnLst>
                                    <p:animRot by="21600000">
                                      <p:cBhvr>
                                        <p:cTn id="11" dur="3000" fill="hold"/>
                                        <p:tgtEl>
                                          <p:spTgt spid="20487"/>
                                        </p:tgtEl>
                                        <p:attrNameLst>
                                          <p:attrName>r</p:attrName>
                                        </p:attrNameLst>
                                      </p:cBhvr>
                                    </p:animRot>
                                  </p:childTnLst>
                                </p:cTn>
                              </p:par>
                              <p:par>
                                <p:cTn id="12" presetID="17" presetClass="exit" presetSubtype="2" fill="hold" nodeType="withEffect">
                                  <p:stCondLst>
                                    <p:cond delay="1000"/>
                                  </p:stCondLst>
                                  <p:childTnLst>
                                    <p:anim calcmode="lin" valueType="num">
                                      <p:cBhvr>
                                        <p:cTn id="13" dur="3000"/>
                                        <p:tgtEl>
                                          <p:spTgt spid="20487"/>
                                        </p:tgtEl>
                                        <p:attrNameLst>
                                          <p:attrName>ppt_x</p:attrName>
                                        </p:attrNameLst>
                                      </p:cBhvr>
                                      <p:tavLst>
                                        <p:tav tm="0">
                                          <p:val>
                                            <p:strVal val="ppt_x"/>
                                          </p:val>
                                        </p:tav>
                                        <p:tav tm="100000">
                                          <p:val>
                                            <p:strVal val="ppt_x+ppt_w/2"/>
                                          </p:val>
                                        </p:tav>
                                      </p:tavLst>
                                    </p:anim>
                                    <p:anim calcmode="lin" valueType="num">
                                      <p:cBhvr>
                                        <p:cTn id="14" dur="3000"/>
                                        <p:tgtEl>
                                          <p:spTgt spid="20487"/>
                                        </p:tgtEl>
                                        <p:attrNameLst>
                                          <p:attrName>ppt_y</p:attrName>
                                        </p:attrNameLst>
                                      </p:cBhvr>
                                      <p:tavLst>
                                        <p:tav tm="0">
                                          <p:val>
                                            <p:strVal val="ppt_y"/>
                                          </p:val>
                                        </p:tav>
                                        <p:tav tm="100000">
                                          <p:val>
                                            <p:strVal val="ppt_y"/>
                                          </p:val>
                                        </p:tav>
                                      </p:tavLst>
                                    </p:anim>
                                    <p:anim calcmode="lin" valueType="num">
                                      <p:cBhvr>
                                        <p:cTn id="15" dur="3000"/>
                                        <p:tgtEl>
                                          <p:spTgt spid="20487"/>
                                        </p:tgtEl>
                                        <p:attrNameLst>
                                          <p:attrName>ppt_w</p:attrName>
                                        </p:attrNameLst>
                                      </p:cBhvr>
                                      <p:tavLst>
                                        <p:tav tm="0">
                                          <p:val>
                                            <p:strVal val="ppt_w"/>
                                          </p:val>
                                        </p:tav>
                                        <p:tav tm="100000">
                                          <p:val>
                                            <p:fltVal val="0"/>
                                          </p:val>
                                        </p:tav>
                                      </p:tavLst>
                                    </p:anim>
                                    <p:anim calcmode="lin" valueType="num">
                                      <p:cBhvr>
                                        <p:cTn id="16" dur="3000"/>
                                        <p:tgtEl>
                                          <p:spTgt spid="20487"/>
                                        </p:tgtEl>
                                        <p:attrNameLst>
                                          <p:attrName>ppt_h</p:attrName>
                                        </p:attrNameLst>
                                      </p:cBhvr>
                                      <p:tavLst>
                                        <p:tav tm="0">
                                          <p:val>
                                            <p:strVal val="ppt_h"/>
                                          </p:val>
                                        </p:tav>
                                        <p:tav tm="100000">
                                          <p:val>
                                            <p:strVal val="ppt_h"/>
                                          </p:val>
                                        </p:tav>
                                      </p:tavLst>
                                    </p:anim>
                                    <p:set>
                                      <p:cBhvr>
                                        <p:cTn id="17" dur="1" fill="hold">
                                          <p:stCondLst>
                                            <p:cond delay="2999"/>
                                          </p:stCondLst>
                                        </p:cTn>
                                        <p:tgtEl>
                                          <p:spTgt spid="20487"/>
                                        </p:tgtEl>
                                        <p:attrNameLst>
                                          <p:attrName>style.visibility</p:attrName>
                                        </p:attrNameLst>
                                      </p:cBhvr>
                                      <p:to>
                                        <p:strVal val="hidden"/>
                                      </p:to>
                                    </p:set>
                                  </p:childTnLst>
                                </p:cTn>
                              </p:par>
                              <p:par>
                                <p:cTn id="18" presetID="6" presetClass="emph" presetSubtype="0" fill="hold" nodeType="withEffect">
                                  <p:stCondLst>
                                    <p:cond delay="2000"/>
                                  </p:stCondLst>
                                  <p:childTnLst>
                                    <p:animScale>
                                      <p:cBhvr>
                                        <p:cTn id="19" dur="3000" fill="hold"/>
                                        <p:tgtEl>
                                          <p:spTgt spid="20486"/>
                                        </p:tgtEl>
                                      </p:cBhvr>
                                      <p:by x="50000" y="50000"/>
                                    </p:animScale>
                                  </p:childTnLst>
                                </p:cTn>
                              </p:par>
                              <p:par>
                                <p:cTn id="20" presetID="3" presetClass="exit" presetSubtype="10" fill="hold" nodeType="withEffect">
                                  <p:stCondLst>
                                    <p:cond delay="3000"/>
                                  </p:stCondLst>
                                  <p:childTnLst>
                                    <p:animEffect transition="out" filter="blinds(horizontal)">
                                      <p:cBhvr>
                                        <p:cTn id="21" dur="3000"/>
                                        <p:tgtEl>
                                          <p:spTgt spid="20486"/>
                                        </p:tgtEl>
                                      </p:cBhvr>
                                    </p:animEffect>
                                    <p:set>
                                      <p:cBhvr>
                                        <p:cTn id="22" dur="1" fill="hold">
                                          <p:stCondLst>
                                            <p:cond delay="2999"/>
                                          </p:stCondLst>
                                        </p:cTn>
                                        <p:tgtEl>
                                          <p:spTgt spid="20486"/>
                                        </p:tgtEl>
                                        <p:attrNameLst>
                                          <p:attrName>style.visibility</p:attrName>
                                        </p:attrNameLst>
                                      </p:cBhvr>
                                      <p:to>
                                        <p:strVal val="hidden"/>
                                      </p:to>
                                    </p:set>
                                  </p:childTnLst>
                                </p:cTn>
                              </p:par>
                              <p:par>
                                <p:cTn id="23" presetID="8" presetClass="emph" presetSubtype="0" fill="hold" nodeType="withEffect">
                                  <p:stCondLst>
                                    <p:cond delay="3000"/>
                                  </p:stCondLst>
                                  <p:childTnLst>
                                    <p:animRot by="21600000">
                                      <p:cBhvr>
                                        <p:cTn id="24" dur="3000" fill="hold"/>
                                        <p:tgtEl>
                                          <p:spTgt spid="20486"/>
                                        </p:tgtEl>
                                        <p:attrNameLst>
                                          <p:attrName>r</p:attrName>
                                        </p:attrNameLst>
                                      </p:cBhvr>
                                    </p:animRot>
                                  </p:childTnLst>
                                </p:cTn>
                              </p:par>
                              <p:par>
                                <p:cTn id="25" presetID="17" presetClass="exit" presetSubtype="8" fill="hold" nodeType="withEffect">
                                  <p:stCondLst>
                                    <p:cond delay="3000"/>
                                  </p:stCondLst>
                                  <p:childTnLst>
                                    <p:anim calcmode="lin" valueType="num">
                                      <p:cBhvr>
                                        <p:cTn id="26" dur="3000"/>
                                        <p:tgtEl>
                                          <p:spTgt spid="20486"/>
                                        </p:tgtEl>
                                        <p:attrNameLst>
                                          <p:attrName>ppt_x</p:attrName>
                                        </p:attrNameLst>
                                      </p:cBhvr>
                                      <p:tavLst>
                                        <p:tav tm="0">
                                          <p:val>
                                            <p:strVal val="ppt_x"/>
                                          </p:val>
                                        </p:tav>
                                        <p:tav tm="100000">
                                          <p:val>
                                            <p:strVal val="ppt_x-ppt_w/2"/>
                                          </p:val>
                                        </p:tav>
                                      </p:tavLst>
                                    </p:anim>
                                    <p:anim calcmode="lin" valueType="num">
                                      <p:cBhvr>
                                        <p:cTn id="27" dur="3000"/>
                                        <p:tgtEl>
                                          <p:spTgt spid="20486"/>
                                        </p:tgtEl>
                                        <p:attrNameLst>
                                          <p:attrName>ppt_y</p:attrName>
                                        </p:attrNameLst>
                                      </p:cBhvr>
                                      <p:tavLst>
                                        <p:tav tm="0">
                                          <p:val>
                                            <p:strVal val="ppt_y"/>
                                          </p:val>
                                        </p:tav>
                                        <p:tav tm="100000">
                                          <p:val>
                                            <p:strVal val="ppt_y"/>
                                          </p:val>
                                        </p:tav>
                                      </p:tavLst>
                                    </p:anim>
                                    <p:anim calcmode="lin" valueType="num">
                                      <p:cBhvr>
                                        <p:cTn id="28" dur="3000"/>
                                        <p:tgtEl>
                                          <p:spTgt spid="20486"/>
                                        </p:tgtEl>
                                        <p:attrNameLst>
                                          <p:attrName>ppt_w</p:attrName>
                                        </p:attrNameLst>
                                      </p:cBhvr>
                                      <p:tavLst>
                                        <p:tav tm="0">
                                          <p:val>
                                            <p:strVal val="ppt_w"/>
                                          </p:val>
                                        </p:tav>
                                        <p:tav tm="100000">
                                          <p:val>
                                            <p:fltVal val="0"/>
                                          </p:val>
                                        </p:tav>
                                      </p:tavLst>
                                    </p:anim>
                                    <p:anim calcmode="lin" valueType="num">
                                      <p:cBhvr>
                                        <p:cTn id="29" dur="3000"/>
                                        <p:tgtEl>
                                          <p:spTgt spid="20486"/>
                                        </p:tgtEl>
                                        <p:attrNameLst>
                                          <p:attrName>ppt_h</p:attrName>
                                        </p:attrNameLst>
                                      </p:cBhvr>
                                      <p:tavLst>
                                        <p:tav tm="0">
                                          <p:val>
                                            <p:strVal val="ppt_h"/>
                                          </p:val>
                                        </p:tav>
                                        <p:tav tm="100000">
                                          <p:val>
                                            <p:strVal val="ppt_h"/>
                                          </p:val>
                                        </p:tav>
                                      </p:tavLst>
                                    </p:anim>
                                    <p:set>
                                      <p:cBhvr>
                                        <p:cTn id="30" dur="1" fill="hold">
                                          <p:stCondLst>
                                            <p:cond delay="2999"/>
                                          </p:stCondLst>
                                        </p:cTn>
                                        <p:tgtEl>
                                          <p:spTgt spid="20486"/>
                                        </p:tgtEl>
                                        <p:attrNameLst>
                                          <p:attrName>style.visibility</p:attrName>
                                        </p:attrNameLst>
                                      </p:cBhvr>
                                      <p:to>
                                        <p:strVal val="hidden"/>
                                      </p:to>
                                    </p:set>
                                  </p:childTnLst>
                                </p:cTn>
                              </p:par>
                              <p:par>
                                <p:cTn id="31" presetID="23" presetClass="entr" presetSubtype="16" fill="hold" nodeType="withEffect">
                                  <p:stCondLst>
                                    <p:cond delay="2000"/>
                                  </p:stCondLst>
                                  <p:childTnLst>
                                    <p:set>
                                      <p:cBhvr>
                                        <p:cTn id="32" dur="1" fill="hold">
                                          <p:stCondLst>
                                            <p:cond delay="0"/>
                                          </p:stCondLst>
                                        </p:cTn>
                                        <p:tgtEl>
                                          <p:spTgt spid="20485"/>
                                        </p:tgtEl>
                                        <p:attrNameLst>
                                          <p:attrName>style.visibility</p:attrName>
                                        </p:attrNameLst>
                                      </p:cBhvr>
                                      <p:to>
                                        <p:strVal val="visible"/>
                                      </p:to>
                                    </p:set>
                                    <p:anim calcmode="lin" valueType="num">
                                      <p:cBhvr>
                                        <p:cTn id="33" dur="4000" fill="hold"/>
                                        <p:tgtEl>
                                          <p:spTgt spid="20485"/>
                                        </p:tgtEl>
                                        <p:attrNameLst>
                                          <p:attrName>ppt_w</p:attrName>
                                        </p:attrNameLst>
                                      </p:cBhvr>
                                      <p:tavLst>
                                        <p:tav tm="0">
                                          <p:val>
                                            <p:fltVal val="0"/>
                                          </p:val>
                                        </p:tav>
                                        <p:tav tm="100000">
                                          <p:val>
                                            <p:strVal val="#ppt_w"/>
                                          </p:val>
                                        </p:tav>
                                      </p:tavLst>
                                    </p:anim>
                                    <p:anim calcmode="lin" valueType="num">
                                      <p:cBhvr>
                                        <p:cTn id="34" dur="4000" fill="hold"/>
                                        <p:tgtEl>
                                          <p:spTgt spid="20485"/>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20485"/>
                                        </p:tgtEl>
                                        <p:attrNameLst>
                                          <p:attrName>style.visibility</p:attrName>
                                        </p:attrNameLst>
                                      </p:cBhvr>
                                      <p:to>
                                        <p:strVal val="visible"/>
                                      </p:to>
                                    </p:set>
                                    <p:animEffect transition="in" filter="blinds(horizontal)">
                                      <p:cBhvr>
                                        <p:cTn id="37" dur="4000"/>
                                        <p:tgtEl>
                                          <p:spTgt spid="20485"/>
                                        </p:tgtEl>
                                      </p:cBhvr>
                                    </p:animEffect>
                                  </p:childTnLst>
                                </p:cTn>
                              </p:par>
                            </p:childTnLst>
                          </p:cTn>
                        </p:par>
                        <p:par>
                          <p:cTn id="38" fill="hold">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1.jpg"/>
          <p:cNvPicPr>
            <a:picLocks noChangeAspect="1"/>
          </p:cNvPicPr>
          <p:nvPr/>
        </p:nvPicPr>
        <p:blipFill>
          <a:blip r:embed="rId2" cstate="print"/>
          <a:stretch>
            <a:fillRect/>
          </a:stretch>
        </p:blipFill>
        <p:spPr bwMode="auto">
          <a:xfrm>
            <a:off x="-635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aquellas personas que sufran de claustrofobia, que no tengan miedo, son unas cuevas muy amplias, de fácil acceso y en ningún punto del trayecto se sentirán encerrados.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ythrough/>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4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0.7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35608"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536575"/>
            <a:ext cx="8651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36575"/>
            <a:ext cx="928687"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54038"/>
            <a:ext cx="928688" cy="4625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verás, las Cuevas del </a:t>
            </a:r>
            <a:r>
              <a:rPr lang="es-ES" i="1" dirty="0" err="1" smtClean="0">
                <a:effectLst>
                  <a:glow rad="101600">
                    <a:srgbClr val="C00000">
                      <a:alpha val="60000"/>
                    </a:srgbClr>
                  </a:glow>
                  <a:outerShdw blurRad="38100" dist="38100" dir="2700000" algn="tl">
                    <a:srgbClr val="000000">
                      <a:alpha val="43137"/>
                    </a:srgbClr>
                  </a:outerShdw>
                </a:effectLst>
              </a:rPr>
              <a:t>Drach</a:t>
            </a:r>
            <a:r>
              <a:rPr lang="es-ES" i="1" dirty="0" smtClean="0">
                <a:effectLst>
                  <a:glow rad="101600">
                    <a:srgbClr val="C00000">
                      <a:alpha val="60000"/>
                    </a:srgbClr>
                  </a:glow>
                  <a:outerShdw blurRad="38100" dist="38100" dir="2700000" algn="tl">
                    <a:srgbClr val="000000">
                      <a:alpha val="43137"/>
                    </a:srgbClr>
                  </a:outerShdw>
                </a:effectLst>
              </a:rPr>
              <a:t> son un tesoro subterráneo que no querrás perderte durante tu visita a Mallorca. Con su fácil acceso, maravillas naturales y opciones de entretenimiento únicas, son un destino ideal para viajeros/as de todas las edades. Hora es ya de marcharnos a comer, que se nos pega el arroz.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window dir="vert"/>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4"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ox(out)">
                                      <p:cBhvr>
                                        <p:cTn id="37" dur="3000"/>
                                        <p:tgtEl>
                                          <p:spTgt spid="4"/>
                                        </p:tgtEl>
                                      </p:cBhvr>
                                    </p:animEffect>
                                  </p:childTnLst>
                                </p:cTn>
                              </p:par>
                              <p:par>
                                <p:cTn id="38" presetID="23" presetClass="entr" presetSubtype="288"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4000" fill="hold"/>
                                        <p:tgtEl>
                                          <p:spTgt spid="4"/>
                                        </p:tgtEl>
                                        <p:attrNameLst>
                                          <p:attrName>ppt_w</p:attrName>
                                        </p:attrNameLst>
                                      </p:cBhvr>
                                      <p:tavLst>
                                        <p:tav tm="0">
                                          <p:val>
                                            <p:strVal val="4/3*#ppt_w"/>
                                          </p:val>
                                        </p:tav>
                                        <p:tav tm="100000">
                                          <p:val>
                                            <p:strVal val="#ppt_w"/>
                                          </p:val>
                                        </p:tav>
                                      </p:tavLst>
                                    </p:anim>
                                    <p:anim calcmode="lin" valueType="num">
                                      <p:cBhvr>
                                        <p:cTn id="41" dur="4000" fill="hold"/>
                                        <p:tgtEl>
                                          <p:spTgt spid="4"/>
                                        </p:tgtEl>
                                        <p:attrNameLst>
                                          <p:attrName>ppt_h</p:attrName>
                                        </p:attrNameLst>
                                      </p:cBhvr>
                                      <p:tavLst>
                                        <p:tav tm="0">
                                          <p:val>
                                            <p:strVal val="4/3*#ppt_h"/>
                                          </p:val>
                                        </p:tav>
                                        <p:tav tm="100000">
                                          <p:val>
                                            <p:strVal val="#ppt_h"/>
                                          </p:val>
                                        </p:tav>
                                      </p:tavLst>
                                    </p:anim>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8" y="1"/>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705372"/>
            <a:ext cx="5328592" cy="648146"/>
          </a:xfrm>
          <a:prstGeom prst="rect">
            <a:avLst/>
          </a:prstGeom>
        </p:spPr>
        <p:txBody>
          <a:bodyPr wrap="none" fromWordArt="1">
            <a:prstTxWarp prst="textCanUp">
              <a:avLst>
                <a:gd name="adj" fmla="val 8824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Can´t</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Get</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You</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Out</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Of My Head</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
        <p:nvSpPr>
          <p:cNvPr id="82954" name="WordArt 10"/>
          <p:cNvSpPr>
            <a:spLocks noChangeArrowheads="1" noChangeShapeType="1" noTextEdit="1"/>
          </p:cNvSpPr>
          <p:nvPr/>
        </p:nvSpPr>
        <p:spPr bwMode="auto">
          <a:xfrm>
            <a:off x="1259632" y="2353444"/>
            <a:ext cx="5544616" cy="613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Loco-</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Motion</a:t>
            </a:r>
            <a:r>
              <a:rPr lang="es-ES" sz="3600" kern="10" dirty="0" smtClean="0">
                <a:ln w="9525">
                  <a:noFill/>
                  <a:round/>
                  <a:headEnd/>
                  <a:tailEnd/>
                </a:ln>
                <a:solidFill>
                  <a:schemeClr val="accent3">
                    <a:lumMod val="60000"/>
                    <a:lumOff val="40000"/>
                  </a:schemeClr>
                </a:solidFill>
                <a:effectLst>
                  <a:prstShdw prst="shdw17" dist="17961" dir="13500000">
                    <a:srgbClr val="385F99"/>
                  </a:prstShdw>
                </a:effectLst>
                <a:latin typeface="High Tower Text"/>
              </a:rPr>
              <a:t>    </a:t>
            </a:r>
            <a:endParaRPr lang="es-ES" sz="3600" kern="10" dirty="0">
              <a:ln w="9525">
                <a:noFill/>
                <a:round/>
                <a:headEnd/>
                <a:tailEnd/>
              </a:ln>
              <a:solidFill>
                <a:schemeClr val="accent3">
                  <a:lumMod val="60000"/>
                  <a:lumOff val="40000"/>
                </a:schemeClr>
              </a:soli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1259632" y="3073524"/>
            <a:ext cx="5760640" cy="720726"/>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Padam</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Padam</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331640" y="4009628"/>
            <a:ext cx="5976664" cy="613221"/>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Things</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We</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Do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For</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Love</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4"/>
          <p:cNvSpPr>
            <a:spLocks noChangeArrowheads="1" noChangeShapeType="1" noTextEdit="1"/>
          </p:cNvSpPr>
          <p:nvPr/>
        </p:nvSpPr>
        <p:spPr bwMode="auto">
          <a:xfrm>
            <a:off x="1475656" y="4873724"/>
            <a:ext cx="5328592" cy="504130"/>
          </a:xfrm>
          <a:prstGeom prst="rect">
            <a:avLst/>
          </a:prstGeom>
        </p:spPr>
        <p:txBody>
          <a:bodyPr wrap="none" fromWordArt="1">
            <a:prstTxWarp prst="textCanUp">
              <a:avLst>
                <a:gd name="adj" fmla="val 8992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Kylie</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Minogue</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14000"/>
                            </p:stCondLst>
                            <p:childTnLst>
                              <p:par>
                                <p:cTn id="40" presetID="47" presetClass="entr" presetSubtype="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476094"/>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3946</TotalTime>
  <Words>2614</Words>
  <Application>Microsoft Office PowerPoint</Application>
  <PresentationFormat>Presentación en pantalla (16:10)</PresentationFormat>
  <Paragraphs>78</Paragraphs>
  <Slides>59</Slides>
  <Notes>2</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59</vt:i4>
      </vt:variant>
    </vt:vector>
  </HeadingPairs>
  <TitlesOfParts>
    <vt:vector size="72" baseType="lpstr">
      <vt:lpstr>Arial</vt:lpstr>
      <vt:lpstr>Arial Black</vt:lpstr>
      <vt:lpstr>Calibri</vt:lpstr>
      <vt:lpstr>Calibri Light</vt:lpstr>
      <vt:lpstr>Harrington</vt:lpstr>
      <vt:lpstr>High Tower Text</vt:lpstr>
      <vt:lpstr>Highlight LET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299</cp:revision>
  <dcterms:created xsi:type="dcterms:W3CDTF">2013-04-14T10:17:05Z</dcterms:created>
  <dcterms:modified xsi:type="dcterms:W3CDTF">2024-05-17T20:59:10Z</dcterms:modified>
</cp:coreProperties>
</file>