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0" r:id="rId3"/>
    <p:sldId id="355" r:id="rId4"/>
    <p:sldId id="356" r:id="rId5"/>
    <p:sldId id="358" r:id="rId6"/>
    <p:sldId id="357" r:id="rId7"/>
    <p:sldId id="359" r:id="rId8"/>
    <p:sldId id="360" r:id="rId9"/>
    <p:sldId id="361" r:id="rId10"/>
    <p:sldId id="399" r:id="rId11"/>
    <p:sldId id="363" r:id="rId12"/>
    <p:sldId id="362" r:id="rId13"/>
    <p:sldId id="364" r:id="rId14"/>
    <p:sldId id="365" r:id="rId15"/>
    <p:sldId id="367" r:id="rId16"/>
    <p:sldId id="368" r:id="rId17"/>
    <p:sldId id="366" r:id="rId18"/>
    <p:sldId id="369" r:id="rId19"/>
    <p:sldId id="370" r:id="rId20"/>
    <p:sldId id="371" r:id="rId21"/>
    <p:sldId id="372" r:id="rId22"/>
    <p:sldId id="374" r:id="rId23"/>
    <p:sldId id="373" r:id="rId24"/>
    <p:sldId id="375" r:id="rId25"/>
    <p:sldId id="376" r:id="rId26"/>
    <p:sldId id="377" r:id="rId27"/>
    <p:sldId id="378" r:id="rId28"/>
    <p:sldId id="379" r:id="rId29"/>
    <p:sldId id="384" r:id="rId30"/>
    <p:sldId id="380" r:id="rId31"/>
    <p:sldId id="381" r:id="rId32"/>
    <p:sldId id="382" r:id="rId33"/>
    <p:sldId id="383" r:id="rId34"/>
    <p:sldId id="397" r:id="rId35"/>
    <p:sldId id="403" r:id="rId36"/>
    <p:sldId id="385" r:id="rId37"/>
    <p:sldId id="386" r:id="rId38"/>
    <p:sldId id="387" r:id="rId39"/>
    <p:sldId id="388" r:id="rId40"/>
    <p:sldId id="389" r:id="rId41"/>
    <p:sldId id="390" r:id="rId42"/>
    <p:sldId id="391" r:id="rId43"/>
    <p:sldId id="392" r:id="rId44"/>
    <p:sldId id="393" r:id="rId45"/>
    <p:sldId id="394" r:id="rId46"/>
    <p:sldId id="402" r:id="rId47"/>
    <p:sldId id="395" r:id="rId48"/>
    <p:sldId id="396" r:id="rId49"/>
    <p:sldId id="400" r:id="rId50"/>
    <p:sldId id="401" r:id="rId51"/>
    <p:sldId id="325" r:id="rId52"/>
    <p:sldId id="404" r:id="rId53"/>
  </p:sldIdLst>
  <p:sldSz cx="9144000" cy="6858000" type="screen4x3"/>
  <p:notesSz cx="6858000" cy="9144000"/>
  <p:defaultTextStyle>
    <a:defPPr>
      <a:defRPr lang="es-A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oE9CopTE1+3rqr0gr5RSQ" hashData="ozeplKFXjyRaeka3kO4046Jg9N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2003"/>
    <a:srgbClr val="642F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34" autoAdjust="0"/>
    <p:restoredTop sz="94712" autoAdjust="0"/>
  </p:normalViewPr>
  <p:slideViewPr>
    <p:cSldViewPr>
      <p:cViewPr>
        <p:scale>
          <a:sx n="60" d="100"/>
          <a:sy n="60" d="100"/>
        </p:scale>
        <p:origin x="-1650" y="-6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1CB4C12D-07D0-439C-A19A-839254967DB2}" type="datetimeFigureOut">
              <a:rPr lang="es-AR"/>
              <a:pPr>
                <a:defRPr/>
              </a:pPr>
              <a:t>26/08/2016</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B2797FC2-250B-40B6-8512-3FB1DA81012C}" type="slidenum">
              <a:rPr lang="es-AR"/>
              <a:pPr>
                <a:defRPr/>
              </a:pPr>
              <a:t>‹Nº›</a:t>
            </a:fld>
            <a:endParaRPr lang="es-AR"/>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708EC4D0-A5C1-4760-9F2B-8ED5BABF1D98}" type="datetimeFigureOut">
              <a:rPr lang="es-AR"/>
              <a:pPr>
                <a:defRPr/>
              </a:pPr>
              <a:t>26/08/2016</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C7CF339A-4C8F-4543-B422-C88C21273955}" type="slidenum">
              <a:rPr lang="es-AR"/>
              <a:pPr>
                <a:defRPr/>
              </a:pPr>
              <a:t>‹Nº›</a:t>
            </a:fld>
            <a:endParaRPr lang="es-AR"/>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CC9333A-80AB-45CC-BA7B-AE694B7977BE}" type="datetimeFigureOut">
              <a:rPr lang="es-AR"/>
              <a:pPr>
                <a:defRPr/>
              </a:pPr>
              <a:t>26/08/2016</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9EFE6476-F634-4A25-8456-239BFA2AE93C}" type="slidenum">
              <a:rPr lang="es-AR"/>
              <a:pPr>
                <a:defRPr/>
              </a:pPr>
              <a:t>‹Nº›</a:t>
            </a:fld>
            <a:endParaRPr lang="es-AR"/>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00D5E831-015E-4277-BED6-FE6D5EA14589}" type="datetimeFigureOut">
              <a:rPr lang="es-AR"/>
              <a:pPr>
                <a:defRPr/>
              </a:pPr>
              <a:t>26/08/2016</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68A92DC3-7F1A-45FE-93DA-ADDEE9EB2B8A}" type="slidenum">
              <a:rPr lang="es-AR"/>
              <a:pPr>
                <a:defRPr/>
              </a:pPr>
              <a:t>‹Nº›</a:t>
            </a:fld>
            <a:endParaRPr lang="es-AR"/>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D6AB0749-83CF-420E-8C48-48DACE826519}" type="datetimeFigureOut">
              <a:rPr lang="es-AR"/>
              <a:pPr>
                <a:defRPr/>
              </a:pPr>
              <a:t>26/08/2016</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343FDDC0-424B-4CBF-B923-76D193F498FD}" type="slidenum">
              <a:rPr lang="es-AR"/>
              <a:pPr>
                <a:defRPr/>
              </a:pPr>
              <a:t>‹Nº›</a:t>
            </a:fld>
            <a:endParaRPr lang="es-AR"/>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18A86921-B2E1-4054-838E-8D1675E05631}" type="datetimeFigureOut">
              <a:rPr lang="es-AR"/>
              <a:pPr>
                <a:defRPr/>
              </a:pPr>
              <a:t>26/08/2016</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AC0B1A11-1608-4D91-AFB2-90CFC880FCCD}" type="slidenum">
              <a:rPr lang="es-AR"/>
              <a:pPr>
                <a:defRPr/>
              </a:pPr>
              <a:t>‹Nº›</a:t>
            </a:fld>
            <a:endParaRPr lang="es-AR"/>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76B1518-A01A-4F70-B12E-1753D7A019C4}" type="datetimeFigureOut">
              <a:rPr lang="es-AR"/>
              <a:pPr>
                <a:defRPr/>
              </a:pPr>
              <a:t>26/08/2016</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1B159E10-9E80-4A25-BA3E-DCFF6E02E042}" type="slidenum">
              <a:rPr lang="es-AR"/>
              <a:pPr>
                <a:defRPr/>
              </a:pPr>
              <a:t>‹Nº›</a:t>
            </a:fld>
            <a:endParaRPr lang="es-AR"/>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B1851B2-19C8-4E73-BE9B-92E49AFFC695}" type="datetimeFigureOut">
              <a:rPr lang="es-AR"/>
              <a:pPr>
                <a:defRPr/>
              </a:pPr>
              <a:t>26/08/2016</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99D9BE4A-0942-43FD-B2C5-CFAE65F1B7B7}" type="slidenum">
              <a:rPr lang="es-AR"/>
              <a:pPr>
                <a:defRPr/>
              </a:pPr>
              <a:t>‹Nº›</a:t>
            </a:fld>
            <a:endParaRPr lang="es-AR"/>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8E1E7DB-8886-4619-996F-9129CA3504B6}" type="datetimeFigureOut">
              <a:rPr lang="es-AR"/>
              <a:pPr>
                <a:defRPr/>
              </a:pPr>
              <a:t>26/08/2016</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0A3E5557-4A3E-40CB-BE40-626EC4B24BBC}" type="slidenum">
              <a:rPr lang="es-AR"/>
              <a:pPr>
                <a:defRPr/>
              </a:pPr>
              <a:t>‹Nº›</a:t>
            </a:fld>
            <a:endParaRPr lang="es-AR"/>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346A56C2-B84C-4938-8F19-34986A20EF3C}" type="datetimeFigureOut">
              <a:rPr lang="es-AR"/>
              <a:pPr>
                <a:defRPr/>
              </a:pPr>
              <a:t>26/08/2016</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32B861E9-89EF-499B-BCF8-D8C92F20EF4B}" type="slidenum">
              <a:rPr lang="es-AR"/>
              <a:pPr>
                <a:defRPr/>
              </a:pPr>
              <a:t>‹Nº›</a:t>
            </a:fld>
            <a:endParaRPr lang="es-AR"/>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0294AB9C-5C41-4DD9-97F1-F32934C7BCBA}" type="datetimeFigureOut">
              <a:rPr lang="es-AR"/>
              <a:pPr>
                <a:defRPr/>
              </a:pPr>
              <a:t>26/08/2016</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D6BA8AA8-E8C3-4B67-B8C1-D91E79C4E570}" type="slidenum">
              <a:rPr lang="es-AR"/>
              <a:pPr>
                <a:defRPr/>
              </a:pPr>
              <a:t>‹Nº›</a:t>
            </a:fld>
            <a:endParaRPr lang="es-AR"/>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32003"/>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CDC6C71-9381-44A8-B9EE-298C2395D2E0}" type="datetimeFigureOut">
              <a:rPr lang="es-AR"/>
              <a:pPr>
                <a:defRPr/>
              </a:pPr>
              <a:t>26/08/2016</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F8078D2-FE1E-416E-B517-1AADC4BC89A6}" type="slidenum">
              <a:rPr lang="es-AR"/>
              <a:pPr>
                <a:defRPr/>
              </a:pPr>
              <a:t>‹Nº›</a:t>
            </a:fld>
            <a:endParaRPr lang="es-A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6.gif"/><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26.gif"/><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9.jpeg"/><Relationship Id="rId4" Type="http://schemas.openxmlformats.org/officeDocument/2006/relationships/image" Target="../media/image3.gif"/></Relationships>
</file>

<file path=ppt/slides/_rels/slide5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 Imagen" descr="Paisajes-4411.jpg"/>
          <p:cNvPicPr>
            <a:picLocks noChangeAspect="1"/>
          </p:cNvPicPr>
          <p:nvPr/>
        </p:nvPicPr>
        <p:blipFill>
          <a:blip r:embed="rId3" cstate="print"/>
          <a:srcRect l="43750"/>
          <a:stretch>
            <a:fillRect/>
          </a:stretch>
        </p:blipFill>
        <p:spPr bwMode="auto">
          <a:xfrm>
            <a:off x="0" y="0"/>
            <a:ext cx="9144000" cy="6858000"/>
          </a:xfrm>
          <a:prstGeom prst="rect">
            <a:avLst/>
          </a:prstGeom>
          <a:noFill/>
          <a:ln w="9525">
            <a:noFill/>
            <a:miter lim="800000"/>
            <a:headEnd/>
            <a:tailEnd/>
          </a:ln>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394197" y="3394204"/>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43723" y="5611367"/>
            <a:ext cx="618613" cy="766988"/>
          </a:xfrm>
          <a:prstGeom prst="rect">
            <a:avLst/>
          </a:prstGeom>
          <a:noFill/>
          <a:ln w="38100">
            <a:solidFill>
              <a:srgbClr val="1CDEF8"/>
            </a:solidFill>
            <a:miter lim="800000"/>
            <a:headEnd/>
            <a:tailEnd/>
          </a:ln>
        </p:spPr>
      </p:pic>
      <p:sp>
        <p:nvSpPr>
          <p:cNvPr id="19" name="18 Rectángulo"/>
          <p:cNvSpPr/>
          <p:nvPr/>
        </p:nvSpPr>
        <p:spPr>
          <a:xfrm>
            <a:off x="1980357" y="4572019"/>
            <a:ext cx="2692223" cy="900465"/>
          </a:xfrm>
          <a:prstGeom prst="rect">
            <a:avLst/>
          </a:prstGeom>
        </p:spPr>
        <p:txBody>
          <a:bodyPr wrap="square" lIns="68797" tIns="34398" rIns="68797" bIns="34398">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7224" y="1571612"/>
            <a:ext cx="7643866" cy="4462177"/>
          </a:xfrm>
          <a:prstGeom prst="rect">
            <a:avLst/>
          </a:prstGeom>
        </p:spPr>
        <p:txBody>
          <a:bodyPr wrap="none" lIns="68797" tIns="34398" rIns="68797" bIns="34398" fromWordArt="1">
            <a:prstTxWarp prst="textPlain">
              <a:avLst>
                <a:gd name="adj" fmla="val 50000"/>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CUEVAS  DE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ORTIGOSA</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CAMEROS</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endPar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920299" y="5547179"/>
            <a:ext cx="2008837" cy="934064"/>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467546" y="764704"/>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179514" y="188642"/>
            <a:ext cx="781050" cy="1066799"/>
          </a:xfrm>
          <a:prstGeom prst="rect">
            <a:avLst/>
          </a:prstGeom>
          <a:noFill/>
          <a:ln w="9525">
            <a:noFill/>
            <a:miter lim="800000"/>
            <a:headEnd/>
            <a:tailEnd/>
          </a:ln>
        </p:spPr>
      </p:pic>
    </p:spTree>
  </p:cSld>
  <p:clrMapOvr>
    <a:masterClrMapping/>
  </p:clrMapOvr>
  <p:transition spd="slow" advTm="12000">
    <p:random/>
    <p:sndAc>
      <p:stSnd loop="1">
        <p:snd r:embed="rId2" name="lionel richie &amp; stevie wonder &amp; micheal jackson - we are the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s://upload.wikimedia.org/wikipedia/commons/thumb/9/91/Ortigosa.jpeg/1024px-Ortigosa.jpe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3" name="2 Rectángulo"/>
          <p:cNvSpPr/>
          <p:nvPr/>
        </p:nvSpPr>
        <p:spPr>
          <a:xfrm>
            <a:off x="6072166" y="5643578"/>
            <a:ext cx="3071834" cy="923330"/>
          </a:xfrm>
          <a:prstGeom prst="rect">
            <a:avLst/>
          </a:prstGeom>
        </p:spPr>
        <p:txBody>
          <a:bodyPr wrap="square">
            <a:spAutoFit/>
          </a:bodyPr>
          <a:lstStyle/>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ORTIGOSA</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CAMEROS</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endPar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www.enfocado.com/fotos/ortigosa_g.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descr="Paisajes-4411.jpg"/>
          <p:cNvPicPr>
            <a:picLocks noChangeAspect="1"/>
          </p:cNvPicPr>
          <p:nvPr/>
        </p:nvPicPr>
        <p:blipFill>
          <a:blip r:embed="rId2" cstate="print"/>
          <a:srcRect l="43750"/>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214414" y="571480"/>
            <a:ext cx="7572428" cy="5632311"/>
          </a:xfrm>
          <a:prstGeom prst="rect">
            <a:avLst/>
          </a:prstGeom>
        </p:spPr>
        <p:txBody>
          <a:bodyPr wrap="square">
            <a:spAutoFit/>
          </a:bodyPr>
          <a:lstStyle/>
          <a:p>
            <a:r>
              <a:rPr lang="es-ES" dirty="0">
                <a:solidFill>
                  <a:srgbClr val="FFFF00"/>
                </a:solidFill>
                <a:effectLst/>
                <a:latin typeface="Agency FB" pitchFamily="34" charset="0"/>
              </a:rPr>
              <a:t>El macizo del Encinedo es un monte de 1.073 metros de altitud, cubierto por encinas y donde se encuentran las Grutas de La Paz y de la Viña. Se encuentra a la entrada de la villa y en él existe una cantera de dónde se extrajo la piedra para el embalse González Lacasa, siendo el frente de esta antigua explotación donde se hallan las bocas naturales de ambas Grutas</a:t>
            </a:r>
            <a:r>
              <a:rPr lang="es-ES" dirty="0" smtClean="0">
                <a:solidFill>
                  <a:srgbClr val="FFFF00"/>
                </a:solidFill>
                <a:effectLst/>
                <a:latin typeface="Agency FB" pitchFamily="34" charset="0"/>
              </a:rPr>
              <a:t>.</a:t>
            </a:r>
            <a:br>
              <a:rPr lang="es-ES" dirty="0" smtClean="0">
                <a:solidFill>
                  <a:srgbClr val="FFFF00"/>
                </a:solidFill>
                <a:effectLst/>
                <a:latin typeface="Agency FB" pitchFamily="34" charset="0"/>
              </a:rPr>
            </a:br>
            <a:r>
              <a:rPr lang="es-ES" dirty="0">
                <a:solidFill>
                  <a:srgbClr val="FFFF00"/>
                </a:solidFill>
                <a:effectLst/>
                <a:latin typeface="Agency FB" pitchFamily="34" charset="0"/>
              </a:rPr>
              <a:t>Este es un macizo calcáreo formado en el Dogger, serie del Jurásico que tuvo lugar hace unos 160 millones de años. Las cuevas no son sino el reflejo de la acción del agua (ríos antiguos, lluvia y nieve) y de su poder disolvente frente a las calizas. Este agua, cargada de bicarbonato disuelto, precipitaría posteriormente en determinadas condiciones climáticas y daría lugar a las espectaculares estructuras que podemos ver en las cavidades</a:t>
            </a:r>
            <a:r>
              <a:rPr lang="es-ES" dirty="0" smtClean="0">
                <a:solidFill>
                  <a:srgbClr val="FFFF00"/>
                </a:solidFill>
                <a:effectLst/>
                <a:latin typeface="Agency FB" pitchFamily="34" charset="0"/>
              </a:rPr>
              <a:t>.</a:t>
            </a:r>
            <a:br>
              <a:rPr lang="es-ES" dirty="0" smtClean="0">
                <a:solidFill>
                  <a:srgbClr val="FFFF00"/>
                </a:solidFill>
                <a:effectLst/>
                <a:latin typeface="Agency FB" pitchFamily="34" charset="0"/>
              </a:rPr>
            </a:br>
            <a:r>
              <a:rPr lang="es-ES" dirty="0">
                <a:solidFill>
                  <a:srgbClr val="FFFF00"/>
                </a:solidFill>
                <a:effectLst/>
                <a:latin typeface="Agency FB" pitchFamily="34" charset="0"/>
              </a:rPr>
              <a:t>Gruta de la Paz. Es, de las dos cavidades acondicionadas para la visita, la que posee dos bocas y se encuentra en la parte superior de la cantera</a:t>
            </a:r>
            <a:r>
              <a:rPr lang="es-ES" dirty="0" smtClean="0">
                <a:solidFill>
                  <a:srgbClr val="FFFF00"/>
                </a:solidFill>
                <a:effectLst/>
                <a:latin typeface="Agency FB" pitchFamily="34" charset="0"/>
              </a:rPr>
              <a:t>.</a:t>
            </a:r>
            <a:br>
              <a:rPr lang="es-ES" dirty="0" smtClean="0">
                <a:solidFill>
                  <a:srgbClr val="FFFF00"/>
                </a:solidFill>
                <a:effectLst/>
                <a:latin typeface="Agency FB" pitchFamily="34" charset="0"/>
              </a:rPr>
            </a:br>
            <a:r>
              <a:rPr lang="es-ES" dirty="0">
                <a:solidFill>
                  <a:srgbClr val="FFFF00"/>
                </a:solidFill>
                <a:effectLst/>
                <a:latin typeface="Agency FB" pitchFamily="34" charset="0"/>
              </a:rPr>
              <a:t>Tiene un recorrido de 236 metros y, en principio, la galería desciende unos cinco metros para seguir en horizontal durante todo su recorrido. Posee en su interior espectaculares muestras del karst de la zona: estalactitas, estalagmitas, columnas, etc. y muchas estructuras que son claramente un capricho de la naturaleza</a:t>
            </a:r>
            <a:r>
              <a:rPr lang="es-ES" dirty="0" smtClean="0">
                <a:solidFill>
                  <a:srgbClr val="FFFF00"/>
                </a:solidFill>
                <a:effectLst/>
                <a:latin typeface="Agency FB" pitchFamily="34" charset="0"/>
              </a:rPr>
              <a:t>.</a:t>
            </a:r>
            <a:br>
              <a:rPr lang="es-ES" dirty="0" smtClean="0">
                <a:solidFill>
                  <a:srgbClr val="FFFF00"/>
                </a:solidFill>
                <a:effectLst/>
                <a:latin typeface="Agency FB" pitchFamily="34" charset="0"/>
              </a:rPr>
            </a:br>
            <a:r>
              <a:rPr lang="es-ES" dirty="0">
                <a:solidFill>
                  <a:srgbClr val="FFFF00"/>
                </a:solidFill>
                <a:effectLst/>
                <a:latin typeface="Agency FB" pitchFamily="34" charset="0"/>
              </a:rPr>
              <a:t>Gruta de la Viña. Posee una sola abertura para la entrada y salida. Esta boca se encuentra, como se ha dicho, en el frente de la cantera, teniendo la cavidad un recorrido de 114 metros</a:t>
            </a:r>
            <a:r>
              <a:rPr lang="es-ES" dirty="0" smtClean="0">
                <a:solidFill>
                  <a:srgbClr val="FFFF00"/>
                </a:solidFill>
                <a:effectLst/>
                <a:latin typeface="Agency FB" pitchFamily="34" charset="0"/>
              </a:rPr>
              <a:t>.</a:t>
            </a:r>
            <a:br>
              <a:rPr lang="es-ES" dirty="0" smtClean="0">
                <a:solidFill>
                  <a:srgbClr val="FFFF00"/>
                </a:solidFill>
                <a:effectLst/>
                <a:latin typeface="Agency FB" pitchFamily="34" charset="0"/>
              </a:rPr>
            </a:br>
            <a:r>
              <a:rPr lang="es-ES" dirty="0">
                <a:solidFill>
                  <a:srgbClr val="FFFF00"/>
                </a:solidFill>
                <a:effectLst/>
                <a:latin typeface="Agency FB" pitchFamily="34" charset="0"/>
              </a:rPr>
              <a:t>También es predominantemente horizontal y posee un rico conjunto de estalactitas de un blancura impresionante, lo cual, sumado a sus dimensiones e iluminación, dan al visitante la impresión de estar en un mundo diferente que se rige por el silencio y donde el tiempo parece no importar.</a:t>
            </a:r>
          </a:p>
        </p:txBody>
      </p:sp>
    </p:spTree>
  </p:cSld>
  <p:clrMapOvr>
    <a:masterClrMapping/>
  </p:clrMapOvr>
  <p:transition spd="slow" advTm="6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exit" presetSubtype="0" decel="10000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strVal val="ppt_w*2.5"/>
                                          </p:val>
                                        </p:tav>
                                      </p:tavLst>
                                    </p:anim>
                                    <p:anim calcmode="lin" valueType="num">
                                      <p:cBhvr>
                                        <p:cTn id="7" dur="5000"/>
                                        <p:tgtEl>
                                          <p:spTgt spid="3"/>
                                        </p:tgtEl>
                                        <p:attrNameLst>
                                          <p:attrName>ppt_h</p:attrName>
                                        </p:attrNameLst>
                                      </p:cBhvr>
                                      <p:tavLst>
                                        <p:tav tm="0">
                                          <p:val>
                                            <p:strVal val="ppt_h"/>
                                          </p:val>
                                        </p:tav>
                                        <p:tav tm="100000">
                                          <p:val>
                                            <p:strVal val="ppt_h*0.01"/>
                                          </p:val>
                                        </p:tav>
                                      </p:tavLst>
                                    </p:anim>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h+1"/>
                                          </p:val>
                                        </p:tav>
                                      </p:tavLst>
                                    </p:anim>
                                    <p:animEffect transition="out" filter="fade">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codigopostal.org/images/imagen-de-ortigosa-de-cameros-1.jpg"/>
          <p:cNvPicPr>
            <a:picLocks noChangeAspect="1" noChangeArrowheads="1"/>
          </p:cNvPicPr>
          <p:nvPr/>
        </p:nvPicPr>
        <p:blipFill>
          <a:blip r:embed="rId2"/>
          <a:srcRect/>
          <a:stretch>
            <a:fillRect/>
          </a:stretch>
        </p:blipFill>
        <p:spPr bwMode="auto">
          <a:xfrm>
            <a:off x="-1" y="0"/>
            <a:ext cx="915509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senditur.com/multimedia/uploads/images/Puntos%20de%20Inter%C3%A9s/Espa%C3%B1a/La%20Rioja/Cuevas%20de%20Ortigosa/Cuevas_de_Ortigos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viviendolarioja.files.wordpress.com/2015/04/2013-07-31-20-00-20.jpg"/>
          <p:cNvPicPr>
            <a:picLocks noChangeAspect="1" noChangeArrowheads="1"/>
          </p:cNvPicPr>
          <p:nvPr/>
        </p:nvPicPr>
        <p:blipFill>
          <a:blip r:embed="rId2"/>
          <a:srcRect/>
          <a:stretch>
            <a:fillRect/>
          </a:stretch>
        </p:blipFill>
        <p:spPr bwMode="auto">
          <a:xfrm>
            <a:off x="0" y="0"/>
            <a:ext cx="9394815" cy="704611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encrypted-tbn2.gstatic.com/images?q=tbn:ANd9GcQP0Jwzd_8z0odV8gfPxXnJKWQPUa_6Yr-a_f-uD_dp6T4SqYYK"/>
          <p:cNvPicPr>
            <a:picLocks noChangeAspect="1" noChangeArrowheads="1"/>
          </p:cNvPicPr>
          <p:nvPr/>
        </p:nvPicPr>
        <p:blipFill>
          <a:blip r:embed="rId2"/>
          <a:srcRect/>
          <a:stretch>
            <a:fillRect/>
          </a:stretch>
        </p:blipFill>
        <p:spPr bwMode="auto">
          <a:xfrm>
            <a:off x="0" y="0"/>
            <a:ext cx="915577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Resultado de imagen de cuevas de ortigosa"/>
          <p:cNvPicPr>
            <a:picLocks noChangeAspect="1" noChangeArrowheads="1"/>
          </p:cNvPicPr>
          <p:nvPr/>
        </p:nvPicPr>
        <p:blipFill>
          <a:blip r:embed="rId2"/>
          <a:srcRect/>
          <a:stretch>
            <a:fillRect/>
          </a:stretch>
        </p:blipFill>
        <p:spPr bwMode="auto">
          <a:xfrm>
            <a:off x="-1" y="0"/>
            <a:ext cx="913292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1 Imagen" descr="Paisajes-4411.jpg"/>
          <p:cNvPicPr>
            <a:picLocks noChangeAspect="1"/>
          </p:cNvPicPr>
          <p:nvPr/>
        </p:nvPicPr>
        <p:blipFill>
          <a:blip r:embed="rId2" cstate="print"/>
          <a:srcRect l="43750"/>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85720" y="3441680"/>
            <a:ext cx="8643934" cy="3416320"/>
          </a:xfrm>
          <a:prstGeom prst="rect">
            <a:avLst/>
          </a:prstGeom>
        </p:spPr>
        <p:txBody>
          <a:bodyPr wrap="square">
            <a:spAutoFit/>
          </a:bodyPr>
          <a:lstStyle/>
          <a:p>
            <a:pPr algn="ctr"/>
            <a:r>
              <a:rPr lang="es-ES" sz="2400" dirty="0" smtClean="0">
                <a:solidFill>
                  <a:srgbClr val="FFFF00"/>
                </a:solidFill>
                <a:effectLst/>
                <a:latin typeface="Agency FB" pitchFamily="34" charset="0"/>
              </a:rPr>
              <a:t>Situación</a:t>
            </a:r>
            <a:r>
              <a:rPr lang="es-ES" sz="2400" dirty="0">
                <a:solidFill>
                  <a:srgbClr val="FFFF00"/>
                </a:solidFill>
                <a:effectLst/>
                <a:latin typeface="Agency FB" pitchFamily="34" charset="0"/>
              </a:rPr>
              <a:t>: </a:t>
            </a:r>
          </a:p>
          <a:p>
            <a:pPr algn="ctr"/>
            <a:r>
              <a:rPr lang="es-ES" sz="2400" dirty="0">
                <a:solidFill>
                  <a:srgbClr val="FFFF00"/>
                </a:solidFill>
                <a:effectLst/>
                <a:latin typeface="Agency FB" pitchFamily="34" charset="0"/>
              </a:rPr>
              <a:t>A la entrada del municipio, a mano derecha, se encuentra la ermita de Santa Lucía ubicada dentro de un pequeño parque que conduce al puente de hierro que, hay que cruzar andando, vertiginoso sobre el río, para acceder a las grutas. También se puede llegar a las cuevas desde la plaza del pueblo por el sendero de los escalerones. Las entradas están comunicadas con un rustico caminito protegido con baranda. Se encuentran en el interior del macizo del </a:t>
            </a:r>
            <a:r>
              <a:rPr lang="es-ES" sz="2400" dirty="0" smtClean="0">
                <a:solidFill>
                  <a:srgbClr val="FFFF00"/>
                </a:solidFill>
                <a:effectLst/>
                <a:latin typeface="Agency FB" pitchFamily="34" charset="0"/>
              </a:rPr>
              <a:t>Encinedo </a:t>
            </a:r>
            <a:r>
              <a:rPr lang="es-ES" sz="2400" dirty="0">
                <a:solidFill>
                  <a:srgbClr val="FFFF00"/>
                </a:solidFill>
                <a:effectLst/>
                <a:latin typeface="Agency FB" pitchFamily="34" charset="0"/>
              </a:rPr>
              <a:t>un monte de 1.073 metros de altitud cubierto por encinas. Una cantera da entrada a las bocas naturales de las grutas de la Paz y de la Viña.</a:t>
            </a:r>
          </a:p>
        </p:txBody>
      </p:sp>
      <p:pic>
        <p:nvPicPr>
          <p:cNvPr id="4" name="Picture 2" descr="Resultado de imagen de cuevas de ortigosa"/>
          <p:cNvPicPr>
            <a:picLocks noChangeAspect="1" noChangeArrowheads="1"/>
          </p:cNvPicPr>
          <p:nvPr/>
        </p:nvPicPr>
        <p:blipFill>
          <a:blip r:embed="rId3"/>
          <a:srcRect/>
          <a:stretch>
            <a:fillRect/>
          </a:stretch>
        </p:blipFill>
        <p:spPr bwMode="auto">
          <a:xfrm>
            <a:off x="0" y="0"/>
            <a:ext cx="9203992" cy="3286124"/>
          </a:xfrm>
          <a:prstGeom prst="rect">
            <a:avLst/>
          </a:prstGeom>
          <a:noFill/>
        </p:spPr>
      </p:pic>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exit" presetSubtype="0" decel="100000" fill="hold" nodeType="afterEffect">
                                  <p:stCondLst>
                                    <p:cond delay="0"/>
                                  </p:stCondLst>
                                  <p:childTnLst>
                                    <p:anim calcmode="lin" valueType="num">
                                      <p:cBhvr>
                                        <p:cTn id="6" dur="5000"/>
                                        <p:tgtEl>
                                          <p:spTgt spid="5"/>
                                        </p:tgtEl>
                                        <p:attrNameLst>
                                          <p:attrName>ppt_w</p:attrName>
                                        </p:attrNameLst>
                                      </p:cBhvr>
                                      <p:tavLst>
                                        <p:tav tm="0">
                                          <p:val>
                                            <p:strVal val="ppt_w"/>
                                          </p:val>
                                        </p:tav>
                                        <p:tav tm="100000">
                                          <p:val>
                                            <p:strVal val="ppt_w*2.5"/>
                                          </p:val>
                                        </p:tav>
                                      </p:tavLst>
                                    </p:anim>
                                    <p:anim calcmode="lin" valueType="num">
                                      <p:cBhvr>
                                        <p:cTn id="7" dur="5000"/>
                                        <p:tgtEl>
                                          <p:spTgt spid="5"/>
                                        </p:tgtEl>
                                        <p:attrNameLst>
                                          <p:attrName>ppt_h</p:attrName>
                                        </p:attrNameLst>
                                      </p:cBhvr>
                                      <p:tavLst>
                                        <p:tav tm="0">
                                          <p:val>
                                            <p:strVal val="ppt_h"/>
                                          </p:val>
                                        </p:tav>
                                        <p:tav tm="100000">
                                          <p:val>
                                            <p:strVal val="ppt_h*0.01"/>
                                          </p:val>
                                        </p:tav>
                                      </p:tavLst>
                                    </p:anim>
                                    <p:anim calcmode="lin" valueType="num">
                                      <p:cBhvr>
                                        <p:cTn id="8" dur="5000"/>
                                        <p:tgtEl>
                                          <p:spTgt spid="5"/>
                                        </p:tgtEl>
                                        <p:attrNameLst>
                                          <p:attrName>ppt_x</p:attrName>
                                        </p:attrNameLst>
                                      </p:cBhvr>
                                      <p:tavLst>
                                        <p:tav tm="0">
                                          <p:val>
                                            <p:strVal val="ppt_x"/>
                                          </p:val>
                                        </p:tav>
                                        <p:tav tm="100000">
                                          <p:val>
                                            <p:strVal val="ppt_x"/>
                                          </p:val>
                                        </p:tav>
                                      </p:tavLst>
                                    </p:anim>
                                    <p:anim calcmode="lin" valueType="num">
                                      <p:cBhvr>
                                        <p:cTn id="9" dur="5000"/>
                                        <p:tgtEl>
                                          <p:spTgt spid="5"/>
                                        </p:tgtEl>
                                        <p:attrNameLst>
                                          <p:attrName>ppt_y</p:attrName>
                                        </p:attrNameLst>
                                      </p:cBhvr>
                                      <p:tavLst>
                                        <p:tav tm="0">
                                          <p:val>
                                            <p:strVal val="ppt_y"/>
                                          </p:val>
                                        </p:tav>
                                        <p:tav tm="100000">
                                          <p:val>
                                            <p:strVal val="ppt_h+1"/>
                                          </p:val>
                                        </p:tav>
                                      </p:tavLst>
                                    </p:anim>
                                    <p:animEffect transition="out" filter="fad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upload.wikimedia.org/wikipedia/commons/thumb/d/d0/Ermita_de_San_Felices-Ortigosa_de_Cameros-13733.jpg/1024px-Ermita_de_San_Felices-Ortigosa_de_Cameros-13733.jpg"/>
          <p:cNvPicPr>
            <a:picLocks noChangeAspect="1" noChangeArrowheads="1"/>
          </p:cNvPicPr>
          <p:nvPr/>
        </p:nvPicPr>
        <p:blipFill>
          <a:blip r:embed="rId2"/>
          <a:srcRect/>
          <a:stretch>
            <a:fillRect/>
          </a:stretch>
        </p:blipFill>
        <p:spPr bwMode="auto">
          <a:xfrm>
            <a:off x="0" y="0"/>
            <a:ext cx="97536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upload.wikimedia.org/wikipedia/commons/thumb/d/df/Puentedeortigosa.jpg/800px-Puentedeortigosa.jpg"/>
          <p:cNvPicPr>
            <a:picLocks noChangeAspect="1" noChangeArrowheads="1"/>
          </p:cNvPicPr>
          <p:nvPr/>
        </p:nvPicPr>
        <p:blipFill>
          <a:blip r:embed="rId2"/>
          <a:srcRect/>
          <a:stretch>
            <a:fillRect/>
          </a:stretch>
        </p:blipFill>
        <p:spPr bwMode="auto">
          <a:xfrm>
            <a:off x="0" y="-2000288"/>
            <a:ext cx="9144000" cy="101631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encrypted-tbn3.gstatic.com/images?q=tbn:ANd9GcTBtxEKzgJGBJisvwFpdR6UeBQNKQg2DiqPEWkZtZnvGdQSfheI&amp;reload=on"/>
          <p:cNvPicPr>
            <a:picLocks noChangeAspect="1" noChangeArrowheads="1"/>
          </p:cNvPicPr>
          <p:nvPr/>
        </p:nvPicPr>
        <p:blipFill>
          <a:blip r:embed="rId2"/>
          <a:srcRect/>
          <a:stretch>
            <a:fillRect/>
          </a:stretch>
        </p:blipFill>
        <p:spPr bwMode="auto">
          <a:xfrm>
            <a:off x="0" y="0"/>
            <a:ext cx="915807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ortigosadecameros.org/fileadmin/ortigosa/cuevas_vina/7a.jpg"/>
          <p:cNvPicPr>
            <a:picLocks noChangeAspect="1" noChangeArrowheads="1"/>
          </p:cNvPicPr>
          <p:nvPr/>
        </p:nvPicPr>
        <p:blipFill>
          <a:blip r:embed="rId2"/>
          <a:srcRect/>
          <a:stretch>
            <a:fillRect/>
          </a:stretch>
        </p:blipFill>
        <p:spPr bwMode="auto">
          <a:xfrm>
            <a:off x="0" y="0"/>
            <a:ext cx="943594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content1.lariojaturismo.com/imagenes/Documentos/imgsem/89/8993/899363e6-3394-4f25-bd17-6f9d4d9c24d9/385cf858-910e-1d8c-2e7e-97fb401127d1.jpg"/>
          <p:cNvPicPr>
            <a:picLocks noChangeAspect="1" noChangeArrowheads="1"/>
          </p:cNvPicPr>
          <p:nvPr/>
        </p:nvPicPr>
        <p:blipFill>
          <a:blip r:embed="rId2"/>
          <a:srcRect/>
          <a:stretch>
            <a:fillRect/>
          </a:stretch>
        </p:blipFill>
        <p:spPr bwMode="auto">
          <a:xfrm>
            <a:off x="0" y="-142900"/>
            <a:ext cx="9144000" cy="752476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descr="Paisajes-4411.jpg"/>
          <p:cNvPicPr>
            <a:picLocks noChangeAspect="1"/>
          </p:cNvPicPr>
          <p:nvPr/>
        </p:nvPicPr>
        <p:blipFill>
          <a:blip r:embed="rId2" cstate="print"/>
          <a:srcRect l="43750"/>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785786" y="428604"/>
            <a:ext cx="7929586" cy="6186309"/>
          </a:xfrm>
          <a:prstGeom prst="rect">
            <a:avLst/>
          </a:prstGeom>
        </p:spPr>
        <p:txBody>
          <a:bodyPr wrap="square">
            <a:spAutoFit/>
          </a:bodyPr>
          <a:lstStyle/>
          <a:p>
            <a:r>
              <a:rPr lang="es-ES" b="1" dirty="0">
                <a:solidFill>
                  <a:srgbClr val="CC9900"/>
                </a:solidFill>
                <a:latin typeface="Agency FB" pitchFamily="34" charset="0"/>
              </a:rPr>
              <a:t>Origen de las cuevas</a:t>
            </a:r>
          </a:p>
          <a:p>
            <a:r>
              <a:rPr lang="es-ES" dirty="0">
                <a:solidFill>
                  <a:srgbClr val="CC9900"/>
                </a:solidFill>
                <a:latin typeface="Agency FB" pitchFamily="34" charset="0"/>
              </a:rPr>
              <a:t>Las cuevas son cursos de agua excavados en la roca caliza durante millones de años. Se trata de un macizo calcáreo formado en el Dogger, serie del jurásico que tuvo lugar hace unos 160 millones de años. La extracción de rocas de este monte para una cantera dejó al descubierto las bocas o entradas de dos magníficas cuevas. Un recorrido por su interior proporciona al visitante la espectacular visión de estalactitas, estalagmitas, columnas y auténticos caprichos de la naturaleza.</a:t>
            </a:r>
          </a:p>
          <a:p>
            <a:r>
              <a:rPr lang="es-ES" dirty="0">
                <a:solidFill>
                  <a:srgbClr val="CC9900"/>
                </a:solidFill>
                <a:latin typeface="Agency FB" pitchFamily="34" charset="0"/>
              </a:rPr>
              <a:t>Gruta de la Paz</a:t>
            </a:r>
          </a:p>
          <a:p>
            <a:r>
              <a:rPr lang="es-ES" dirty="0">
                <a:solidFill>
                  <a:srgbClr val="CC9900"/>
                </a:solidFill>
                <a:latin typeface="Agency FB" pitchFamily="34" charset="0"/>
              </a:rPr>
              <a:t>Es, de las dos cavidades acondicionadas para la visita, la que posee dos bocas y se encuentra en la parte superior de la cantera. Tiene un recorrido de 236 metros y, al comienzo, la galería desciende unos cinco metros para seguir en horizontal durante todo su itinerario. Posee espectaculares muestras del Karst de la zona: estalactitas, estalagmitas, columnas, etc. y muchas estructuras que son claramente un capricho de la naturaleza.</a:t>
            </a:r>
          </a:p>
          <a:p>
            <a:r>
              <a:rPr lang="es-ES" dirty="0">
                <a:solidFill>
                  <a:srgbClr val="CC9900"/>
                </a:solidFill>
                <a:latin typeface="Agency FB" pitchFamily="34" charset="0"/>
              </a:rPr>
              <a:t>Gruta de la Viña</a:t>
            </a:r>
          </a:p>
          <a:p>
            <a:r>
              <a:rPr lang="es-ES" dirty="0">
                <a:solidFill>
                  <a:srgbClr val="CC9900"/>
                </a:solidFill>
                <a:latin typeface="Agency FB" pitchFamily="34" charset="0"/>
              </a:rPr>
              <a:t>posee un solo acceso para la entrada y salida. Esta boca se encuentra en el frente de la cantera, teniendo la cavidad un recorrido de 114 metros. También es predominantemente horizontal y posee un rico conjunto de estalactitas de una blancura impresionante, que sumada a sus dimensiones e iluminación, dan al visitante la impresión de estar en un mundo diferente ocupado por el silencio y donde el tiempo parece no importar.</a:t>
            </a:r>
          </a:p>
          <a:p>
            <a:r>
              <a:rPr lang="es-ES" dirty="0">
                <a:solidFill>
                  <a:srgbClr val="CC9900"/>
                </a:solidFill>
                <a:latin typeface="Agency FB" pitchFamily="34" charset="0"/>
              </a:rPr>
              <a:t>Otras Cuevas</a:t>
            </a:r>
          </a:p>
          <a:p>
            <a:r>
              <a:rPr lang="es-ES" dirty="0">
                <a:solidFill>
                  <a:srgbClr val="CC9900"/>
                </a:solidFill>
                <a:latin typeface="Agency FB" pitchFamily="34" charset="0"/>
              </a:rPr>
              <a:t>Además de las Cuevas de la Paz y de la Viña, que son las más conocidas y visitables por el público, en los alrededores también existen otras cuevas de gran belleza: son las de la Salita, del Tejón, de las Mujeres, la Tajadilla</a:t>
            </a:r>
            <a:r>
              <a:rPr lang="es-ES" dirty="0">
                <a:solidFill>
                  <a:srgbClr val="CC9900"/>
                </a:solidFill>
              </a:rPr>
              <a:t>…</a:t>
            </a:r>
          </a:p>
        </p:txBody>
      </p:sp>
    </p:spTree>
  </p:cSld>
  <p:clrMapOvr>
    <a:masterClrMapping/>
  </p:clrMapOvr>
  <p:transition spd="slow" advTm="4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exit" presetSubtype="0" decel="10000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strVal val="ppt_w*2.5"/>
                                          </p:val>
                                        </p:tav>
                                      </p:tavLst>
                                    </p:anim>
                                    <p:anim calcmode="lin" valueType="num">
                                      <p:cBhvr>
                                        <p:cTn id="7" dur="5000"/>
                                        <p:tgtEl>
                                          <p:spTgt spid="3"/>
                                        </p:tgtEl>
                                        <p:attrNameLst>
                                          <p:attrName>ppt_h</p:attrName>
                                        </p:attrNameLst>
                                      </p:cBhvr>
                                      <p:tavLst>
                                        <p:tav tm="0">
                                          <p:val>
                                            <p:strVal val="ppt_h"/>
                                          </p:val>
                                        </p:tav>
                                        <p:tav tm="100000">
                                          <p:val>
                                            <p:strVal val="ppt_h*0.01"/>
                                          </p:val>
                                        </p:tav>
                                      </p:tavLst>
                                    </p:anim>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h+1"/>
                                          </p:val>
                                        </p:tav>
                                      </p:tavLst>
                                    </p:anim>
                                    <p:animEffect transition="out" filter="fade">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content1.lariojaturismo.com/imagenes/Documentos/imgsem/89/8993/899363e6-3394-4f25-bd17-6f9d4d9c24d9/86467aed-743d-1863-d2ec-66387e07ce27.jpg"/>
          <p:cNvPicPr>
            <a:picLocks noChangeAspect="1" noChangeArrowheads="1"/>
          </p:cNvPicPr>
          <p:nvPr/>
        </p:nvPicPr>
        <p:blipFill>
          <a:blip r:embed="rId2"/>
          <a:srcRect/>
          <a:stretch>
            <a:fillRect/>
          </a:stretch>
        </p:blipFill>
        <p:spPr bwMode="auto">
          <a:xfrm>
            <a:off x="0" y="0"/>
            <a:ext cx="9144000" cy="716757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gateway.representantesdelonuestro.pe/Assets/Foto/17734.jpg"/>
          <p:cNvPicPr>
            <a:picLocks noChangeAspect="1" noChangeArrowheads="1"/>
          </p:cNvPicPr>
          <p:nvPr/>
        </p:nvPicPr>
        <p:blipFill>
          <a:blip r:embed="rId2"/>
          <a:srcRect/>
          <a:stretch>
            <a:fillRect/>
          </a:stretch>
        </p:blipFill>
        <p:spPr bwMode="auto">
          <a:xfrm>
            <a:off x="0" y="0"/>
            <a:ext cx="913933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larioja.com/prensa/noticias/200803/15/fotos/018D6GP1_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conmishijos.com/assets/planes/3000/3225-cuevas-de-ortigosa-de-cameros-en-la-rioj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content1.lariojaturismo.com/imagenes/Documentos/imgsem/89/8993/899363e6-3394-4f25-bd17-6f9d4d9c24d9/50f2dece-a49f-b75e-ba84-7b24d8a5fbd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pic>
        <p:nvPicPr>
          <p:cNvPr id="10242" name="Picture 2" descr="http://www.ruralesdata.com/multimedia/alojamientos/la-costanilla-soria/pagina/cuevas-de-ortigosa.jpg"/>
          <p:cNvPicPr>
            <a:picLocks noChangeAspect="1" noChangeArrowheads="1"/>
          </p:cNvPicPr>
          <p:nvPr/>
        </p:nvPicPr>
        <p:blipFill>
          <a:blip r:embed="rId3"/>
          <a:srcRect/>
          <a:stretch>
            <a:fillRect/>
          </a:stretch>
        </p:blipFill>
        <p:spPr bwMode="auto">
          <a:xfrm>
            <a:off x="785786" y="785794"/>
            <a:ext cx="7702568" cy="5643578"/>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escapeconestilo.com/wp-content/uploads/2013/01/4._Ortigosa_cuevas.jpg"/>
          <p:cNvPicPr>
            <a:picLocks noChangeAspect="1" noChangeArrowheads="1"/>
          </p:cNvPicPr>
          <p:nvPr/>
        </p:nvPicPr>
        <p:blipFill>
          <a:blip r:embed="rId2"/>
          <a:srcRect/>
          <a:stretch>
            <a:fillRect/>
          </a:stretch>
        </p:blipFill>
        <p:spPr bwMode="auto">
          <a:xfrm>
            <a:off x="-1" y="0"/>
            <a:ext cx="921096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encrypted-tbn3.gstatic.com/images?q=tbn:ANd9GcQ36NSuqjejNvL4_KzkSItrZ5TLBJ5bGx0ljRmVCOOumnWwVGpW"/>
          <p:cNvPicPr>
            <a:picLocks noChangeAspect="1" noChangeArrowheads="1"/>
          </p:cNvPicPr>
          <p:nvPr/>
        </p:nvPicPr>
        <p:blipFill>
          <a:blip r:embed="rId2"/>
          <a:srcRect/>
          <a:stretch>
            <a:fillRect/>
          </a:stretch>
        </p:blipFill>
        <p:spPr bwMode="auto">
          <a:xfrm>
            <a:off x="-1" y="0"/>
            <a:ext cx="4214811" cy="6858000"/>
          </a:xfrm>
          <a:prstGeom prst="rect">
            <a:avLst/>
          </a:prstGeom>
          <a:noFill/>
        </p:spPr>
      </p:pic>
      <p:pic>
        <p:nvPicPr>
          <p:cNvPr id="3" name="Picture 8" descr="http://www.larioja.com/prensa/noticias/201309/14/fotos/11905632.jpg"/>
          <p:cNvPicPr>
            <a:picLocks noChangeAspect="1" noChangeArrowheads="1"/>
          </p:cNvPicPr>
          <p:nvPr/>
        </p:nvPicPr>
        <p:blipFill>
          <a:blip r:embed="rId3"/>
          <a:srcRect/>
          <a:stretch>
            <a:fillRect/>
          </a:stretch>
        </p:blipFill>
        <p:spPr bwMode="auto">
          <a:xfrm>
            <a:off x="4214810" y="0"/>
            <a:ext cx="492919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encrypted-tbn2.gstatic.com/images?q=tbn:ANd9GcSWcQYftYWKpI-07w3mnRQNPGqhPfjg_Ua828SLPJcvyYtlQISwjw"/>
          <p:cNvPicPr>
            <a:picLocks noChangeAspect="1" noChangeArrowheads="1"/>
          </p:cNvPicPr>
          <p:nvPr/>
        </p:nvPicPr>
        <p:blipFill>
          <a:blip r:embed="rId2"/>
          <a:srcRect/>
          <a:stretch>
            <a:fillRect/>
          </a:stretch>
        </p:blipFill>
        <p:spPr bwMode="auto">
          <a:xfrm>
            <a:off x="0" y="3643314"/>
            <a:ext cx="9020313" cy="3214686"/>
          </a:xfrm>
          <a:prstGeom prst="rect">
            <a:avLst/>
          </a:prstGeom>
          <a:noFill/>
        </p:spPr>
      </p:pic>
      <p:pic>
        <p:nvPicPr>
          <p:cNvPr id="36868" name="Picture 4" descr="http://www.conmishijos.com/uploads/ocio_familia/Rutas_familiares/7676-CuevasOrtigosa-rutasfamiliares-ocio.jpg"/>
          <p:cNvPicPr>
            <a:picLocks noChangeAspect="1" noChangeArrowheads="1"/>
          </p:cNvPicPr>
          <p:nvPr/>
        </p:nvPicPr>
        <p:blipFill>
          <a:blip r:embed="rId3"/>
          <a:srcRect/>
          <a:stretch>
            <a:fillRect/>
          </a:stretch>
        </p:blipFill>
        <p:spPr bwMode="auto">
          <a:xfrm>
            <a:off x="785786" y="0"/>
            <a:ext cx="7547134" cy="342902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todalarioja.com/imagenes/turismo/19-grutas-de-la-paz-y-de-la-vina-en-ortigosa-de-cameros-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content1.lariojaturismo.com/imagenes/Documentos/imgsem/89/8993/899363e6-3394-4f25-bd17-6f9d4d9c24d9/19102087-cb24-fdb5-8d38-50f5c73544a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4786322"/>
            <a:ext cx="8143932" cy="1754326"/>
          </a:xfrm>
          <a:prstGeom prst="rect">
            <a:avLst/>
          </a:prstGeom>
        </p:spPr>
        <p:txBody>
          <a:bodyPr wrap="square">
            <a:spAutoFit/>
          </a:bodyPr>
          <a:lstStyle/>
          <a:p>
            <a:pPr algn="ctr"/>
            <a:r>
              <a:rPr lang="es-ES" b="1" dirty="0" smtClean="0">
                <a:solidFill>
                  <a:srgbClr val="CC9900"/>
                </a:solidFill>
              </a:rPr>
              <a:t>Menuda </a:t>
            </a:r>
            <a:r>
              <a:rPr lang="es-ES" b="1" dirty="0">
                <a:solidFill>
                  <a:srgbClr val="CC9900"/>
                </a:solidFill>
              </a:rPr>
              <a:t>sorpresa que se lleva uno cuando se adentra en estas fantásticas cuevas. </a:t>
            </a:r>
            <a:r>
              <a:rPr lang="es-ES" b="1" dirty="0" smtClean="0">
                <a:solidFill>
                  <a:srgbClr val="CC9900"/>
                </a:solidFill>
              </a:rPr>
              <a:t>Nunca </a:t>
            </a:r>
            <a:r>
              <a:rPr lang="es-ES" b="1" dirty="0">
                <a:solidFill>
                  <a:srgbClr val="CC9900"/>
                </a:solidFill>
              </a:rPr>
              <a:t>había estado tan cerca de tantas y tantas estalactitas y estalagmitas. Nunca había estado en una cueva de esa índole: Tan estrecha y bien iluminada. Tan perfecta para ser recorrida en unos minutos y dejarse atrapar por las maravillas de la naturaleza. </a:t>
            </a:r>
            <a:endParaRPr lang="es-ES" b="1" dirty="0" smtClean="0">
              <a:solidFill>
                <a:srgbClr val="CC9900"/>
              </a:solidFill>
            </a:endParaRPr>
          </a:p>
          <a:p>
            <a:pPr algn="ctr"/>
            <a:r>
              <a:rPr lang="es-ES" b="1" dirty="0" smtClean="0">
                <a:solidFill>
                  <a:srgbClr val="CC9900"/>
                </a:solidFill>
              </a:rPr>
              <a:t>Es </a:t>
            </a:r>
            <a:r>
              <a:rPr lang="es-ES" b="1" dirty="0">
                <a:solidFill>
                  <a:srgbClr val="CC9900"/>
                </a:solidFill>
              </a:rPr>
              <a:t>una visita totalmente </a:t>
            </a:r>
            <a:r>
              <a:rPr lang="es-ES" b="1" dirty="0" smtClean="0">
                <a:solidFill>
                  <a:srgbClr val="CC9900"/>
                </a:solidFill>
              </a:rPr>
              <a:t>indispensable.</a:t>
            </a:r>
            <a:endParaRPr lang="es-ES" b="1" dirty="0">
              <a:solidFill>
                <a:srgbClr val="CC9900"/>
              </a:solidFill>
            </a:endParaRPr>
          </a:p>
        </p:txBody>
      </p:sp>
      <p:pic>
        <p:nvPicPr>
          <p:cNvPr id="3" name="Picture 2" descr="https://encrypted-tbn1.gstatic.com/images?q=tbn:ANd9GcSTHYVMr9lhqv3PhN3zGI_cJx6I4HXB-99pxdkYfPGYLFMou1b0"/>
          <p:cNvPicPr>
            <a:picLocks noChangeAspect="1" noChangeArrowheads="1"/>
          </p:cNvPicPr>
          <p:nvPr/>
        </p:nvPicPr>
        <p:blipFill>
          <a:blip r:embed="rId2"/>
          <a:srcRect/>
          <a:stretch>
            <a:fillRect/>
          </a:stretch>
        </p:blipFill>
        <p:spPr bwMode="auto">
          <a:xfrm>
            <a:off x="0" y="0"/>
            <a:ext cx="9144000" cy="4357694"/>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spTree>
  </p:cSld>
  <p:clrMapOvr>
    <a:masterClrMapping/>
  </p:clrMapOvr>
  <p:transition spd="slow"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i.ytimg.com/vi/E9Czae30ypI/maxresdefault.jpg"/>
          <p:cNvPicPr>
            <a:picLocks noChangeAspect="1" noChangeArrowheads="1"/>
          </p:cNvPicPr>
          <p:nvPr/>
        </p:nvPicPr>
        <p:blipFill>
          <a:blip r:embed="rId2"/>
          <a:srcRect/>
          <a:stretch>
            <a:fillRect/>
          </a:stretch>
        </p:blipFill>
        <p:spPr bwMode="auto">
          <a:xfrm>
            <a:off x="0" y="0"/>
            <a:ext cx="1165699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azafatasrioja.com/wp-content/uploads/2-cameros.jpg"/>
          <p:cNvPicPr>
            <a:picLocks noChangeAspect="1" noChangeArrowheads="1"/>
          </p:cNvPicPr>
          <p:nvPr/>
        </p:nvPicPr>
        <p:blipFill>
          <a:blip r:embed="rId2"/>
          <a:srcRect/>
          <a:stretch>
            <a:fillRect/>
          </a:stretch>
        </p:blipFill>
        <p:spPr bwMode="auto">
          <a:xfrm>
            <a:off x="0" y="0"/>
            <a:ext cx="923387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elrasillo.com/wp-content/uploads/cuevas-ortigosa-519x40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esphoto980x880.mnstatic.com/cuevas-de-ortigosa_1309851.jpg"/>
          <p:cNvPicPr>
            <a:picLocks noChangeAspect="1" noChangeArrowheads="1"/>
          </p:cNvPicPr>
          <p:nvPr/>
        </p:nvPicPr>
        <p:blipFill>
          <a:blip r:embed="rId2"/>
          <a:srcRect/>
          <a:stretch>
            <a:fillRect/>
          </a:stretch>
        </p:blipFill>
        <p:spPr bwMode="auto">
          <a:xfrm>
            <a:off x="-1" y="0"/>
            <a:ext cx="917016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cuevas de ortigos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pic>
        <p:nvPicPr>
          <p:cNvPr id="93186" name="Picture 2" descr="Resultado de imagen de cuevas de ortigosa"/>
          <p:cNvPicPr>
            <a:picLocks noChangeAspect="1" noChangeArrowheads="1"/>
          </p:cNvPicPr>
          <p:nvPr/>
        </p:nvPicPr>
        <p:blipFill>
          <a:blip r:embed="rId3"/>
          <a:srcRect/>
          <a:stretch>
            <a:fillRect/>
          </a:stretch>
        </p:blipFill>
        <p:spPr bwMode="auto">
          <a:xfrm>
            <a:off x="785786" y="714356"/>
            <a:ext cx="7489807" cy="5624214"/>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blog.toprural.com/wp-content/uploads/2014/05/Cuevas-Ortigosa.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senditur.com/multimedia/uploads/images/Puntos%20de%20Inter%C3%A9s/Espa%C3%B1a/La%20Rioja/Cuevas%20de%20Ortigosa/Cuevas_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esphoto980x880noname.mnstatic.com/c9fb27040601e1538fd0a10b85a2200f"/>
          <p:cNvPicPr>
            <a:picLocks noChangeAspect="1" noChangeArrowheads="1"/>
          </p:cNvPicPr>
          <p:nvPr/>
        </p:nvPicPr>
        <p:blipFill>
          <a:blip r:embed="rId2"/>
          <a:srcRect/>
          <a:stretch>
            <a:fillRect/>
          </a:stretch>
        </p:blipFill>
        <p:spPr bwMode="auto">
          <a:xfrm>
            <a:off x="0" y="0"/>
            <a:ext cx="915501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esphoto980x880.mnstatic.com/cuevas-de-ortigosa_1309951.jpg"/>
          <p:cNvPicPr>
            <a:picLocks noChangeAspect="1" noChangeArrowheads="1"/>
          </p:cNvPicPr>
          <p:nvPr/>
        </p:nvPicPr>
        <p:blipFill>
          <a:blip r:embed="rId2"/>
          <a:srcRect/>
          <a:stretch>
            <a:fillRect/>
          </a:stretch>
        </p:blipFill>
        <p:spPr bwMode="auto">
          <a:xfrm>
            <a:off x="-190500" y="0"/>
            <a:ext cx="93345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www.brujulea.net/public/lugares/lugarmajs9c.jpg"/>
          <p:cNvPicPr>
            <a:picLocks noChangeAspect="1" noChangeArrowheads="1"/>
          </p:cNvPicPr>
          <p:nvPr/>
        </p:nvPicPr>
        <p:blipFill>
          <a:blip r:embed="rId3"/>
          <a:srcRect/>
          <a:stretch>
            <a:fillRect/>
          </a:stretch>
        </p:blipFill>
        <p:spPr bwMode="auto">
          <a:xfrm>
            <a:off x="-1" y="0"/>
            <a:ext cx="9193453" cy="6858000"/>
          </a:xfrm>
          <a:prstGeom prst="rect">
            <a:avLst/>
          </a:prstGeom>
          <a:noFill/>
        </p:spPr>
      </p:pic>
    </p:spTree>
  </p:cSld>
  <p:clrMapOvr>
    <a:masterClrMapping/>
  </p:clrMapOvr>
  <p:transition spd="slow" advTm="6000">
    <p:random/>
    <p:sndAc>
      <p:stSnd>
        <p:snd r:embed="rId2" name="CelineDion-_-The-Prayer .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pic>
        <p:nvPicPr>
          <p:cNvPr id="49154" name="Picture 2" descr="https://encrypted-tbn1.gstatic.com/images?q=tbn:ANd9GcQRfmPzCfJS5xrESHNmwaLsoYuW3K-ycLnVFnW9rmKzfnbw76fi"/>
          <p:cNvPicPr>
            <a:picLocks noChangeAspect="1" noChangeArrowheads="1"/>
          </p:cNvPicPr>
          <p:nvPr/>
        </p:nvPicPr>
        <p:blipFill>
          <a:blip r:embed="rId3"/>
          <a:srcRect/>
          <a:stretch>
            <a:fillRect/>
          </a:stretch>
        </p:blipFill>
        <p:spPr bwMode="auto">
          <a:xfrm>
            <a:off x="285720" y="571480"/>
            <a:ext cx="4000528" cy="5818949"/>
          </a:xfrm>
          <a:prstGeom prst="rect">
            <a:avLst/>
          </a:prstGeom>
          <a:noFill/>
        </p:spPr>
      </p:pic>
      <p:pic>
        <p:nvPicPr>
          <p:cNvPr id="3" name="Picture 2" descr="https://encrypted-tbn2.gstatic.com/images?q=tbn:ANd9GcSl5ySDkEqP4t1Uuc-myIsn5koNJ8maM136LS4fphs-Sa4HjXgc"/>
          <p:cNvPicPr>
            <a:picLocks noChangeAspect="1" noChangeArrowheads="1"/>
          </p:cNvPicPr>
          <p:nvPr/>
        </p:nvPicPr>
        <p:blipFill>
          <a:blip r:embed="rId4"/>
          <a:srcRect/>
          <a:stretch>
            <a:fillRect/>
          </a:stretch>
        </p:blipFill>
        <p:spPr bwMode="auto">
          <a:xfrm>
            <a:off x="4786314" y="571480"/>
            <a:ext cx="3920777" cy="5891878"/>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http://www.senditur.com/multimedia/uploads/images/Puntos%20de%20Inter%C3%A9s/Espa%C3%B1a/La%20Rioja/Cuevas%20de%20Ortigosa/Cueva_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descr="data:image/jpeg;base64,/9j/4AAQSkZJRgABAQAAAQABAAD/2wCEAAkGBxQTEhUTExIVFRUXGBobGBgYGBgaGRkYHx8XFxsYIBcYHSggHRolHxgaIjEhJikrLi8uGh8zODMtNygtLisBCgoKDg0OGxAQGi0lHyUtLS0tLS0tLS0tLS0tLS0tLS0tLS0tLS0tLS0tLS0tLS0tLS0tLS0tLS0tLS0tLS0tLf/AABEIAKgBLAMBIgACEQEDEQH/xAAcAAACAgMBAQAAAAAAAAAAAAAEBQMGAAIHAQj/xABAEAACAQIEAwYDBgUDBAEFAAABAhEAAwQSITEFQVEGImFxgZETobEjMkLB0fAHFFJy4WKSohUzgvEkY5OjssL/xAAYAQADAQEAAAAAAAAAAAAAAAABAgMABP/EACURAAICAgICAgEFAAAAAAAAAAABAhEDIRJBIjFRYTITIzNxwf/aAAwDAQACEQMRAD8AtWEtDIvdH3RyHSphZHNR7ClFrGuyoDlt/dgA5mPrsOe1e4lWMs10qpgZQTrrptqTrUnJIZQbGwtqdlHsK9NlZ2E+lLOFYi0iSjiAxX9RROMtzk3kMR+cfOleWg/phqMoMBRPgPz2o5MNsY+lL7qACWYLpy59YG9TYW8N9Y5SdKDk2FRSCryDoPGAP81o1xZhVBPXSIpVjONQ+URl0HSZo5ZJChYgakaDyqUpFVE3NosdAAfAUIWAJJmRzgR8qZK5RgoEhufWtMWQJAIzEQQYj2pGOhdgbiuGBUSQSDA3HKl1/CMVJKLBGkRMcjTW3ZGVgIMctvICpcIVzC2BqdhOvM8z1nX0pWtDppM24PYAQIyqdAASBynTz/SiX4ehIlF9evltUWKQh1AG2p8DoBp5mfSor/FnzqoSUaAz7ZfvAnXnIAjxoKzSaB+L2LIXMy2wRzMSP3FSYQo50iQPCek/OlONxGDzOmVZGhY6gneZ3ncT4ULhu09r41hUBLXSVjLAWRoCx32G00OwnnEccRdNsR4GBOaTOkajTrXltnRgttUe44JIYDKFH4m0Og0AjXpzge5eVsW4n+oKOpmT6iIHkaF4TxYi7csPBZc7gDXLbDQGZtgNRpy9aZAYTxS6Vtl7oWcveZU0Ugd4ASSoOseY1Jqm8S4CiL/MX82ZgbhWB3TAyW5G+ukeOvOrZxTjtgWkvklrK3MrRMzBGxGsZgfSq3xXHWrzzmAdrgurkYkd+VB72s5AhjlrFUgnZOTVG1oFbFu4Uy3F1fQdYLCOXTwA1pvw3jdvFrdVVKlAstAGYkHWOWoiqvx+7dttkVhlZcsRsNok6k679an7Ao2a83ULJ/1Et+QqmVpoTHdjWzaVe8xknYdfEe8U97N4BVDuSCznXYj+ofWleMs8xbV2HmT/AMdBUvBMSLef8LHXKRvA6+lciezpfo94ikOyAAzqRAMz4VV8LwQrfvXTGQ5iNtCSCQRy6VanxzCGO+ZdtlkAnT1E+FKOKfEVbu4kN01GsHSqXQiVii0ylddBEyfDf8qG7PsNSdlkk+FCYZc/cY6Rp4azTLgeX4TNl1WZnmR4UrVIdOzzguV7ge8pOctk1IAmWgjpy9qsdmF+6BlGmnI9KqPCcR8S+g1MSY/1EljA9B7VbsLaMEFCJJPLzoz9gQ04FgA9zPkAOUyY8gJPXX5U7fBZRrlnX/3QHB8TkHQEHTxHP99ahx+PLk6kD99KviimrObLJ3Rrj8X8MEiHjoKquO4u7zJEdBG1PXI3LaCq3xe5aYkqTPPoRVmvgimR2WGXkY/f6V7cQHUf5JHh01+VC2mG31/fgKPtMIAA3J+h/SloNkCLzIEfpWmKXXRRt18+lMbacjtp+tQ4u3r6frRsA/wHaLDZkgsWYAtGymBoQfKgO1XGfin4dqQBEmfkOc0XxHs1YNpXtqbbQuYKTBmBoJgTO9JcFwvK5ErlMAEbjcSZ2JqElR0xdjzsvgAlruhwzBpJM5joZk9BprTkcRuskNE5pleTZlETttI9tdaMwmDzKiHZbZnlObQfQ0IbbfC+6JNxioG26r66kmmsDG9sqNYGo73MnwnpqakxX2dsgCQAagsWLsK8aayDvvUmItF7i22JygEkjm0TE+RHvWkwJFS45xIILZKmZAkdNBJ96uPAOKK6hA4Zwi5hO0xE9OkUh4rgVu30XLm76yIOqqQTMctKlx//AMW+pt2wFLMWZU2TKYQkcyYielTKMtq3IBBUzrlAGtC2lykl4La+1bWsWtxMyvmgTmH0Pj4VqlmAHZgCRqOfpU7HSJWaNW0jWdIPP61z9OKsnGFyuWVcytI2VsrMvoVBBEax4zbycw1BUCWHUxy8AKodjhd3+cN1tCylj5mR7ASfanSFbLxjOIvmJW6v3njukwFBkEZhPIzPOgMLi83xMrksgfPAA1X8IBneQdetL8TivtPhkklluAkA6FhbKzAgSA3tTXsxw5LZvncuVDTtIUyB4a0XpCrbKottmUOQZaGgSQAdgOsCB46mt7HDCL1suCuRgRrDSNttjpVmw9rJZVSquVAAJjVACFPmVg+tJOIMywxJIjoI96jW7LdCrjWJyh3A7w289gYG9VBcIblzIp1iZ3jUAktuauHEFDoAViY1nmNfbQULgOF5VdoiToRM5RsI9zVcW2SyOkVnD8PvZgjlsgfMy5jkMAANEwTMjrpVj4bwVDfVsuoAEAmICqg8IgQfOtronaPff9KZdm0L3HjXKo35SSB5/dNdDVHPybYJxfAOxEfdCkwIkct6l7LYHLauFtc7g6SJAA1A33JpjiMD33Oc5gg1/wB1QWnupaVURWbJuTz31671zyOiBNd4fGUoxVhMMxZjHjJ015Urxtt1kl5YjRoH0o5lxbJJ+HbJGoALMQOkmB86VixdMyzMOU7T8zUWWNrN1nvow73VdwRM7ddFE+Fe8Qv3XzBxl0YBQBpuBJ5nehcNwm4DbbJ3w87kwJk789T604xGGLAwhQ5jIYgsdB3pExpGk00pJiwhRzxbjA9COVN+FWpw7q0qTmbmCQIg6eJFb8dwQGa/MQACI3YnKPrr5eNR4S6tpVtloW5bbOx5EwVjyk+9WTTolTjYHwdHS6ArfeRT5BgHI/KrnhswBE76mknA7Ya691ZygKi6bgBROvPuj3p98JhrG9Tyex4+hpYJ+GR4j9aXcSxJRZVC/UfnU+Iusli4Z1RS3tB+gNIcN2jRh35U8xEj3rowvxOfMvIibjrMCPhADnOunnSsvBmKY8SRG+2tNPUfnH1pObxjcUzZOg60efh+n6UQlw5T5kfSliXAN9fDlRyXyANZHMfT66eVCzUT/FDQfUax4zUeLvd7Qjb9ajneI12kagV7eMnflRsxeeMP/wBo5TlUjb8RA0Xz50Rwvg6pKuJZhOv731rSziZtqn3gI73MPEc/CP8AdRWKvG7YtuveuRqOehykwPH61OW2dC9B/ELhVUtppJifAafvyrS5h1FsQxGUA+g1n5Vtbsk3c5YkKGUeJhTm+ZpbxHvW2H4iB/tEgj9/1UABdniJa3cKOe8RlndZTPp6MvWj8RiRbw6OTnlVKnnJH1qt8Kciyz90FizKOi5VVR5dwD2rEJNoAliED93UkkBW19WP7FF7Mhlwe8Apuu+VnYIsAEySNNtJPyFE4S+ly6+S4+fQNAIiOh25j3oTDYJXAkgBCp0H4oUkzyo3AcNS2zMJLFixM7mZGnQTRcdA5bJ7ODlmi47ElcxgCI2gxuZg+lH3LapK6mBudT4amlljHwLgjVdSRsGPKPCKAxeMFxHYTIQbH8Q/yY9Kgouy16NMZcuXmKWmOTYqNMyqe9J8dvX1qAXLjbrGjmf9Ktk1B6mPOKecAwxFlM8Z8qzGkaa+cksfWjDhFJboQoiOQZnPvPyqpByF9js2TacM7B2JZRplUkBQNp2H7iiLmFFkMoJzMQxAiMxVFOpjSdfenFu/1qj8W46VdyWkG4YIIEAMAI5zlAnXfWtKqNBuzLltEg5u7MSdh4ZAsg6EgiJqrPxG40AMMoBJ21Hr5+dHYbjIF9S1skQysS2VmBBhSFMRMD560Pi0tsGKBxluHukaiRMmCQPugeOvSueX0dKAVvkjLJyzMUyNqbIJYjfX5DblSYXBJA6b0SeN2Lji3aYzECVYbaRqKfCrdk83o9FuNZ+v5037NAZroE6hDoYMkuOR2iedKb5IYqRDLEiCKU3OJXLd4G02gyhuhgzBHh+tdMpKiEIuzpa2B8RwFGg6Cf341Bi2AykbMYnz0+sCl1vtBaa8yy4DLo8KFEa+Y9ajs4/VgdFW594SYMqxB6A5ieg1rmls6Iqja1YK3GynKRyDEgkgg6Hr+VRW8FdBLG80H8IVdKJw9sHEYg6ARbGp7pAzkn/kNakewVMBjoJAPTz3iosqiHCKdyc8azzPoOdC4vEfhBI1AJAkAbeU9PnW1rFAXWtro2QOQejEj8vmK3wuYlu4BA8SDPQ+/KslQwpxWDDTaJ+/yOpjcmZ5R8hVU4/YyXQh/CoHpLfOrpinFu6cqSx0UDbzJ5ARSbj3DzeOdZzAczv7Cq45UxJjTgeEyWVAMiJJ5a60c1qIM/P8jXnBEBs22zd0IsDYbDU9TUt2/bnLzHOKDAiezZDyjbNIPkQQfrXLbqZWZDurFSfEGD9K6fhX72nKqN224eLOJYr926Bc8iSQw9wT61TG+iORCu28ag/OpUel5etlua1UiMlcedFrDAR8qTC5G1EWcREiawBzaSD9Bp+//dSX0EjXlSxcZqP34V7fxkkeVFMBduGXnVUUqWMsSY5RCmI6gb8hVh4LlLWypAEMoC8zMny56fpWt7CLcCF0JhIBjqBzOukTpQ3C8AiXrRUspXMrZvxEhssADefpS0dDLYlmAwjbX3mqfhcGbzOzZsoaCNp5wfDY1ZuJX0sYdmdjlCwSdzpHqTFK+EYm29tchhwOezE6zO25rIUDvYIudGyqYXu6EL/TB56UzwgCAhRlmZMa7yTPPepch2dZ2PqNeXPSos6yVB1GuX6mmFsmXuFtN2J09h8gKlDg8/yqIMNqksIJ11GvvGnzoWAAsXgti9cYaMze2i/UGpezuAyWD8Qf9wEwehMxReIwme1k5ZlnxWZYVJiW7vkflWS2Fy0SWcUpIA36USZ3HOkJMEHmDNH474jJFswWjvf0/wCeVGaoSOxX2h47obVkFrmzMNk5RPX6UiwPBA4WdSSdQedMP+iG0VZWIncGIM8995MTFRcW7PNdHcuMk6lZME+U1B7OiKPeJ8ICoJBmYJEBo13J3233pXdsZXcfElPhScurcyjbzzI0ka6zUD2saLTr/MFsgGUMQ5JkCJcTpPypTZ4xkK/Ht3ZQZcyEHcjNIJXeNiT8qSrKoDe8o1UnYAzG+s7E6UkwFyLwKmCGkdRrTTF4Um4VSXmCsDcEBhpJ5HrQT4bKx7oDc+vjTRaSaM9jDF8VfNcOcs7aAk67AT5jX2pn2R4dbupdNxcxUCN9Jza6eVVtlp72U4g9tzbWMtyM88onvD3NbqgNdnvEMAbRyjXPoATBAg5hry8ak4Li1Fpgt0aLmcFZOpI5+HLwpnx3HgovxQjFWmDJlZIIBHOYjT6GqPbxzW/iJbgLdADAgHaYg8tz70VGwWXk4zPZuGywN3KLZC9YORgOmv7inSuLgS4Nivt1FUbgavasNeXKAWEdSE3j1Me9B8P43dstcM9242YidASZaPMaexpHC7SGTLlg1H83dM6/DRekCXbbx/KjL2EZH+IHABtkBeubKZ8+7p5mq5hMG2RrjQzXB8RlbXu7Is/6QdupNEWeKBbSiBtsNgZJHkYJ96V6GQy4WsWiCZcuVk6n+oH0U/KocVh50DHToJnw6aVXLeNv3L6qpyIoLMw1k+nWIjpNWtbygAgwDHgD6daLVbFbAeG8PykjvZTqBtHoNKZrhRBkn9K0Uw0DL/itr2GEgzHrWMZYIBigO3WDz2VuxrbMH+0wPrHuaZWE10o6/hfiW3tnZ1IJ8wRPpTxdMSStHH2sTtpUDoRvR9xCrFSNQSD5jQivCs10HMAZq8Bom7huYqDLQDR7nry5dr0JWtxKyo1HfBmyrm1WB06VDiU+6yiYIOg1kHQ+mvvVsscFXIkAgZRpoeQ6ioL/AAxVYHI3mNR5EVipQ+2WGuX1zSxtIfuxtM/aekQfPzpB2WxrW3a1MndfoY6CuqXOEiGB1VgQRHmPzrlfFOHXcLeDlWHw2HegwwMSAxEGQYrJgaLpZx7Ed9Y9vkRUGMvoSO/3uRO48/CosNdW8guW2BEagwCPAg6g0v4hgzObf2FMJQ+w+PVjBifz8KKN3LqNuY/fOqYl90nePAae+1MsNxA6EHTpy8jQoDLGuIzAFW1+vga8F8Mp1J8I1BpFibgMMpgnWK3VzuDrRSFYXddhsM2kjLGvvSm0nEbrP8K6LIzbQrHaBup08udWTA461Zw1y5cIABJZtToAvTz286q/Ef4jWVKtYsXLpMh5m3A16gz1Gn6VKcm3SL44JKzT+Q4kLd1DiBcG8sJYbzlkQB4HShOH8Jxag58Ve56C48685OlBYH+J10XrxvWZsOultYlWka5yBMiR7aUs7S9qlvEfyyPYXLr3tddwApgDy3oODHTGOK7POUa6l9ncFlcZu9pyJnSRrBqv4TiDW2bN9oCMpDGdB4/L1pQt5hME97cSdfPrU1u2azjQydljxPFxnW7bHw3UKAsArAABEnWDG21R4cjE33BtqrXQcup7rgSsSRoSIg9RSgOSIPKn3YzDrcv5bq5kKkTr3T+EyNuf7FTCJr9ooxVgQwMEHcGm/Z/DTNyYCmGJBIAI5wNBJEnlTHtNwRy4WSXVRmYiS3IkkSSREzrM0z7P8Oaw7AHMnxIKxDaDXWdRlEj/ADQoFlX4te+H3SLmcsWzKAUKd4QZAPTbSKrVm0XZVUSxIAHUnQCrrxXDPhwQGDC2wy5tZRwyBDJ033B1mdIpf2X4QTizcKlbVtmKSRJYEhR6bnyHWqxktgYzxuDKLZswO7lGYkqJXcz/AKj4c6V4bhym83cLKrMGWZIEEiOvLSnGJR0BC3LaqrSAwJMsx7pnTfwqq8KvuuJUA/efK4MAGTE+Y3H+anFXYbLDw/F2w7Tc7jqPhgnTQspUT4/hqvX8R8MxG7ZmG2gO3t9ae8TtocO2gGQNl5bmZ85mq1hMO2IZLYOust0XSPPn7ijBJ7C2WHgd7S5d/CzsFgTIERsZ3nlzr3idrPlCHu7nKSDGk93mRUtnBi0q20zZbYLZtO9Jgg6bmaHx9jLJK6yZZTBEidvykUHV6Ar7MxfESMoLSZ0YCCBsZHWj04oogGdfHeqtiJYKSZ0MdQATvUJYmJYmNtdq3EJ0PBY1SRB6aU7v3so05gVyjAXmVxDef1q84DiocgHddPOg9GEXbHCfDvC5lEXBP/kNG/I+tVx7lXvtuM2FQ8xdHsVafoPaqCwq8No5p6kYbniaHuCt2FRtT0IRsxqJ3NTTWjimRj7Hwtv7NP7V+grc2AeVZg/+2n9q/QVNVuKF5MV38B0Men+aBxXDAVKkZgRBBgg+hqwkVo1sVKWL4KLJ8lCv8JVD3YVYjLAiP08KWY7hakbD8vnXQcdglYQwqo8awSprbbIw5lSQfMVJ60PplGxlooYGhFRYXijJow9xI86tzC3eUB4Vo+9By+O+o/8AVJOKcGKiUII0OhEjzE6UFIziBXuJC5tlB8IGlQYnjN5MqSY6QJPSNKV49GU7EnppTTsPcFzHWUuLpJyzEg5WK6ecGm5icS+cNsWxg0N8LmaWIYCTMkLGuuXkKTW24beYFRaGcmJyk7a6MuhBOtXvF8Gt3LLWsuhEa89Mup3nx3rg/a3sO1m4xWXtzo65dATABE8piaj7ey6dKkOuPdmEJuGy6hhJCK0yukaQCBy0nU1R77KFUkyxLBkI1UgwPeo7vCGsmTmESNI3BE6g+XuKkxuAa2QLggsAwO8g6zRpIZA5y9IoQ3qM+F60BetmdjTwpgkFWXro/wDCrA5xibjKCkIuonvasfYEf7q5thrTAgwI00OxgzqOlXL+G/GbuGv3ECl7V7VgAe6+oQiNgZy+3Slkka3Q743xVLF+wX2+5cB3Xo3l18KW4/t2iMgsW8+RpLscocxGigTG2pjbpSz+IOKS7imKzC6QY05kSDqRt6VW7FjMwRRmZiAo6k6Ae9CKVAovOE4kb7m+LYt5wQmdiQWUEGABqvLznxqfH2YCsoIWFJlS2vIwDOm+optieFi1atWg2VUGXUaE/iOukkmeW9UfieNKPEQyXIIglWTukGeR0O3Wk9vQyNLvFC7XbZuIJC5WjS4UYEd4nfn40PwW2GxgFyA3fOmzNB+UEn0oDG3JIZQpiCZJaZ1AMjppHhS4Yl0uB1MMGzAjkatCFiydFu4rwtHywoRwDOn3uQM9TRHZ/BZbRBUjPJkEgj7ukjXkaAHHfjGAMpZhAInuiCxkeRpuMepw9xljMgkx4zBE+R9qi+S0xrsN4ggkk81+Uaj5fShLsm08zmjf03qDiXEC2FW4YzNaWfM7/OaGOO/+JbuH8SQfMZln3FLxZga3hQ9nNz8/f9+NI82tPrD5MErTqSWHqf8A1Sq9h/s0IH3xJ/f72qkdWYgzRTLD4+Y5Gdx1/Sk+QjSa95U7imZMuvaXG5sIBz+Io8u6xn2qnG7TS3iM9qNyCJE9ARPzpddXwow0qIZPyIWaa1Za9Y1nxzTCUb4fDgyW0UfOhXVf6o8CPzo6xczIVPL8+VQXLCj72/08Kye9lHBUfVPZTtBaxNi2yNPdAg6EEASPOn1fNPYXtI2DvDOCbbRmBkR0au88M7UYa4o+1C+Daf4p8eXpi5MdbQ9ryl2K43ZQTnB8F1+lDWe09lmCnMs7Ejfw0qryRTqyahJq6G95dKr/ABO4NQcvvBpsOJWm0FxZ6bH50m418Ne8zgebAD2PnXPmab0Vxla4qVtW3cMQI3+8ATMGBpzqqcR4hoNSdNm21BERyIBI9TRHavG5gVtk9DsZFVBzoAXIge5+npUiqIL7tqPiEidJJJHhNM+zvEVS/YYAm4txOev3hp5cvWkmIZQZJBPKKK7M3ScXh4UH7VC39oYMx9ACfStYGj6Jt41c+TMJPKRPLl6ik/bDs8b9ohIBBBH4W05B9cuoXUA+VR8ewX8vc/m8PhVu3WIW6QQH+GIOhPiq6c49atQugjwidffWliCXTRzF+DYxsyO1sqdj8PvEADOCqyDmJI36EDetuI9hFdLQfRkIgrsQPA65TA0nr1qw4TtNhr7KbF0OGufCJAOjZc6xIg6H3npRHGuO2rKXbzyUsnIQo1e6cvcXlzAnaSdsprOx0cu7b9jza+HctjViFK+J1kDWd/TyGhfBexCJbW9iAGLsq5DsoY5RqN2kjyp1heKDG4mxdVDke46Wc3K1b1u3co5sZQTMRPgLLj1HxLVjukMxcqdwiQcwjmHKe9TbaKdFI7R9grIb7Mm3qCYBYRIB0+elG8C4OlgXSyw4I75ABZddROnOJ0133qz8Tvh7tzDx93D5y/NWYlLcHke6x9Kp/bDHXltSVBBSG1MK0Qw7sTmnw2nnREKb2v4eBduMpkLqSARMkDNBJjeN+VC/w6wrPxG3AkWw7MddO6yqfPMwpVjboYiNAAF9B6n9iugfwrwRW1fvhtbjrb0gwEGbUEbk3J8gKrdRZmh9j2ZrWcnLrBBAMd6N9R69Irn2NwzWziPit8S2SVLKATbcQwJGkGCefh5X7E4gEswn4RXvRqBcBBOm+0+1U/jxVbl1lyxiLltQAYzLlJcMJHeJYj1HWowYSrcXwhUI2QgMBA/DBAIgySTGutJLgljVy4rxBP5YgmGhQLbghoBIDrO+h5dPCqticPGVjpmEqeokifka6sUtbJzRmEDA5lnuanwG35xTfhFzNaxY/wDpqR6FhH/Kl+CtO8hP6e8B+JZH5xrVnXCMMOUELnOp59I8Ypck0gxQsxRP8hh/HOP/AMlyKKThjHCWLZP9R8szFgPnRgtottLQ7xsrrPMkksPPUmmOJhQB02HhUnk+Pmw0V3i1oi0lpjooA058qXpfYQpJICwoMaaabCj8/wARiCdjKn98hvS6+Dq0Rmn5b00fWwglxz1qMuZrwuK1c6VdISwrD4jKwJ9fEUwxSa6AekUjL07F9WtISmsRI5xp+VK1ROQDcB6UHeeiMbdA2nXrQKmniuwIccKJC+JPyFBYnEDNRKt8O1rufpSV2kzQhHk2wyejrXavC5rSkqpbLAOs6ZTpH51VbOLv24AYx06VfsXwoXwknYBoBgzqAdvOq2MI9zFrathS/eHfIRe6pYyzeAmoU+i/JdkvDO0120wDr8Rea8/zq8cNxvxUzZFtEyACZO3Lxrnn/Uslwq9iSNCVYMD5MsgjyNWfs+DiLbuLZVVOWJMlgJ/MUiTk6HclGNj7/qdpB33zaxmAJAOuhI+tVji/E7V3MFZnUcvDqJ3HiKj4qz27RDTqw0jQgA7Ec9qS8GwGLOItWmtlVuFLf4ZVSQCxXcQJOvSrSx0vZzxy2zfE31YQ0jTQ846UgMSRqRXU+3/ArOFwrXAqgpAUgtLaAARMcqS9oezSLbX4YGYqO+WMkwN+XWkjFsdzijn1y109qtn8O7Az3rnNFVR4ZyxJ/wCFVe5dAkHQjT20q1dibzCwQkS9wnx0AAB8pJ/8q1NoNpHZ+A4z42HDEyV7reY5+og+tOLbj5VTOybCzYuCSxNxZ33I/ICiu1WPNoWyGyhlvifEWbtwH/hU3LiwceSG3E+EWbgtl1H2TB1O0FdQZ8K4n/ErtEoy4ZEykgXmOYt9pe+0uEHf8UCeRPhV3XijW+B37112ILOqSTOUlUCAnkWzD1rh2OuvduC68sx1YnWarjSk7ZtpHav4Uut+Lig5MLYTDLPO4QLt5o8WgeQ8asvHsZZw1wYu+4QJadZPOSpgDck5dAKr38IGWxwk3nOVTcu3HY9BCk+yVTuF467xXjGHN4H4KsXFqe6ioCwkbElssnxjalcU5sa3VnROzuBuC097Fd29irivlE/ZrAW1aJ6gCeQzMaT9u8O4wlx0iQ3eXUGBoCCIMjrVu4rg/jd0syjcZTuRyJG2w1B61V+NYhWCWr6vbOJXKO8f+7AESCRIIGsg689aRvdhSOK3LnOuq/w5wxGCtkwSbty4kQOqZSTuZQnyYdK54eA3Dbd2GXIzLB3JUZiQenQ86vfYHFG3g2d1AT4k2hyBP2bb6gErPqaef4mG3BMUjIYkZXcOpmQ5OY+kXFgelVjtjwQOVZGgAOTpoACDmBHPb0q0cIwAw1sgAlnuZn15s0HU8guX/b41BxJltZgxHw4ckn8IiSp+XvUrqWgs5V2kXvgfEa4AggkzA6Tz/wA0mwUs4UKX0YAeh19N/SpeIXwzMyKFUkkAchTrsBhla5dc/eVIUcu9Mnzhfma7l4Y22c8ty0E9mxA1IznRRzy7x5Tr4UwHEM2HuGIa25JHllb86rwvxirJiIdAfKY+hoqwdMWk66N7Fg3/AOwqEoX5Mqn0F8YxYym4mguIrDzO/wCQppisTmVbnVAw9QDVX4jd/wDi4cf6W1/8n0/fSmeBvlsMmumVY9JU+ndpZwqN/Zr2B8Ivd+6OYWR7wfqKGD5lYD8BB9DvQ/Crn2tzxtt9Qa14fcgXD10/fvVHCrf9CqQI51NaFqhZtTWFq6VElyJXamnDsWfhlZ0BPsdf1pMxo3huzen50JLQGyDFXs7TUaNBFe4lMrEVFNOloUZcRuZhNALbJ1rT4p61v8fwoKLSpGbs6/huMW4GYPbOUCQfDwNVHjhUksupzE66EimOGwF11+ESpy7tsROnLyqqcatNauvaLE5DprygH86lxQU2WvhxVM+YmA2UHVtYDczI0YCrz2aC/BJBYHO2hETCgTlOpGu9UHspetpYWSudixOozbkc9dgKc8Lxha+SHMfDYQBIIMHnt1mufH/Ky+V/tlhwtxrlwA94KcwkbRr9aa4XGBrjXmQM6aAiJEg6/l70t4CmR2mdVNa8Ex9tHvlj3syT/b3uXTf5V2HGPe2uW+qIwBWJYbyNIpLiroxClF0Kr946KIHOoeJ9opdgtpssQGkRNMuzwtm0XZgjsSADtsec7mkaUUMm2ch4hw8PclLqXMzGRbnu89iNqtPZbBOrpatCC3XXzZo2AGp6AUNx3hariGvW2He+8I0O0kHl1q4/wsuKcW2xIstGu2qA/vxqfRSw7tPfxVhsPbwlj+aGrMZjM5Gmq6AQZ18KP7QdlMRiLKObgt3PhNNmcyJcdCjEPpspZRy7xOtP8Ti1tXrQMBbjZRsAGiV94geJFE4ziOjoqnNkkEg5d8kT15xzqCce/Z0NyVUfPfaXHYq1ghgbklEui5Oae6QYtx0DBm9+lVX4pCGBzj0rq/bVsPesYi7bA7uIWzPI3Et5tP8A7hHnUPY/sba+GHuqLhuqrajRQ2oA/M06nS2gtW7Qf2mvfynZ+xYIh7tu2pHMFvtH9iYpb/BCyGxOIukapaRQemdiT6n4Y9jXv8ZcUAuHsTspMc91A+QNPP4U4RMJgHxN5gnxmzS2gCL3U18SWI/uFLfi2b6LlevQ7yIjQHkQdvLWqbxHiBONyXLIe3ZFt7RmPtLgKmGPdIykmCZmIqTtS1xblnF2HuZC6fGSXg2iQD9nBggHoDM71rgO02HvYtbKMrh7bZQZUqyaZCp1kgyP7aRLsZC7tsMn3bJZTIYrG4UhJE7ENE+lQ9kMbbucOy5CfhSrjTcS4YTvvNFcawzqHuIMxKFGtFtBJDTv96BA8KpHY3j4wjXLV0H4d0gE6dxvuljPKCJ6ZaZK4i2WjinG/hLazHMbt9Mo2Pw+7B+e/lQvajBXGfEF7uW0LDBhH4gQykDbUd0nwPWk97G2ibCXGCtYzXATqrBH7qyNCWUcunpUfE+0gxHD3Z9Hz5PMznUf7I1/0mioPTRnJFJu3sxmIGwHQbU77E4vJiMkaXB7FQzT5Rm+VI1QtlUasxiPEwBqdNZorht02b6OdkeGPQHut8ia65RuLRC92ScaaMQ+UzDaHx3Hzoy6+XFnWFuyPS4ND6Eg+lA3EHxbgffNp4nMD8xRHGV+ztON1BQn+2Cv/Ej50mtIa/bPeJWmTD2lYEGX0PmaK4M/2EeH/wDVz9ak7aXZNv8Atn3/AH86XcCukq69AfnBH0PvSfljv7DfkQcPMXm/satMKx+G0f1/KK8smHJ6qw+U/lXmDaLT/wB35CqNf4J2CFZJrUb1PlqILrVUxWjQUZw06keFDKlb2myyeg+taW1QpHiyc7T1qMmsdpMmtadIVs9rK8r2sY69xvhWLR1xAuKgIkDfuiNwN53/ADqDs3wk3MNibtwoLr3GlvvdwBco8O9m9qA4p2gxFxVt8gkCJ20knlFVlcO5bMpMncgsD5mK5N7HNbpXDuFdEdlMxlgEHXvH8Q5RtFOOFdoUU5gfhsT6RrI8BPKgMTwEnvfFzufw6lj5czSt8CQSrd0jk2h+dUTQGdUwnHA8C0Q7gE6HuxtLEctdvKlo4fcMksJJ1IAlj67ASYHjQHYG5aw6XTcdc7xlA7zZQDyGu5qwjGZhopAOsRrTCATWnGumw16+1D4u6ygd4+k6HrBPkKYXABrrO/p11r23g0aJE+h201+VJLYUJLFm5cLhiRFt2XQd5wO6g15nyq//AMLuCHDBnunNdurJP4VUFYQe8k8/Sk5WxZBe4wGXlzboo6knQDrXTbHB3FtSGCvGxEgbHKYOsRSSTrRSLVlA/iHxgLxPh1gsIFxLjCdpaFkbciRz0qy9teKfyuAxLhwHKPkkwcxOhHUgmaWcV7A2muHE4lf5m89xB3zCKkhfuDQwOoNc67d4nEO4F9jlMlUJ+6DBgwYkTHKo1HSOleQobjCf9LwthH+1/mbt24BMgiApPnpHlV5/hf2pF03MNcEMlq2LfQrbBVv/ACzNm9fCuVHDARGkVcf4f8Fu52xA7kq6WyRu5Gpj+lR7+hqs+LTFSa0BdrLjY7iwtKZlktKem2Yx4ST6V1rigQ4dMNbVGRcihTrAXRYB0YggaTyqsdnOw/8ALX7eIuOHusWaZOW2CCNAdSTMSdqJ4nxREvkXriZUcOFJUFWCkArJAk5vl4zSSadJAtjO/iL9xLua5bIKwmRTm3UliJPe2086qd3hpS4xuMLriXUkBYIYSylRvrvvIFNbmAt282KTPmdSZzD8UjWDBMH6VV+N3XD23W6fhlZaSraEAag7zpPkaRILY84hd+P8F7bshvaFSPxKrMQSNoC6ddK53xZnRmtXAM6ncnUTrBPOnmHxquql2CFNAQdjqAV5gfSvOIYC3dJuPeB0+9IMvy9DTR09mbEPC7f2iq4GVtDm6GdR03qw8V4daSycOqxrnnx2mfKkOOwxUhfiZhAIIMiP8ULeuMd3ZvMk/Wn23aYAfE2VWI35mefhQtxqIdTULWjV4/ZNm74oOqAzmXQnqvL1G3oKJbGhkZW6aH/UBpt11HrQK2PDWtbi0ai2BNjntM8snTIsewoTgWIyuUj7+k+Qb8yPag7l5mAzEmAAJ5DpWYO7luK3Q/LagoVBxA3bsPxFuJ6mh+HLKuOUj86ZXVGYzBFDhgPAVJS8aKNbsGupWmWpCaw09ikeWtGtSKnisiimCgH4B5Vv/Knwokr0rQBqfmxeIM1givDbNHqOtasgrczcR1avyPv7/ny8qms3mB0cR0MVlZUGgDRLx3DgSNxH1oW/w1HMlgT1mW9prKysYacF4Uy923bJ11eQB6/pReL+NZCk27ffaCpY5h4QVAO24JrKynQAlbugJhMupnLoPMkQPOoBcuYhiuGVWEQbr923rvoRLdNNK9rKdLVmLv2P7BWkZcVirn8xeEG3mICL0YINPKZiJq//AM2ANx7isrKhkbv2PH0Q4y+pCjMNT1HnFcO/i/ih/OZBrCBjBmSZAEctB86yspFG2Wg6Qt4P2Rz4ZL3xR8acxtd3QalQQeZABM7agiuqYW0oRGufDF0qMxSF7xgwASYk+NeVlGS2LydAt/GqL3iZkkg6iRGhOn6VV+I4a3exBdmtshUAIf6pkMRPpEA7+FZWUFE1hNzitsXGwxA1VAB+Aaaa9CPpSy4EHxHYrEDKDzIM+g1iPCsrK3E1i298J7cuonqsQBr1g+m+lVu9i1zEfhy5R1XaN9xpz61lZRjE1gOIuAsYYkcid+g0qEtWVlV4gszIDXmQVlZQMexWFRzIrysopAMNseFbkKB3QPOsrK1GNTcqMtWVlGjWeTWZhWVlNQtmZ6zPWVlCg2aZq3WvayswWe5ZrR1NZWUF7C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1204" name="AutoShape 4" descr="data:image/jpeg;base64,/9j/4AAQSkZJRgABAQAAAQABAAD/2wCEAAkGBxQTEhUTExIVFRUXGBobGBgYGBgaGRkYHx8XFxsYIBcYHSggHRolHxgaIjEhJikrLi8uGh8zODMtNygtLisBCgoKDg0OGxAQGi0lHyUtLS0tLS0tLS0tLS0tLS0tLS0tLS0tLS0tLS0tLS0tLS0tLS0tLS0tLS0tLS0tLS0tLf/AABEIAKgBLAMBIgACEQEDEQH/xAAcAAACAgMBAQAAAAAAAAAAAAAEBQMGAAIHAQj/xABAEAACAQIEAwYDBgUDBAEFAAABAhEAAwQSITEFQVEGImFxgZETobEjMkLB0fAHFFJy4WKSohUzgvEkY5OjssL/xAAYAQADAQEAAAAAAAAAAAAAAAABAgMABP/EACURAAICAgICAgEFAAAAAAAAAAABAhEDIRJBIjFRYTITIzNxwf/aAAwDAQACEQMRAD8AtWEtDIvdH3RyHSphZHNR7ClFrGuyoDlt/dgA5mPrsOe1e4lWMs10qpgZQTrrptqTrUnJIZQbGwtqdlHsK9NlZ2E+lLOFYi0iSjiAxX9RROMtzk3kMR+cfOleWg/phqMoMBRPgPz2o5MNsY+lL7qACWYLpy59YG9TYW8N9Y5SdKDk2FRSCryDoPGAP81o1xZhVBPXSIpVjONQ+URl0HSZo5ZJChYgakaDyqUpFVE3NosdAAfAUIWAJJmRzgR8qZK5RgoEhufWtMWQJAIzEQQYj2pGOhdgbiuGBUSQSDA3HKl1/CMVJKLBGkRMcjTW3ZGVgIMctvICpcIVzC2BqdhOvM8z1nX0pWtDppM24PYAQIyqdAASBynTz/SiX4ehIlF9evltUWKQh1AG2p8DoBp5mfSor/FnzqoSUaAz7ZfvAnXnIAjxoKzSaB+L2LIXMy2wRzMSP3FSYQo50iQPCek/OlONxGDzOmVZGhY6gneZ3ncT4ULhu09r41hUBLXSVjLAWRoCx32G00OwnnEccRdNsR4GBOaTOkajTrXltnRgttUe44JIYDKFH4m0Og0AjXpzge5eVsW4n+oKOpmT6iIHkaF4TxYi7csPBZc7gDXLbDQGZtgNRpy9aZAYTxS6Vtl7oWcveZU0Ugd4ASSoOseY1Jqm8S4CiL/MX82ZgbhWB3TAyW5G+ukeOvOrZxTjtgWkvklrK3MrRMzBGxGsZgfSq3xXHWrzzmAdrgurkYkd+VB72s5AhjlrFUgnZOTVG1oFbFu4Uy3F1fQdYLCOXTwA1pvw3jdvFrdVVKlAstAGYkHWOWoiqvx+7dttkVhlZcsRsNok6k679an7Ao2a83ULJ/1Et+QqmVpoTHdjWzaVe8xknYdfEe8U97N4BVDuSCznXYj+ofWleMs8xbV2HmT/AMdBUvBMSLef8LHXKRvA6+lciezpfo94ikOyAAzqRAMz4VV8LwQrfvXTGQ5iNtCSCQRy6VanxzCGO+ZdtlkAnT1E+FKOKfEVbu4kN01GsHSqXQiVii0ylddBEyfDf8qG7PsNSdlkk+FCYZc/cY6Rp4azTLgeX4TNl1WZnmR4UrVIdOzzguV7ge8pOctk1IAmWgjpy9qsdmF+6BlGmnI9KqPCcR8S+g1MSY/1EljA9B7VbsLaMEFCJJPLzoz9gQ04FgA9zPkAOUyY8gJPXX5U7fBZRrlnX/3QHB8TkHQEHTxHP99ahx+PLk6kD99KviimrObLJ3Rrj8X8MEiHjoKquO4u7zJEdBG1PXI3LaCq3xe5aYkqTPPoRVmvgimR2WGXkY/f6V7cQHUf5JHh01+VC2mG31/fgKPtMIAA3J+h/SloNkCLzIEfpWmKXXRRt18+lMbacjtp+tQ4u3r6frRsA/wHaLDZkgsWYAtGymBoQfKgO1XGfin4dqQBEmfkOc0XxHs1YNpXtqbbQuYKTBmBoJgTO9JcFwvK5ErlMAEbjcSZ2JqElR0xdjzsvgAlruhwzBpJM5joZk9BprTkcRuskNE5pleTZlETttI9tdaMwmDzKiHZbZnlObQfQ0IbbfC+6JNxioG26r66kmmsDG9sqNYGo73MnwnpqakxX2dsgCQAagsWLsK8aayDvvUmItF7i22JygEkjm0TE+RHvWkwJFS45xIILZKmZAkdNBJ96uPAOKK6hA4Zwi5hO0xE9OkUh4rgVu30XLm76yIOqqQTMctKlx//AMW+pt2wFLMWZU2TKYQkcyYielTKMtq3IBBUzrlAGtC2lykl4La+1bWsWtxMyvmgTmH0Pj4VqlmAHZgCRqOfpU7HSJWaNW0jWdIPP61z9OKsnGFyuWVcytI2VsrMvoVBBEax4zbycw1BUCWHUxy8AKodjhd3+cN1tCylj5mR7ASfanSFbLxjOIvmJW6v3njukwFBkEZhPIzPOgMLi83xMrksgfPAA1X8IBneQdetL8TivtPhkklluAkA6FhbKzAgSA3tTXsxw5LZvncuVDTtIUyB4a0XpCrbKottmUOQZaGgSQAdgOsCB46mt7HDCL1suCuRgRrDSNttjpVmw9rJZVSquVAAJjVACFPmVg+tJOIMywxJIjoI96jW7LdCrjWJyh3A7w289gYG9VBcIblzIp1iZ3jUAktuauHEFDoAViY1nmNfbQULgOF5VdoiToRM5RsI9zVcW2SyOkVnD8PvZgjlsgfMy5jkMAANEwTMjrpVj4bwVDfVsuoAEAmICqg8IgQfOtronaPff9KZdm0L3HjXKo35SSB5/dNdDVHPybYJxfAOxEfdCkwIkct6l7LYHLauFtc7g6SJAA1A33JpjiMD33Oc5gg1/wB1QWnupaVURWbJuTz31671zyOiBNd4fGUoxVhMMxZjHjJ015Urxtt1kl5YjRoH0o5lxbJJ+HbJGoALMQOkmB86VixdMyzMOU7T8zUWWNrN1nvow73VdwRM7ddFE+Fe8Qv3XzBxl0YBQBpuBJ5nehcNwm4DbbJ3w87kwJk789T604xGGLAwhQ5jIYgsdB3pExpGk00pJiwhRzxbjA9COVN+FWpw7q0qTmbmCQIg6eJFb8dwQGa/MQACI3YnKPrr5eNR4S6tpVtloW5bbOx5EwVjyk+9WTTolTjYHwdHS6ArfeRT5BgHI/KrnhswBE76mknA7Ya691ZygKi6bgBROvPuj3p98JhrG9Tyex4+hpYJ+GR4j9aXcSxJRZVC/UfnU+Iusli4Z1RS3tB+gNIcN2jRh35U8xEj3rowvxOfMvIibjrMCPhADnOunnSsvBmKY8SRG+2tNPUfnH1pObxjcUzZOg60efh+n6UQlw5T5kfSliXAN9fDlRyXyANZHMfT66eVCzUT/FDQfUax4zUeLvd7Qjb9ajneI12kagV7eMnflRsxeeMP/wBo5TlUjb8RA0Xz50Rwvg6pKuJZhOv731rSziZtqn3gI73MPEc/CP8AdRWKvG7YtuveuRqOehykwPH61OW2dC9B/ELhVUtppJifAafvyrS5h1FsQxGUA+g1n5Vtbsk3c5YkKGUeJhTm+ZpbxHvW2H4iB/tEgj9/1UABdniJa3cKOe8RlndZTPp6MvWj8RiRbw6OTnlVKnnJH1qt8Kciyz90FizKOi5VVR5dwD2rEJNoAliED93UkkBW19WP7FF7Mhlwe8Apuu+VnYIsAEySNNtJPyFE4S+ly6+S4+fQNAIiOh25j3oTDYJXAkgBCp0H4oUkzyo3AcNS2zMJLFixM7mZGnQTRcdA5bJ7ODlmi47ElcxgCI2gxuZg+lH3LapK6mBudT4amlljHwLgjVdSRsGPKPCKAxeMFxHYTIQbH8Q/yY9Kgouy16NMZcuXmKWmOTYqNMyqe9J8dvX1qAXLjbrGjmf9Ktk1B6mPOKecAwxFlM8Z8qzGkaa+cksfWjDhFJboQoiOQZnPvPyqpByF9js2TacM7B2JZRplUkBQNp2H7iiLmFFkMoJzMQxAiMxVFOpjSdfenFu/1qj8W46VdyWkG4YIIEAMAI5zlAnXfWtKqNBuzLltEg5u7MSdh4ZAsg6EgiJqrPxG40AMMoBJ21Hr5+dHYbjIF9S1skQysS2VmBBhSFMRMD560Pi0tsGKBxluHukaiRMmCQPugeOvSueX0dKAVvkjLJyzMUyNqbIJYjfX5DblSYXBJA6b0SeN2Lji3aYzECVYbaRqKfCrdk83o9FuNZ+v5037NAZroE6hDoYMkuOR2iedKb5IYqRDLEiCKU3OJXLd4G02gyhuhgzBHh+tdMpKiEIuzpa2B8RwFGg6Cf341Bi2AykbMYnz0+sCl1vtBaa8yy4DLo8KFEa+Y9ajs4/VgdFW594SYMqxB6A5ieg1rmls6Iqja1YK3GynKRyDEgkgg6Hr+VRW8FdBLG80H8IVdKJw9sHEYg6ARbGp7pAzkn/kNakewVMBjoJAPTz3iosqiHCKdyc8azzPoOdC4vEfhBI1AJAkAbeU9PnW1rFAXWtro2QOQejEj8vmK3wuYlu4BA8SDPQ+/KslQwpxWDDTaJ+/yOpjcmZ5R8hVU4/YyXQh/CoHpLfOrpinFu6cqSx0UDbzJ5ARSbj3DzeOdZzAczv7Cq45UxJjTgeEyWVAMiJJ5a60c1qIM/P8jXnBEBs22zd0IsDYbDU9TUt2/bnLzHOKDAiezZDyjbNIPkQQfrXLbqZWZDurFSfEGD9K6fhX72nKqN224eLOJYr926Bc8iSQw9wT61TG+iORCu28ag/OpUel5etlua1UiMlcedFrDAR8qTC5G1EWcREiawBzaSD9Bp+//dSX0EjXlSxcZqP34V7fxkkeVFMBduGXnVUUqWMsSY5RCmI6gb8hVh4LlLWypAEMoC8zMny56fpWt7CLcCF0JhIBjqBzOukTpQ3C8AiXrRUspXMrZvxEhssADefpS0dDLYlmAwjbX3mqfhcGbzOzZsoaCNp5wfDY1ZuJX0sYdmdjlCwSdzpHqTFK+EYm29tchhwOezE6zO25rIUDvYIudGyqYXu6EL/TB56UzwgCAhRlmZMa7yTPPepch2dZ2PqNeXPSos6yVB1GuX6mmFsmXuFtN2J09h8gKlDg8/yqIMNqksIJ11GvvGnzoWAAsXgti9cYaMze2i/UGpezuAyWD8Qf9wEwehMxReIwme1k5ZlnxWZYVJiW7vkflWS2Fy0SWcUpIA36USZ3HOkJMEHmDNH474jJFswWjvf0/wCeVGaoSOxX2h47obVkFrmzMNk5RPX6UiwPBA4WdSSdQedMP+iG0VZWIncGIM8995MTFRcW7PNdHcuMk6lZME+U1B7OiKPeJ8ICoJBmYJEBo13J3233pXdsZXcfElPhScurcyjbzzI0ka6zUD2saLTr/MFsgGUMQ5JkCJcTpPypTZ4xkK/Ht3ZQZcyEHcjNIJXeNiT8qSrKoDe8o1UnYAzG+s7E6UkwFyLwKmCGkdRrTTF4Um4VSXmCsDcEBhpJ5HrQT4bKx7oDc+vjTRaSaM9jDF8VfNcOcs7aAk67AT5jX2pn2R4dbupdNxcxUCN9Jza6eVVtlp72U4g9tzbWMtyM88onvD3NbqgNdnvEMAbRyjXPoATBAg5hry8ak4Li1Fpgt0aLmcFZOpI5+HLwpnx3HgovxQjFWmDJlZIIBHOYjT6GqPbxzW/iJbgLdADAgHaYg8tz70VGwWXk4zPZuGywN3KLZC9YORgOmv7inSuLgS4Nivt1FUbgavasNeXKAWEdSE3j1Me9B8P43dstcM9242YidASZaPMaexpHC7SGTLlg1H83dM6/DRekCXbbx/KjL2EZH+IHABtkBeubKZ8+7p5mq5hMG2RrjQzXB8RlbXu7Is/6QdupNEWeKBbSiBtsNgZJHkYJ96V6GQy4WsWiCZcuVk6n+oH0U/KocVh50DHToJnw6aVXLeNv3L6qpyIoLMw1k+nWIjpNWtbygAgwDHgD6daLVbFbAeG8PykjvZTqBtHoNKZrhRBkn9K0Uw0DL/itr2GEgzHrWMZYIBigO3WDz2VuxrbMH+0wPrHuaZWE10o6/hfiW3tnZ1IJ8wRPpTxdMSStHH2sTtpUDoRvR9xCrFSNQSD5jQivCs10HMAZq8Bom7huYqDLQDR7nry5dr0JWtxKyo1HfBmyrm1WB06VDiU+6yiYIOg1kHQ+mvvVsscFXIkAgZRpoeQ6ioL/AAxVYHI3mNR5EVipQ+2WGuX1zSxtIfuxtM/aekQfPzpB2WxrW3a1MndfoY6CuqXOEiGB1VgQRHmPzrlfFOHXcLeDlWHw2HegwwMSAxEGQYrJgaLpZx7Ed9Y9vkRUGMvoSO/3uRO48/CosNdW8guW2BEagwCPAg6g0v4hgzObf2FMJQ+w+PVjBifz8KKN3LqNuY/fOqYl90nePAae+1MsNxA6EHTpy8jQoDLGuIzAFW1+vga8F8Mp1J8I1BpFibgMMpgnWK3VzuDrRSFYXddhsM2kjLGvvSm0nEbrP8K6LIzbQrHaBup08udWTA461Zw1y5cIABJZtToAvTz286q/Ef4jWVKtYsXLpMh5m3A16gz1Gn6VKcm3SL44JKzT+Q4kLd1DiBcG8sJYbzlkQB4HShOH8Jxag58Ve56C48685OlBYH+J10XrxvWZsOultYlWka5yBMiR7aUs7S9qlvEfyyPYXLr3tddwApgDy3oODHTGOK7POUa6l9ncFlcZu9pyJnSRrBqv4TiDW2bN9oCMpDGdB4/L1pQt5hME97cSdfPrU1u2azjQydljxPFxnW7bHw3UKAsArAABEnWDG21R4cjE33BtqrXQcup7rgSsSRoSIg9RSgOSIPKn3YzDrcv5bq5kKkTr3T+EyNuf7FTCJr9ooxVgQwMEHcGm/Z/DTNyYCmGJBIAI5wNBJEnlTHtNwRy4WSXVRmYiS3IkkSSREzrM0z7P8Oaw7AHMnxIKxDaDXWdRlEj/ADQoFlX4te+H3SLmcsWzKAUKd4QZAPTbSKrVm0XZVUSxIAHUnQCrrxXDPhwQGDC2wy5tZRwyBDJ033B1mdIpf2X4QTizcKlbVtmKSRJYEhR6bnyHWqxktgYzxuDKLZswO7lGYkqJXcz/AKj4c6V4bhym83cLKrMGWZIEEiOvLSnGJR0BC3LaqrSAwJMsx7pnTfwqq8KvuuJUA/efK4MAGTE+Y3H+anFXYbLDw/F2w7Tc7jqPhgnTQspUT4/hqvX8R8MxG7ZmG2gO3t9ae8TtocO2gGQNl5bmZ85mq1hMO2IZLYOust0XSPPn7ijBJ7C2WHgd7S5d/CzsFgTIERsZ3nlzr3idrPlCHu7nKSDGk93mRUtnBi0q20zZbYLZtO9Jgg6bmaHx9jLJK6yZZTBEidvykUHV6Ar7MxfESMoLSZ0YCCBsZHWj04oogGdfHeqtiJYKSZ0MdQATvUJYmJYmNtdq3EJ0PBY1SRB6aU7v3so05gVyjAXmVxDef1q84DiocgHddPOg9GEXbHCfDvC5lEXBP/kNG/I+tVx7lXvtuM2FQ8xdHsVafoPaqCwq8No5p6kYbniaHuCt2FRtT0IRsxqJ3NTTWjimRj7Hwtv7NP7V+grc2AeVZg/+2n9q/QVNVuKF5MV38B0Men+aBxXDAVKkZgRBBgg+hqwkVo1sVKWL4KLJ8lCv8JVD3YVYjLAiP08KWY7hakbD8vnXQcdglYQwqo8awSprbbIw5lSQfMVJ60PplGxlooYGhFRYXijJow9xI86tzC3eUB4Vo+9By+O+o/8AVJOKcGKiUII0OhEjzE6UFIziBXuJC5tlB8IGlQYnjN5MqSY6QJPSNKV49GU7EnppTTsPcFzHWUuLpJyzEg5WK6ecGm5icS+cNsWxg0N8LmaWIYCTMkLGuuXkKTW24beYFRaGcmJyk7a6MuhBOtXvF8Gt3LLWsuhEa89Mup3nx3rg/a3sO1m4xWXtzo65dATABE8piaj7ey6dKkOuPdmEJuGy6hhJCK0yukaQCBy0nU1R77KFUkyxLBkI1UgwPeo7vCGsmTmESNI3BE6g+XuKkxuAa2QLggsAwO8g6zRpIZA5y9IoQ3qM+F60BetmdjTwpgkFWXro/wDCrA5xibjKCkIuonvasfYEf7q5thrTAgwI00OxgzqOlXL+G/GbuGv3ECl7V7VgAe6+oQiNgZy+3Slkka3Q743xVLF+wX2+5cB3Xo3l18KW4/t2iMgsW8+RpLscocxGigTG2pjbpSz+IOKS7imKzC6QY05kSDqRt6VW7FjMwRRmZiAo6k6Ae9CKVAovOE4kb7m+LYt5wQmdiQWUEGABqvLznxqfH2YCsoIWFJlS2vIwDOm+optieFi1atWg2VUGXUaE/iOukkmeW9UfieNKPEQyXIIglWTukGeR0O3Wk9vQyNLvFC7XbZuIJC5WjS4UYEd4nfn40PwW2GxgFyA3fOmzNB+UEn0oDG3JIZQpiCZJaZ1AMjppHhS4Yl0uB1MMGzAjkatCFiydFu4rwtHywoRwDOn3uQM9TRHZ/BZbRBUjPJkEgj7ukjXkaAHHfjGAMpZhAInuiCxkeRpuMepw9xljMgkx4zBE+R9qi+S0xrsN4ggkk81+Uaj5fShLsm08zmjf03qDiXEC2FW4YzNaWfM7/OaGOO/+JbuH8SQfMZln3FLxZga3hQ9nNz8/f9+NI82tPrD5MErTqSWHqf8A1Sq9h/s0IH3xJ/f72qkdWYgzRTLD4+Y5Gdx1/Sk+QjSa95U7imZMuvaXG5sIBz+Io8u6xn2qnG7TS3iM9qNyCJE9ARPzpddXwow0qIZPyIWaa1Za9Y1nxzTCUb4fDgyW0UfOhXVf6o8CPzo6xczIVPL8+VQXLCj72/08Kye9lHBUfVPZTtBaxNi2yNPdAg6EEASPOn1fNPYXtI2DvDOCbbRmBkR0au88M7UYa4o+1C+Daf4p8eXpi5MdbQ9ryl2K43ZQTnB8F1+lDWe09lmCnMs7Ejfw0qryRTqyahJq6G95dKr/ABO4NQcvvBpsOJWm0FxZ6bH50m418Ne8zgebAD2PnXPmab0Vxla4qVtW3cMQI3+8ATMGBpzqqcR4hoNSdNm21BERyIBI9TRHavG5gVtk9DsZFVBzoAXIge5+npUiqIL7tqPiEidJJJHhNM+zvEVS/YYAm4txOev3hp5cvWkmIZQZJBPKKK7M3ScXh4UH7VC39oYMx9ACfStYGj6Jt41c+TMJPKRPLl6ik/bDs8b9ohIBBBH4W05B9cuoXUA+VR8ewX8vc/m8PhVu3WIW6QQH+GIOhPiq6c49atQugjwidffWliCXTRzF+DYxsyO1sqdj8PvEADOCqyDmJI36EDetuI9hFdLQfRkIgrsQPA65TA0nr1qw4TtNhr7KbF0OGufCJAOjZc6xIg6H3npRHGuO2rKXbzyUsnIQo1e6cvcXlzAnaSdsprOx0cu7b9jza+HctjViFK+J1kDWd/TyGhfBexCJbW9iAGLsq5DsoY5RqN2kjyp1heKDG4mxdVDke46Wc3K1b1u3co5sZQTMRPgLLj1HxLVjukMxcqdwiQcwjmHKe9TbaKdFI7R9grIb7Mm3qCYBYRIB0+elG8C4OlgXSyw4I75ABZddROnOJ0133qz8Tvh7tzDx93D5y/NWYlLcHke6x9Kp/bDHXltSVBBSG1MK0Qw7sTmnw2nnREKb2v4eBduMpkLqSARMkDNBJjeN+VC/w6wrPxG3AkWw7MddO6yqfPMwpVjboYiNAAF9B6n9iugfwrwRW1fvhtbjrb0gwEGbUEbk3J8gKrdRZmh9j2ZrWcnLrBBAMd6N9R69Irn2NwzWziPit8S2SVLKATbcQwJGkGCefh5X7E4gEswn4RXvRqBcBBOm+0+1U/jxVbl1lyxiLltQAYzLlJcMJHeJYj1HWowYSrcXwhUI2QgMBA/DBAIgySTGutJLgljVy4rxBP5YgmGhQLbghoBIDrO+h5dPCqticPGVjpmEqeokifka6sUtbJzRmEDA5lnuanwG35xTfhFzNaxY/wDpqR6FhH/Kl+CtO8hP6e8B+JZH5xrVnXCMMOUELnOp59I8Ypck0gxQsxRP8hh/HOP/AMlyKKThjHCWLZP9R8szFgPnRgtottLQ7xsrrPMkksPPUmmOJhQB02HhUnk+Pmw0V3i1oi0lpjooA058qXpfYQpJICwoMaaabCj8/wARiCdjKn98hvS6+Dq0Rmn5b00fWwglxz1qMuZrwuK1c6VdISwrD4jKwJ9fEUwxSa6AekUjL07F9WtISmsRI5xp+VK1ROQDcB6UHeeiMbdA2nXrQKmniuwIccKJC+JPyFBYnEDNRKt8O1rufpSV2kzQhHk2wyejrXavC5rSkqpbLAOs6ZTpH51VbOLv24AYx06VfsXwoXwknYBoBgzqAdvOq2MI9zFrathS/eHfIRe6pYyzeAmoU+i/JdkvDO0120wDr8Rea8/zq8cNxvxUzZFtEyACZO3Lxrnn/Uslwq9iSNCVYMD5MsgjyNWfs+DiLbuLZVVOWJMlgJ/MUiTk6HclGNj7/qdpB33zaxmAJAOuhI+tVji/E7V3MFZnUcvDqJ3HiKj4qz27RDTqw0jQgA7Ec9qS8GwGLOItWmtlVuFLf4ZVSQCxXcQJOvSrSx0vZzxy2zfE31YQ0jTQ846UgMSRqRXU+3/ArOFwrXAqgpAUgtLaAARMcqS9oezSLbX4YGYqO+WMkwN+XWkjFsdzijn1y109qtn8O7Az3rnNFVR4ZyxJ/wCFVe5dAkHQjT20q1dibzCwQkS9wnx0AAB8pJ/8q1NoNpHZ+A4z42HDEyV7reY5+og+tOLbj5VTOybCzYuCSxNxZ33I/ICiu1WPNoWyGyhlvifEWbtwH/hU3LiwceSG3E+EWbgtl1H2TB1O0FdQZ8K4n/ErtEoy4ZEykgXmOYt9pe+0uEHf8UCeRPhV3XijW+B37112ILOqSTOUlUCAnkWzD1rh2OuvduC68sx1YnWarjSk7ZtpHav4Uut+Lig5MLYTDLPO4QLt5o8WgeQ8asvHsZZw1wYu+4QJadZPOSpgDck5dAKr38IGWxwk3nOVTcu3HY9BCk+yVTuF467xXjGHN4H4KsXFqe6ioCwkbElssnxjalcU5sa3VnROzuBuC097Fd29irivlE/ZrAW1aJ6gCeQzMaT9u8O4wlx0iQ3eXUGBoCCIMjrVu4rg/jd0syjcZTuRyJG2w1B61V+NYhWCWr6vbOJXKO8f+7AESCRIIGsg689aRvdhSOK3LnOuq/w5wxGCtkwSbty4kQOqZSTuZQnyYdK54eA3Dbd2GXIzLB3JUZiQenQ86vfYHFG3g2d1AT4k2hyBP2bb6gErPqaef4mG3BMUjIYkZXcOpmQ5OY+kXFgelVjtjwQOVZGgAOTpoACDmBHPb0q0cIwAw1sgAlnuZn15s0HU8guX/b41BxJltZgxHw4ckn8IiSp+XvUrqWgs5V2kXvgfEa4AggkzA6Tz/wA0mwUs4UKX0YAeh19N/SpeIXwzMyKFUkkAchTrsBhla5dc/eVIUcu9Mnzhfma7l4Y22c8ty0E9mxA1IznRRzy7x5Tr4UwHEM2HuGIa25JHllb86rwvxirJiIdAfKY+hoqwdMWk66N7Fg3/AOwqEoX5Mqn0F8YxYym4mguIrDzO/wCQppisTmVbnVAw9QDVX4jd/wDi4cf6W1/8n0/fSmeBvlsMmumVY9JU+ndpZwqN/Zr2B8Ivd+6OYWR7wfqKGD5lYD8BB9DvQ/Crn2tzxtt9Qa14fcgXD10/fvVHCrf9CqQI51NaFqhZtTWFq6VElyJXamnDsWfhlZ0BPsdf1pMxo3huzen50JLQGyDFXs7TUaNBFe4lMrEVFNOloUZcRuZhNALbJ1rT4p61v8fwoKLSpGbs6/huMW4GYPbOUCQfDwNVHjhUksupzE66EimOGwF11+ESpy7tsROnLyqqcatNauvaLE5DprygH86lxQU2WvhxVM+YmA2UHVtYDczI0YCrz2aC/BJBYHO2hETCgTlOpGu9UHspetpYWSudixOozbkc9dgKc8Lxha+SHMfDYQBIIMHnt1mufH/Ky+V/tlhwtxrlwA94KcwkbRr9aa4XGBrjXmQM6aAiJEg6/l70t4CmR2mdVNa8Ex9tHvlj3syT/b3uXTf5V2HGPe2uW+qIwBWJYbyNIpLiroxClF0Kr946KIHOoeJ9opdgtpssQGkRNMuzwtm0XZgjsSADtsec7mkaUUMm2ch4hw8PclLqXMzGRbnu89iNqtPZbBOrpatCC3XXzZo2AGp6AUNx3hariGvW2He+8I0O0kHl1q4/wsuKcW2xIstGu2qA/vxqfRSw7tPfxVhsPbwlj+aGrMZjM5Gmq6AQZ18KP7QdlMRiLKObgt3PhNNmcyJcdCjEPpspZRy7xOtP8Ti1tXrQMBbjZRsAGiV94geJFE4ziOjoqnNkkEg5d8kT15xzqCce/Z0NyVUfPfaXHYq1ghgbklEui5Oae6QYtx0DBm9+lVX4pCGBzj0rq/bVsPesYi7bA7uIWzPI3Et5tP8A7hHnUPY/sba+GHuqLhuqrajRQ2oA/M06nS2gtW7Qf2mvfynZ+xYIh7tu2pHMFvtH9iYpb/BCyGxOIukapaRQemdiT6n4Y9jXv8ZcUAuHsTspMc91A+QNPP4U4RMJgHxN5gnxmzS2gCL3U18SWI/uFLfi2b6LlevQ7yIjQHkQdvLWqbxHiBONyXLIe3ZFt7RmPtLgKmGPdIykmCZmIqTtS1xblnF2HuZC6fGSXg2iQD9nBggHoDM71rgO02HvYtbKMrh7bZQZUqyaZCp1kgyP7aRLsZC7tsMn3bJZTIYrG4UhJE7ENE+lQ9kMbbucOy5CfhSrjTcS4YTvvNFcawzqHuIMxKFGtFtBJDTv96BA8KpHY3j4wjXLV0H4d0gE6dxvuljPKCJ6ZaZK4i2WjinG/hLazHMbt9Mo2Pw+7B+e/lQvajBXGfEF7uW0LDBhH4gQykDbUd0nwPWk97G2ibCXGCtYzXATqrBH7qyNCWUcunpUfE+0gxHD3Z9Hz5PMznUf7I1/0mioPTRnJFJu3sxmIGwHQbU77E4vJiMkaXB7FQzT5Rm+VI1QtlUasxiPEwBqdNZorht02b6OdkeGPQHut8ia65RuLRC92ScaaMQ+UzDaHx3Hzoy6+XFnWFuyPS4ND6Eg+lA3EHxbgffNp4nMD8xRHGV+ztON1BQn+2Cv/Ej50mtIa/bPeJWmTD2lYEGX0PmaK4M/2EeH/wDVz9ak7aXZNv8Atn3/AH86XcCukq69AfnBH0PvSfljv7DfkQcPMXm/satMKx+G0f1/KK8smHJ6qw+U/lXmDaLT/wB35CqNf4J2CFZJrUb1PlqILrVUxWjQUZw06keFDKlb2myyeg+taW1QpHiyc7T1qMmsdpMmtadIVs9rK8r2sY69xvhWLR1xAuKgIkDfuiNwN53/ADqDs3wk3MNibtwoLr3GlvvdwBco8O9m9qA4p2gxFxVt8gkCJ20knlFVlcO5bMpMncgsD5mK5N7HNbpXDuFdEdlMxlgEHXvH8Q5RtFOOFdoUU5gfhsT6RrI8BPKgMTwEnvfFzufw6lj5czSt8CQSrd0jk2h+dUTQGdUwnHA8C0Q7gE6HuxtLEctdvKlo4fcMksJJ1IAlj67ASYHjQHYG5aw6XTcdc7xlA7zZQDyGu5qwjGZhopAOsRrTCATWnGumw16+1D4u6ygd4+k6HrBPkKYXABrrO/p11r23g0aJE+h201+VJLYUJLFm5cLhiRFt2XQd5wO6g15nyq//AMLuCHDBnunNdurJP4VUFYQe8k8/Sk5WxZBe4wGXlzboo6knQDrXTbHB3FtSGCvGxEgbHKYOsRSSTrRSLVlA/iHxgLxPh1gsIFxLjCdpaFkbciRz0qy9teKfyuAxLhwHKPkkwcxOhHUgmaWcV7A2muHE4lf5m89xB3zCKkhfuDQwOoNc67d4nEO4F9jlMlUJ+6DBgwYkTHKo1HSOleQobjCf9LwthH+1/mbt24BMgiApPnpHlV5/hf2pF03MNcEMlq2LfQrbBVv/ACzNm9fCuVHDARGkVcf4f8Fu52xA7kq6WyRu5Gpj+lR7+hqs+LTFSa0BdrLjY7iwtKZlktKem2Yx4ST6V1rigQ4dMNbVGRcihTrAXRYB0YggaTyqsdnOw/8ALX7eIuOHusWaZOW2CCNAdSTMSdqJ4nxREvkXriZUcOFJUFWCkArJAk5vl4zSSadJAtjO/iL9xLua5bIKwmRTm3UliJPe2086qd3hpS4xuMLriXUkBYIYSylRvrvvIFNbmAt282KTPmdSZzD8UjWDBMH6VV+N3XD23W6fhlZaSraEAag7zpPkaRILY84hd+P8F7bshvaFSPxKrMQSNoC6ddK53xZnRmtXAM6ncnUTrBPOnmHxquql2CFNAQdjqAV5gfSvOIYC3dJuPeB0+9IMvy9DTR09mbEPC7f2iq4GVtDm6GdR03qw8V4daSycOqxrnnx2mfKkOOwxUhfiZhAIIMiP8ULeuMd3ZvMk/Wn23aYAfE2VWI35mefhQtxqIdTULWjV4/ZNm74oOqAzmXQnqvL1G3oKJbGhkZW6aH/UBpt11HrQK2PDWtbi0ai2BNjntM8snTIsewoTgWIyuUj7+k+Qb8yPag7l5mAzEmAAJ5DpWYO7luK3Q/LagoVBxA3bsPxFuJ6mh+HLKuOUj86ZXVGYzBFDhgPAVJS8aKNbsGupWmWpCaw09ikeWtGtSKnisiimCgH4B5Vv/Knwokr0rQBqfmxeIM1givDbNHqOtasgrczcR1avyPv7/ny8qms3mB0cR0MVlZUGgDRLx3DgSNxH1oW/w1HMlgT1mW9prKysYacF4Uy923bJ11eQB6/pReL+NZCk27ffaCpY5h4QVAO24JrKynQAlbugJhMupnLoPMkQPOoBcuYhiuGVWEQbr923rvoRLdNNK9rKdLVmLv2P7BWkZcVirn8xeEG3mICL0YINPKZiJq//AM2ANx7isrKhkbv2PH0Q4y+pCjMNT1HnFcO/i/ih/OZBrCBjBmSZAEctB86yspFG2Wg6Qt4P2Rz4ZL3xR8acxtd3QalQQeZABM7agiuqYW0oRGufDF0qMxSF7xgwASYk+NeVlGS2LydAt/GqL3iZkkg6iRGhOn6VV+I4a3exBdmtshUAIf6pkMRPpEA7+FZWUFE1hNzitsXGwxA1VAB+Aaaa9CPpSy4EHxHYrEDKDzIM+g1iPCsrK3E1i298J7cuonqsQBr1g+m+lVu9i1zEfhy5R1XaN9xpz61lZRjE1gOIuAsYYkcid+g0qEtWVlV4gszIDXmQVlZQMexWFRzIrysopAMNseFbkKB3QPOsrK1GNTcqMtWVlGjWeTWZhWVlNQtmZ6zPWVlCg2aZq3WvayswWe5ZrR1NZWUF7C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1206" name="AutoShape 6" descr="data:image/jpeg;base64,/9j/4AAQSkZJRgABAQAAAQABAAD/2wCEAAkGBxQTEhUTExIVFRUXGBobGBgYGBgaGRkYHx8XFxsYIBcYHSggHRolHxgaIjEhJikrLi8uGh8zODMtNygtLisBCgoKDg0OGxAQGi0lHyUtLS0tLS0tLS0tLS0tLS0tLS0tLS0tLS0tLS0tLS0tLS0tLS0tLS0tLS0tLS0tLS0tLf/AABEIAKgBLAMBIgACEQEDEQH/xAAcAAACAgMBAQAAAAAAAAAAAAAEBQMGAAIHAQj/xABAEAACAQIEAwYDBgUDBAEFAAABAhEAAwQSITEFQVEGImFxgZETobEjMkLB0fAHFFJy4WKSohUzgvEkY5OjssL/xAAYAQADAQEAAAAAAAAAAAAAAAABAgMABP/EACURAAICAgICAgEFAAAAAAAAAAABAhEDIRJBIjFRYTITIzNxwf/aAAwDAQACEQMRAD8AtWEtDIvdH3RyHSphZHNR7ClFrGuyoDlt/dgA5mPrsOe1e4lWMs10qpgZQTrrptqTrUnJIZQbGwtqdlHsK9NlZ2E+lLOFYi0iSjiAxX9RROMtzk3kMR+cfOleWg/phqMoMBRPgPz2o5MNsY+lL7qACWYLpy59YG9TYW8N9Y5SdKDk2FRSCryDoPGAP81o1xZhVBPXSIpVjONQ+URl0HSZo5ZJChYgakaDyqUpFVE3NosdAAfAUIWAJJmRzgR8qZK5RgoEhufWtMWQJAIzEQQYj2pGOhdgbiuGBUSQSDA3HKl1/CMVJKLBGkRMcjTW3ZGVgIMctvICpcIVzC2BqdhOvM8z1nX0pWtDppM24PYAQIyqdAASBynTz/SiX4ehIlF9evltUWKQh1AG2p8DoBp5mfSor/FnzqoSUaAz7ZfvAnXnIAjxoKzSaB+L2LIXMy2wRzMSP3FSYQo50iQPCek/OlONxGDzOmVZGhY6gneZ3ncT4ULhu09r41hUBLXSVjLAWRoCx32G00OwnnEccRdNsR4GBOaTOkajTrXltnRgttUe44JIYDKFH4m0Og0AjXpzge5eVsW4n+oKOpmT6iIHkaF4TxYi7csPBZc7gDXLbDQGZtgNRpy9aZAYTxS6Vtl7oWcveZU0Ugd4ASSoOseY1Jqm8S4CiL/MX82ZgbhWB3TAyW5G+ukeOvOrZxTjtgWkvklrK3MrRMzBGxGsZgfSq3xXHWrzzmAdrgurkYkd+VB72s5AhjlrFUgnZOTVG1oFbFu4Uy3F1fQdYLCOXTwA1pvw3jdvFrdVVKlAstAGYkHWOWoiqvx+7dttkVhlZcsRsNok6k679an7Ao2a83ULJ/1Et+QqmVpoTHdjWzaVe8xknYdfEe8U97N4BVDuSCznXYj+ofWleMs8xbV2HmT/AMdBUvBMSLef8LHXKRvA6+lciezpfo94ikOyAAzqRAMz4VV8LwQrfvXTGQ5iNtCSCQRy6VanxzCGO+ZdtlkAnT1E+FKOKfEVbu4kN01GsHSqXQiVii0ylddBEyfDf8qG7PsNSdlkk+FCYZc/cY6Rp4azTLgeX4TNl1WZnmR4UrVIdOzzguV7ge8pOctk1IAmWgjpy9qsdmF+6BlGmnI9KqPCcR8S+g1MSY/1EljA9B7VbsLaMEFCJJPLzoz9gQ04FgA9zPkAOUyY8gJPXX5U7fBZRrlnX/3QHB8TkHQEHTxHP99ahx+PLk6kD99KviimrObLJ3Rrj8X8MEiHjoKquO4u7zJEdBG1PXI3LaCq3xe5aYkqTPPoRVmvgimR2WGXkY/f6V7cQHUf5JHh01+VC2mG31/fgKPtMIAA3J+h/SloNkCLzIEfpWmKXXRRt18+lMbacjtp+tQ4u3r6frRsA/wHaLDZkgsWYAtGymBoQfKgO1XGfin4dqQBEmfkOc0XxHs1YNpXtqbbQuYKTBmBoJgTO9JcFwvK5ErlMAEbjcSZ2JqElR0xdjzsvgAlruhwzBpJM5joZk9BprTkcRuskNE5pleTZlETttI9tdaMwmDzKiHZbZnlObQfQ0IbbfC+6JNxioG26r66kmmsDG9sqNYGo73MnwnpqakxX2dsgCQAagsWLsK8aayDvvUmItF7i22JygEkjm0TE+RHvWkwJFS45xIILZKmZAkdNBJ96uPAOKK6hA4Zwi5hO0xE9OkUh4rgVu30XLm76yIOqqQTMctKlx//AMW+pt2wFLMWZU2TKYQkcyYielTKMtq3IBBUzrlAGtC2lykl4La+1bWsWtxMyvmgTmH0Pj4VqlmAHZgCRqOfpU7HSJWaNW0jWdIPP61z9OKsnGFyuWVcytI2VsrMvoVBBEax4zbycw1BUCWHUxy8AKodjhd3+cN1tCylj5mR7ASfanSFbLxjOIvmJW6v3njukwFBkEZhPIzPOgMLi83xMrksgfPAA1X8IBneQdetL8TivtPhkklluAkA6FhbKzAgSA3tTXsxw5LZvncuVDTtIUyB4a0XpCrbKottmUOQZaGgSQAdgOsCB46mt7HDCL1suCuRgRrDSNttjpVmw9rJZVSquVAAJjVACFPmVg+tJOIMywxJIjoI96jW7LdCrjWJyh3A7w289gYG9VBcIblzIp1iZ3jUAktuauHEFDoAViY1nmNfbQULgOF5VdoiToRM5RsI9zVcW2SyOkVnD8PvZgjlsgfMy5jkMAANEwTMjrpVj4bwVDfVsuoAEAmICqg8IgQfOtronaPff9KZdm0L3HjXKo35SSB5/dNdDVHPybYJxfAOxEfdCkwIkct6l7LYHLauFtc7g6SJAA1A33JpjiMD33Oc5gg1/wB1QWnupaVURWbJuTz31671zyOiBNd4fGUoxVhMMxZjHjJ015Urxtt1kl5YjRoH0o5lxbJJ+HbJGoALMQOkmB86VixdMyzMOU7T8zUWWNrN1nvow73VdwRM7ddFE+Fe8Qv3XzBxl0YBQBpuBJ5nehcNwm4DbbJ3w87kwJk789T604xGGLAwhQ5jIYgsdB3pExpGk00pJiwhRzxbjA9COVN+FWpw7q0qTmbmCQIg6eJFb8dwQGa/MQACI3YnKPrr5eNR4S6tpVtloW5bbOx5EwVjyk+9WTTolTjYHwdHS6ArfeRT5BgHI/KrnhswBE76mknA7Ya691ZygKi6bgBROvPuj3p98JhrG9Tyex4+hpYJ+GR4j9aXcSxJRZVC/UfnU+Iusli4Z1RS3tB+gNIcN2jRh35U8xEj3rowvxOfMvIibjrMCPhADnOunnSsvBmKY8SRG+2tNPUfnH1pObxjcUzZOg60efh+n6UQlw5T5kfSliXAN9fDlRyXyANZHMfT66eVCzUT/FDQfUax4zUeLvd7Qjb9ajneI12kagV7eMnflRsxeeMP/wBo5TlUjb8RA0Xz50Rwvg6pKuJZhOv731rSziZtqn3gI73MPEc/CP8AdRWKvG7YtuveuRqOehykwPH61OW2dC9B/ELhVUtppJifAafvyrS5h1FsQxGUA+g1n5Vtbsk3c5YkKGUeJhTm+ZpbxHvW2H4iB/tEgj9/1UABdniJa3cKOe8RlndZTPp6MvWj8RiRbw6OTnlVKnnJH1qt8Kciyz90FizKOi5VVR5dwD2rEJNoAliED93UkkBW19WP7FF7Mhlwe8Apuu+VnYIsAEySNNtJPyFE4S+ly6+S4+fQNAIiOh25j3oTDYJXAkgBCp0H4oUkzyo3AcNS2zMJLFixM7mZGnQTRcdA5bJ7ODlmi47ElcxgCI2gxuZg+lH3LapK6mBudT4amlljHwLgjVdSRsGPKPCKAxeMFxHYTIQbH8Q/yY9Kgouy16NMZcuXmKWmOTYqNMyqe9J8dvX1qAXLjbrGjmf9Ktk1B6mPOKecAwxFlM8Z8qzGkaa+cksfWjDhFJboQoiOQZnPvPyqpByF9js2TacM7B2JZRplUkBQNp2H7iiLmFFkMoJzMQxAiMxVFOpjSdfenFu/1qj8W46VdyWkG4YIIEAMAI5zlAnXfWtKqNBuzLltEg5u7MSdh4ZAsg6EgiJqrPxG40AMMoBJ21Hr5+dHYbjIF9S1skQysS2VmBBhSFMRMD560Pi0tsGKBxluHukaiRMmCQPugeOvSueX0dKAVvkjLJyzMUyNqbIJYjfX5DblSYXBJA6b0SeN2Lji3aYzECVYbaRqKfCrdk83o9FuNZ+v5037NAZroE6hDoYMkuOR2iedKb5IYqRDLEiCKU3OJXLd4G02gyhuhgzBHh+tdMpKiEIuzpa2B8RwFGg6Cf341Bi2AykbMYnz0+sCl1vtBaa8yy4DLo8KFEa+Y9ajs4/VgdFW594SYMqxB6A5ieg1rmls6Iqja1YK3GynKRyDEgkgg6Hr+VRW8FdBLG80H8IVdKJw9sHEYg6ARbGp7pAzkn/kNakewVMBjoJAPTz3iosqiHCKdyc8azzPoOdC4vEfhBI1AJAkAbeU9PnW1rFAXWtro2QOQejEj8vmK3wuYlu4BA8SDPQ+/KslQwpxWDDTaJ+/yOpjcmZ5R8hVU4/YyXQh/CoHpLfOrpinFu6cqSx0UDbzJ5ARSbj3DzeOdZzAczv7Cq45UxJjTgeEyWVAMiJJ5a60c1qIM/P8jXnBEBs22zd0IsDYbDU9TUt2/bnLzHOKDAiezZDyjbNIPkQQfrXLbqZWZDurFSfEGD9K6fhX72nKqN224eLOJYr926Bc8iSQw9wT61TG+iORCu28ag/OpUel5etlua1UiMlcedFrDAR8qTC5G1EWcREiawBzaSD9Bp+//dSX0EjXlSxcZqP34V7fxkkeVFMBduGXnVUUqWMsSY5RCmI6gb8hVh4LlLWypAEMoC8zMny56fpWt7CLcCF0JhIBjqBzOukTpQ3C8AiXrRUspXMrZvxEhssADefpS0dDLYlmAwjbX3mqfhcGbzOzZsoaCNp5wfDY1ZuJX0sYdmdjlCwSdzpHqTFK+EYm29tchhwOezE6zO25rIUDvYIudGyqYXu6EL/TB56UzwgCAhRlmZMa7yTPPepch2dZ2PqNeXPSos6yVB1GuX6mmFsmXuFtN2J09h8gKlDg8/yqIMNqksIJ11GvvGnzoWAAsXgti9cYaMze2i/UGpezuAyWD8Qf9wEwehMxReIwme1k5ZlnxWZYVJiW7vkflWS2Fy0SWcUpIA36USZ3HOkJMEHmDNH474jJFswWjvf0/wCeVGaoSOxX2h47obVkFrmzMNk5RPX6UiwPBA4WdSSdQedMP+iG0VZWIncGIM8995MTFRcW7PNdHcuMk6lZME+U1B7OiKPeJ8ICoJBmYJEBo13J3233pXdsZXcfElPhScurcyjbzzI0ka6zUD2saLTr/MFsgGUMQ5JkCJcTpPypTZ4xkK/Ht3ZQZcyEHcjNIJXeNiT8qSrKoDe8o1UnYAzG+s7E6UkwFyLwKmCGkdRrTTF4Um4VSXmCsDcEBhpJ5HrQT4bKx7oDc+vjTRaSaM9jDF8VfNcOcs7aAk67AT5jX2pn2R4dbupdNxcxUCN9Jza6eVVtlp72U4g9tzbWMtyM88onvD3NbqgNdnvEMAbRyjXPoATBAg5hry8ak4Li1Fpgt0aLmcFZOpI5+HLwpnx3HgovxQjFWmDJlZIIBHOYjT6GqPbxzW/iJbgLdADAgHaYg8tz70VGwWXk4zPZuGywN3KLZC9YORgOmv7inSuLgS4Nivt1FUbgavasNeXKAWEdSE3j1Me9B8P43dstcM9242YidASZaPMaexpHC7SGTLlg1H83dM6/DRekCXbbx/KjL2EZH+IHABtkBeubKZ8+7p5mq5hMG2RrjQzXB8RlbXu7Is/6QdupNEWeKBbSiBtsNgZJHkYJ96V6GQy4WsWiCZcuVk6n+oH0U/KocVh50DHToJnw6aVXLeNv3L6qpyIoLMw1k+nWIjpNWtbygAgwDHgD6daLVbFbAeG8PykjvZTqBtHoNKZrhRBkn9K0Uw0DL/itr2GEgzHrWMZYIBigO3WDz2VuxrbMH+0wPrHuaZWE10o6/hfiW3tnZ1IJ8wRPpTxdMSStHH2sTtpUDoRvR9xCrFSNQSD5jQivCs10HMAZq8Bom7huYqDLQDR7nry5dr0JWtxKyo1HfBmyrm1WB06VDiU+6yiYIOg1kHQ+mvvVsscFXIkAgZRpoeQ6ioL/AAxVYHI3mNR5EVipQ+2WGuX1zSxtIfuxtM/aekQfPzpB2WxrW3a1MndfoY6CuqXOEiGB1VgQRHmPzrlfFOHXcLeDlWHw2HegwwMSAxEGQYrJgaLpZx7Ed9Y9vkRUGMvoSO/3uRO48/CosNdW8guW2BEagwCPAg6g0v4hgzObf2FMJQ+w+PVjBifz8KKN3LqNuY/fOqYl90nePAae+1MsNxA6EHTpy8jQoDLGuIzAFW1+vga8F8Mp1J8I1BpFibgMMpgnWK3VzuDrRSFYXddhsM2kjLGvvSm0nEbrP8K6LIzbQrHaBup08udWTA461Zw1y5cIABJZtToAvTz286q/Ef4jWVKtYsXLpMh5m3A16gz1Gn6VKcm3SL44JKzT+Q4kLd1DiBcG8sJYbzlkQB4HShOH8Jxag58Ve56C48685OlBYH+J10XrxvWZsOultYlWka5yBMiR7aUs7S9qlvEfyyPYXLr3tddwApgDy3oODHTGOK7POUa6l9ncFlcZu9pyJnSRrBqv4TiDW2bN9oCMpDGdB4/L1pQt5hME97cSdfPrU1u2azjQydljxPFxnW7bHw3UKAsArAABEnWDG21R4cjE33BtqrXQcup7rgSsSRoSIg9RSgOSIPKn3YzDrcv5bq5kKkTr3T+EyNuf7FTCJr9ooxVgQwMEHcGm/Z/DTNyYCmGJBIAI5wNBJEnlTHtNwRy4WSXVRmYiS3IkkSSREzrM0z7P8Oaw7AHMnxIKxDaDXWdRlEj/ADQoFlX4te+H3SLmcsWzKAUKd4QZAPTbSKrVm0XZVUSxIAHUnQCrrxXDPhwQGDC2wy5tZRwyBDJ033B1mdIpf2X4QTizcKlbVtmKSRJYEhR6bnyHWqxktgYzxuDKLZswO7lGYkqJXcz/AKj4c6V4bhym83cLKrMGWZIEEiOvLSnGJR0BC3LaqrSAwJMsx7pnTfwqq8KvuuJUA/efK4MAGTE+Y3H+anFXYbLDw/F2w7Tc7jqPhgnTQspUT4/hqvX8R8MxG7ZmG2gO3t9ae8TtocO2gGQNl5bmZ85mq1hMO2IZLYOust0XSPPn7ijBJ7C2WHgd7S5d/CzsFgTIERsZ3nlzr3idrPlCHu7nKSDGk93mRUtnBi0q20zZbYLZtO9Jgg6bmaHx9jLJK6yZZTBEidvykUHV6Ar7MxfESMoLSZ0YCCBsZHWj04oogGdfHeqtiJYKSZ0MdQATvUJYmJYmNtdq3EJ0PBY1SRB6aU7v3so05gVyjAXmVxDef1q84DiocgHddPOg9GEXbHCfDvC5lEXBP/kNG/I+tVx7lXvtuM2FQ8xdHsVafoPaqCwq8No5p6kYbniaHuCt2FRtT0IRsxqJ3NTTWjimRj7Hwtv7NP7V+grc2AeVZg/+2n9q/QVNVuKF5MV38B0Men+aBxXDAVKkZgRBBgg+hqwkVo1sVKWL4KLJ8lCv8JVD3YVYjLAiP08KWY7hakbD8vnXQcdglYQwqo8awSprbbIw5lSQfMVJ60PplGxlooYGhFRYXijJow9xI86tzC3eUB4Vo+9By+O+o/8AVJOKcGKiUII0OhEjzE6UFIziBXuJC5tlB8IGlQYnjN5MqSY6QJPSNKV49GU7EnppTTsPcFzHWUuLpJyzEg5WK6ecGm5icS+cNsWxg0N8LmaWIYCTMkLGuuXkKTW24beYFRaGcmJyk7a6MuhBOtXvF8Gt3LLWsuhEa89Mup3nx3rg/a3sO1m4xWXtzo65dATABE8piaj7ey6dKkOuPdmEJuGy6hhJCK0yukaQCBy0nU1R77KFUkyxLBkI1UgwPeo7vCGsmTmESNI3BE6g+XuKkxuAa2QLggsAwO8g6zRpIZA5y9IoQ3qM+F60BetmdjTwpgkFWXro/wDCrA5xibjKCkIuonvasfYEf7q5thrTAgwI00OxgzqOlXL+G/GbuGv3ECl7V7VgAe6+oQiNgZy+3Slkka3Q743xVLF+wX2+5cB3Xo3l18KW4/t2iMgsW8+RpLscocxGigTG2pjbpSz+IOKS7imKzC6QY05kSDqRt6VW7FjMwRRmZiAo6k6Ae9CKVAovOE4kb7m+LYt5wQmdiQWUEGABqvLznxqfH2YCsoIWFJlS2vIwDOm+optieFi1atWg2VUGXUaE/iOukkmeW9UfieNKPEQyXIIglWTukGeR0O3Wk9vQyNLvFC7XbZuIJC5WjS4UYEd4nfn40PwW2GxgFyA3fOmzNB+UEn0oDG3JIZQpiCZJaZ1AMjppHhS4Yl0uB1MMGzAjkatCFiydFu4rwtHywoRwDOn3uQM9TRHZ/BZbRBUjPJkEgj7ukjXkaAHHfjGAMpZhAInuiCxkeRpuMepw9xljMgkx4zBE+R9qi+S0xrsN4ggkk81+Uaj5fShLsm08zmjf03qDiXEC2FW4YzNaWfM7/OaGOO/+JbuH8SQfMZln3FLxZga3hQ9nNz8/f9+NI82tPrD5MErTqSWHqf8A1Sq9h/s0IH3xJ/f72qkdWYgzRTLD4+Y5Gdx1/Sk+QjSa95U7imZMuvaXG5sIBz+Io8u6xn2qnG7TS3iM9qNyCJE9ARPzpddXwow0qIZPyIWaa1Za9Y1nxzTCUb4fDgyW0UfOhXVf6o8CPzo6xczIVPL8+VQXLCj72/08Kye9lHBUfVPZTtBaxNi2yNPdAg6EEASPOn1fNPYXtI2DvDOCbbRmBkR0au88M7UYa4o+1C+Daf4p8eXpi5MdbQ9ryl2K43ZQTnB8F1+lDWe09lmCnMs7Ejfw0qryRTqyahJq6G95dKr/ABO4NQcvvBpsOJWm0FxZ6bH50m418Ne8zgebAD2PnXPmab0Vxla4qVtW3cMQI3+8ATMGBpzqqcR4hoNSdNm21BERyIBI9TRHavG5gVtk9DsZFVBzoAXIge5+npUiqIL7tqPiEidJJJHhNM+zvEVS/YYAm4txOev3hp5cvWkmIZQZJBPKKK7M3ScXh4UH7VC39oYMx9ACfStYGj6Jt41c+TMJPKRPLl6ik/bDs8b9ohIBBBH4W05B9cuoXUA+VR8ewX8vc/m8PhVu3WIW6QQH+GIOhPiq6c49atQugjwidffWliCXTRzF+DYxsyO1sqdj8PvEADOCqyDmJI36EDetuI9hFdLQfRkIgrsQPA65TA0nr1qw4TtNhr7KbF0OGufCJAOjZc6xIg6H3npRHGuO2rKXbzyUsnIQo1e6cvcXlzAnaSdsprOx0cu7b9jza+HctjViFK+J1kDWd/TyGhfBexCJbW9iAGLsq5DsoY5RqN2kjyp1heKDG4mxdVDke46Wc3K1b1u3co5sZQTMRPgLLj1HxLVjukMxcqdwiQcwjmHKe9TbaKdFI7R9grIb7Mm3qCYBYRIB0+elG8C4OlgXSyw4I75ABZddROnOJ0133qz8Tvh7tzDx93D5y/NWYlLcHke6x9Kp/bDHXltSVBBSG1MK0Qw7sTmnw2nnREKb2v4eBduMpkLqSARMkDNBJjeN+VC/w6wrPxG3AkWw7MddO6yqfPMwpVjboYiNAAF9B6n9iugfwrwRW1fvhtbjrb0gwEGbUEbk3J8gKrdRZmh9j2ZrWcnLrBBAMd6N9R69Irn2NwzWziPit8S2SVLKATbcQwJGkGCefh5X7E4gEswn4RXvRqBcBBOm+0+1U/jxVbl1lyxiLltQAYzLlJcMJHeJYj1HWowYSrcXwhUI2QgMBA/DBAIgySTGutJLgljVy4rxBP5YgmGhQLbghoBIDrO+h5dPCqticPGVjpmEqeokifka6sUtbJzRmEDA5lnuanwG35xTfhFzNaxY/wDpqR6FhH/Kl+CtO8hP6e8B+JZH5xrVnXCMMOUELnOp59I8Ypck0gxQsxRP8hh/HOP/AMlyKKThjHCWLZP9R8szFgPnRgtottLQ7xsrrPMkksPPUmmOJhQB02HhUnk+Pmw0V3i1oi0lpjooA058qXpfYQpJICwoMaaabCj8/wARiCdjKn98hvS6+Dq0Rmn5b00fWwglxz1qMuZrwuK1c6VdISwrD4jKwJ9fEUwxSa6AekUjL07F9WtISmsRI5xp+VK1ROQDcB6UHeeiMbdA2nXrQKmniuwIccKJC+JPyFBYnEDNRKt8O1rufpSV2kzQhHk2wyejrXavC5rSkqpbLAOs6ZTpH51VbOLv24AYx06VfsXwoXwknYBoBgzqAdvOq2MI9zFrathS/eHfIRe6pYyzeAmoU+i/JdkvDO0120wDr8Rea8/zq8cNxvxUzZFtEyACZO3Lxrnn/Uslwq9iSNCVYMD5MsgjyNWfs+DiLbuLZVVOWJMlgJ/MUiTk6HclGNj7/qdpB33zaxmAJAOuhI+tVji/E7V3MFZnUcvDqJ3HiKj4qz27RDTqw0jQgA7Ec9qS8GwGLOItWmtlVuFLf4ZVSQCxXcQJOvSrSx0vZzxy2zfE31YQ0jTQ846UgMSRqRXU+3/ArOFwrXAqgpAUgtLaAARMcqS9oezSLbX4YGYqO+WMkwN+XWkjFsdzijn1y109qtn8O7Az3rnNFVR4ZyxJ/wCFVe5dAkHQjT20q1dibzCwQkS9wnx0AAB8pJ/8q1NoNpHZ+A4z42HDEyV7reY5+og+tOLbj5VTOybCzYuCSxNxZ33I/ICiu1WPNoWyGyhlvifEWbtwH/hU3LiwceSG3E+EWbgtl1H2TB1O0FdQZ8K4n/ErtEoy4ZEykgXmOYt9pe+0uEHf8UCeRPhV3XijW+B37112ILOqSTOUlUCAnkWzD1rh2OuvduC68sx1YnWarjSk7ZtpHav4Uut+Lig5MLYTDLPO4QLt5o8WgeQ8asvHsZZw1wYu+4QJadZPOSpgDck5dAKr38IGWxwk3nOVTcu3HY9BCk+yVTuF467xXjGHN4H4KsXFqe6ioCwkbElssnxjalcU5sa3VnROzuBuC097Fd29irivlE/ZrAW1aJ6gCeQzMaT9u8O4wlx0iQ3eXUGBoCCIMjrVu4rg/jd0syjcZTuRyJG2w1B61V+NYhWCWr6vbOJXKO8f+7AESCRIIGsg689aRvdhSOK3LnOuq/w5wxGCtkwSbty4kQOqZSTuZQnyYdK54eA3Dbd2GXIzLB3JUZiQenQ86vfYHFG3g2d1AT4k2hyBP2bb6gErPqaef4mG3BMUjIYkZXcOpmQ5OY+kXFgelVjtjwQOVZGgAOTpoACDmBHPb0q0cIwAw1sgAlnuZn15s0HU8guX/b41BxJltZgxHw4ckn8IiSp+XvUrqWgs5V2kXvgfEa4AggkzA6Tz/wA0mwUs4UKX0YAeh19N/SpeIXwzMyKFUkkAchTrsBhla5dc/eVIUcu9Mnzhfma7l4Y22c8ty0E9mxA1IznRRzy7x5Tr4UwHEM2HuGIa25JHllb86rwvxirJiIdAfKY+hoqwdMWk66N7Fg3/AOwqEoX5Mqn0F8YxYym4mguIrDzO/wCQppisTmVbnVAw9QDVX4jd/wDi4cf6W1/8n0/fSmeBvlsMmumVY9JU+ndpZwqN/Zr2B8Ivd+6OYWR7wfqKGD5lYD8BB9DvQ/Crn2tzxtt9Qa14fcgXD10/fvVHCrf9CqQI51NaFqhZtTWFq6VElyJXamnDsWfhlZ0BPsdf1pMxo3huzen50JLQGyDFXs7TUaNBFe4lMrEVFNOloUZcRuZhNALbJ1rT4p61v8fwoKLSpGbs6/huMW4GYPbOUCQfDwNVHjhUksupzE66EimOGwF11+ESpy7tsROnLyqqcatNauvaLE5DprygH86lxQU2WvhxVM+YmA2UHVtYDczI0YCrz2aC/BJBYHO2hETCgTlOpGu9UHspetpYWSudixOozbkc9dgKc8Lxha+SHMfDYQBIIMHnt1mufH/Ky+V/tlhwtxrlwA94KcwkbRr9aa4XGBrjXmQM6aAiJEg6/l70t4CmR2mdVNa8Ex9tHvlj3syT/b3uXTf5V2HGPe2uW+qIwBWJYbyNIpLiroxClF0Kr946KIHOoeJ9opdgtpssQGkRNMuzwtm0XZgjsSADtsec7mkaUUMm2ch4hw8PclLqXMzGRbnu89iNqtPZbBOrpatCC3XXzZo2AGp6AUNx3hariGvW2He+8I0O0kHl1q4/wsuKcW2xIstGu2qA/vxqfRSw7tPfxVhsPbwlj+aGrMZjM5Gmq6AQZ18KP7QdlMRiLKObgt3PhNNmcyJcdCjEPpspZRy7xOtP8Ti1tXrQMBbjZRsAGiV94geJFE4ziOjoqnNkkEg5d8kT15xzqCce/Z0NyVUfPfaXHYq1ghgbklEui5Oae6QYtx0DBm9+lVX4pCGBzj0rq/bVsPesYi7bA7uIWzPI3Et5tP8A7hHnUPY/sba+GHuqLhuqrajRQ2oA/M06nS2gtW7Qf2mvfynZ+xYIh7tu2pHMFvtH9iYpb/BCyGxOIukapaRQemdiT6n4Y9jXv8ZcUAuHsTspMc91A+QNPP4U4RMJgHxN5gnxmzS2gCL3U18SWI/uFLfi2b6LlevQ7yIjQHkQdvLWqbxHiBONyXLIe3ZFt7RmPtLgKmGPdIykmCZmIqTtS1xblnF2HuZC6fGSXg2iQD9nBggHoDM71rgO02HvYtbKMrh7bZQZUqyaZCp1kgyP7aRLsZC7tsMn3bJZTIYrG4UhJE7ENE+lQ9kMbbucOy5CfhSrjTcS4YTvvNFcawzqHuIMxKFGtFtBJDTv96BA8KpHY3j4wjXLV0H4d0gE6dxvuljPKCJ6ZaZK4i2WjinG/hLazHMbt9Mo2Pw+7B+e/lQvajBXGfEF7uW0LDBhH4gQykDbUd0nwPWk97G2ibCXGCtYzXATqrBH7qyNCWUcunpUfE+0gxHD3Z9Hz5PMznUf7I1/0mioPTRnJFJu3sxmIGwHQbU77E4vJiMkaXB7FQzT5Rm+VI1QtlUasxiPEwBqdNZorht02b6OdkeGPQHut8ia65RuLRC92ScaaMQ+UzDaHx3Hzoy6+XFnWFuyPS4ND6Eg+lA3EHxbgffNp4nMD8xRHGV+ztON1BQn+2Cv/Ej50mtIa/bPeJWmTD2lYEGX0PmaK4M/2EeH/wDVz9ak7aXZNv8Atn3/AH86XcCukq69AfnBH0PvSfljv7DfkQcPMXm/satMKx+G0f1/KK8smHJ6qw+U/lXmDaLT/wB35CqNf4J2CFZJrUb1PlqILrVUxWjQUZw06keFDKlb2myyeg+taW1QpHiyc7T1qMmsdpMmtadIVs9rK8r2sY69xvhWLR1xAuKgIkDfuiNwN53/ADqDs3wk3MNibtwoLr3GlvvdwBco8O9m9qA4p2gxFxVt8gkCJ20knlFVlcO5bMpMncgsD5mK5N7HNbpXDuFdEdlMxlgEHXvH8Q5RtFOOFdoUU5gfhsT6RrI8BPKgMTwEnvfFzufw6lj5czSt8CQSrd0jk2h+dUTQGdUwnHA8C0Q7gE6HuxtLEctdvKlo4fcMksJJ1IAlj67ASYHjQHYG5aw6XTcdc7xlA7zZQDyGu5qwjGZhopAOsRrTCATWnGumw16+1D4u6ygd4+k6HrBPkKYXABrrO/p11r23g0aJE+h201+VJLYUJLFm5cLhiRFt2XQd5wO6g15nyq//AMLuCHDBnunNdurJP4VUFYQe8k8/Sk5WxZBe4wGXlzboo6knQDrXTbHB3FtSGCvGxEgbHKYOsRSSTrRSLVlA/iHxgLxPh1gsIFxLjCdpaFkbciRz0qy9teKfyuAxLhwHKPkkwcxOhHUgmaWcV7A2muHE4lf5m89xB3zCKkhfuDQwOoNc67d4nEO4F9jlMlUJ+6DBgwYkTHKo1HSOleQobjCf9LwthH+1/mbt24BMgiApPnpHlV5/hf2pF03MNcEMlq2LfQrbBVv/ACzNm9fCuVHDARGkVcf4f8Fu52xA7kq6WyRu5Gpj+lR7+hqs+LTFSa0BdrLjY7iwtKZlktKem2Yx4ST6V1rigQ4dMNbVGRcihTrAXRYB0YggaTyqsdnOw/8ALX7eIuOHusWaZOW2CCNAdSTMSdqJ4nxREvkXriZUcOFJUFWCkArJAk5vl4zSSadJAtjO/iL9xLua5bIKwmRTm3UliJPe2086qd3hpS4xuMLriXUkBYIYSylRvrvvIFNbmAt282KTPmdSZzD8UjWDBMH6VV+N3XD23W6fhlZaSraEAag7zpPkaRILY84hd+P8F7bshvaFSPxKrMQSNoC6ddK53xZnRmtXAM6ncnUTrBPOnmHxquql2CFNAQdjqAV5gfSvOIYC3dJuPeB0+9IMvy9DTR09mbEPC7f2iq4GVtDm6GdR03qw8V4daSycOqxrnnx2mfKkOOwxUhfiZhAIIMiP8ULeuMd3ZvMk/Wn23aYAfE2VWI35mefhQtxqIdTULWjV4/ZNm74oOqAzmXQnqvL1G3oKJbGhkZW6aH/UBpt11HrQK2PDWtbi0ai2BNjntM8snTIsewoTgWIyuUj7+k+Qb8yPag7l5mAzEmAAJ5DpWYO7luK3Q/LagoVBxA3bsPxFuJ6mh+HLKuOUj86ZXVGYzBFDhgPAVJS8aKNbsGupWmWpCaw09ikeWtGtSKnisiimCgH4B5Vv/Knwokr0rQBqfmxeIM1givDbNHqOtasgrczcR1avyPv7/ny8qms3mB0cR0MVlZUGgDRLx3DgSNxH1oW/w1HMlgT1mW9prKysYacF4Uy923bJ11eQB6/pReL+NZCk27ffaCpY5h4QVAO24JrKynQAlbugJhMupnLoPMkQPOoBcuYhiuGVWEQbr923rvoRLdNNK9rKdLVmLv2P7BWkZcVirn8xeEG3mICL0YINPKZiJq//AM2ANx7isrKhkbv2PH0Q4y+pCjMNT1HnFcO/i/ih/OZBrCBjBmSZAEctB86yspFG2Wg6Qt4P2Rz4ZL3xR8acxtd3QalQQeZABM7agiuqYW0oRGufDF0qMxSF7xgwASYk+NeVlGS2LydAt/GqL3iZkkg6iRGhOn6VV+I4a3exBdmtshUAIf6pkMRPpEA7+FZWUFE1hNzitsXGwxA1VAB+Aaaa9CPpSy4EHxHYrEDKDzIM+g1iPCsrK3E1i298J7cuonqsQBr1g+m+lVu9i1zEfhy5R1XaN9xpz61lZRjE1gOIuAsYYkcid+g0qEtWVlV4gszIDXmQVlZQMexWFRzIrysopAMNseFbkKB3QPOsrK1GNTcqMtWVlGjWeTWZhWVlNQtmZ6zPWVlCg2aZq3WvayswWe5ZrR1NZWUF7C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1210" name="Picture 10" descr="https://i.ytimg.com/vi/l5cPJGn_Ppo/maxresdefault.jpg"/>
          <p:cNvPicPr>
            <a:picLocks noChangeAspect="1" noChangeArrowheads="1"/>
          </p:cNvPicPr>
          <p:nvPr/>
        </p:nvPicPr>
        <p:blipFill>
          <a:blip r:embed="rId2"/>
          <a:srcRect/>
          <a:stretch>
            <a:fillRect/>
          </a:stretch>
        </p:blipFill>
        <p:spPr bwMode="auto">
          <a:xfrm>
            <a:off x="0" y="0"/>
            <a:ext cx="12079092"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 0  L -0.25 0  E" pathEditMode="relative" ptsTypes="">
                                      <p:cBhvr>
                                        <p:cTn id="6" dur="3000" fill="hold"/>
                                        <p:tgtEl>
                                          <p:spTgt spid="5121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i.ytimg.com/vi/KKc929-ewA4/hqdefault.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s://encrypted-tbn3.gstatic.com/images?q=tbn:ANd9GcSXE48oms5ftk35GzV_S3mITv0ibM_0v7O5i39itTP8wegB6eQFlw"/>
          <p:cNvPicPr>
            <a:picLocks noChangeAspect="1" noChangeArrowheads="1"/>
          </p:cNvPicPr>
          <p:nvPr/>
        </p:nvPicPr>
        <p:blipFill>
          <a:blip r:embed="rId2"/>
          <a:srcRect/>
          <a:stretch>
            <a:fillRect/>
          </a:stretch>
        </p:blipFill>
        <p:spPr bwMode="auto">
          <a:xfrm>
            <a:off x="-1" y="0"/>
            <a:ext cx="918484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pic>
        <p:nvPicPr>
          <p:cNvPr id="92164" name="Picture 4" descr="Resultado de imagen de cuevas de ortigosa"/>
          <p:cNvPicPr>
            <a:picLocks noChangeAspect="1" noChangeArrowheads="1"/>
          </p:cNvPicPr>
          <p:nvPr/>
        </p:nvPicPr>
        <p:blipFill>
          <a:blip r:embed="rId3"/>
          <a:srcRect/>
          <a:stretch>
            <a:fillRect/>
          </a:stretch>
        </p:blipFill>
        <p:spPr bwMode="auto">
          <a:xfrm>
            <a:off x="428596" y="429582"/>
            <a:ext cx="4071966" cy="6135839"/>
          </a:xfrm>
          <a:prstGeom prst="rect">
            <a:avLst/>
          </a:prstGeom>
          <a:noFill/>
        </p:spPr>
      </p:pic>
      <p:pic>
        <p:nvPicPr>
          <p:cNvPr id="92166" name="Picture 6" descr="Resultado de imagen de cuevas de ortigosa"/>
          <p:cNvPicPr>
            <a:picLocks noChangeAspect="1" noChangeArrowheads="1"/>
          </p:cNvPicPr>
          <p:nvPr/>
        </p:nvPicPr>
        <p:blipFill>
          <a:blip r:embed="rId4"/>
          <a:srcRect/>
          <a:stretch>
            <a:fillRect/>
          </a:stretch>
        </p:blipFill>
        <p:spPr bwMode="auto">
          <a:xfrm>
            <a:off x="4691055" y="500042"/>
            <a:ext cx="3952903" cy="5929354"/>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encrypted-tbn2.gstatic.com/images?q=tbn:ANd9GcRmzsbprJu3z6IKOPZE1kotIEbvKM4smVAMyEK-TngihP2wQsHw"/>
          <p:cNvPicPr>
            <a:picLocks noChangeAspect="1" noChangeArrowheads="1"/>
          </p:cNvPicPr>
          <p:nvPr/>
        </p:nvPicPr>
        <p:blipFill>
          <a:blip r:embed="rId2"/>
          <a:srcRect/>
          <a:stretch>
            <a:fillRect/>
          </a:stretch>
        </p:blipFill>
        <p:spPr bwMode="auto">
          <a:xfrm>
            <a:off x="0" y="0"/>
            <a:ext cx="926581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encrypted-tbn2.gstatic.com/images?q=tbn:ANd9GcTv9pZxNgAdjsOf9lJukjdPzgIooClOoRcZldWbAPfa4PMIfg6a"/>
          <p:cNvPicPr>
            <a:picLocks noChangeAspect="1" noChangeArrowheads="1"/>
          </p:cNvPicPr>
          <p:nvPr/>
        </p:nvPicPr>
        <p:blipFill>
          <a:blip r:embed="rId2"/>
          <a:srcRect/>
          <a:stretch>
            <a:fillRect/>
          </a:stretch>
        </p:blipFill>
        <p:spPr bwMode="auto">
          <a:xfrm>
            <a:off x="0" y="0"/>
            <a:ext cx="923224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Resultado de imagen de cuevas de ortigos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Resultado de imagen de cuevas de ortigosa"/>
          <p:cNvPicPr>
            <a:picLocks noChangeAspect="1" noChangeArrowheads="1"/>
          </p:cNvPicPr>
          <p:nvPr/>
        </p:nvPicPr>
        <p:blipFill>
          <a:blip r:embed="rId2"/>
          <a:srcRect/>
          <a:stretch>
            <a:fillRect/>
          </a:stretch>
        </p:blipFill>
        <p:spPr bwMode="auto">
          <a:xfrm>
            <a:off x="0" y="0"/>
            <a:ext cx="911623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 Imagen" descr="Paisajes-4411.jpg"/>
          <p:cNvPicPr>
            <a:picLocks noChangeAspect="1"/>
          </p:cNvPicPr>
          <p:nvPr/>
        </p:nvPicPr>
        <p:blipFill>
          <a:blip r:embed="rId2" cstate="print"/>
          <a:srcRect l="43750"/>
          <a:stretch>
            <a:fillRect/>
          </a:stretch>
        </p:blipFill>
        <p:spPr bwMode="auto">
          <a:xfrm>
            <a:off x="0" y="0"/>
            <a:ext cx="9144000" cy="6858000"/>
          </a:xfrm>
          <a:prstGeom prst="rect">
            <a:avLst/>
          </a:prstGeom>
          <a:noFill/>
          <a:ln w="9525">
            <a:noFill/>
            <a:miter lim="800000"/>
            <a:headEnd/>
            <a:tailEnd/>
          </a:ln>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6"/>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1" y="5803927"/>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644210" y="501226"/>
            <a:ext cx="2801253" cy="3146798"/>
          </a:xfrm>
          <a:prstGeom prst="rect">
            <a:avLst/>
          </a:prstGeom>
        </p:spPr>
        <p:txBody>
          <a:bodyPr wrap="none" lIns="68797" tIns="34398" rIns="68797" bIns="34398" fromWordArt="1">
            <a:prstTxWarp prst="textPlain">
              <a:avLst>
                <a:gd name="adj" fmla="val 46223"/>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786314" y="785794"/>
            <a:ext cx="3498198" cy="4426596"/>
          </a:xfrm>
          <a:prstGeom prst="rect">
            <a:avLst/>
          </a:prstGeom>
          <a:noFill/>
          <a:ln w="38100">
            <a:noFill/>
            <a:miter lim="800000"/>
            <a:headEnd/>
            <a:tailEnd/>
          </a:ln>
          <a:effectLst/>
        </p:spPr>
        <p:txBody>
          <a:bodyPr wrap="square" lIns="86106" tIns="43053" rIns="86106" bIns="43053">
            <a:spAutoFit/>
          </a:bodyPr>
          <a:lstStyle/>
          <a:p>
            <a:pPr algn="ctr" defTabSz="861003" eaLnBrk="0" hangingPunct="0">
              <a:spcBef>
                <a:spcPct val="50000"/>
              </a:spcBef>
            </a:pPr>
            <a:endParaRPr lang="fr-FR" sz="3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endParaRPr>
          </a:p>
          <a:p>
            <a:pPr algn="ctr" defTabSz="861003" eaLnBrk="0" hangingPunct="0">
              <a:spcBef>
                <a:spcPct val="50000"/>
              </a:spcBef>
            </a:pPr>
            <a:r>
              <a:rPr lang="fr-FR" sz="34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Hoy</a:t>
            </a:r>
            <a:r>
              <a:rPr lang="fr-FR" sz="3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 es </a:t>
            </a:r>
            <a:fld id="{547A8F08-4E97-4815-9C23-5989351D5EDB}" type="datetime2">
              <a:rPr lang="es-ES_tradnl" sz="34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pPr algn="ctr" defTabSz="861003" eaLnBrk="0" hangingPunct="0">
                <a:spcBef>
                  <a:spcPct val="50000"/>
                </a:spcBef>
              </a:pPr>
              <a:t>viernes, 26 de agosto de 2016</a:t>
            </a:fld>
            <a:endParaRPr lang="es-ES" sz="3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endParaRPr>
          </a:p>
          <a:p>
            <a:pPr algn="ctr" defTabSz="861003" eaLnBrk="0" hangingPunct="0">
              <a:spcBef>
                <a:spcPct val="50000"/>
              </a:spcBef>
            </a:pPr>
            <a:r>
              <a:rPr lang="fr-FR" sz="30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Ahora</a:t>
            </a:r>
            <a:r>
              <a:rPr lang="fr-FR" sz="3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 </a:t>
            </a:r>
            <a:r>
              <a:rPr lang="fr-FR" sz="30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mismo</a:t>
            </a:r>
            <a:r>
              <a:rPr lang="fr-FR" sz="3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 son las </a:t>
            </a:r>
            <a:fld id="{D4F074C5-9B07-4D47-A00C-C4AC33E005FE}" type="datetime10">
              <a:rPr lang="fr-FR" sz="30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pPr algn="ctr" defTabSz="861003" eaLnBrk="0" hangingPunct="0">
                <a:spcBef>
                  <a:spcPct val="50000"/>
                </a:spcBef>
              </a:pPr>
              <a:t>17:48</a:t>
            </a:fld>
            <a:r>
              <a:rPr lang="fr-FR" sz="3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rPr>
              <a:t> h.</a:t>
            </a:r>
          </a:p>
          <a:p>
            <a:pPr algn="ctr" defTabSz="861003" eaLnBrk="0" hangingPunct="0">
              <a:spcBef>
                <a:spcPct val="50000"/>
              </a:spcBef>
            </a:pPr>
            <a:endParaRPr lang="fr-FR" sz="30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4">
                <a:tint val="45000"/>
                <a:satMod val="400000"/>
              </a:schemeClr>
            </a:duotone>
          </a:blip>
          <a:srcRect/>
          <a:stretch>
            <a:fillRect/>
          </a:stretch>
        </p:blipFill>
        <p:spPr bwMode="auto">
          <a:xfrm>
            <a:off x="1268080" y="5611366"/>
            <a:ext cx="2008837" cy="934064"/>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14"/>
                                        </p:tgtEl>
                                      </p:cBhvr>
                                    </p:animEffect>
                                    <p:set>
                                      <p:cBhvr>
                                        <p:cTn id="11" dur="1" fill="hold">
                                          <p:stCondLst>
                                            <p:cond delay="4999"/>
                                          </p:stCondLst>
                                        </p:cTn>
                                        <p:tgtEl>
                                          <p:spTgt spid="14"/>
                                        </p:tgtEl>
                                        <p:attrNameLst>
                                          <p:attrName>style.visibility</p:attrName>
                                        </p:attrNameLst>
                                      </p:cBhvr>
                                      <p:to>
                                        <p:strVal val="hidden"/>
                                      </p:to>
                                    </p:set>
                                  </p:childTnLst>
                                </p:cTn>
                              </p:par>
                            </p:childTnLst>
                          </p:cTn>
                        </p:par>
                        <p:par>
                          <p:cTn id="12" fill="hold">
                            <p:stCondLst>
                              <p:cond delay="5000"/>
                            </p:stCondLst>
                            <p:childTnLst>
                              <p:par>
                                <p:cTn id="13" presetID="22" presetClass="emph" presetSubtype="0" repeatCount="indefinite" fill="hold" grpId="1" nodeType="afterEffect">
                                  <p:stCondLst>
                                    <p:cond delay="0"/>
                                  </p:stCondLst>
                                  <p:childTnLst>
                                    <p:animClr clrSpc="hsl" dir="cw">
                                      <p:cBhvr override="childStyle">
                                        <p:cTn id="14" dur="2000" fill="hold"/>
                                        <p:tgtEl>
                                          <p:spTgt spid="22"/>
                                        </p:tgtEl>
                                        <p:attrNameLst>
                                          <p:attrName>style.color</p:attrName>
                                        </p:attrNameLst>
                                      </p:cBhvr>
                                      <p:by>
                                        <p:hsl h="-7200000" s="0" l="0"/>
                                      </p:by>
                                    </p:animClr>
                                    <p:animClr clrSpc="hsl" dir="cw">
                                      <p:cBhvr>
                                        <p:cTn id="15" dur="2000" fill="hold"/>
                                        <p:tgtEl>
                                          <p:spTgt spid="22"/>
                                        </p:tgtEl>
                                        <p:attrNameLst>
                                          <p:attrName>fillcolor</p:attrName>
                                        </p:attrNameLst>
                                      </p:cBhvr>
                                      <p:by>
                                        <p:hsl h="-7200000" s="0" l="0"/>
                                      </p:by>
                                    </p:animClr>
                                    <p:animClr clrSpc="hsl" dir="cw">
                                      <p:cBhvr>
                                        <p:cTn id="16" dur="2000" fill="hold"/>
                                        <p:tgtEl>
                                          <p:spTgt spid="22"/>
                                        </p:tgtEl>
                                        <p:attrNameLst>
                                          <p:attrName>stroke.color</p:attrName>
                                        </p:attrNameLst>
                                      </p:cBhvr>
                                      <p:by>
                                        <p:hsl h="-7200000" s="0" l="0"/>
                                      </p:by>
                                    </p:animClr>
                                    <p:set>
                                      <p:cBhvr>
                                        <p:cTn id="17" dur="2000" fill="hold"/>
                                        <p:tgtEl>
                                          <p:spTgt spid="22"/>
                                        </p:tgtEl>
                                        <p:attrNameLst>
                                          <p:attrName>fill.type</p:attrName>
                                        </p:attrNameLst>
                                      </p:cBhvr>
                                      <p:to>
                                        <p:strVal val="solid"/>
                                      </p:to>
                                    </p:set>
                                  </p:childTnLst>
                                </p:cTn>
                              </p:par>
                              <p:par>
                                <p:cTn id="18" presetID="42"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2000"/>
                                        <p:tgtEl>
                                          <p:spTgt spid="22"/>
                                        </p:tgtEl>
                                      </p:cBhvr>
                                    </p:animEffect>
                                    <p:anim calcmode="lin" valueType="num">
                                      <p:cBhvr>
                                        <p:cTn id="21" dur="2000" fill="hold"/>
                                        <p:tgtEl>
                                          <p:spTgt spid="22"/>
                                        </p:tgtEl>
                                        <p:attrNameLst>
                                          <p:attrName>ppt_x</p:attrName>
                                        </p:attrNameLst>
                                      </p:cBhvr>
                                      <p:tavLst>
                                        <p:tav tm="0">
                                          <p:val>
                                            <p:strVal val="#ppt_x"/>
                                          </p:val>
                                        </p:tav>
                                        <p:tav tm="100000">
                                          <p:val>
                                            <p:strVal val="#ppt_x"/>
                                          </p:val>
                                        </p:tav>
                                      </p:tavLst>
                                    </p:anim>
                                    <p:anim calcmode="lin" valueType="num">
                                      <p:cBhvr>
                                        <p:cTn id="22" dur="20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UEVAS DE HORTIGOSA DE CAME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CUEVAS DE HORTIGOSA DE CAMEROS</Template>
  <TotalTime>36</TotalTime>
  <Words>501</Words>
  <Application>Microsoft Office PowerPoint</Application>
  <PresentationFormat>Presentación en pantalla (4:3)</PresentationFormat>
  <Paragraphs>29</Paragraphs>
  <Slides>51</Slides>
  <Notes>0</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CUEVAS DE HORTIGOSA DE CAMEROS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4</cp:revision>
  <dcterms:created xsi:type="dcterms:W3CDTF">2016-08-26T15:19:54Z</dcterms:created>
  <dcterms:modified xsi:type="dcterms:W3CDTF">2016-08-26T15:56:39Z</dcterms:modified>
</cp:coreProperties>
</file>