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99" r:id="rId3"/>
    <p:sldId id="414" r:id="rId4"/>
    <p:sldId id="360" r:id="rId5"/>
    <p:sldId id="361" r:id="rId6"/>
    <p:sldId id="362" r:id="rId7"/>
    <p:sldId id="364" r:id="rId8"/>
    <p:sldId id="363" r:id="rId9"/>
    <p:sldId id="365" r:id="rId10"/>
    <p:sldId id="415" r:id="rId11"/>
    <p:sldId id="366" r:id="rId12"/>
    <p:sldId id="367" r:id="rId13"/>
    <p:sldId id="329" r:id="rId14"/>
    <p:sldId id="333" r:id="rId15"/>
    <p:sldId id="335" r:id="rId16"/>
    <p:sldId id="337" r:id="rId17"/>
    <p:sldId id="368" r:id="rId18"/>
    <p:sldId id="338" r:id="rId19"/>
    <p:sldId id="339" r:id="rId20"/>
    <p:sldId id="340" r:id="rId21"/>
    <p:sldId id="344" r:id="rId22"/>
    <p:sldId id="341" r:id="rId23"/>
    <p:sldId id="342" r:id="rId24"/>
    <p:sldId id="343" r:id="rId25"/>
    <p:sldId id="369" r:id="rId26"/>
    <p:sldId id="373" r:id="rId27"/>
    <p:sldId id="370" r:id="rId28"/>
    <p:sldId id="358" r:id="rId29"/>
    <p:sldId id="371" r:id="rId30"/>
    <p:sldId id="374" r:id="rId31"/>
    <p:sldId id="345" r:id="rId32"/>
    <p:sldId id="375" r:id="rId33"/>
    <p:sldId id="346" r:id="rId34"/>
    <p:sldId id="347" r:id="rId35"/>
    <p:sldId id="348" r:id="rId36"/>
    <p:sldId id="349" r:id="rId37"/>
    <p:sldId id="359" r:id="rId38"/>
    <p:sldId id="351" r:id="rId39"/>
    <p:sldId id="353" r:id="rId40"/>
    <p:sldId id="356" r:id="rId41"/>
    <p:sldId id="354" r:id="rId42"/>
    <p:sldId id="401" r:id="rId43"/>
    <p:sldId id="402" r:id="rId44"/>
    <p:sldId id="403" r:id="rId45"/>
    <p:sldId id="404" r:id="rId46"/>
    <p:sldId id="405" r:id="rId47"/>
    <p:sldId id="406" r:id="rId48"/>
    <p:sldId id="407" r:id="rId49"/>
    <p:sldId id="395" r:id="rId50"/>
    <p:sldId id="416" r:id="rId51"/>
  </p:sldIdLst>
  <p:sldSz cx="9144000" cy="5715000" type="screen16x10"/>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5wjl4CTWOH8oeFTTYiH9gw==" hashData="Y3cklmnnT/VeMuFFFIdu8cPME+A="/>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F1D71"/>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894" autoAdjust="0"/>
    <p:restoredTop sz="94660"/>
  </p:normalViewPr>
  <p:slideViewPr>
    <p:cSldViewPr>
      <p:cViewPr>
        <p:scale>
          <a:sx n="60" d="100"/>
          <a:sy n="60" d="100"/>
        </p:scale>
        <p:origin x="672" y="494"/>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B2F2959C-4840-435D-8E49-FBAA5FA43F16}" type="datetimeFigureOut">
              <a:rPr lang="es-ES"/>
              <a:pPr>
                <a:defRPr/>
              </a:pPr>
              <a:t>02/09/2023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1A479AD-4667-4D39-B698-6D86EFCC206B}" type="slidenum">
              <a:rPr lang="es-ES"/>
              <a:pPr>
                <a:defRPr/>
              </a:pPr>
              <a:t>‹Nº›</a:t>
            </a:fld>
            <a:endParaRPr lang="es-ES"/>
          </a:p>
        </p:txBody>
      </p:sp>
    </p:spTree>
  </p:cSld>
  <p:clrMapOvr>
    <a:masterClrMapping/>
  </p:clrMapOvr>
  <p:transition spd="med" advTm="9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BA1876BA-FE84-444E-AD14-4156DD65CA4D}" type="datetimeFigureOut">
              <a:rPr lang="es-ES"/>
              <a:pPr>
                <a:defRPr/>
              </a:pPr>
              <a:t>02/09/2023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76DA65E2-20CF-43B4-ADB0-8CB80072CB2D}" type="slidenum">
              <a:rPr lang="es-ES"/>
              <a:pPr>
                <a:defRPr/>
              </a:pPr>
              <a:t>‹Nº›</a:t>
            </a:fld>
            <a:endParaRPr lang="es-ES"/>
          </a:p>
        </p:txBody>
      </p:sp>
    </p:spTree>
  </p:cSld>
  <p:clrMapOvr>
    <a:masterClrMapping/>
  </p:clrMapOvr>
  <p:transition spd="med" advTm="9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7"/>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A8F69C64-C3F5-45FD-8863-521E34858D53}" type="datetimeFigureOut">
              <a:rPr lang="es-ES"/>
              <a:pPr>
                <a:defRPr/>
              </a:pPr>
              <a:t>02/09/2023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1CA5C01-216A-4543-A820-3696A7EF88AA}" type="slidenum">
              <a:rPr lang="es-ES"/>
              <a:pPr>
                <a:defRPr/>
              </a:pPr>
              <a:t>‹Nº›</a:t>
            </a:fld>
            <a:endParaRPr lang="es-ES"/>
          </a:p>
        </p:txBody>
      </p:sp>
    </p:spTree>
  </p:cSld>
  <p:clrMapOvr>
    <a:masterClrMapping/>
  </p:clrMapOvr>
  <p:transition spd="med" advTm="9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AA1E02B5-BCD5-4F37-8016-924454D061BB}" type="datetimeFigureOut">
              <a:rPr lang="es-ES"/>
              <a:pPr>
                <a:defRPr/>
              </a:pPr>
              <a:t>02/09/2023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5B856EF3-DD9A-409F-A395-CF0DDB1B40F6}" type="slidenum">
              <a:rPr lang="es-ES"/>
              <a:pPr>
                <a:defRPr/>
              </a:pPr>
              <a:t>‹Nº›</a:t>
            </a:fld>
            <a:endParaRPr lang="es-ES"/>
          </a:p>
        </p:txBody>
      </p:sp>
    </p:spTree>
  </p:cSld>
  <p:clrMapOvr>
    <a:masterClrMapping/>
  </p:clrMapOvr>
  <p:transition spd="med" advTm="9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E86A800A-3B93-4175-B253-A5B97D211E30}" type="datetimeFigureOut">
              <a:rPr lang="es-ES"/>
              <a:pPr>
                <a:defRPr/>
              </a:pPr>
              <a:t>02/09/2023</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DEDB2602-7E03-4D8B-972D-354E2AD120AC}" type="slidenum">
              <a:rPr lang="es-ES"/>
              <a:pPr>
                <a:defRPr/>
              </a:pPr>
              <a:t>‹Nº›</a:t>
            </a:fld>
            <a:endParaRPr lang="es-ES"/>
          </a:p>
        </p:txBody>
      </p:sp>
    </p:spTree>
  </p:cSld>
  <p:clrMapOvr>
    <a:masterClrMapping/>
  </p:clrMapOvr>
  <p:transition spd="med" advTm="9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8D562366-FA7E-496F-8D12-2ABA0069457B}" type="datetimeFigureOut">
              <a:rPr lang="es-ES"/>
              <a:pPr>
                <a:defRPr/>
              </a:pPr>
              <a:t>02/09/2023</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FF027D1B-CB47-44F5-BD4F-D3DE2F181CC4}" type="slidenum">
              <a:rPr lang="es-ES"/>
              <a:pPr>
                <a:defRPr/>
              </a:pPr>
              <a:t>‹Nº›</a:t>
            </a:fld>
            <a:endParaRPr lang="es-ES"/>
          </a:p>
        </p:txBody>
      </p:sp>
    </p:spTree>
  </p:cSld>
  <p:clrMapOvr>
    <a:masterClrMapping/>
  </p:clrMapOvr>
  <p:transition spd="med" advTm="9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EB69811C-41B1-4F27-9AE5-294CA1B9E70A}" type="datetimeFigureOut">
              <a:rPr lang="es-ES"/>
              <a:pPr>
                <a:defRPr/>
              </a:pPr>
              <a:t>02/09/2023</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A73FCA4D-8105-4611-8DAB-A2522B9B9FDE}" type="slidenum">
              <a:rPr lang="es-ES"/>
              <a:pPr>
                <a:defRPr/>
              </a:pPr>
              <a:t>‹Nº›</a:t>
            </a:fld>
            <a:endParaRPr lang="es-ES"/>
          </a:p>
        </p:txBody>
      </p:sp>
    </p:spTree>
  </p:cSld>
  <p:clrMapOvr>
    <a:masterClrMapping/>
  </p:clrMapOvr>
  <p:transition spd="med" advTm="9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27542"/>
            <a:ext cx="3008313" cy="96837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2E63B392-8238-4D88-BBBE-F0A2ECE31323}" type="datetimeFigureOut">
              <a:rPr lang="es-ES"/>
              <a:pPr>
                <a:defRPr/>
              </a:pPr>
              <a:t>02/09/2023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6F89944-5158-4E58-BDC8-C035F9338868}" type="slidenum">
              <a:rPr lang="es-ES"/>
              <a:pPr>
                <a:defRPr/>
              </a:pPr>
              <a:t>‹Nº›</a:t>
            </a:fld>
            <a:endParaRPr lang="es-ES"/>
          </a:p>
        </p:txBody>
      </p:sp>
    </p:spTree>
  </p:cSld>
  <p:clrMapOvr>
    <a:masterClrMapping/>
  </p:clrMapOvr>
  <p:transition spd="med" advTm="9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B387BEF3-FE69-4D19-9CA7-32CB84F46BDA}" type="datetimeFigureOut">
              <a:rPr lang="es-ES"/>
              <a:pPr>
                <a:defRPr/>
              </a:pPr>
              <a:t>02/09/2023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126760F4-6A18-43D8-B5FF-E5D725291906}" type="slidenum">
              <a:rPr lang="es-ES"/>
              <a:pPr>
                <a:defRPr/>
              </a:pPr>
              <a:t>‹Nº›</a:t>
            </a:fld>
            <a:endParaRPr lang="es-ES"/>
          </a:p>
        </p:txBody>
      </p:sp>
    </p:spTree>
  </p:cSld>
  <p:clrMapOvr>
    <a:masterClrMapping/>
  </p:clrMapOvr>
  <p:transition spd="med" advTm="9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6F78B0EE-E9BB-4DF3-95EA-8D60333F26A9}" type="datetimeFigureOut">
              <a:rPr lang="es-ES"/>
              <a:pPr>
                <a:defRPr/>
              </a:pPr>
              <a:t>02/09/2023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1E0B9F60-0520-43B9-80F4-59B004920EC5}" type="slidenum">
              <a:rPr lang="es-ES"/>
              <a:pPr>
                <a:defRPr/>
              </a:pPr>
              <a:t>‹Nº›</a:t>
            </a:fld>
            <a:endParaRPr lang="es-ES"/>
          </a:p>
        </p:txBody>
      </p:sp>
    </p:spTree>
  </p:cSld>
  <p:clrMapOvr>
    <a:masterClrMapping/>
  </p:clrMapOvr>
  <p:transition spd="med" advTm="9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5"/>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5"/>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EE39F433-BC64-4D16-9127-DE80134F0B3D}" type="datetimeFigureOut">
              <a:rPr lang="es-ES"/>
              <a:pPr>
                <a:defRPr/>
              </a:pPr>
              <a:t>02/09/2023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E2450F2-7F0B-476B-9A46-39F933925678}" type="slidenum">
              <a:rPr lang="es-ES"/>
              <a:pPr>
                <a:defRPr/>
              </a:pPr>
              <a:t>‹Nº›</a:t>
            </a:fld>
            <a:endParaRPr lang="es-ES"/>
          </a:p>
        </p:txBody>
      </p:sp>
    </p:spTree>
  </p:cSld>
  <p:clrMapOvr>
    <a:masterClrMapping/>
  </p:clrMapOvr>
  <p:transition spd="med" advTm="9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15969075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smtClean="0">
                <a:solidFill>
                  <a:srgbClr val="FFFFFF"/>
                </a:solidFill>
                <a:latin typeface="Calibri" pitchFamily="34" charset="0"/>
              </a:defRPr>
            </a:lvl1pPr>
          </a:lstStyle>
          <a:p>
            <a:pPr>
              <a:defRPr/>
            </a:pPr>
            <a:fld id="{3BAAF4CB-E4D1-42E5-B0F1-3476EF489E20}" type="datetimeFigureOut">
              <a:rPr lang="es-ES"/>
              <a:pPr>
                <a:defRPr/>
              </a:pPr>
              <a:t>02/09/2023</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smtClean="0">
                <a:solidFill>
                  <a:srgbClr val="FFFFFF"/>
                </a:solidFill>
                <a:latin typeface="Calibri"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smtClean="0">
                <a:solidFill>
                  <a:srgbClr val="FFFFFF"/>
                </a:solidFill>
                <a:latin typeface="Calibri" pitchFamily="34" charset="0"/>
              </a:defRPr>
            </a:lvl1pPr>
          </a:lstStyle>
          <a:p>
            <a:pPr>
              <a:defRPr/>
            </a:pPr>
            <a:fld id="{B113EA43-B688-413B-9BD2-CD8D0418D047}"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9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cs typeface="Arial" charset="0"/>
              </a:defRPr>
            </a:lvl1pPr>
          </a:lstStyle>
          <a:p>
            <a:pPr>
              <a:defRPr/>
            </a:pPr>
            <a:endParaRPr lang="es-ES"/>
          </a:p>
        </p:txBody>
      </p:sp>
    </p:spTree>
    <p:extLst>
      <p:ext uri="{BB962C8B-B14F-4D97-AF65-F5344CB8AC3E}">
        <p14:creationId xmlns:p14="http://schemas.microsoft.com/office/powerpoint/2010/main" val="84654763"/>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bin"/><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31.gif"/><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hyperlink" Target="http://www.youtube.com/user/tapiolga?feature=mhee" TargetMode="External"/><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8" Type="http://schemas.openxmlformats.org/officeDocument/2006/relationships/image" Target="../media/image50.png"/><Relationship Id="rId13" Type="http://schemas.openxmlformats.org/officeDocument/2006/relationships/hyperlink" Target="https://vk.com/mispps" TargetMode="External"/><Relationship Id="rId3" Type="http://schemas.openxmlformats.org/officeDocument/2006/relationships/image" Target="../media/image47.png"/><Relationship Id="rId7" Type="http://schemas.openxmlformats.org/officeDocument/2006/relationships/hyperlink" Target="https://www.facebook.com/mispps" TargetMode="External"/><Relationship Id="rId12" Type="http://schemas.openxmlformats.org/officeDocument/2006/relationships/image" Target="../media/image5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9.png"/><Relationship Id="rId11" Type="http://schemas.openxmlformats.org/officeDocument/2006/relationships/hyperlink" Target="https://plus.google.com/+Mispps/" TargetMode="External"/><Relationship Id="rId5" Type="http://schemas.openxmlformats.org/officeDocument/2006/relationships/image" Target="../media/image48.png"/><Relationship Id="rId10" Type="http://schemas.openxmlformats.org/officeDocument/2006/relationships/image" Target="../media/image5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8" name="WordArt 4"/>
          <p:cNvSpPr>
            <a:spLocks noChangeArrowheads="1" noChangeShapeType="1" noTextEdit="1"/>
          </p:cNvSpPr>
          <p:nvPr/>
        </p:nvSpPr>
        <p:spPr bwMode="auto">
          <a:xfrm>
            <a:off x="1331913" y="1489075"/>
            <a:ext cx="6480175" cy="800100"/>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Recopilada de internet </a:t>
            </a:r>
          </a:p>
        </p:txBody>
      </p:sp>
      <p:sp>
        <p:nvSpPr>
          <p:cNvPr id="16389" name="WordArt 5"/>
          <p:cNvSpPr>
            <a:spLocks noChangeArrowheads="1" noChangeShapeType="1" noTextEdit="1"/>
          </p:cNvSpPr>
          <p:nvPr/>
        </p:nvSpPr>
        <p:spPr bwMode="auto">
          <a:xfrm>
            <a:off x="1331913" y="2713038"/>
            <a:ext cx="6408737" cy="720725"/>
          </a:xfrm>
          <a:prstGeom prst="rect">
            <a:avLst/>
          </a:prstGeom>
        </p:spPr>
        <p:txBody>
          <a:bodyPr wrap="none" fromWordArt="1">
            <a:prstTxWarp prst="textFadeUp">
              <a:avLst>
                <a:gd name="adj" fmla="val 5273"/>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p>
        </p:txBody>
      </p:sp>
      <p:sp>
        <p:nvSpPr>
          <p:cNvPr id="16390" name="WordArt 6"/>
          <p:cNvSpPr>
            <a:spLocks noChangeArrowheads="1" noChangeShapeType="1" noTextEdit="1"/>
          </p:cNvSpPr>
          <p:nvPr/>
        </p:nvSpPr>
        <p:spPr bwMode="auto">
          <a:xfrm>
            <a:off x="1619250" y="3794125"/>
            <a:ext cx="5761038" cy="654050"/>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V I C E N T E  G A R C Í A</a:t>
            </a: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endParaRPr>
          </a:p>
        </p:txBody>
      </p:sp>
      <p:sp>
        <p:nvSpPr>
          <p:cNvPr id="16391" name="WordArt 7"/>
          <p:cNvSpPr>
            <a:spLocks noChangeArrowheads="1" noChangeShapeType="1" noTextEdit="1"/>
          </p:cNvSpPr>
          <p:nvPr/>
        </p:nvSpPr>
        <p:spPr bwMode="auto">
          <a:xfrm>
            <a:off x="2916238" y="4657725"/>
            <a:ext cx="3240087" cy="695325"/>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solidFill>
                  <a:srgbClr val="FFFFFF"/>
                </a:solidFill>
                <a:effectLst>
                  <a:prstShdw prst="shdw17" dist="17961" dir="13500000">
                    <a:srgbClr val="999999"/>
                  </a:prstShdw>
                </a:effectLst>
                <a:latin typeface="High Tower Text"/>
              </a:rPr>
              <a:t> </a:t>
            </a:r>
            <a:r>
              <a:rPr lang="es-ES" sz="32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200" kern="10" dirty="0">
                <a:ln w="9525">
                  <a:noFill/>
                  <a:round/>
                  <a:headEnd/>
                  <a:tailEnd/>
                </a:ln>
                <a:solidFill>
                  <a:srgbClr val="FFFFFF"/>
                </a:solidFill>
                <a:effectLst>
                  <a:prstShdw prst="shdw17" dist="17961" dir="13500000">
                    <a:srgbClr val="999999"/>
                  </a:prstShdw>
                </a:effectLst>
                <a:latin typeface="High Tower Text"/>
              </a:rPr>
              <a:t> </a:t>
            </a:r>
          </a:p>
        </p:txBody>
      </p:sp>
      <p:sp>
        <p:nvSpPr>
          <p:cNvPr id="10" name="WordArt 3"/>
          <p:cNvSpPr>
            <a:spLocks noChangeArrowheads="1" noChangeShapeType="1" noTextEdit="1"/>
          </p:cNvSpPr>
          <p:nvPr/>
        </p:nvSpPr>
        <p:spPr bwMode="auto">
          <a:xfrm>
            <a:off x="1042988" y="120650"/>
            <a:ext cx="6985000" cy="1079500"/>
          </a:xfrm>
          <a:prstGeom prst="rect">
            <a:avLst/>
          </a:prstGeom>
        </p:spPr>
        <p:txBody>
          <a:bodyPr wrap="none" fromWordArt="1">
            <a:prstTxWarp prst="textTriangle">
              <a:avLst>
                <a:gd name="adj" fmla="val 47852"/>
              </a:avLst>
            </a:prstTxWarp>
            <a:scene3d>
              <a:camera prst="perspectiveAbove"/>
              <a:lightRig rig="legacyNormal3" dir="t"/>
            </a:scene3d>
            <a:sp3d extrusionH="887400" prstMaterial="legacyMatte">
              <a:bevelT w="38100" h="38100" prst="angle"/>
              <a:extrusionClr>
                <a:srgbClr val="0066CC"/>
              </a:extrusionClr>
            </a:sp3d>
          </a:bodyPr>
          <a:lstStyle/>
          <a:p>
            <a:pPr algn="ctr">
              <a:defRPr/>
            </a:pPr>
            <a:r>
              <a:rPr lang="fr-FR"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fr-FR" sz="3600" kern="10" dirty="0" smtClean="0">
                <a:ln w="9525">
                  <a:round/>
                  <a:headEnd/>
                  <a:tailEnd/>
                </a:ln>
                <a:gradFill rotWithShape="1">
                  <a:gsLst>
                    <a:gs pos="0">
                      <a:srgbClr val="FFFFCC"/>
                    </a:gs>
                    <a:gs pos="100000">
                      <a:srgbClr val="FF9999"/>
                    </a:gs>
                  </a:gsLst>
                  <a:lin ang="5400000" scaled="1"/>
                </a:gradFill>
                <a:effectLst>
                  <a:outerShdw blurRad="38100" dist="38100" dir="2700000" algn="tl">
                    <a:srgbClr val="000000">
                      <a:alpha val="43137"/>
                    </a:srgbClr>
                  </a:outerShdw>
                  <a:reflection blurRad="6350" stA="60000" endA="900" endPos="58000" dir="5400000" sy="-100000" algn="bl" rotWithShape="0"/>
                </a:effectLst>
                <a:latin typeface="Times New Roman"/>
                <a:cs typeface="Times New Roman"/>
              </a:rPr>
              <a:t>Cuevas de </a:t>
            </a:r>
            <a:r>
              <a:rPr lang="fr-FR" sz="3600" kern="10" dirty="0" err="1" smtClean="0">
                <a:ln w="9525">
                  <a:round/>
                  <a:headEnd/>
                  <a:tailEnd/>
                </a:ln>
                <a:gradFill rotWithShape="1">
                  <a:gsLst>
                    <a:gs pos="0">
                      <a:srgbClr val="FFFFCC"/>
                    </a:gs>
                    <a:gs pos="100000">
                      <a:srgbClr val="FF9999"/>
                    </a:gs>
                  </a:gsLst>
                  <a:lin ang="5400000" scaled="1"/>
                </a:gradFill>
                <a:effectLst>
                  <a:outerShdw blurRad="38100" dist="38100" dir="2700000" algn="tl">
                    <a:srgbClr val="000000">
                      <a:alpha val="43137"/>
                    </a:srgbClr>
                  </a:outerShdw>
                  <a:reflection blurRad="6350" stA="60000" endA="900" endPos="58000" dir="5400000" sy="-100000" algn="bl" rotWithShape="0"/>
                </a:effectLst>
                <a:latin typeface="Times New Roman"/>
                <a:cs typeface="Times New Roman"/>
              </a:rPr>
              <a:t>hielo</a:t>
            </a:r>
            <a:r>
              <a:rPr lang="fr-FR" sz="3600" kern="10" dirty="0" smtClean="0">
                <a:ln w="9525">
                  <a:round/>
                  <a:headEnd/>
                  <a:tailEnd/>
                </a:ln>
                <a:gradFill rotWithShape="1">
                  <a:gsLst>
                    <a:gs pos="0">
                      <a:srgbClr val="FFFFCC"/>
                    </a:gs>
                    <a:gs pos="100000">
                      <a:srgbClr val="FF9999"/>
                    </a:gs>
                  </a:gsLst>
                  <a:lin ang="5400000" scaled="1"/>
                </a:gradFill>
                <a:effectLst>
                  <a:outerShdw blurRad="38100" dist="38100" dir="2700000" algn="tl">
                    <a:srgbClr val="000000">
                      <a:alpha val="43137"/>
                    </a:srgbClr>
                  </a:outerShdw>
                  <a:reflection blurRad="6350" stA="60000" endA="900" endPos="58000" dir="5400000" sy="-100000" algn="bl" rotWithShape="0"/>
                </a:effectLst>
                <a:latin typeface="Times New Roman"/>
                <a:cs typeface="Times New Roman"/>
              </a:rPr>
              <a:t> en Los Alpes </a:t>
            </a:r>
            <a:endParaRPr lang="es-ES" sz="3600" kern="10" dirty="0">
              <a:ln w="9525">
                <a:round/>
                <a:headEnd/>
                <a:tailEnd/>
              </a:ln>
              <a:gradFill rotWithShape="1">
                <a:gsLst>
                  <a:gs pos="0">
                    <a:srgbClr val="FFFFCC"/>
                  </a:gs>
                  <a:gs pos="100000">
                    <a:srgbClr val="FF9999"/>
                  </a:gs>
                </a:gsLst>
                <a:lin ang="5400000" scaled="1"/>
              </a:gradFill>
              <a:effectLst>
                <a:outerShdw blurRad="38100" dist="38100" dir="2700000" algn="tl">
                  <a:srgbClr val="000000">
                    <a:alpha val="43137"/>
                  </a:srgbClr>
                </a:outerShdw>
                <a:reflection blurRad="6350" stA="60000" endA="900" endPos="58000" dir="5400000" sy="-100000" algn="bl" rotWithShape="0"/>
              </a:effectLst>
              <a:latin typeface="Times New Roman"/>
              <a:cs typeface="Times New Roman"/>
            </a:endParaRPr>
          </a:p>
        </p:txBody>
      </p:sp>
    </p:spTree>
  </p:cSld>
  <p:clrMapOvr>
    <a:masterClrMapping/>
  </p:clrMapOvr>
  <mc:AlternateContent xmlns:mc="http://schemas.openxmlformats.org/markup-compatibility/2006">
    <mc:Choice xmlns:p14="http://schemas.microsoft.com/office/powerpoint/2010/main" Requires="p14">
      <p:transition spd="slow" p14:dur="3000" advTm="15000">
        <p14:vortex dir="r"/>
      </p:transition>
    </mc:Choice>
    <mc:Fallback>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2000" fill="hold"/>
                                        <p:tgtEl>
                                          <p:spTgt spid="10"/>
                                        </p:tgtEl>
                                        <p:attrNameLst>
                                          <p:attrName>ppt_w</p:attrName>
                                        </p:attrNameLst>
                                      </p:cBhvr>
                                      <p:tavLst>
                                        <p:tav tm="0">
                                          <p:val>
                                            <p:strVal val="4*#ppt_w"/>
                                          </p:val>
                                        </p:tav>
                                        <p:tav tm="100000">
                                          <p:val>
                                            <p:strVal val="#ppt_w"/>
                                          </p:val>
                                        </p:tav>
                                      </p:tavLst>
                                    </p:anim>
                                    <p:anim calcmode="lin" valueType="num">
                                      <p:cBhvr>
                                        <p:cTn id="8" dur="2000" fill="hold"/>
                                        <p:tgtEl>
                                          <p:spTgt spid="10"/>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827584" y="121196"/>
            <a:ext cx="7344816" cy="646331"/>
          </a:xfrm>
          <a:prstGeom prst="rect">
            <a:avLst/>
          </a:prstGeom>
          <a:noFill/>
        </p:spPr>
        <p:txBody>
          <a:bodyPr>
            <a:prstTxWarp prst="textFadeUp">
              <a:avLst>
                <a:gd name="adj" fmla="val 3961"/>
              </a:avLst>
            </a:prstTxWarp>
            <a:spAutoFit/>
            <a:scene3d>
              <a:camera prst="perspectiveRelaxedModerately"/>
              <a:lightRig rig="glow" dir="tl">
                <a:rot lat="0" lon="0" rev="5400000"/>
              </a:lightRig>
            </a:scene3d>
            <a:sp3d extrusionH="57150" contourW="12700">
              <a:bevelT w="25400" h="25400" prst="angle"/>
              <a:contourClr>
                <a:schemeClr val="accent6">
                  <a:shade val="73000"/>
                </a:schemeClr>
              </a:contourClr>
            </a:sp3d>
          </a:bodyPr>
          <a:lstStyle/>
          <a:p>
            <a:pPr algn="ctr">
              <a:defRPr/>
            </a:pPr>
            <a:r>
              <a:rPr lang="es-ES" sz="36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 </a:t>
            </a:r>
            <a:r>
              <a:rPr lang="es-ES" sz="36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reflection blurRad="6350" stA="60000" endA="900" endPos="58000" dir="5400000" sy="-100000" algn="bl" rotWithShape="0"/>
                </a:effectLst>
              </a:rPr>
              <a:t>Los Alpes ( Cueva de </a:t>
            </a:r>
            <a:r>
              <a:rPr lang="es-ES" sz="3600" b="1" dirty="0" err="1"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reflection blurRad="6350" stA="60000" endA="900" endPos="58000" dir="5400000" sy="-100000" algn="bl" rotWithShape="0"/>
                </a:effectLst>
              </a:rPr>
              <a:t>Posselt</a:t>
            </a:r>
            <a:r>
              <a:rPr lang="es-ES" sz="36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reflection blurRad="6350" stA="60000" endA="900" endPos="58000" dir="5400000" sy="-100000" algn="bl" rotWithShape="0"/>
                </a:effectLst>
              </a:rPr>
              <a:t> ) </a:t>
            </a:r>
            <a:endParaRPr lang="es-ES" sz="36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reflection blurRad="6350" stA="60000" endA="900" endPos="58000" dir="5400000" sy="-100000" algn="bl" rotWithShape="0"/>
              </a:effectLst>
            </a:endParaRPr>
          </a:p>
        </p:txBody>
      </p:sp>
      <p:sp>
        <p:nvSpPr>
          <p:cNvPr id="3" name="2 CuadroTexto"/>
          <p:cNvSpPr txBox="1"/>
          <p:nvPr/>
        </p:nvSpPr>
        <p:spPr>
          <a:xfrm>
            <a:off x="323528" y="1129308"/>
            <a:ext cx="8496944" cy="1631216"/>
          </a:xfrm>
          <a:prstGeom prst="rect">
            <a:avLst/>
          </a:prstGeom>
          <a:noFill/>
        </p:spPr>
        <p:txBody>
          <a:bodyPr wrap="square" rtlCol="0">
            <a:spAutoFit/>
          </a:bodyPr>
          <a:lstStyle/>
          <a:p>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Eisriesenwelt</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(conocida como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Posselthöhle</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‘la cueva de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Posselt</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cuenta con una longitud total de 42 km, lo que la convierte en la mayor cueva de hielo del mundo, motivo por el cual hoy en día es un destino muy popular para los excursionistas, aunque por seguridad solo se puede visitar un kilómetro como máximo.</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323528" y="3217540"/>
            <a:ext cx="8352928" cy="1938992"/>
          </a:xfrm>
          <a:prstGeom prst="rect">
            <a:avLst/>
          </a:prstGeom>
          <a:noFill/>
        </p:spPr>
        <p:txBody>
          <a:bodyPr wrap="square" rtlCol="0">
            <a:spAutoFit/>
          </a:bodyPr>
          <a:lstStyle/>
          <a:p>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Eisriesenwelt</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está situada en los macizos de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Tennen</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cerca de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Werfen</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(Austria), a unos 50 km al sur de Salzburgo. La entrada se encuentra a 1.640 sobre el nivel del mar y la cueva se extiende varios kilómetros por el interior de la montaña. Solo el primer kilómetro está cubierto de hielo y se puede visitar acompañado de un guía.</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3000" advTm="62000">
        <p14:vortex dir="r"/>
      </p:transition>
    </mc:Choice>
    <mc:Fallback>
      <p:transition spd="slow" advTm="6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lide(fromBottom)">
                                      <p:cBhvr>
                                        <p:cTn id="7" dur="2000"/>
                                        <p:tgtEl>
                                          <p:spTgt spid="4"/>
                                        </p:tgtEl>
                                      </p:cBhvr>
                                    </p:animEffect>
                                  </p:childTnLst>
                                </p:cTn>
                              </p:par>
                            </p:childTnLst>
                          </p:cTn>
                        </p:par>
                        <p:par>
                          <p:cTn id="8" fill="hold">
                            <p:stCondLst>
                              <p:cond delay="2000"/>
                            </p:stCondLst>
                            <p:childTnLst>
                              <p:par>
                                <p:cTn id="9" presetID="40" presetClass="entr" presetSubtype="0" fill="hold" grpId="0" nodeType="afterEffect">
                                  <p:stCondLst>
                                    <p:cond delay="5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1"/>
                                          </p:val>
                                        </p:tav>
                                        <p:tav tm="100000">
                                          <p:val>
                                            <p:strVal val="#ppt_x"/>
                                          </p:val>
                                        </p:tav>
                                      </p:tavLst>
                                    </p:anim>
                                    <p:anim calcmode="lin" valueType="num">
                                      <p:cBhvr>
                                        <p:cTn id="13" dur="1000" fill="hold"/>
                                        <p:tgtEl>
                                          <p:spTgt spid="3"/>
                                        </p:tgtEl>
                                        <p:attrNameLst>
                                          <p:attrName>ppt_y</p:attrName>
                                        </p:attrNameLst>
                                      </p:cBhvr>
                                      <p:tavLst>
                                        <p:tav tm="0">
                                          <p:val>
                                            <p:strVal val="#ppt_y"/>
                                          </p:val>
                                        </p:tav>
                                        <p:tav tm="100000">
                                          <p:val>
                                            <p:strVal val="#ppt_y"/>
                                          </p:val>
                                        </p:tav>
                                      </p:tavLst>
                                    </p:anim>
                                  </p:childTnLst>
                                </p:cTn>
                              </p:par>
                            </p:childTnLst>
                          </p:cTn>
                        </p:par>
                        <p:par>
                          <p:cTn id="14" fill="hold">
                            <p:stCondLst>
                              <p:cond delay="29500"/>
                            </p:stCondLst>
                            <p:childTnLst>
                              <p:par>
                                <p:cTn id="15" presetID="40" presetClass="entr" presetSubtype="0" fill="hold" grpId="0" nodeType="afterEffect">
                                  <p:stCondLst>
                                    <p:cond delay="50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1"/>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1086.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1086.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1086.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179512"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cuevas de hielo de </a:t>
            </a:r>
            <a:r>
              <a:rPr lang="es-ES" i="1" dirty="0" err="1" smtClean="0">
                <a:effectLst>
                  <a:glow rad="101600">
                    <a:srgbClr val="C00000">
                      <a:alpha val="60000"/>
                    </a:srgbClr>
                  </a:glow>
                  <a:outerShdw blurRad="38100" dist="38100" dir="2700000" algn="tl">
                    <a:srgbClr val="000000">
                      <a:alpha val="43137"/>
                    </a:srgbClr>
                  </a:outerShdw>
                </a:effectLst>
              </a:rPr>
              <a:t>Werfen</a:t>
            </a:r>
            <a:r>
              <a:rPr lang="es-ES" i="1" dirty="0" smtClean="0">
                <a:effectLst>
                  <a:glow rad="101600">
                    <a:srgbClr val="C00000">
                      <a:alpha val="60000"/>
                    </a:srgbClr>
                  </a:glow>
                  <a:outerShdw blurRad="38100" dist="38100" dir="2700000" algn="tl">
                    <a:srgbClr val="000000">
                      <a:alpha val="43137"/>
                    </a:srgbClr>
                  </a:outerShdw>
                </a:effectLst>
              </a:rPr>
              <a:t>, están a sólo 38 kilómetros de Salzburgo, y todo está preparado para que puedas llegar a las cuevas de hielo de </a:t>
            </a:r>
            <a:r>
              <a:rPr lang="es-ES" i="1" dirty="0" err="1" smtClean="0">
                <a:effectLst>
                  <a:glow rad="101600">
                    <a:srgbClr val="C00000">
                      <a:alpha val="60000"/>
                    </a:srgbClr>
                  </a:glow>
                  <a:outerShdw blurRad="38100" dist="38100" dir="2700000" algn="tl">
                    <a:srgbClr val="000000">
                      <a:alpha val="43137"/>
                    </a:srgbClr>
                  </a:outerShdw>
                </a:effectLst>
              </a:rPr>
              <a:t>Werfen</a:t>
            </a:r>
            <a:r>
              <a:rPr lang="es-ES" i="1" dirty="0" smtClean="0">
                <a:effectLst>
                  <a:glow rad="101600">
                    <a:srgbClr val="C00000">
                      <a:alpha val="60000"/>
                    </a:srgbClr>
                  </a:glow>
                  <a:outerShdw blurRad="38100" dist="38100" dir="2700000" algn="tl">
                    <a:srgbClr val="000000">
                      <a:alpha val="43137"/>
                    </a:srgbClr>
                  </a:outerShdw>
                </a:effectLst>
              </a:rPr>
              <a:t> desde Salzburgo. Son la principal atracción de la ciudad de </a:t>
            </a:r>
            <a:r>
              <a:rPr lang="es-ES" i="1" dirty="0" err="1" smtClean="0">
                <a:effectLst>
                  <a:glow rad="101600">
                    <a:srgbClr val="C00000">
                      <a:alpha val="60000"/>
                    </a:srgbClr>
                  </a:glow>
                  <a:outerShdw blurRad="38100" dist="38100" dir="2700000" algn="tl">
                    <a:srgbClr val="000000">
                      <a:alpha val="43137"/>
                    </a:srgbClr>
                  </a:outerShdw>
                </a:effectLst>
              </a:rPr>
              <a:t>Werfen</a:t>
            </a:r>
            <a:r>
              <a:rPr lang="es-ES" i="1" dirty="0" smtClean="0">
                <a:effectLst>
                  <a:glow rad="101600">
                    <a:srgbClr val="C00000">
                      <a:alpha val="60000"/>
                    </a:srgbClr>
                  </a:glow>
                  <a:outerShdw blurRad="38100" dist="38100" dir="2700000" algn="tl">
                    <a:srgbClr val="000000">
                      <a:alpha val="43137"/>
                    </a:srgbClr>
                  </a:outerShdw>
                </a:effectLst>
              </a:rPr>
              <a:t> y es fácil llegar a ellas en transporte público.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2000">
        <p14:ripple/>
        <p:sndAc>
          <p:stSnd loop="1">
            <p:snd r:embed="rId2" name="Variadas.wav"/>
          </p:stSnd>
        </p:sndAc>
      </p:transition>
    </mc:Choice>
    <mc:Fallback>
      <p:transition spd="slow" advTm="32000">
        <p:fade/>
        <p:sndAc>
          <p:stSnd loop="1">
            <p:snd r:embed="rId2"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21" presetClass="exit" presetSubtype="1" fill="hold" nodeType="withEffect">
                                  <p:stCondLst>
                                    <p:cond delay="0"/>
                                  </p:stCondLst>
                                  <p:childTnLst>
                                    <p:animEffect transition="out" filter="wheel(1)">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3" presetClass="entr" presetSubtype="1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linds(horizontal)">
                                      <p:cBhvr>
                                        <p:cTn id="13" dur="3000"/>
                                        <p:tgtEl>
                                          <p:spTgt spid="5"/>
                                        </p:tgtEl>
                                      </p:cBhvr>
                                    </p:animEffect>
                                  </p:childTnLst>
                                </p:cTn>
                              </p:par>
                              <p:par>
                                <p:cTn id="14" presetID="23" presetClass="entr" presetSubtype="288"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4000" fill="hold"/>
                                        <p:tgtEl>
                                          <p:spTgt spid="5"/>
                                        </p:tgtEl>
                                        <p:attrNameLst>
                                          <p:attrName>ppt_w</p:attrName>
                                        </p:attrNameLst>
                                      </p:cBhvr>
                                      <p:tavLst>
                                        <p:tav tm="0">
                                          <p:val>
                                            <p:strVal val="4/3*#ppt_w"/>
                                          </p:val>
                                        </p:tav>
                                        <p:tav tm="100000">
                                          <p:val>
                                            <p:strVal val="#ppt_w"/>
                                          </p:val>
                                        </p:tav>
                                      </p:tavLst>
                                    </p:anim>
                                    <p:anim calcmode="lin" valueType="num">
                                      <p:cBhvr>
                                        <p:cTn id="17" dur="4000" fill="hold"/>
                                        <p:tgtEl>
                                          <p:spTgt spid="5"/>
                                        </p:tgtEl>
                                        <p:attrNameLst>
                                          <p:attrName>ppt_h</p:attrName>
                                        </p:attrNameLst>
                                      </p:cBhvr>
                                      <p:tavLst>
                                        <p:tav tm="0">
                                          <p:val>
                                            <p:strVal val="4/3*#ppt_h"/>
                                          </p:val>
                                        </p:tav>
                                        <p:tav tm="100000">
                                          <p:val>
                                            <p:strVal val="#ppt_h"/>
                                          </p:val>
                                        </p:tav>
                                      </p:tavLst>
                                    </p:anim>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1"/>
                                          </p:val>
                                        </p:tav>
                                        <p:tav tm="100000">
                                          <p:val>
                                            <p:strVal val="#ppt_x"/>
                                          </p:val>
                                        </p:tav>
                                      </p:tavLst>
                                    </p:anim>
                                    <p:anim calcmode="lin" valueType="num">
                                      <p:cBhvr>
                                        <p:cTn id="23"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330.jpg"/>
          <p:cNvPicPr>
            <a:picLocks noChangeAspect="1"/>
          </p:cNvPicPr>
          <p:nvPr/>
        </p:nvPicPr>
        <p:blipFill>
          <a:blip r:embed="rId2" cstate="print"/>
          <a:stretch>
            <a:fillRect/>
          </a:stretch>
        </p:blipFill>
        <p:spPr bwMode="auto">
          <a:xfrm>
            <a:off x="0" y="0"/>
            <a:ext cx="9144000" cy="631388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imagen-330.jpg"/>
          <p:cNvPicPr>
            <a:picLocks noChangeAspect="1"/>
          </p:cNvPicPr>
          <p:nvPr/>
        </p:nvPicPr>
        <p:blipFill>
          <a:blip r:embed="rId2" cstate="print"/>
          <a:stretch>
            <a:fillRect/>
          </a:stretch>
        </p:blipFill>
        <p:spPr bwMode="auto">
          <a:xfrm>
            <a:off x="0" y="0"/>
            <a:ext cx="9144000" cy="631388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imagen-330.jpg"/>
          <p:cNvPicPr>
            <a:picLocks noChangeAspect="1"/>
          </p:cNvPicPr>
          <p:nvPr/>
        </p:nvPicPr>
        <p:blipFill>
          <a:blip r:embed="rId2" cstate="print"/>
          <a:stretch>
            <a:fillRect/>
          </a:stretch>
        </p:blipFill>
        <p:spPr bwMode="auto">
          <a:xfrm>
            <a:off x="0" y="0"/>
            <a:ext cx="9144000" cy="631388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539552" y="4369668"/>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llegar a las Cuevas de Hielo desde Salzburgo, hay que tomar un tren en la estación de Salzburgo hasta </a:t>
            </a:r>
            <a:r>
              <a:rPr lang="es-ES" i="1" dirty="0" err="1" smtClean="0">
                <a:effectLst>
                  <a:glow rad="101600">
                    <a:srgbClr val="C00000">
                      <a:alpha val="60000"/>
                    </a:srgbClr>
                  </a:glow>
                  <a:outerShdw blurRad="38100" dist="38100" dir="2700000" algn="tl">
                    <a:srgbClr val="000000">
                      <a:alpha val="43137"/>
                    </a:srgbClr>
                  </a:outerShdw>
                </a:effectLst>
              </a:rPr>
              <a:t>Werfen</a:t>
            </a:r>
            <a:r>
              <a:rPr lang="es-ES" i="1" dirty="0" smtClean="0">
                <a:effectLst>
                  <a:glow rad="101600">
                    <a:srgbClr val="C00000">
                      <a:alpha val="60000"/>
                    </a:srgbClr>
                  </a:glow>
                  <a:outerShdw blurRad="38100" dist="38100" dir="2700000" algn="tl">
                    <a:srgbClr val="000000">
                      <a:alpha val="43137"/>
                    </a:srgbClr>
                  </a:outerShdw>
                </a:effectLst>
              </a:rPr>
              <a:t>. Desde la estación de </a:t>
            </a:r>
            <a:r>
              <a:rPr lang="es-ES" i="1" dirty="0" err="1" smtClean="0">
                <a:effectLst>
                  <a:glow rad="101600">
                    <a:srgbClr val="C00000">
                      <a:alpha val="60000"/>
                    </a:srgbClr>
                  </a:glow>
                  <a:outerShdw blurRad="38100" dist="38100" dir="2700000" algn="tl">
                    <a:srgbClr val="000000">
                      <a:alpha val="43137"/>
                    </a:srgbClr>
                  </a:outerShdw>
                </a:effectLst>
              </a:rPr>
              <a:t>Werfen</a:t>
            </a:r>
            <a:r>
              <a:rPr lang="es-ES" i="1" dirty="0" smtClean="0">
                <a:effectLst>
                  <a:glow rad="101600">
                    <a:srgbClr val="C00000">
                      <a:alpha val="60000"/>
                    </a:srgbClr>
                  </a:glow>
                  <a:outerShdw blurRad="38100" dist="38100" dir="2700000" algn="tl">
                    <a:srgbClr val="000000">
                      <a:alpha val="43137"/>
                    </a:srgbClr>
                  </a:outerShdw>
                </a:effectLst>
              </a:rPr>
              <a:t>, tomar un autobús de enlace hasta el centro de visitantes y comprar la entrada para las cuevas.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8000">
        <p14:ripple/>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1"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4)">
                                      <p:cBhvr>
                                        <p:cTn id="13" dur="3000"/>
                                        <p:tgtEl>
                                          <p:spTgt spid="4"/>
                                        </p:tgtEl>
                                      </p:cBhvr>
                                    </p:animEffec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4/3*#ppt_w"/>
                                          </p:val>
                                        </p:tav>
                                        <p:tav tm="100000">
                                          <p:val>
                                            <p:strVal val="#ppt_w"/>
                                          </p:val>
                                        </p:tav>
                                      </p:tavLst>
                                    </p:anim>
                                    <p:anim calcmode="lin" valueType="num">
                                      <p:cBhvr>
                                        <p:cTn id="17" dur="3000" fill="hold"/>
                                        <p:tgtEl>
                                          <p:spTgt spid="4"/>
                                        </p:tgtEl>
                                        <p:attrNameLst>
                                          <p:attrName>ppt_h</p:attrName>
                                        </p:attrNameLst>
                                      </p:cBhvr>
                                      <p:tavLst>
                                        <p:tav tm="0">
                                          <p:val>
                                            <p:strVal val="4/3*#ppt_h"/>
                                          </p:val>
                                        </p:tav>
                                        <p:tav tm="100000">
                                          <p:val>
                                            <p:strVal val="#ppt_h"/>
                                          </p:val>
                                        </p:tav>
                                      </p:tavLst>
                                    </p:anim>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irando_al_mar_1[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Mirando_al_mar_1[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Mirando_al_mar_1[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149" name="8 CuadroTexto"/>
          <p:cNvSpPr txBox="1">
            <a:spLocks noChangeArrowheads="1"/>
          </p:cNvSpPr>
          <p:nvPr/>
        </p:nvSpPr>
        <p:spPr bwMode="auto">
          <a:xfrm>
            <a:off x="5643563" y="5518137"/>
            <a:ext cx="184150" cy="36933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endParaRPr lang="es-ES">
              <a:latin typeface="Calibri" pitchFamily="34" charset="0"/>
            </a:endParaRPr>
          </a:p>
        </p:txBody>
      </p:sp>
      <p:sp>
        <p:nvSpPr>
          <p:cNvPr id="7" name="6 CuadroTexto"/>
          <p:cNvSpPr txBox="1"/>
          <p:nvPr/>
        </p:nvSpPr>
        <p:spPr>
          <a:xfrm>
            <a:off x="251520" y="4945732"/>
            <a:ext cx="842493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continuación, caminas durante 20 minutos, tomas un teleférico y caminas otros 20 minutos hasta la entrada de las cuevas, donde te esperará tu guía.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0000">
        <p14:ripple/>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3000"/>
                                        <p:tgtEl>
                                          <p:spTgt spid="4"/>
                                        </p:tgtEl>
                                      </p:cBhvr>
                                    </p:animEffec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4" name="Picture 4" descr="C:\Documents and Settings\Ana María\Escritorio\haena-beach-kauai-hawaii-345643.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Picture 4" descr="C:\Documents and Settings\Ana María\Escritorio\haena-beach-kauai-hawaii-345643.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Picture 4" descr="C:\Documents and Settings\Ana María\Escritorio\haena-beach-kauai-hawaii-345643.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467544"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Cuevas de Hielo, incluido el teleférico, por 24 euros o 22 euros para los estudiantes, ofrecen un precio justo en comparación con otros destinos turísticos y excursiones de un día en los alrededores de Salzburgo.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6000">
        <p:wheel spokes="1"/>
      </p:transition>
    </mc:Choice>
    <mc:Fallback>
      <p:transition spd="slow" advTm="26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3000"/>
                                        <p:tgtEl>
                                          <p:spTgt spid="4"/>
                                        </p:tgtEl>
                                      </p:cBhvr>
                                    </p:animEffect>
                                  </p:childTnLst>
                                </p:cTn>
                              </p:par>
                              <p:par>
                                <p:cTn id="8" presetID="16" presetClass="entr" presetSubtype="2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Horizontal)">
                                      <p:cBhvr>
                                        <p:cTn id="10" dur="3000"/>
                                        <p:tgtEl>
                                          <p:spTgt spid="3"/>
                                        </p:tgtEl>
                                      </p:cBhvr>
                                    </p:animEffect>
                                  </p:childTnLst>
                                </p:cTn>
                              </p:par>
                              <p:par>
                                <p:cTn id="11" presetID="17" presetClass="entr" presetSubtype="1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3000" fill="hold"/>
                                        <p:tgtEl>
                                          <p:spTgt spid="3"/>
                                        </p:tgtEl>
                                        <p:attrNameLst>
                                          <p:attrName>ppt_w</p:attrName>
                                        </p:attrNameLst>
                                      </p:cBhvr>
                                      <p:tavLst>
                                        <p:tav tm="0">
                                          <p:val>
                                            <p:fltVal val="0"/>
                                          </p:val>
                                        </p:tav>
                                        <p:tav tm="100000">
                                          <p:val>
                                            <p:strVal val="#ppt_w"/>
                                          </p:val>
                                        </p:tav>
                                      </p:tavLst>
                                    </p:anim>
                                    <p:anim calcmode="lin" valueType="num">
                                      <p:cBhvr>
                                        <p:cTn id="14" dur="3000" fill="hold"/>
                                        <p:tgtEl>
                                          <p:spTgt spid="3"/>
                                        </p:tgtEl>
                                        <p:attrNameLst>
                                          <p:attrName>ppt_h</p:attrName>
                                        </p:attrNameLst>
                                      </p:cBhvr>
                                      <p:tavLst>
                                        <p:tav tm="0">
                                          <p:val>
                                            <p:strVal val="#ppt_h"/>
                                          </p:val>
                                        </p:tav>
                                        <p:tav tm="100000">
                                          <p:val>
                                            <p:strVal val="#ppt_h"/>
                                          </p:val>
                                        </p:tav>
                                      </p:tavLst>
                                    </p:anim>
                                  </p:childTnLst>
                                </p:cTn>
                              </p:par>
                              <p:par>
                                <p:cTn id="15" presetID="8" presetClass="entr" presetSubtype="16" fill="hold" nodeType="withEffect">
                                  <p:stCondLst>
                                    <p:cond delay="0"/>
                                  </p:stCondLst>
                                  <p:childTnLst>
                                    <p:set>
                                      <p:cBhvr>
                                        <p:cTn id="16" dur="1" fill="hold">
                                          <p:stCondLst>
                                            <p:cond delay="0"/>
                                          </p:stCondLst>
                                        </p:cTn>
                                        <p:tgtEl>
                                          <p:spTgt spid="30724"/>
                                        </p:tgtEl>
                                        <p:attrNameLst>
                                          <p:attrName>style.visibility</p:attrName>
                                        </p:attrNameLst>
                                      </p:cBhvr>
                                      <p:to>
                                        <p:strVal val="visible"/>
                                      </p:to>
                                    </p:set>
                                    <p:animEffect transition="in" filter="diamond(in)">
                                      <p:cBhvr>
                                        <p:cTn id="17" dur="3000"/>
                                        <p:tgtEl>
                                          <p:spTgt spid="30724"/>
                                        </p:tgtEl>
                                      </p:cBhvr>
                                    </p:animEffect>
                                  </p:childTnLst>
                                </p:cTn>
                              </p:par>
                              <p:par>
                                <p:cTn id="18" presetID="17" presetClass="entr" presetSubtype="10" fill="hold" nodeType="withEffect">
                                  <p:stCondLst>
                                    <p:cond delay="0"/>
                                  </p:stCondLst>
                                  <p:childTnLst>
                                    <p:set>
                                      <p:cBhvr>
                                        <p:cTn id="19" dur="1" fill="hold">
                                          <p:stCondLst>
                                            <p:cond delay="0"/>
                                          </p:stCondLst>
                                        </p:cTn>
                                        <p:tgtEl>
                                          <p:spTgt spid="30724"/>
                                        </p:tgtEl>
                                        <p:attrNameLst>
                                          <p:attrName>style.visibility</p:attrName>
                                        </p:attrNameLst>
                                      </p:cBhvr>
                                      <p:to>
                                        <p:strVal val="visible"/>
                                      </p:to>
                                    </p:set>
                                    <p:anim calcmode="lin" valueType="num">
                                      <p:cBhvr>
                                        <p:cTn id="20" dur="3000" fill="hold"/>
                                        <p:tgtEl>
                                          <p:spTgt spid="30724"/>
                                        </p:tgtEl>
                                        <p:attrNameLst>
                                          <p:attrName>ppt_w</p:attrName>
                                        </p:attrNameLst>
                                      </p:cBhvr>
                                      <p:tavLst>
                                        <p:tav tm="0">
                                          <p:val>
                                            <p:fltVal val="0"/>
                                          </p:val>
                                        </p:tav>
                                        <p:tav tm="100000">
                                          <p:val>
                                            <p:strVal val="#ppt_w"/>
                                          </p:val>
                                        </p:tav>
                                      </p:tavLst>
                                    </p:anim>
                                    <p:anim calcmode="lin" valueType="num">
                                      <p:cBhvr>
                                        <p:cTn id="21" dur="3000" fill="hold"/>
                                        <p:tgtEl>
                                          <p:spTgt spid="30724"/>
                                        </p:tgtEl>
                                        <p:attrNameLst>
                                          <p:attrName>ppt_h</p:attrName>
                                        </p:attrNameLst>
                                      </p:cBhvr>
                                      <p:tavLst>
                                        <p:tav tm="0">
                                          <p:val>
                                            <p:strVal val="#ppt_h"/>
                                          </p:val>
                                        </p:tav>
                                        <p:tav tm="100000">
                                          <p:val>
                                            <p:strVal val="#ppt_h"/>
                                          </p:val>
                                        </p:tav>
                                      </p:tavLst>
                                    </p:anim>
                                  </p:childTnLst>
                                </p:cTn>
                              </p:par>
                            </p:childTnLst>
                          </p:cTn>
                        </p:par>
                        <p:par>
                          <p:cTn id="22" fill="hold">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F:\MIS COSAS\DOCUMENTOS ANA\PAISAJES\PLAYAS\384386.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12290" name="Picture 2" descr="C:\Documents and Settings\Ana María\Escritorio\401330.jpg"/>
          <p:cNvPicPr>
            <a:picLocks noChangeAspect="1" noChangeArrowheads="1"/>
          </p:cNvPicPr>
          <p:nvPr/>
        </p:nvPicPr>
        <p:blipFill>
          <a:blip r:embed="rId2" cstate="print"/>
          <a:srcRect r="75200"/>
          <a:stretch>
            <a:fillRect/>
          </a:stretch>
        </p:blipFill>
        <p:spPr bwMode="auto">
          <a:xfrm>
            <a:off x="0" y="0"/>
            <a:ext cx="2267744" cy="5715000"/>
          </a:xfrm>
          <a:prstGeom prst="rect">
            <a:avLst/>
          </a:prstGeom>
          <a:noFill/>
          <a:ln w="9525">
            <a:noFill/>
            <a:miter lim="800000"/>
            <a:headEnd/>
            <a:tailEnd/>
          </a:ln>
        </p:spPr>
      </p:pic>
      <p:pic>
        <p:nvPicPr>
          <p:cNvPr id="4" name="Picture 2" descr="C:\Documents and Settings\Ana María\Escritorio\401330.jpg"/>
          <p:cNvPicPr>
            <a:picLocks noChangeAspect="1" noChangeArrowheads="1"/>
          </p:cNvPicPr>
          <p:nvPr/>
        </p:nvPicPr>
        <p:blipFill>
          <a:blip r:embed="rId2" cstate="print"/>
          <a:srcRect l="24800" r="50000"/>
          <a:stretch>
            <a:fillRect/>
          </a:stretch>
        </p:blipFill>
        <p:spPr bwMode="auto">
          <a:xfrm>
            <a:off x="2267744" y="0"/>
            <a:ext cx="2304256" cy="5715000"/>
          </a:xfrm>
          <a:prstGeom prst="rect">
            <a:avLst/>
          </a:prstGeom>
          <a:noFill/>
          <a:ln w="9525">
            <a:noFill/>
            <a:miter lim="800000"/>
            <a:headEnd/>
            <a:tailEnd/>
          </a:ln>
        </p:spPr>
      </p:pic>
      <p:pic>
        <p:nvPicPr>
          <p:cNvPr id="5" name="Picture 2" descr="C:\Documents and Settings\Ana María\Escritorio\401330.jpg"/>
          <p:cNvPicPr>
            <a:picLocks noChangeAspect="1" noChangeArrowheads="1"/>
          </p:cNvPicPr>
          <p:nvPr/>
        </p:nvPicPr>
        <p:blipFill>
          <a:blip r:embed="rId2" cstate="print"/>
          <a:srcRect l="50000" r="24800"/>
          <a:stretch>
            <a:fillRect/>
          </a:stretch>
        </p:blipFill>
        <p:spPr bwMode="auto">
          <a:xfrm>
            <a:off x="4572000" y="0"/>
            <a:ext cx="2304256" cy="5715000"/>
          </a:xfrm>
          <a:prstGeom prst="rect">
            <a:avLst/>
          </a:prstGeom>
          <a:noFill/>
          <a:ln w="9525">
            <a:noFill/>
            <a:miter lim="800000"/>
            <a:headEnd/>
            <a:tailEnd/>
          </a:ln>
        </p:spPr>
      </p:pic>
      <p:pic>
        <p:nvPicPr>
          <p:cNvPr id="6" name="Picture 2" descr="C:\Documents and Settings\Ana María\Escritorio\401330.jpg"/>
          <p:cNvPicPr>
            <a:picLocks noChangeAspect="1" noChangeArrowheads="1"/>
          </p:cNvPicPr>
          <p:nvPr/>
        </p:nvPicPr>
        <p:blipFill>
          <a:blip r:embed="rId2" cstate="print"/>
          <a:srcRect l="75200"/>
          <a:stretch>
            <a:fillRect/>
          </a:stretch>
        </p:blipFill>
        <p:spPr bwMode="auto">
          <a:xfrm>
            <a:off x="6876256" y="0"/>
            <a:ext cx="2267745" cy="5715000"/>
          </a:xfrm>
          <a:prstGeom prst="rect">
            <a:avLst/>
          </a:prstGeom>
          <a:noFill/>
          <a:ln w="9525">
            <a:noFill/>
            <a:miter lim="800000"/>
            <a:headEnd/>
            <a:tailEnd/>
          </a:ln>
        </p:spPr>
      </p:pic>
      <p:sp>
        <p:nvSpPr>
          <p:cNvPr id="7" name="6 CuadroTexto"/>
          <p:cNvSpPr txBox="1"/>
          <p:nvPr/>
        </p:nvSpPr>
        <p:spPr>
          <a:xfrm>
            <a:off x="323528"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tomar sólo el teleférico, el billete normal cuesta 14 euros, pero el teleférico sin las cuevas no tendría sentido. Una caminata desde el centro de visitantes hasta las cuevas sólo sería recomendable si eres un alpinista experimentado, y no tienes miedo a las alturas….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2000">
        <p14:wheelReverse spokes="1"/>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3000"/>
                                        <p:tgtEl>
                                          <p:spTgt spid="6146"/>
                                        </p:tgtEl>
                                      </p:cBhvr>
                                    </p:animEffect>
                                    <p:set>
                                      <p:cBhvr>
                                        <p:cTn id="7" dur="1" fill="hold">
                                          <p:stCondLst>
                                            <p:cond delay="2999"/>
                                          </p:stCondLst>
                                        </p:cTn>
                                        <p:tgtEl>
                                          <p:spTgt spid="6146"/>
                                        </p:tgtEl>
                                        <p:attrNameLst>
                                          <p:attrName>style.visibility</p:attrName>
                                        </p:attrNameLst>
                                      </p:cBhvr>
                                      <p:to>
                                        <p:strVal val="hidden"/>
                                      </p:to>
                                    </p:set>
                                  </p:childTnLst>
                                </p:cTn>
                              </p:par>
                              <p:par>
                                <p:cTn id="8" presetID="20" presetClass="entr" presetSubtype="0" fill="hold" nodeType="withEffect">
                                  <p:stCondLst>
                                    <p:cond delay="0"/>
                                  </p:stCondLst>
                                  <p:childTnLst>
                                    <p:set>
                                      <p:cBhvr>
                                        <p:cTn id="9" dur="1" fill="hold">
                                          <p:stCondLst>
                                            <p:cond delay="0"/>
                                          </p:stCondLst>
                                        </p:cTn>
                                        <p:tgtEl>
                                          <p:spTgt spid="12290"/>
                                        </p:tgtEl>
                                        <p:attrNameLst>
                                          <p:attrName>style.visibility</p:attrName>
                                        </p:attrNameLst>
                                      </p:cBhvr>
                                      <p:to>
                                        <p:strVal val="visible"/>
                                      </p:to>
                                    </p:set>
                                    <p:animEffect transition="in" filter="wedge">
                                      <p:cBhvr>
                                        <p:cTn id="10" dur="3000"/>
                                        <p:tgtEl>
                                          <p:spTgt spid="12290"/>
                                        </p:tgtEl>
                                      </p:cBhvr>
                                    </p:animEffect>
                                  </p:childTnLst>
                                </p:cTn>
                              </p:par>
                              <p:par>
                                <p:cTn id="11" presetID="23" presetClass="entr" presetSubtype="16" fill="hold" nodeType="withEffect">
                                  <p:stCondLst>
                                    <p:cond delay="0"/>
                                  </p:stCondLst>
                                  <p:childTnLst>
                                    <p:set>
                                      <p:cBhvr>
                                        <p:cTn id="12" dur="1" fill="hold">
                                          <p:stCondLst>
                                            <p:cond delay="0"/>
                                          </p:stCondLst>
                                        </p:cTn>
                                        <p:tgtEl>
                                          <p:spTgt spid="12290"/>
                                        </p:tgtEl>
                                        <p:attrNameLst>
                                          <p:attrName>style.visibility</p:attrName>
                                        </p:attrNameLst>
                                      </p:cBhvr>
                                      <p:to>
                                        <p:strVal val="visible"/>
                                      </p:to>
                                    </p:set>
                                    <p:anim calcmode="lin" valueType="num">
                                      <p:cBhvr>
                                        <p:cTn id="13" dur="3000" fill="hold"/>
                                        <p:tgtEl>
                                          <p:spTgt spid="12290"/>
                                        </p:tgtEl>
                                        <p:attrNameLst>
                                          <p:attrName>ppt_w</p:attrName>
                                        </p:attrNameLst>
                                      </p:cBhvr>
                                      <p:tavLst>
                                        <p:tav tm="0">
                                          <p:val>
                                            <p:fltVal val="0"/>
                                          </p:val>
                                        </p:tav>
                                        <p:tav tm="100000">
                                          <p:val>
                                            <p:strVal val="#ppt_w"/>
                                          </p:val>
                                        </p:tav>
                                      </p:tavLst>
                                    </p:anim>
                                    <p:anim calcmode="lin" valueType="num">
                                      <p:cBhvr>
                                        <p:cTn id="14" dur="3000" fill="hold"/>
                                        <p:tgtEl>
                                          <p:spTgt spid="12290"/>
                                        </p:tgtEl>
                                        <p:attrNameLst>
                                          <p:attrName>ppt_h</p:attrName>
                                        </p:attrNameLst>
                                      </p:cBhvr>
                                      <p:tavLst>
                                        <p:tav tm="0">
                                          <p:val>
                                            <p:fltVal val="0"/>
                                          </p:val>
                                        </p:tav>
                                        <p:tav tm="100000">
                                          <p:val>
                                            <p:strVal val="#ppt_h"/>
                                          </p:val>
                                        </p:tav>
                                      </p:tavLst>
                                    </p:anim>
                                  </p:childTnLst>
                                </p:cTn>
                              </p:par>
                              <p:par>
                                <p:cTn id="15" presetID="20" presetClass="entr" presetSubtype="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edge">
                                      <p:cBhvr>
                                        <p:cTn id="17" dur="3000"/>
                                        <p:tgtEl>
                                          <p:spTgt spid="4"/>
                                        </p:tgtEl>
                                      </p:cBhvr>
                                    </p:animEffect>
                                  </p:childTnLst>
                                </p:cTn>
                              </p:par>
                              <p:par>
                                <p:cTn id="18" presetID="23" presetClass="entr" presetSubtype="16"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fltVal val="0"/>
                                          </p:val>
                                        </p:tav>
                                        <p:tav tm="100000">
                                          <p:val>
                                            <p:strVal val="#ppt_w"/>
                                          </p:val>
                                        </p:tav>
                                      </p:tavLst>
                                    </p:anim>
                                    <p:anim calcmode="lin" valueType="num">
                                      <p:cBhvr>
                                        <p:cTn id="21" dur="3000" fill="hold"/>
                                        <p:tgtEl>
                                          <p:spTgt spid="4"/>
                                        </p:tgtEl>
                                        <p:attrNameLst>
                                          <p:attrName>ppt_h</p:attrName>
                                        </p:attrNameLst>
                                      </p:cBhvr>
                                      <p:tavLst>
                                        <p:tav tm="0">
                                          <p:val>
                                            <p:fltVal val="0"/>
                                          </p:val>
                                        </p:tav>
                                        <p:tav tm="100000">
                                          <p:val>
                                            <p:strVal val="#ppt_h"/>
                                          </p:val>
                                        </p:tav>
                                      </p:tavLst>
                                    </p:anim>
                                  </p:childTnLst>
                                </p:cTn>
                              </p:par>
                              <p:par>
                                <p:cTn id="22" presetID="20" presetClass="entr" presetSubtype="0" fill="hold" nodeType="with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wedge">
                                      <p:cBhvr>
                                        <p:cTn id="24" dur="3000"/>
                                        <p:tgtEl>
                                          <p:spTgt spid="5"/>
                                        </p:tgtEl>
                                      </p:cBhvr>
                                    </p:animEffect>
                                  </p:childTnLst>
                                </p:cTn>
                              </p:par>
                              <p:par>
                                <p:cTn id="25" presetID="23" presetClass="entr" presetSubtype="16" fill="hold" nodeType="with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p:cTn id="27" dur="3000" fill="hold"/>
                                        <p:tgtEl>
                                          <p:spTgt spid="5"/>
                                        </p:tgtEl>
                                        <p:attrNameLst>
                                          <p:attrName>ppt_w</p:attrName>
                                        </p:attrNameLst>
                                      </p:cBhvr>
                                      <p:tavLst>
                                        <p:tav tm="0">
                                          <p:val>
                                            <p:fltVal val="0"/>
                                          </p:val>
                                        </p:tav>
                                        <p:tav tm="100000">
                                          <p:val>
                                            <p:strVal val="#ppt_w"/>
                                          </p:val>
                                        </p:tav>
                                      </p:tavLst>
                                    </p:anim>
                                    <p:anim calcmode="lin" valueType="num">
                                      <p:cBhvr>
                                        <p:cTn id="28" dur="3000" fill="hold"/>
                                        <p:tgtEl>
                                          <p:spTgt spid="5"/>
                                        </p:tgtEl>
                                        <p:attrNameLst>
                                          <p:attrName>ppt_h</p:attrName>
                                        </p:attrNameLst>
                                      </p:cBhvr>
                                      <p:tavLst>
                                        <p:tav tm="0">
                                          <p:val>
                                            <p:fltVal val="0"/>
                                          </p:val>
                                        </p:tav>
                                        <p:tav tm="100000">
                                          <p:val>
                                            <p:strVal val="#ppt_h"/>
                                          </p:val>
                                        </p:tav>
                                      </p:tavLst>
                                    </p:anim>
                                  </p:childTnLst>
                                </p:cTn>
                              </p:par>
                              <p:par>
                                <p:cTn id="29" presetID="20" presetClass="entr" presetSubtype="0" fill="hold" nodeType="with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wedge">
                                      <p:cBhvr>
                                        <p:cTn id="31" dur="3000"/>
                                        <p:tgtEl>
                                          <p:spTgt spid="6"/>
                                        </p:tgtEl>
                                      </p:cBhvr>
                                    </p:animEffect>
                                  </p:childTnLst>
                                </p:cTn>
                              </p:par>
                              <p:par>
                                <p:cTn id="32" presetID="23" presetClass="entr" presetSubtype="16" fill="hold"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p:cTn id="34" dur="3000" fill="hold"/>
                                        <p:tgtEl>
                                          <p:spTgt spid="6"/>
                                        </p:tgtEl>
                                        <p:attrNameLst>
                                          <p:attrName>ppt_w</p:attrName>
                                        </p:attrNameLst>
                                      </p:cBhvr>
                                      <p:tavLst>
                                        <p:tav tm="0">
                                          <p:val>
                                            <p:fltVal val="0"/>
                                          </p:val>
                                        </p:tav>
                                        <p:tav tm="100000">
                                          <p:val>
                                            <p:strVal val="#ppt_w"/>
                                          </p:val>
                                        </p:tav>
                                      </p:tavLst>
                                    </p:anim>
                                    <p:anim calcmode="lin" valueType="num">
                                      <p:cBhvr>
                                        <p:cTn id="35" dur="3000" fill="hold"/>
                                        <p:tgtEl>
                                          <p:spTgt spid="6"/>
                                        </p:tgtEl>
                                        <p:attrNameLst>
                                          <p:attrName>ppt_h</p:attrName>
                                        </p:attrNameLst>
                                      </p:cBhvr>
                                      <p:tavLst>
                                        <p:tav tm="0">
                                          <p:val>
                                            <p:fltVal val="0"/>
                                          </p:val>
                                        </p:tav>
                                        <p:tav tm="100000">
                                          <p:val>
                                            <p:strVal val="#ppt_h"/>
                                          </p:val>
                                        </p:tav>
                                      </p:tavLst>
                                    </p:anim>
                                  </p:childTnLst>
                                </p:cTn>
                              </p:par>
                              <p:par>
                                <p:cTn id="36" presetID="8" presetClass="emph" presetSubtype="0" fill="hold" nodeType="withEffect">
                                  <p:stCondLst>
                                    <p:cond delay="500"/>
                                  </p:stCondLst>
                                  <p:childTnLst>
                                    <p:animRot by="21600000">
                                      <p:cBhvr>
                                        <p:cTn id="37" dur="3000" fill="hold"/>
                                        <p:tgtEl>
                                          <p:spTgt spid="5"/>
                                        </p:tgtEl>
                                        <p:attrNameLst>
                                          <p:attrName>r</p:attrName>
                                        </p:attrNameLst>
                                      </p:cBhvr>
                                    </p:animRot>
                                  </p:childTnLst>
                                </p:cTn>
                              </p:par>
                              <p:par>
                                <p:cTn id="38" presetID="8" presetClass="emph" presetSubtype="0" fill="hold" nodeType="withEffect">
                                  <p:stCondLst>
                                    <p:cond delay="1000"/>
                                  </p:stCondLst>
                                  <p:childTnLst>
                                    <p:animRot by="-21600000">
                                      <p:cBhvr>
                                        <p:cTn id="39" dur="3000" fill="hold"/>
                                        <p:tgtEl>
                                          <p:spTgt spid="4"/>
                                        </p:tgtEl>
                                        <p:attrNameLst>
                                          <p:attrName>r</p:attrName>
                                        </p:attrNameLst>
                                      </p:cBhvr>
                                    </p:animRot>
                                  </p:childTnLst>
                                </p:cTn>
                              </p:par>
                            </p:childTnLst>
                          </p:cTn>
                        </p:par>
                        <p:par>
                          <p:cTn id="40" fill="hold">
                            <p:stCondLst>
                              <p:cond delay="40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7"/>
                                        </p:tgtEl>
                                        <p:attrNameLst>
                                          <p:attrName>style.visibility</p:attrName>
                                        </p:attrNameLst>
                                      </p:cBhvr>
                                      <p:to>
                                        <p:strVal val="visible"/>
                                      </p:to>
                                    </p:set>
                                    <p:animEffect transition="in" filter="fade">
                                      <p:cBhvr>
                                        <p:cTn id="43" dur="1000"/>
                                        <p:tgtEl>
                                          <p:spTgt spid="7"/>
                                        </p:tgtEl>
                                      </p:cBhvr>
                                    </p:animEffect>
                                    <p:anim calcmode="lin" valueType="num">
                                      <p:cBhvr>
                                        <p:cTn id="44" dur="1000" fill="hold"/>
                                        <p:tgtEl>
                                          <p:spTgt spid="7"/>
                                        </p:tgtEl>
                                        <p:attrNameLst>
                                          <p:attrName>ppt_x</p:attrName>
                                        </p:attrNameLst>
                                      </p:cBhvr>
                                      <p:tavLst>
                                        <p:tav tm="0">
                                          <p:val>
                                            <p:strVal val="#ppt_x-.1"/>
                                          </p:val>
                                        </p:tav>
                                        <p:tav tm="100000">
                                          <p:val>
                                            <p:strVal val="#ppt_x"/>
                                          </p:val>
                                        </p:tav>
                                      </p:tavLst>
                                    </p:anim>
                                    <p:anim calcmode="lin" valueType="num">
                                      <p:cBhvr>
                                        <p:cTn id="4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Ana María\Escritorio\56902_1600wb1d.jpg"/>
          <p:cNvPicPr>
            <a:picLocks noChangeAspect="1" noChangeArrowheads="1"/>
          </p:cNvPicPr>
          <p:nvPr/>
        </p:nvPicPr>
        <p:blipFill>
          <a:blip r:embed="rId2" cstate="print"/>
          <a:stretch>
            <a:fillRect/>
          </a:stretch>
        </p:blipFill>
        <p:spPr bwMode="auto">
          <a:xfrm>
            <a:off x="0" y="1"/>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146" name="Picture 2" descr="C:\Documents and Settings\Ana María\Escritorio\56902_1600wb1d.jpg"/>
          <p:cNvPicPr>
            <a:picLocks noChangeAspect="1" noChangeArrowheads="1"/>
          </p:cNvPicPr>
          <p:nvPr/>
        </p:nvPicPr>
        <p:blipFill>
          <a:blip r:embed="rId2" cstate="print"/>
          <a:stretch>
            <a:fillRect/>
          </a:stretch>
        </p:blipFill>
        <p:spPr bwMode="auto">
          <a:xfrm>
            <a:off x="0" y="1"/>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95536"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….estás dispuesto a hacer un esfuerzo serio y estás equipado con el equipo de senderismo adecuado. En ese caso, sólo pagarías 12,- euros por la visita a las Cuevas de Hielo. Pero, de nuevo, ¡sólo si cumples los requisitos anteriores!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blinds dir="vert"/>
      </p:transition>
    </mc:Choice>
    <mc:Fallback>
      <p:transition spd="slow" advTm="28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3000"/>
                                        <p:tgtEl>
                                          <p:spTgt spid="3"/>
                                        </p:tgtEl>
                                      </p:cBhvr>
                                    </p:animEffect>
                                  </p:childTnLst>
                                </p:cTn>
                              </p:par>
                              <p:par>
                                <p:cTn id="8" presetID="23"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childTnLst>
                                </p:cTn>
                              </p:par>
                              <p:par>
                                <p:cTn id="12" presetID="14" presetClass="entr" presetSubtype="10" fill="hold" nodeType="withEffect">
                                  <p:stCondLst>
                                    <p:cond delay="0"/>
                                  </p:stCondLst>
                                  <p:childTnLst>
                                    <p:set>
                                      <p:cBhvr>
                                        <p:cTn id="13" dur="1" fill="hold">
                                          <p:stCondLst>
                                            <p:cond delay="0"/>
                                          </p:stCondLst>
                                        </p:cTn>
                                        <p:tgtEl>
                                          <p:spTgt spid="6146"/>
                                        </p:tgtEl>
                                        <p:attrNameLst>
                                          <p:attrName>style.visibility</p:attrName>
                                        </p:attrNameLst>
                                      </p:cBhvr>
                                      <p:to>
                                        <p:strVal val="visible"/>
                                      </p:to>
                                    </p:set>
                                    <p:animEffect transition="in" filter="randombar(horizontal)">
                                      <p:cBhvr>
                                        <p:cTn id="14" dur="3000"/>
                                        <p:tgtEl>
                                          <p:spTgt spid="6146"/>
                                        </p:tgtEl>
                                      </p:cBhvr>
                                    </p:animEffect>
                                  </p:childTnLst>
                                </p:cTn>
                              </p:par>
                            </p:childTnLst>
                          </p:cTn>
                        </p:par>
                        <p:par>
                          <p:cTn id="15" fill="hold">
                            <p:stCondLst>
                              <p:cond delay="3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1"/>
                                          </p:val>
                                        </p:tav>
                                        <p:tav tm="100000">
                                          <p:val>
                                            <p:strVal val="#ppt_x"/>
                                          </p:val>
                                        </p:tav>
                                      </p:tavLst>
                                    </p:anim>
                                    <p:anim calcmode="lin" valueType="num">
                                      <p:cBhvr>
                                        <p:cTn id="2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Documents and Settings\Ana María\Escritorio\Atardecer-en-la-playa_08.jpg"/>
          <p:cNvPicPr>
            <a:picLocks noChangeAspect="1" noChangeArrowheads="1"/>
          </p:cNvPicPr>
          <p:nvPr/>
        </p:nvPicPr>
        <p:blipFill>
          <a:blip r:embed="rId2" cstate="print"/>
          <a:stretch>
            <a:fillRect/>
          </a:stretch>
        </p:blipFill>
        <p:spPr bwMode="auto">
          <a:xfrm>
            <a:off x="0" y="0"/>
            <a:ext cx="9144000" cy="5734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Picture 2" descr="C:\Documents and Settings\Ana María\Escritorio\Atardecer-en-la-playa_08.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23528"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Empieza la aventura. Camina durante unos 15 o 20 minutos. Dependiendo del tiempo, puede ser una excursión preciosa. Mira esta imagen. ¡Qué maravilla! Abajo entre las nubes se divisa la fortaleza de </a:t>
            </a:r>
            <a:r>
              <a:rPr lang="es-ES" i="1" dirty="0" err="1" smtClean="0">
                <a:effectLst>
                  <a:glow rad="101600">
                    <a:srgbClr val="C00000">
                      <a:alpha val="60000"/>
                    </a:srgbClr>
                  </a:glow>
                  <a:outerShdw blurRad="38100" dist="38100" dir="2700000" algn="tl">
                    <a:srgbClr val="000000">
                      <a:alpha val="43137"/>
                    </a:srgbClr>
                  </a:outerShdw>
                </a:effectLst>
              </a:rPr>
              <a:t>Werfen</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blinds dir="vert"/>
      </p:transition>
    </mc:Choice>
    <mc:Fallback>
      <p:transition spd="slow" advTm="26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50" presetClass="entr" presetSubtype="0" decel="10000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ppt_w+.3"/>
                                          </p:val>
                                        </p:tav>
                                        <p:tav tm="100000">
                                          <p:val>
                                            <p:strVal val="#ppt_w"/>
                                          </p:val>
                                        </p:tav>
                                      </p:tavLst>
                                    </p:anim>
                                    <p:anim calcmode="lin" valueType="num">
                                      <p:cBhvr>
                                        <p:cTn id="11" dur="3000" fill="hold"/>
                                        <p:tgtEl>
                                          <p:spTgt spid="4"/>
                                        </p:tgtEl>
                                        <p:attrNameLst>
                                          <p:attrName>ppt_h</p:attrName>
                                        </p:attrNameLst>
                                      </p:cBhvr>
                                      <p:tavLst>
                                        <p:tav tm="0">
                                          <p:val>
                                            <p:strVal val="#ppt_h"/>
                                          </p:val>
                                        </p:tav>
                                        <p:tav tm="100000">
                                          <p:val>
                                            <p:strVal val="#ppt_h"/>
                                          </p:val>
                                        </p:tav>
                                      </p:tavLst>
                                    </p:anim>
                                    <p:animEffect transition="in" filter="fade">
                                      <p:cBhvr>
                                        <p:cTn id="12" dur="3000"/>
                                        <p:tgtEl>
                                          <p:spTgt spid="4"/>
                                        </p:tgtEl>
                                      </p:cBhvr>
                                    </p:animEffect>
                                  </p:childTnLst>
                                </p:cTn>
                              </p:par>
                              <p:par>
                                <p:cTn id="13" presetID="3" presetClass="entr" presetSubtype="10" fill="hold" nodeType="withEffect">
                                  <p:stCondLst>
                                    <p:cond delay="0"/>
                                  </p:stCondLst>
                                  <p:childTnLst>
                                    <p:set>
                                      <p:cBhvr>
                                        <p:cTn id="14" dur="1" fill="hold">
                                          <p:stCondLst>
                                            <p:cond delay="0"/>
                                          </p:stCondLst>
                                        </p:cTn>
                                        <p:tgtEl>
                                          <p:spTgt spid="26626"/>
                                        </p:tgtEl>
                                        <p:attrNameLst>
                                          <p:attrName>style.visibility</p:attrName>
                                        </p:attrNameLst>
                                      </p:cBhvr>
                                      <p:to>
                                        <p:strVal val="visible"/>
                                      </p:to>
                                    </p:set>
                                    <p:animEffect transition="in" filter="blinds(horizontal)">
                                      <p:cBhvr>
                                        <p:cTn id="15" dur="3000"/>
                                        <p:tgtEl>
                                          <p:spTgt spid="26626"/>
                                        </p:tgtEl>
                                      </p:cBhvr>
                                    </p:animEffect>
                                  </p:childTnLst>
                                </p:cTn>
                              </p:par>
                            </p:childTnLst>
                          </p:cTn>
                        </p:par>
                        <p:par>
                          <p:cTn id="16" fill="hold">
                            <p:stCondLst>
                              <p:cond delay="3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120323_258886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20120323_258886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20120323_258886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323528" y="4585692"/>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vez llegado a la cima con el teleférico, comienza la segunda y fácil caminata de 20 minutos hasta la entrada de las cuevas. De nuevo, no puedes equivocarte. Sólo hay un camino hasta la entrada que verás a lo lejos mientras caminas.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blinds dir="vert"/>
      </p:transition>
    </mc:Choice>
    <mc:Fallback>
      <p:transition spd="slow" advTm="28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3000"/>
                                        <p:tgtEl>
                                          <p:spTgt spid="6"/>
                                        </p:tgtEl>
                                      </p:cBhvr>
                                    </p:animEffect>
                                  </p:childTnLst>
                                </p:cTn>
                              </p:par>
                              <p:par>
                                <p:cTn id="8" presetID="3"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horizontal)">
                                      <p:cBhvr>
                                        <p:cTn id="10" dur="3000"/>
                                        <p:tgtEl>
                                          <p:spTgt spid="5"/>
                                        </p:tgtEl>
                                      </p:cBhvr>
                                    </p:animEffect>
                                  </p:childTnLst>
                                </p:cTn>
                              </p:par>
                              <p:par>
                                <p:cTn id="11" presetID="17" presetClass="entr" presetSubtype="1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fltVal val="0"/>
                                          </p:val>
                                        </p:tav>
                                        <p:tav tm="100000">
                                          <p:val>
                                            <p:strVal val="#ppt_w"/>
                                          </p:val>
                                        </p:tav>
                                      </p:tavLst>
                                    </p:anim>
                                    <p:anim calcmode="lin" valueType="num">
                                      <p:cBhvr>
                                        <p:cTn id="14" dur="3000" fill="hold"/>
                                        <p:tgtEl>
                                          <p:spTgt spid="5"/>
                                        </p:tgtEl>
                                        <p:attrNameLst>
                                          <p:attrName>ppt_h</p:attrName>
                                        </p:attrNameLst>
                                      </p:cBhvr>
                                      <p:tavLst>
                                        <p:tav tm="0">
                                          <p:val>
                                            <p:strVal val="#ppt_h"/>
                                          </p:val>
                                        </p:tav>
                                        <p:tav tm="100000">
                                          <p:val>
                                            <p:strVal val="#ppt_h"/>
                                          </p:val>
                                        </p:tav>
                                      </p:tavLst>
                                    </p:anim>
                                  </p:childTnLst>
                                </p:cTn>
                              </p:par>
                              <p:par>
                                <p:cTn id="15" presetID="4"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ox(out)">
                                      <p:cBhvr>
                                        <p:cTn id="17" dur="3000"/>
                                        <p:tgtEl>
                                          <p:spTgt spid="4"/>
                                        </p:tgtEl>
                                      </p:cBhvr>
                                    </p:animEffect>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130204_65816.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20130204_65816.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20130204_65816.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251520" y="4657700"/>
            <a:ext cx="8424936" cy="923330"/>
          </a:xfrm>
          <a:prstGeom prst="rect">
            <a:avLst/>
          </a:prstGeom>
          <a:noFill/>
        </p:spPr>
        <p:txBody>
          <a:bodyPr wrap="square" rtlCol="0">
            <a:spAutoFit/>
          </a:bodyPr>
          <a:lstStyle/>
          <a:p>
            <a:r>
              <a:rPr lang="es-ES" i="1" dirty="0" err="1" smtClean="0">
                <a:effectLst>
                  <a:glow rad="101600">
                    <a:srgbClr val="C00000">
                      <a:alpha val="60000"/>
                    </a:srgbClr>
                  </a:glow>
                  <a:outerShdw blurRad="38100" dist="38100" dir="2700000" algn="tl">
                    <a:srgbClr val="000000">
                      <a:alpha val="43137"/>
                    </a:srgbClr>
                  </a:outerShdw>
                </a:effectLst>
              </a:rPr>
              <a:t>Eisriesenwelt</a:t>
            </a:r>
            <a:r>
              <a:rPr lang="es-ES" i="1" dirty="0" smtClean="0">
                <a:effectLst>
                  <a:glow rad="101600">
                    <a:srgbClr val="C00000">
                      <a:alpha val="60000"/>
                    </a:srgbClr>
                  </a:glow>
                  <a:outerShdw blurRad="38100" dist="38100" dir="2700000" algn="tl">
                    <a:srgbClr val="000000">
                      <a:alpha val="43137"/>
                    </a:srgbClr>
                  </a:outerShdw>
                </a:effectLst>
              </a:rPr>
              <a:t> (literalmente ‘Mundo de los gigantes de hielo’) es un sistema de cuevas situado en los macizos de </a:t>
            </a:r>
            <a:r>
              <a:rPr lang="es-ES" i="1" dirty="0" err="1" smtClean="0">
                <a:effectLst>
                  <a:glow rad="101600">
                    <a:srgbClr val="C00000">
                      <a:alpha val="60000"/>
                    </a:srgbClr>
                  </a:glow>
                  <a:outerShdw blurRad="38100" dist="38100" dir="2700000" algn="tl">
                    <a:srgbClr val="000000">
                      <a:alpha val="43137"/>
                    </a:srgbClr>
                  </a:outerShdw>
                </a:effectLst>
              </a:rPr>
              <a:t>Tennen</a:t>
            </a:r>
            <a:r>
              <a:rPr lang="es-ES" i="1" dirty="0" smtClean="0">
                <a:effectLst>
                  <a:glow rad="101600">
                    <a:srgbClr val="C00000">
                      <a:alpha val="60000"/>
                    </a:srgbClr>
                  </a:glow>
                  <a:outerShdw blurRad="38100" dist="38100" dir="2700000" algn="tl">
                    <a:srgbClr val="000000">
                      <a:alpha val="43137"/>
                    </a:srgbClr>
                  </a:outerShdw>
                </a:effectLst>
              </a:rPr>
              <a:t>, cerca de </a:t>
            </a:r>
            <a:r>
              <a:rPr lang="es-ES" i="1" dirty="0" err="1" smtClean="0">
                <a:effectLst>
                  <a:glow rad="101600">
                    <a:srgbClr val="C00000">
                      <a:alpha val="60000"/>
                    </a:srgbClr>
                  </a:glow>
                  <a:outerShdw blurRad="38100" dist="38100" dir="2700000" algn="tl">
                    <a:srgbClr val="000000">
                      <a:alpha val="43137"/>
                    </a:srgbClr>
                  </a:outerShdw>
                </a:effectLst>
              </a:rPr>
              <a:t>Werfen</a:t>
            </a:r>
            <a:r>
              <a:rPr lang="es-ES" i="1" dirty="0" smtClean="0">
                <a:effectLst>
                  <a:glow rad="101600">
                    <a:srgbClr val="C00000">
                      <a:alpha val="60000"/>
                    </a:srgbClr>
                  </a:glow>
                  <a:outerShdw blurRad="38100" dist="38100" dir="2700000" algn="tl">
                    <a:srgbClr val="000000">
                      <a:alpha val="43137"/>
                    </a:srgbClr>
                  </a:outerShdw>
                </a:effectLst>
              </a:rPr>
              <a:t> (Salzburgo, Austria). Fue descubierta en 1879 por el naturista </a:t>
            </a:r>
            <a:r>
              <a:rPr lang="es-ES" i="1" dirty="0" err="1" smtClean="0">
                <a:effectLst>
                  <a:glow rad="101600">
                    <a:srgbClr val="C00000">
                      <a:alpha val="60000"/>
                    </a:srgbClr>
                  </a:glow>
                  <a:outerShdw blurRad="38100" dist="38100" dir="2700000" algn="tl">
                    <a:srgbClr val="000000">
                      <a:alpha val="43137"/>
                    </a:srgbClr>
                  </a:outerShdw>
                </a:effectLst>
              </a:rPr>
              <a:t>salzburgués</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Anton</a:t>
            </a:r>
            <a:r>
              <a:rPr lang="es-ES" i="1" dirty="0" smtClean="0">
                <a:effectLst>
                  <a:glow rad="101600">
                    <a:srgbClr val="C00000">
                      <a:alpha val="60000"/>
                    </a:srgbClr>
                  </a:glow>
                  <a:outerShdw blurRad="38100" dist="38100" dir="2700000" algn="tl">
                    <a:srgbClr val="000000">
                      <a:alpha val="43137"/>
                    </a:srgbClr>
                  </a:outerShdw>
                </a:effectLst>
              </a:rPr>
              <a:t> von </a:t>
            </a:r>
            <a:r>
              <a:rPr lang="es-ES" i="1" dirty="0" err="1" smtClean="0">
                <a:effectLst>
                  <a:glow rad="101600">
                    <a:srgbClr val="C00000">
                      <a:alpha val="60000"/>
                    </a:srgbClr>
                  </a:glow>
                  <a:outerShdw blurRad="38100" dist="38100" dir="2700000" algn="tl">
                    <a:srgbClr val="000000">
                      <a:alpha val="43137"/>
                    </a:srgbClr>
                  </a:outerShdw>
                </a:effectLst>
              </a:rPr>
              <a:t>Posselt-Czorich</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8000">
        <p:checker/>
      </p:transition>
    </mc:Choice>
    <mc:Fallback>
      <p:transition spd="slow" advTm="28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3000"/>
                                        <p:tgtEl>
                                          <p:spTgt spid="6"/>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ppt_w+.3"/>
                                          </p:val>
                                        </p:tav>
                                        <p:tav tm="100000">
                                          <p:val>
                                            <p:strVal val="#ppt_w"/>
                                          </p:val>
                                        </p:tav>
                                      </p:tavLst>
                                    </p:anim>
                                    <p:anim calcmode="lin" valueType="num">
                                      <p:cBhvr>
                                        <p:cTn id="11" dur="3000" fill="hold"/>
                                        <p:tgtEl>
                                          <p:spTgt spid="6"/>
                                        </p:tgtEl>
                                        <p:attrNameLst>
                                          <p:attrName>ppt_h</p:attrName>
                                        </p:attrNameLst>
                                      </p:cBhvr>
                                      <p:tavLst>
                                        <p:tav tm="0">
                                          <p:val>
                                            <p:strVal val="#ppt_h"/>
                                          </p:val>
                                        </p:tav>
                                        <p:tav tm="100000">
                                          <p:val>
                                            <p:strVal val="#ppt_h"/>
                                          </p:val>
                                        </p:tav>
                                      </p:tavLst>
                                    </p:anim>
                                    <p:animEffect transition="in" filter="fade">
                                      <p:cBhvr>
                                        <p:cTn id="12" dur="3000"/>
                                        <p:tgtEl>
                                          <p:spTgt spid="6"/>
                                        </p:tgtEl>
                                      </p:cBhvr>
                                    </p:animEffect>
                                  </p:childTnLst>
                                </p:cTn>
                              </p:par>
                              <p:par>
                                <p:cTn id="13" presetID="8" presetClass="entr" presetSubtype="16"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amond(in)">
                                      <p:cBhvr>
                                        <p:cTn id="15" dur="3000"/>
                                        <p:tgtEl>
                                          <p:spTgt spid="5"/>
                                        </p:tgtEl>
                                      </p:cBhvr>
                                    </p:animEffect>
                                  </p:childTnLst>
                                </p:cTn>
                              </p:par>
                              <p:par>
                                <p:cTn id="16" presetID="17" presetClass="entr" presetSubtype="1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3" presetClass="entr" presetSubtype="1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linds(horizontal)">
                                      <p:cBhvr>
                                        <p:cTn id="22" dur="3000"/>
                                        <p:tgtEl>
                                          <p:spTgt spid="4"/>
                                        </p:tgtEl>
                                      </p:cBhvr>
                                    </p:animEffect>
                                  </p:childTnLst>
                                </p:cTn>
                              </p:par>
                            </p:childTnLst>
                          </p:cTn>
                        </p:par>
                        <p:par>
                          <p:cTn id="23" fill="hold">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7"/>
                                        </p:tgtEl>
                                        <p:attrNameLst>
                                          <p:attrName>style.visibility</p:attrName>
                                        </p:attrNameLst>
                                      </p:cBhvr>
                                      <p:to>
                                        <p:strVal val="visible"/>
                                      </p:to>
                                    </p:set>
                                    <p:animEffect transition="in" filter="fade">
                                      <p:cBhvr>
                                        <p:cTn id="26" dur="1000"/>
                                        <p:tgtEl>
                                          <p:spTgt spid="7"/>
                                        </p:tgtEl>
                                      </p:cBhvr>
                                    </p:animEffect>
                                    <p:anim calcmode="lin" valueType="num">
                                      <p:cBhvr>
                                        <p:cTn id="27" dur="1000" fill="hold"/>
                                        <p:tgtEl>
                                          <p:spTgt spid="7"/>
                                        </p:tgtEl>
                                        <p:attrNameLst>
                                          <p:attrName>ppt_x</p:attrName>
                                        </p:attrNameLst>
                                      </p:cBhvr>
                                      <p:tavLst>
                                        <p:tav tm="0">
                                          <p:val>
                                            <p:strVal val="#ppt_x-.1"/>
                                          </p:val>
                                        </p:tav>
                                        <p:tav tm="100000">
                                          <p:val>
                                            <p:strVal val="#ppt_x"/>
                                          </p:val>
                                        </p:tav>
                                      </p:tavLst>
                                    </p:anim>
                                    <p:anim calcmode="lin" valueType="num">
                                      <p:cBhvr>
                                        <p:cTn id="2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_1.jpg"/>
          <p:cNvPicPr>
            <a:picLocks noChangeAspect="1"/>
          </p:cNvPicPr>
          <p:nvPr/>
        </p:nvPicPr>
        <p:blipFill>
          <a:blip r:embed="rId2" cstate="print"/>
          <a:stretch>
            <a:fillRect/>
          </a:stretch>
        </p:blipFill>
        <p:spPr bwMode="auto">
          <a:xfrm>
            <a:off x="1979712" y="0"/>
            <a:ext cx="5112568"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rectángulo"/>
          <p:cNvSpPr/>
          <p:nvPr/>
        </p:nvSpPr>
        <p:spPr>
          <a:xfrm>
            <a:off x="0" y="0"/>
            <a:ext cx="1979613" cy="5715000"/>
          </a:xfrm>
          <a:prstGeom prst="rtTriangle">
            <a:avLst/>
          </a:prstGeom>
          <a:solidFill>
            <a:schemeClr val="tx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Triángulo rectángulo"/>
          <p:cNvSpPr/>
          <p:nvPr/>
        </p:nvSpPr>
        <p:spPr>
          <a:xfrm flipH="1">
            <a:off x="7092950" y="0"/>
            <a:ext cx="2051050" cy="5715000"/>
          </a:xfrm>
          <a:prstGeom prst="rtTriangle">
            <a:avLst/>
          </a:prstGeom>
          <a:solidFill>
            <a:schemeClr val="tx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Triángulo rectángulo"/>
          <p:cNvSpPr/>
          <p:nvPr/>
        </p:nvSpPr>
        <p:spPr>
          <a:xfrm flipH="1" flipV="1">
            <a:off x="0" y="0"/>
            <a:ext cx="1979613" cy="5715000"/>
          </a:xfrm>
          <a:prstGeom prst="rtTriangle">
            <a:avLst/>
          </a:prstGeom>
          <a:solidFill>
            <a:schemeClr val="tx1">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Triángulo rectángulo"/>
          <p:cNvSpPr/>
          <p:nvPr/>
        </p:nvSpPr>
        <p:spPr>
          <a:xfrm flipV="1">
            <a:off x="7092950" y="0"/>
            <a:ext cx="2051050" cy="5715000"/>
          </a:xfrm>
          <a:prstGeom prst="rtTriangle">
            <a:avLst/>
          </a:prstGeom>
          <a:solidFill>
            <a:schemeClr val="tx1">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1187624" y="4369668"/>
            <a:ext cx="64087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cosa muy importante a tener en cuenta. Hay aseos a lo largo del camino. En el centro de visitantes, en la estación inferior y superior del teleférico e incluso aquí en la cima de la montaña.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4000">
        <p:checker/>
      </p:transition>
    </mc:Choice>
    <mc:Fallback>
      <p:transition spd="slow" advTm="24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fltVal val="0"/>
                                          </p:val>
                                        </p:tav>
                                        <p:tav tm="100000">
                                          <p:val>
                                            <p:strVal val="#ppt_w"/>
                                          </p:val>
                                        </p:tav>
                                      </p:tavLst>
                                    </p:anim>
                                    <p:anim calcmode="lin" valueType="num">
                                      <p:cBhvr>
                                        <p:cTn id="8" dur="3000" fill="hold"/>
                                        <p:tgtEl>
                                          <p:spTgt spid="4"/>
                                        </p:tgtEl>
                                        <p:attrNameLst>
                                          <p:attrName>ppt_h</p:attrName>
                                        </p:attrNameLst>
                                      </p:cBhvr>
                                      <p:tavLst>
                                        <p:tav tm="0">
                                          <p:val>
                                            <p:strVal val="#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vertical)">
                                      <p:cBhvr>
                                        <p:cTn id="11" dur="3000"/>
                                        <p:tgtEl>
                                          <p:spTgt spid="4"/>
                                        </p:tgtEl>
                                      </p:cBhvr>
                                    </p:animEffect>
                                  </p:childTnLst>
                                </p:cTn>
                              </p:par>
                              <p:par>
                                <p:cTn id="12" presetID="2" presetClass="entr" presetSubtype="4"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ppt_x"/>
                                          </p:val>
                                        </p:tav>
                                        <p:tav tm="100000">
                                          <p:val>
                                            <p:strVal val="#ppt_x"/>
                                          </p:val>
                                        </p:tav>
                                      </p:tavLst>
                                    </p:anim>
                                    <p:anim calcmode="lin" valueType="num">
                                      <p:cBhvr additive="base">
                                        <p:cTn id="15" dur="3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ppt_x"/>
                                          </p:val>
                                        </p:tav>
                                        <p:tav tm="100000">
                                          <p:val>
                                            <p:strVal val="#ppt_x"/>
                                          </p:val>
                                        </p:tav>
                                      </p:tavLst>
                                    </p:anim>
                                    <p:anim calcmode="lin" valueType="num">
                                      <p:cBhvr additive="base">
                                        <p:cTn id="19" dur="30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9"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0-#ppt_w/2"/>
                                          </p:val>
                                        </p:tav>
                                        <p:tav tm="100000">
                                          <p:val>
                                            <p:strVal val="#ppt_x"/>
                                          </p:val>
                                        </p:tav>
                                      </p:tavLst>
                                    </p:anim>
                                    <p:anim calcmode="lin" valueType="num">
                                      <p:cBhvr additive="base">
                                        <p:cTn id="23" dur="3000" fill="hold"/>
                                        <p:tgtEl>
                                          <p:spTgt spid="7"/>
                                        </p:tgtEl>
                                        <p:attrNameLst>
                                          <p:attrName>ppt_y</p:attrName>
                                        </p:attrNameLst>
                                      </p:cBhvr>
                                      <p:tavLst>
                                        <p:tav tm="0">
                                          <p:val>
                                            <p:strVal val="0-#ppt_h/2"/>
                                          </p:val>
                                        </p:tav>
                                        <p:tav tm="100000">
                                          <p:val>
                                            <p:strVal val="#ppt_y"/>
                                          </p:val>
                                        </p:tav>
                                      </p:tavLst>
                                    </p:anim>
                                  </p:childTnLst>
                                </p:cTn>
                              </p:par>
                              <p:par>
                                <p:cTn id="24" presetID="2" presetClass="entr" presetSubtype="3"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0-#ppt_h/2"/>
                                          </p:val>
                                        </p:tav>
                                        <p:tav tm="100000">
                                          <p:val>
                                            <p:strVal val="#ppt_y"/>
                                          </p:val>
                                        </p:tav>
                                      </p:tavLst>
                                    </p:anim>
                                  </p:childTnLst>
                                </p:cTn>
                              </p:par>
                            </p:childTnLst>
                          </p:cTn>
                        </p:par>
                        <p:par>
                          <p:cTn id="28" fill="hold">
                            <p:stCondLst>
                              <p:cond delay="3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8"/>
                                        </p:tgtEl>
                                        <p:attrNameLst>
                                          <p:attrName>style.visibility</p:attrName>
                                        </p:attrNameLst>
                                      </p:cBhvr>
                                      <p:to>
                                        <p:strVal val="visible"/>
                                      </p:to>
                                    </p:set>
                                    <p:animEffect transition="in" filter="fade">
                                      <p:cBhvr>
                                        <p:cTn id="31" dur="1000"/>
                                        <p:tgtEl>
                                          <p:spTgt spid="8"/>
                                        </p:tgtEl>
                                      </p:cBhvr>
                                    </p:animEffect>
                                    <p:anim calcmode="lin" valueType="num">
                                      <p:cBhvr>
                                        <p:cTn id="32" dur="1000" fill="hold"/>
                                        <p:tgtEl>
                                          <p:spTgt spid="8"/>
                                        </p:tgtEl>
                                        <p:attrNameLst>
                                          <p:attrName>ppt_x</p:attrName>
                                        </p:attrNameLst>
                                      </p:cBhvr>
                                      <p:tavLst>
                                        <p:tav tm="0">
                                          <p:val>
                                            <p:strVal val="#ppt_x-.1"/>
                                          </p:val>
                                        </p:tav>
                                        <p:tav tm="100000">
                                          <p:val>
                                            <p:strVal val="#ppt_x"/>
                                          </p:val>
                                        </p:tav>
                                      </p:tavLst>
                                    </p:anim>
                                    <p:anim calcmode="lin" valueType="num">
                                      <p:cBhvr>
                                        <p:cTn id="33"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3.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Imagen3.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Imagen3.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323528"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  llegar a la entrada de las cuevas, hay un guía esperando. La visita guiada es la única forma de visitar el interior de las Cuevas de Hielo. Está incluido en el billete de 24 euros para las Cuevas y el teleférico.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250" advTm="26000">
        <p14:honeycomb/>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2000"/>
                                        <p:tgtEl>
                                          <p:spTgt spid="5"/>
                                        </p:tgtEl>
                                      </p:cBhvr>
                                    </p:animEffect>
                                    <p:set>
                                      <p:cBhvr>
                                        <p:cTn id="10" dur="1" fill="hold">
                                          <p:stCondLst>
                                            <p:cond delay="1999"/>
                                          </p:stCondLst>
                                        </p:cTn>
                                        <p:tgtEl>
                                          <p:spTgt spid="5"/>
                                        </p:tgtEl>
                                        <p:attrNameLst>
                                          <p:attrName>style.visibility</p:attrName>
                                        </p:attrNameLst>
                                      </p:cBhvr>
                                      <p:to>
                                        <p:strVal val="hidden"/>
                                      </p:to>
                                    </p:set>
                                  </p:childTnLst>
                                </p:cTn>
                              </p:par>
                              <p:par>
                                <p:cTn id="11" presetID="20" presetClass="entr" presetSubtype="0" fill="hold" nodeType="withEffect">
                                  <p:stCondLst>
                                    <p:cond delay="1500"/>
                                  </p:stCondLst>
                                  <p:childTnLst>
                                    <p:set>
                                      <p:cBhvr>
                                        <p:cTn id="12" dur="1" fill="hold">
                                          <p:stCondLst>
                                            <p:cond delay="0"/>
                                          </p:stCondLst>
                                        </p:cTn>
                                        <p:tgtEl>
                                          <p:spTgt spid="4"/>
                                        </p:tgtEl>
                                        <p:attrNameLst>
                                          <p:attrName>style.visibility</p:attrName>
                                        </p:attrNameLst>
                                      </p:cBhvr>
                                      <p:to>
                                        <p:strVal val="visible"/>
                                      </p:to>
                                    </p:set>
                                    <p:animEffect transition="in" filter="wedge">
                                      <p:cBhvr>
                                        <p:cTn id="13" dur="2000"/>
                                        <p:tgtEl>
                                          <p:spTgt spid="4"/>
                                        </p:tgtEl>
                                      </p:cBhvr>
                                    </p:animEffect>
                                  </p:childTnLst>
                                </p:cTn>
                              </p:par>
                              <p:par>
                                <p:cTn id="14" presetID="23" presetClass="entr" presetSubtype="272" fill="hold" nodeType="withEffect">
                                  <p:stCondLst>
                                    <p:cond delay="1500"/>
                                  </p:stCondLst>
                                  <p:childTnLst>
                                    <p:set>
                                      <p:cBhvr>
                                        <p:cTn id="15" dur="1" fill="hold">
                                          <p:stCondLst>
                                            <p:cond delay="0"/>
                                          </p:stCondLst>
                                        </p:cTn>
                                        <p:tgtEl>
                                          <p:spTgt spid="4"/>
                                        </p:tgtEl>
                                        <p:attrNameLst>
                                          <p:attrName>style.visibility</p:attrName>
                                        </p:attrNameLst>
                                      </p:cBhvr>
                                      <p:to>
                                        <p:strVal val="visible"/>
                                      </p:to>
                                    </p:set>
                                    <p:anim calcmode="lin" valueType="num">
                                      <p:cBhvr>
                                        <p:cTn id="16" dur="2000" fill="hold"/>
                                        <p:tgtEl>
                                          <p:spTgt spid="4"/>
                                        </p:tgtEl>
                                        <p:attrNameLst>
                                          <p:attrName>ppt_w</p:attrName>
                                        </p:attrNameLst>
                                      </p:cBhvr>
                                      <p:tavLst>
                                        <p:tav tm="0">
                                          <p:val>
                                            <p:strVal val="2/3*#ppt_w"/>
                                          </p:val>
                                        </p:tav>
                                        <p:tav tm="100000">
                                          <p:val>
                                            <p:strVal val="#ppt_w"/>
                                          </p:val>
                                        </p:tav>
                                      </p:tavLst>
                                    </p:anim>
                                    <p:anim calcmode="lin" valueType="num">
                                      <p:cBhvr>
                                        <p:cTn id="17" dur="2000" fill="hold"/>
                                        <p:tgtEl>
                                          <p:spTgt spid="4"/>
                                        </p:tgtEl>
                                        <p:attrNameLst>
                                          <p:attrName>ppt_h</p:attrName>
                                        </p:attrNameLst>
                                      </p:cBhvr>
                                      <p:tavLst>
                                        <p:tav tm="0">
                                          <p:val>
                                            <p:strVal val="2/3*#ppt_h"/>
                                          </p:val>
                                        </p:tav>
                                        <p:tav tm="100000">
                                          <p:val>
                                            <p:strVal val="#ppt_h"/>
                                          </p:val>
                                        </p:tav>
                                      </p:tavLst>
                                    </p:anim>
                                  </p:childTnLst>
                                </p:cTn>
                              </p:par>
                            </p:childTnLst>
                          </p:cTn>
                        </p:par>
                        <p:par>
                          <p:cTn id="18" fill="hold">
                            <p:stCondLst>
                              <p:cond delay="35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6 NOV 1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16 NOV 1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16 NOV 1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467544"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Por eso no es recomendable hacer una excursión desde Salzburgo a las Cuevas de Hielo. Dentro de las Cuevas, hay un guía de todos modos. Las visitas duran 70 minutos y comienzan aproximadamente cada media hora.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26000">
        <p14:vortex dir="r"/>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edge">
                                      <p:cBhvr>
                                        <p:cTn id="7" dur="3000"/>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4/3*#ppt_w"/>
                                          </p:val>
                                        </p:tav>
                                        <p:tav tm="100000">
                                          <p:val>
                                            <p:strVal val="#ppt_w"/>
                                          </p:val>
                                        </p:tav>
                                      </p:tavLst>
                                    </p:anim>
                                    <p:anim calcmode="lin" valueType="num">
                                      <p:cBhvr>
                                        <p:cTn id="11" dur="3000" fill="hold"/>
                                        <p:tgtEl>
                                          <p:spTgt spid="6"/>
                                        </p:tgtEl>
                                        <p:attrNameLst>
                                          <p:attrName>ppt_h</p:attrName>
                                        </p:attrNameLst>
                                      </p:cBhvr>
                                      <p:tavLst>
                                        <p:tav tm="0">
                                          <p:val>
                                            <p:strVal val="4/3*#ppt_h"/>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arn(outVertical)">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par>
                                <p:cTn id="19" presetID="3" presetClass="entr" presetSubtype="5"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linds(vertical)">
                                      <p:cBhvr>
                                        <p:cTn id="21" dur="3000"/>
                                        <p:tgtEl>
                                          <p:spTgt spid="4"/>
                                        </p:tgtEl>
                                      </p:cBhvr>
                                    </p:animEffec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4/3*#ppt_w"/>
                                          </p:val>
                                        </p:tav>
                                        <p:tav tm="100000">
                                          <p:val>
                                            <p:strVal val="#ppt_w"/>
                                          </p:val>
                                        </p:tav>
                                      </p:tavLst>
                                    </p:anim>
                                    <p:anim calcmode="lin" valueType="num">
                                      <p:cBhvr>
                                        <p:cTn id="25" dur="3000" fill="hold"/>
                                        <p:tgtEl>
                                          <p:spTgt spid="4"/>
                                        </p:tgtEl>
                                        <p:attrNameLst>
                                          <p:attrName>ppt_h</p:attrName>
                                        </p:attrNameLst>
                                      </p:cBhvr>
                                      <p:tavLst>
                                        <p:tav tm="0">
                                          <p:val>
                                            <p:strVal val="4/3*#ppt_h"/>
                                          </p:val>
                                        </p:tav>
                                        <p:tav tm="100000">
                                          <p:val>
                                            <p:strVal val="#ppt_h"/>
                                          </p:val>
                                        </p:tav>
                                      </p:tavLst>
                                    </p:anim>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2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2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683568" y="4585692"/>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vez que comienza el recorrido, cada 4 personas recibe una lámpara de aceite. El guía dividirá los grupos en inglés y alemán, y se adentrarán en la oscuridad y el frío de la mayor cueva de hielo del mundo.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25000">
        <p14:vortex dir="r"/>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out)">
                                      <p:cBhvr>
                                        <p:cTn id="7" dur="4000"/>
                                        <p:tgtEl>
                                          <p:spTgt spid="6"/>
                                        </p:tgtEl>
                                      </p:cBhvr>
                                    </p:animEffect>
                                  </p:childTnLst>
                                </p:cTn>
                              </p:par>
                              <p:par>
                                <p:cTn id="8" presetID="18" presetClass="entr" presetSubtype="1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strips(downLeft)">
                                      <p:cBhvr>
                                        <p:cTn id="10" dur="4000"/>
                                        <p:tgtEl>
                                          <p:spTgt spid="5"/>
                                        </p:tgtEl>
                                      </p:cBhvr>
                                    </p:animEffect>
                                  </p:childTnLst>
                                </p:cTn>
                              </p:par>
                              <p:par>
                                <p:cTn id="11" presetID="18" presetClass="entr" presetSubtype="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strips(downRight)">
                                      <p:cBhvr>
                                        <p:cTn id="13" dur="4000"/>
                                        <p:tgtEl>
                                          <p:spTgt spid="4"/>
                                        </p:tgtEl>
                                      </p:cBhvr>
                                    </p:animEffect>
                                  </p:childTnLst>
                                </p:cTn>
                              </p:par>
                              <p:par>
                                <p:cTn id="14" presetID="40" presetClass="entr" presetSubtype="0" fill="hold" grpId="0" nodeType="withEffect">
                                  <p:stCondLst>
                                    <p:cond delay="3000"/>
                                  </p:stCondLst>
                                  <p:iterate type="lt">
                                    <p:tmPct val="10000"/>
                                  </p:iterate>
                                  <p:childTnLst>
                                    <p:set>
                                      <p:cBhvr>
                                        <p:cTn id="15" dur="1" fill="hold">
                                          <p:stCondLst>
                                            <p:cond delay="0"/>
                                          </p:stCondLst>
                                        </p:cTn>
                                        <p:tgtEl>
                                          <p:spTgt spid="7"/>
                                        </p:tgtEl>
                                        <p:attrNameLst>
                                          <p:attrName>style.visibility</p:attrName>
                                        </p:attrNameLst>
                                      </p:cBhvr>
                                      <p:to>
                                        <p:strVal val="visible"/>
                                      </p:to>
                                    </p:set>
                                    <p:animEffect transition="in" filter="fade">
                                      <p:cBhvr>
                                        <p:cTn id="16" dur="1000"/>
                                        <p:tgtEl>
                                          <p:spTgt spid="7"/>
                                        </p:tgtEl>
                                      </p:cBhvr>
                                    </p:animEffect>
                                    <p:anim calcmode="lin" valueType="num">
                                      <p:cBhvr>
                                        <p:cTn id="17" dur="1000" fill="hold"/>
                                        <p:tgtEl>
                                          <p:spTgt spid="7"/>
                                        </p:tgtEl>
                                        <p:attrNameLst>
                                          <p:attrName>ppt_x</p:attrName>
                                        </p:attrNameLst>
                                      </p:cBhvr>
                                      <p:tavLst>
                                        <p:tav tm="0">
                                          <p:val>
                                            <p:strVal val="#ppt_x-.1"/>
                                          </p:val>
                                        </p:tav>
                                        <p:tav tm="100000">
                                          <p:val>
                                            <p:strVal val="#ppt_x"/>
                                          </p:val>
                                        </p:tav>
                                      </p:tavLst>
                                    </p:anim>
                                    <p:anim calcmode="lin" valueType="num">
                                      <p:cBhvr>
                                        <p:cTn id="1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Gante-a22959036.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Gante-a22959036.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Gante-a22959036.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467544"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40 km. de Salzburgo, en la ciudad de </a:t>
            </a:r>
            <a:r>
              <a:rPr lang="es-ES" i="1" dirty="0" err="1" smtClean="0">
                <a:effectLst>
                  <a:glow rad="101600">
                    <a:srgbClr val="C00000">
                      <a:alpha val="60000"/>
                    </a:srgbClr>
                  </a:glow>
                  <a:outerShdw blurRad="38100" dist="38100" dir="2700000" algn="tl">
                    <a:srgbClr val="000000">
                      <a:alpha val="43137"/>
                    </a:srgbClr>
                  </a:outerShdw>
                </a:effectLst>
              </a:rPr>
              <a:t>Werfen</a:t>
            </a:r>
            <a:r>
              <a:rPr lang="es-ES" i="1" dirty="0" smtClean="0">
                <a:effectLst>
                  <a:glow rad="101600">
                    <a:srgbClr val="C00000">
                      <a:alpha val="60000"/>
                    </a:srgbClr>
                  </a:glow>
                  <a:outerShdw blurRad="38100" dist="38100" dir="2700000" algn="tl">
                    <a:srgbClr val="000000">
                      <a:alpha val="43137"/>
                    </a:srgbClr>
                  </a:outerShdw>
                </a:effectLst>
              </a:rPr>
              <a:t>, se encuentra la mayor cueva de hielo accesible al público del mundo, </a:t>
            </a:r>
            <a:r>
              <a:rPr lang="es-ES" i="1" dirty="0" err="1" smtClean="0">
                <a:effectLst>
                  <a:glow rad="101600">
                    <a:srgbClr val="C00000">
                      <a:alpha val="60000"/>
                    </a:srgbClr>
                  </a:glow>
                  <a:outerShdw blurRad="38100" dist="38100" dir="2700000" algn="tl">
                    <a:srgbClr val="000000">
                      <a:alpha val="43137"/>
                    </a:srgbClr>
                  </a:outerShdw>
                </a:effectLst>
              </a:rPr>
              <a:t>Eisriesenwelt</a:t>
            </a:r>
            <a:r>
              <a:rPr lang="es-ES" i="1" dirty="0" smtClean="0">
                <a:effectLst>
                  <a:glow rad="101600">
                    <a:srgbClr val="C00000">
                      <a:alpha val="60000"/>
                    </a:srgbClr>
                  </a:glow>
                  <a:outerShdw blurRad="38100" dist="38100" dir="2700000" algn="tl">
                    <a:srgbClr val="000000">
                      <a:alpha val="43137"/>
                    </a:srgbClr>
                  </a:outerShdw>
                </a:effectLst>
              </a:rPr>
              <a:t>. Un auténtico espectáculo de la naturaleza que no fue descubierta hasta 1879 por el explorador de Salzburgo, Antón von </a:t>
            </a:r>
            <a:r>
              <a:rPr lang="es-ES" i="1" dirty="0" err="1" smtClean="0">
                <a:effectLst>
                  <a:glow rad="101600">
                    <a:srgbClr val="C00000">
                      <a:alpha val="60000"/>
                    </a:srgbClr>
                  </a:glow>
                  <a:outerShdw blurRad="38100" dist="38100" dir="2700000" algn="tl">
                    <a:srgbClr val="000000">
                      <a:alpha val="43137"/>
                    </a:srgbClr>
                  </a:outerShdw>
                </a:effectLst>
              </a:rPr>
              <a:t>Posselt-Czorich</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31000">
        <p14:vortex dir="r"/>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1"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4)">
                                      <p:cBhvr>
                                        <p:cTn id="13" dur="3000"/>
                                        <p:tgtEl>
                                          <p:spTgt spid="4"/>
                                        </p:tgtEl>
                                      </p:cBhvr>
                                    </p:animEffect>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6257883736_af1fb00a5f_b.jpg"/>
          <p:cNvPicPr>
            <a:picLocks noGrp="1" noChangeAspect="1"/>
          </p:cNvPicPr>
          <p:nvPr>
            <p:ph idx="1"/>
          </p:nvPr>
        </p:nvPicPr>
        <p:blipFill>
          <a:blip r:embed="rId2" cstate="print"/>
          <a:stretch>
            <a:fillRect/>
          </a:stretch>
        </p:blipFill>
        <p:spPr>
          <a:xfrm>
            <a:off x="4877" y="-254"/>
            <a:ext cx="9134246" cy="5708904"/>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3 Marcador de contenido" descr="6257883736_af1fb00a5f_b.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3 Marcador de contenido" descr="6257883736_af1fb00a5f_b.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395536" y="4945732"/>
            <a:ext cx="799288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Pese a que la cueva tiene más de 40 kilómetros de galerías, únicamente el primer kilómetro se puede visitar y siempre y cuando sea verano.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0000">
        <p15:prstTrans prst="peelOff"/>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6"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ircle(out)">
                                      <p:cBhvr>
                                        <p:cTn id="13" dur="3000"/>
                                        <p:tgtEl>
                                          <p:spTgt spid="4"/>
                                        </p:tgtEl>
                                      </p:cBhvr>
                                    </p:animEffect>
                                  </p:childTnLst>
                                </p:cTn>
                              </p:par>
                              <p:par>
                                <p:cTn id="14" presetID="23" presetClass="entr" presetSubtype="27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2/3*#ppt_w"/>
                                          </p:val>
                                        </p:tav>
                                        <p:tav tm="100000">
                                          <p:val>
                                            <p:strVal val="#ppt_w"/>
                                          </p:val>
                                        </p:tav>
                                      </p:tavLst>
                                    </p:anim>
                                    <p:anim calcmode="lin" valueType="num">
                                      <p:cBhvr>
                                        <p:cTn id="17" dur="3000" fill="hold"/>
                                        <p:tgtEl>
                                          <p:spTgt spid="4"/>
                                        </p:tgtEl>
                                        <p:attrNameLst>
                                          <p:attrName>ppt_h</p:attrName>
                                        </p:attrNameLst>
                                      </p:cBhvr>
                                      <p:tavLst>
                                        <p:tav tm="0">
                                          <p:val>
                                            <p:strVal val="2/3*#ppt_h"/>
                                          </p:val>
                                        </p:tav>
                                        <p:tav tm="100000">
                                          <p:val>
                                            <p:strVal val="#ppt_h"/>
                                          </p:val>
                                        </p:tav>
                                      </p:tavLst>
                                    </p:anim>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1"/>
                                          </p:val>
                                        </p:tav>
                                        <p:tav tm="100000">
                                          <p:val>
                                            <p:strVal val="#ppt_x"/>
                                          </p:val>
                                        </p:tav>
                                      </p:tavLst>
                                    </p:anim>
                                    <p:anim calcmode="lin" valueType="num">
                                      <p:cBhvr>
                                        <p:cTn id="23"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6265080460_c9d5bc5501_b.jpg"/>
          <p:cNvPicPr>
            <a:picLocks noGrp="1" noChangeAspect="1"/>
          </p:cNvPicPr>
          <p:nvPr>
            <p:ph idx="1"/>
          </p:nvPr>
        </p:nvPicPr>
        <p:blipFill>
          <a:blip r:embed="rId2" cstate="print"/>
          <a:stretch>
            <a:fillRect/>
          </a:stretch>
        </p:blipFill>
        <p:spPr>
          <a:xfrm>
            <a:off x="0" y="-14864"/>
            <a:ext cx="4578703" cy="5729864"/>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3 Marcador de contenido" descr="6265080460_c9d5bc5501_b.jpg"/>
          <p:cNvPicPr>
            <a:picLocks noChangeAspect="1"/>
          </p:cNvPicPr>
          <p:nvPr/>
        </p:nvPicPr>
        <p:blipFill>
          <a:blip r:embed="rId2" cstate="print"/>
          <a:stretch>
            <a:fillRect/>
          </a:stretch>
        </p:blipFill>
        <p:spPr bwMode="auto">
          <a:xfrm>
            <a:off x="5175" y="-15484"/>
            <a:ext cx="456682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3 Marcador de contenido" descr="6265080460_c9d5bc5501_b.jpg"/>
          <p:cNvPicPr>
            <a:picLocks noChangeAspect="1"/>
          </p:cNvPicPr>
          <p:nvPr/>
        </p:nvPicPr>
        <p:blipFill>
          <a:blip r:embed="rId2" cstate="print"/>
          <a:stretch>
            <a:fillRect/>
          </a:stretch>
        </p:blipFill>
        <p:spPr bwMode="auto">
          <a:xfrm>
            <a:off x="5175" y="-15484"/>
            <a:ext cx="456682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4716016" y="1705372"/>
            <a:ext cx="4248472" cy="224676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Las bajas temperaturas hacen que las corrientes de aire que circulan por las cuevas moldeen el agua y hielo que recubre la gruta, por lo que estas cuevas son siempre un misterio en constante cambio, cosa que las hace aún más atractivas.</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28000">
        <p14:shred pattern="rectangle"/>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7"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2000" fill="hold"/>
                                        <p:tgtEl>
                                          <p:spTgt spid="4"/>
                                        </p:tgtEl>
                                        <p:attrNameLst>
                                          <p:attrName>ppt_x</p:attrName>
                                        </p:attrNameLst>
                                      </p:cBhvr>
                                      <p:tavLst>
                                        <p:tav tm="0">
                                          <p:val>
                                            <p:strVal val="#ppt_x"/>
                                          </p:val>
                                        </p:tav>
                                        <p:tav tm="100000">
                                          <p:val>
                                            <p:strVal val="#ppt_x"/>
                                          </p:val>
                                        </p:tav>
                                      </p:tavLst>
                                    </p:anim>
                                    <p:anim calcmode="lin" valueType="num">
                                      <p:cBhvr>
                                        <p:cTn id="14" dur="2000" fill="hold"/>
                                        <p:tgtEl>
                                          <p:spTgt spid="4"/>
                                        </p:tgtEl>
                                        <p:attrNameLst>
                                          <p:attrName>ppt_y</p:attrName>
                                        </p:attrNameLst>
                                      </p:cBhvr>
                                      <p:tavLst>
                                        <p:tav tm="0">
                                          <p:val>
                                            <p:strVal val="#ppt_y+#ppt_h/2"/>
                                          </p:val>
                                        </p:tav>
                                        <p:tav tm="100000">
                                          <p:val>
                                            <p:strVal val="#ppt_y"/>
                                          </p:val>
                                        </p:tav>
                                      </p:tavLst>
                                    </p:anim>
                                    <p:anim calcmode="lin" valueType="num">
                                      <p:cBhvr>
                                        <p:cTn id="15" dur="2000" fill="hold"/>
                                        <p:tgtEl>
                                          <p:spTgt spid="4"/>
                                        </p:tgtEl>
                                        <p:attrNameLst>
                                          <p:attrName>ppt_w</p:attrName>
                                        </p:attrNameLst>
                                      </p:cBhvr>
                                      <p:tavLst>
                                        <p:tav tm="0">
                                          <p:val>
                                            <p:strVal val="#ppt_w"/>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childTnLst>
                                </p:cTn>
                              </p:par>
                              <p:par>
                                <p:cTn id="17" presetID="8"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amond(out)">
                                      <p:cBhvr>
                                        <p:cTn id="19" dur="2500"/>
                                        <p:tgtEl>
                                          <p:spTgt spid="4"/>
                                        </p:tgtEl>
                                      </p:cBhvr>
                                    </p:animEffect>
                                  </p:childTnLst>
                                </p:cTn>
                              </p:par>
                              <p:par>
                                <p:cTn id="20" presetID="23" presetClass="entr" presetSubtype="16"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3000" fill="hold"/>
                                        <p:tgtEl>
                                          <p:spTgt spid="4"/>
                                        </p:tgtEl>
                                        <p:attrNameLst>
                                          <p:attrName>ppt_w</p:attrName>
                                        </p:attrNameLst>
                                      </p:cBhvr>
                                      <p:tavLst>
                                        <p:tav tm="0">
                                          <p:val>
                                            <p:fltVal val="0"/>
                                          </p:val>
                                        </p:tav>
                                        <p:tav tm="100000">
                                          <p:val>
                                            <p:strVal val="#ppt_w"/>
                                          </p:val>
                                        </p:tav>
                                      </p:tavLst>
                                    </p:anim>
                                    <p:anim calcmode="lin" valueType="num">
                                      <p:cBhvr>
                                        <p:cTn id="23" dur="3000" fill="hold"/>
                                        <p:tgtEl>
                                          <p:spTgt spid="4"/>
                                        </p:tgtEl>
                                        <p:attrNameLst>
                                          <p:attrName>ppt_h</p:attrName>
                                        </p:attrNameLst>
                                      </p:cBhvr>
                                      <p:tavLst>
                                        <p:tav tm="0">
                                          <p:val>
                                            <p:fltVal val="0"/>
                                          </p:val>
                                        </p:tav>
                                        <p:tav tm="100000">
                                          <p:val>
                                            <p:strVal val="#ppt_h"/>
                                          </p:val>
                                        </p:tav>
                                      </p:tavLst>
                                    </p:anim>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rma-1.jpg"/>
          <p:cNvPicPr>
            <a:picLocks noChangeAspect="1"/>
          </p:cNvPicPr>
          <p:nvPr/>
        </p:nvPicPr>
        <p:blipFill>
          <a:blip r:embed="rId2" cstate="print"/>
          <a:stretch>
            <a:fillRect/>
          </a:stretch>
        </p:blipFill>
        <p:spPr bwMode="auto">
          <a:xfrm>
            <a:off x="2123728" y="0"/>
            <a:ext cx="4968552"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2124075" cy="5715000"/>
          </a:xfrm>
          <a:prstGeom prst="rect">
            <a:avLst/>
          </a:prstGeom>
          <a:solidFill>
            <a:schemeClr val="tx2">
              <a:lumMod val="2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7092950" y="0"/>
            <a:ext cx="2051050" cy="5715000"/>
          </a:xfrm>
          <a:prstGeom prst="rect">
            <a:avLst/>
          </a:prstGeom>
          <a:solidFill>
            <a:schemeClr val="tx2">
              <a:lumMod val="2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7" name="6 Imagen" descr="irma-1.jpg"/>
          <p:cNvPicPr>
            <a:picLocks noChangeAspect="1"/>
          </p:cNvPicPr>
          <p:nvPr/>
        </p:nvPicPr>
        <p:blipFill>
          <a:blip r:embed="rId2" cstate="print"/>
          <a:stretch>
            <a:fillRect/>
          </a:stretch>
        </p:blipFill>
        <p:spPr bwMode="auto">
          <a:xfrm>
            <a:off x="2123728" y="0"/>
            <a:ext cx="4968552"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1979712" y="4657700"/>
            <a:ext cx="525658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 excursión revela un paraíso subterráneo de formaciones de hielo natural, a las que solo se puede acceder como parte de un recorrido.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19000">
        <p14:shred pattern="rectangle"/>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3000"/>
                                        <p:tgtEl>
                                          <p:spTgt spid="5"/>
                                        </p:tgtEl>
                                      </p:cBhvr>
                                    </p:animEffect>
                                  </p:childTnLst>
                                </p:cTn>
                              </p:par>
                              <p:par>
                                <p:cTn id="8" presetID="3"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3000"/>
                                        <p:tgtEl>
                                          <p:spTgt spid="6"/>
                                        </p:tgtEl>
                                      </p:cBhvr>
                                    </p:animEffect>
                                  </p:childTnLst>
                                </p:cTn>
                              </p:par>
                              <p:par>
                                <p:cTn id="11" presetID="8" presetClass="entr" presetSubtype="3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diamond(out)">
                                      <p:cBhvr>
                                        <p:cTn id="13" dur="3000"/>
                                        <p:tgtEl>
                                          <p:spTgt spid="7"/>
                                        </p:tgtEl>
                                      </p:cBhvr>
                                    </p:animEffect>
                                  </p:childTnLst>
                                </p:cTn>
                              </p:par>
                              <p:par>
                                <p:cTn id="14" presetID="50" presetClass="entr" presetSubtype="0" decel="100000"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3000" fill="hold"/>
                                        <p:tgtEl>
                                          <p:spTgt spid="7"/>
                                        </p:tgtEl>
                                        <p:attrNameLst>
                                          <p:attrName>ppt_w</p:attrName>
                                        </p:attrNameLst>
                                      </p:cBhvr>
                                      <p:tavLst>
                                        <p:tav tm="0">
                                          <p:val>
                                            <p:strVal val="#ppt_w+.3"/>
                                          </p:val>
                                        </p:tav>
                                        <p:tav tm="100000">
                                          <p:val>
                                            <p:strVal val="#ppt_w"/>
                                          </p:val>
                                        </p:tav>
                                      </p:tavLst>
                                    </p:anim>
                                    <p:anim calcmode="lin" valueType="num">
                                      <p:cBhvr>
                                        <p:cTn id="17" dur="3000" fill="hold"/>
                                        <p:tgtEl>
                                          <p:spTgt spid="7"/>
                                        </p:tgtEl>
                                        <p:attrNameLst>
                                          <p:attrName>ppt_h</p:attrName>
                                        </p:attrNameLst>
                                      </p:cBhvr>
                                      <p:tavLst>
                                        <p:tav tm="0">
                                          <p:val>
                                            <p:strVal val="#ppt_h"/>
                                          </p:val>
                                        </p:tav>
                                        <p:tav tm="100000">
                                          <p:val>
                                            <p:strVal val="#ppt_h"/>
                                          </p:val>
                                        </p:tav>
                                      </p:tavLst>
                                    </p:anim>
                                    <p:animEffect transition="in" filter="fade">
                                      <p:cBhvr>
                                        <p:cTn id="18" dur="3000"/>
                                        <p:tgtEl>
                                          <p:spTgt spid="7"/>
                                        </p:tgtEl>
                                      </p:cBhvr>
                                    </p:animEffect>
                                  </p:childTnLst>
                                </p:cTn>
                              </p:par>
                              <p:par>
                                <p:cTn id="19" presetID="21" presetClass="entr" presetSubtype="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heel(8)">
                                      <p:cBhvr>
                                        <p:cTn id="21" dur="3000"/>
                                        <p:tgtEl>
                                          <p:spTgt spid="4"/>
                                        </p:tgtEl>
                                      </p:cBhvr>
                                    </p:animEffect>
                                  </p:childTnLst>
                                </p:cTn>
                              </p:par>
                            </p:childTnLst>
                          </p:cTn>
                        </p:par>
                        <p:par>
                          <p:cTn id="22" fill="hold">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1"/>
                                          </p:val>
                                        </p:tav>
                                        <p:tav tm="100000">
                                          <p:val>
                                            <p:strVal val="#ppt_x"/>
                                          </p:val>
                                        </p:tav>
                                      </p:tavLst>
                                    </p:anim>
                                    <p:anim calcmode="lin" valueType="num">
                                      <p:cBhvr>
                                        <p:cTn id="27"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lores-de-Otoo-11-a2293484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Colores-de-Otoo-11-a2293484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Colores-de-Otoo-11-a2293484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251520"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 poco de esfuerzo físico para recorrer unos 134 metros de altitud durante un recorrido por la cueva de hielo. Esto corresponde aproximadamente al ascenso por la escalera de un gran edificio de gran altura. Cada visitante es responsable de determinar si él o ella es capaz de realizar este esfuerzo.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34000">
        <p14:shred pattern="rectangle"/>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6" presetClass="exit" presetSubtype="42" fill="hold" nodeType="withEffect">
                                  <p:stCondLst>
                                    <p:cond delay="0"/>
                                  </p:stCondLst>
                                  <p:childTnLst>
                                    <p:animEffect transition="out" filter="barn(outHorizont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3"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plus(out)">
                                      <p:cBhvr>
                                        <p:cTn id="13" dur="3000"/>
                                        <p:tgtEl>
                                          <p:spTgt spid="4"/>
                                        </p:tgtEl>
                                      </p:cBhvr>
                                    </p:animEffec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4/3*#ppt_w"/>
                                          </p:val>
                                        </p:tav>
                                        <p:tav tm="100000">
                                          <p:val>
                                            <p:strVal val="#ppt_w"/>
                                          </p:val>
                                        </p:tav>
                                      </p:tavLst>
                                    </p:anim>
                                    <p:anim calcmode="lin" valueType="num">
                                      <p:cBhvr>
                                        <p:cTn id="17" dur="3000" fill="hold"/>
                                        <p:tgtEl>
                                          <p:spTgt spid="4"/>
                                        </p:tgtEl>
                                        <p:attrNameLst>
                                          <p:attrName>ppt_h</p:attrName>
                                        </p:attrNameLst>
                                      </p:cBhvr>
                                      <p:tavLst>
                                        <p:tav tm="0">
                                          <p:val>
                                            <p:strVal val="4/3*#ppt_h"/>
                                          </p:val>
                                        </p:tav>
                                        <p:tav tm="100000">
                                          <p:val>
                                            <p:strVal val="#ppt_h"/>
                                          </p:val>
                                        </p:tav>
                                      </p:tavLst>
                                    </p:anim>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2410827105_f1269c5976_o.jpg"/>
          <p:cNvPicPr>
            <a:picLocks noChangeAspect="1"/>
          </p:cNvPicPr>
          <p:nvPr/>
        </p:nvPicPr>
        <p:blipFill>
          <a:blip r:embed="rId2" cstate="print"/>
          <a:stretch>
            <a:fillRect/>
          </a:stretch>
        </p:blipFill>
        <p:spPr bwMode="auto">
          <a:xfrm>
            <a:off x="-396552" y="0"/>
            <a:ext cx="9937104"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2410827105_f1269c5976_o.jpg"/>
          <p:cNvPicPr>
            <a:picLocks noChangeAspect="1"/>
          </p:cNvPicPr>
          <p:nvPr/>
        </p:nvPicPr>
        <p:blipFill>
          <a:blip r:embed="rId2" cstate="print"/>
          <a:stretch>
            <a:fillRect/>
          </a:stretch>
        </p:blipFill>
        <p:spPr bwMode="auto">
          <a:xfrm>
            <a:off x="-396552" y="0"/>
            <a:ext cx="9937104"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2410827105_f1269c5976_o.jpg"/>
          <p:cNvPicPr>
            <a:picLocks noChangeAspect="1"/>
          </p:cNvPicPr>
          <p:nvPr/>
        </p:nvPicPr>
        <p:blipFill>
          <a:blip r:embed="rId2" cstate="print"/>
          <a:stretch>
            <a:fillRect/>
          </a:stretch>
        </p:blipFill>
        <p:spPr bwMode="auto">
          <a:xfrm>
            <a:off x="-396552" y="0"/>
            <a:ext cx="9937104"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467544" y="4585692"/>
            <a:ext cx="810039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¡No hay duda de que la belleza de las esculturas de hielo y la impresionante dimensión de la cueva compensarán cualquier tensión! El ritmo del recorrido se ajustará al grupo de visitantes.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14:flip dir="r"/>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amond(out)">
                                      <p:cBhvr>
                                        <p:cTn id="7" dur="3000"/>
                                        <p:tgtEl>
                                          <p:spTgt spid="7"/>
                                        </p:tgtEl>
                                      </p:cBhvr>
                                    </p:animEffect>
                                  </p:childTnLst>
                                </p:cTn>
                              </p:par>
                              <p:par>
                                <p:cTn id="8" presetID="2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edge">
                                      <p:cBhvr>
                                        <p:cTn id="10" dur="3000"/>
                                        <p:tgtEl>
                                          <p:spTgt spid="6"/>
                                        </p:tgtEl>
                                      </p:cBhvr>
                                    </p:animEffect>
                                  </p:childTnLst>
                                </p:cTn>
                              </p:par>
                              <p:par>
                                <p:cTn id="11" presetID="4" presetClass="entr" presetSubtype="3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ox(out)">
                                      <p:cBhvr>
                                        <p:cTn id="13" dur="3000"/>
                                        <p:tgtEl>
                                          <p:spTgt spid="5"/>
                                        </p:tgtEl>
                                      </p:cBhvr>
                                    </p:animEffect>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1"/>
                                          </p:val>
                                        </p:tav>
                                        <p:tav tm="100000">
                                          <p:val>
                                            <p:strVal val="#ppt_x"/>
                                          </p:val>
                                        </p:tav>
                                      </p:tavLst>
                                    </p:anim>
                                    <p:anim calcmode="lin" valueType="num">
                                      <p:cBhvr>
                                        <p:cTn id="1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11_4_21_nakagawa.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2011_4_21_nakagawa.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2011_4_21_nakagawa.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827584" y="4873724"/>
            <a:ext cx="712879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monumento más grande. La característica dominante de la cueva es esta estalagmita de hielo de 8 metros de altura.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18000">
        <p14:flip dir="r"/>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4" presetClass="exit" presetSubtype="16" fill="hold" nodeType="withEffect">
                                  <p:stCondLst>
                                    <p:cond delay="0"/>
                                  </p:stCondLst>
                                  <p:childTnLst>
                                    <p:animEffect transition="out" filter="box(in)">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3" presetClass="entr" presetSubtype="3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out)">
                                      <p:cBhvr>
                                        <p:cTn id="13" dur="3000"/>
                                        <p:tgtEl>
                                          <p:spTgt spid="6"/>
                                        </p:tgtEl>
                                      </p:cBhvr>
                                    </p:animEffect>
                                  </p:childTnLst>
                                </p:cTn>
                              </p:par>
                              <p:par>
                                <p:cTn id="14" presetID="50" presetClass="entr" presetSubtype="0" decel="100000"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strVal val="#ppt_w+.3"/>
                                          </p:val>
                                        </p:tav>
                                        <p:tav tm="100000">
                                          <p:val>
                                            <p:strVal val="#ppt_w"/>
                                          </p:val>
                                        </p:tav>
                                      </p:tavLst>
                                    </p:anim>
                                    <p:anim calcmode="lin" valueType="num">
                                      <p:cBhvr>
                                        <p:cTn id="17" dur="3000" fill="hold"/>
                                        <p:tgtEl>
                                          <p:spTgt spid="6"/>
                                        </p:tgtEl>
                                        <p:attrNameLst>
                                          <p:attrName>ppt_h</p:attrName>
                                        </p:attrNameLst>
                                      </p:cBhvr>
                                      <p:tavLst>
                                        <p:tav tm="0">
                                          <p:val>
                                            <p:strVal val="#ppt_h"/>
                                          </p:val>
                                        </p:tav>
                                        <p:tav tm="100000">
                                          <p:val>
                                            <p:strVal val="#ppt_h"/>
                                          </p:val>
                                        </p:tav>
                                      </p:tavLst>
                                    </p:anim>
                                    <p:animEffect transition="in" filter="fade">
                                      <p:cBhvr>
                                        <p:cTn id="18" dur="3000"/>
                                        <p:tgtEl>
                                          <p:spTgt spid="6"/>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1"/>
                                          </p:val>
                                        </p:tav>
                                        <p:tav tm="100000">
                                          <p:val>
                                            <p:strVal val="#ppt_x"/>
                                          </p:val>
                                        </p:tav>
                                      </p:tavLst>
                                    </p:anim>
                                    <p:anim calcmode="lin" valueType="num">
                                      <p:cBhvr>
                                        <p:cTn id="24"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amino-de-otoo-a2316662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Camino-de-otoo-a2316662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Camino-de-otoo-a2316662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251520" y="4585692"/>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cueva de hielo gigante es también una de las cuevas de hielo más grandes de Europa. Sus entradas se encuentran a una altitud de 1418 y 1458 m, hay varias cúpulas para ver. Se estima que el hielo más antiguo tiene entre 500 y 600 años.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14:flip dir="r"/>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6" presetClass="exit" presetSubtype="42" fill="hold" nodeType="withEffect">
                                  <p:stCondLst>
                                    <p:cond delay="0"/>
                                  </p:stCondLst>
                                  <p:childTnLst>
                                    <p:animEffect transition="out" filter="barn(outHorizont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3000"/>
                                        <p:tgtEl>
                                          <p:spTgt spid="4"/>
                                        </p:tgtEl>
                                      </p:cBhvr>
                                    </p:animEffect>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6269296814_eab758b532_b.jpg"/>
          <p:cNvPicPr>
            <a:picLocks noGrp="1" noChangeAspect="1"/>
          </p:cNvPicPr>
          <p:nvPr>
            <p:ph idx="1"/>
          </p:nvPr>
        </p:nvPicPr>
        <p:blipFill>
          <a:blip r:embed="rId2" cstate="print"/>
          <a:stretch>
            <a:fillRect/>
          </a:stretch>
        </p:blipFill>
        <p:spPr>
          <a:xfrm>
            <a:off x="0" y="0"/>
            <a:ext cx="9144000"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3 Marcador de contenido" descr="6269296814_eab758b532_b.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3 Marcador de contenido" descr="6269296814_eab758b532_b.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395536"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requieren zapatos sólidos y ropa abrigada para visitar el </a:t>
            </a:r>
            <a:r>
              <a:rPr lang="es-ES" i="1" dirty="0" err="1" smtClean="0">
                <a:effectLst>
                  <a:glow rad="101600">
                    <a:srgbClr val="C00000">
                      <a:alpha val="60000"/>
                    </a:srgbClr>
                  </a:glow>
                  <a:outerShdw blurRad="38100" dist="38100" dir="2700000" algn="tl">
                    <a:srgbClr val="000000">
                      <a:alpha val="43137"/>
                    </a:srgbClr>
                  </a:outerShdw>
                </a:effectLst>
              </a:rPr>
              <a:t>Eisriesenwelt</a:t>
            </a:r>
            <a:r>
              <a:rPr lang="es-ES" i="1" dirty="0" smtClean="0">
                <a:effectLst>
                  <a:glow rad="101600">
                    <a:srgbClr val="C00000">
                      <a:alpha val="60000"/>
                    </a:srgbClr>
                  </a:glow>
                  <a:outerShdw blurRad="38100" dist="38100" dir="2700000" algn="tl">
                    <a:srgbClr val="000000">
                      <a:alpha val="43137"/>
                    </a:srgbClr>
                  </a:outerShdw>
                </a:effectLst>
              </a:rPr>
              <a:t>, ya que la temperatura generalmente está por debajo de cero. Se entregan lámparas de cueva a los visitantes en la entrada. Su guía también utilizará lámparas de magnesio para destacar las impresionantes esculturas de hielo.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4000">
        <p14:prism/>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1" presetClass="entr" presetSubtype="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8)">
                                      <p:cBhvr>
                                        <p:cTn id="13" dur="3000"/>
                                        <p:tgtEl>
                                          <p:spTgt spid="4"/>
                                        </p:tgtEl>
                                      </p:cBhvr>
                                    </p:animEffect>
                                  </p:childTnLst>
                                </p:cTn>
                              </p:par>
                              <p:par>
                                <p:cTn id="14" presetID="50" presetClass="entr" presetSubtype="0" decel="10000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ppt_w+.3"/>
                                          </p:val>
                                        </p:tav>
                                        <p:tav tm="100000">
                                          <p:val>
                                            <p:strVal val="#ppt_w"/>
                                          </p:val>
                                        </p:tav>
                                      </p:tavLst>
                                    </p:anim>
                                    <p:anim calcmode="lin" valueType="num">
                                      <p:cBhvr>
                                        <p:cTn id="17" dur="3000" fill="hold"/>
                                        <p:tgtEl>
                                          <p:spTgt spid="4"/>
                                        </p:tgtEl>
                                        <p:attrNameLst>
                                          <p:attrName>ppt_h</p:attrName>
                                        </p:attrNameLst>
                                      </p:cBhvr>
                                      <p:tavLst>
                                        <p:tav tm="0">
                                          <p:val>
                                            <p:strVal val="#ppt_h"/>
                                          </p:val>
                                        </p:tav>
                                        <p:tav tm="100000">
                                          <p:val>
                                            <p:strVal val="#ppt_h"/>
                                          </p:val>
                                        </p:tav>
                                      </p:tavLst>
                                    </p:anim>
                                    <p:animEffect transition="in" filter="fade">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361517184-2.jpg"/>
          <p:cNvPicPr>
            <a:picLocks noChangeAspect="1"/>
          </p:cNvPicPr>
          <p:nvPr/>
        </p:nvPicPr>
        <p:blipFill>
          <a:blip r:embed="rId2" cstate="print"/>
          <a:stretch>
            <a:fillRect/>
          </a:stretch>
        </p:blipFill>
        <p:spPr bwMode="auto">
          <a:xfrm>
            <a:off x="0" y="-1"/>
            <a:ext cx="9144000" cy="5715001"/>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3361517184-2.jpg"/>
          <p:cNvPicPr>
            <a:picLocks noChangeAspect="1"/>
          </p:cNvPicPr>
          <p:nvPr/>
        </p:nvPicPr>
        <p:blipFill>
          <a:blip r:embed="rId2" cstate="print"/>
          <a:stretch>
            <a:fillRect/>
          </a:stretch>
        </p:blipFill>
        <p:spPr bwMode="auto">
          <a:xfrm>
            <a:off x="0" y="-1"/>
            <a:ext cx="9144000" cy="5715001"/>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3361517184-2.jpg"/>
          <p:cNvPicPr>
            <a:picLocks noChangeAspect="1"/>
          </p:cNvPicPr>
          <p:nvPr/>
        </p:nvPicPr>
        <p:blipFill>
          <a:blip r:embed="rId2" cstate="print"/>
          <a:stretch>
            <a:fillRect/>
          </a:stretch>
        </p:blipFill>
        <p:spPr bwMode="auto">
          <a:xfrm>
            <a:off x="0" y="-1"/>
            <a:ext cx="9144000" cy="5715001"/>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611560" y="465770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cueva tiene varios pisos y las escaleras a veces están congeladas. Al final del recorrido, cruza la pasarela donde el drama aumenta por el hecho de que hay una cascada que se rompe en el hielo. </a:t>
            </a:r>
          </a:p>
        </p:txBody>
      </p:sp>
    </p:spTree>
  </p:cSld>
  <p:clrMapOvr>
    <a:masterClrMapping/>
  </p:clrMapOvr>
  <mc:AlternateContent xmlns:mc="http://schemas.openxmlformats.org/markup-compatibility/2006">
    <mc:Choice xmlns:p14="http://schemas.microsoft.com/office/powerpoint/2010/main" Requires="p14">
      <p:transition spd="slow" p14:dur="2000" advTm="24000">
        <p14:prism/>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3000"/>
                                        <p:tgtEl>
                                          <p:spTgt spid="6"/>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ppt_w+.3"/>
                                          </p:val>
                                        </p:tav>
                                        <p:tav tm="100000">
                                          <p:val>
                                            <p:strVal val="#ppt_w"/>
                                          </p:val>
                                        </p:tav>
                                      </p:tavLst>
                                    </p:anim>
                                    <p:anim calcmode="lin" valueType="num">
                                      <p:cBhvr>
                                        <p:cTn id="11" dur="3000" fill="hold"/>
                                        <p:tgtEl>
                                          <p:spTgt spid="6"/>
                                        </p:tgtEl>
                                        <p:attrNameLst>
                                          <p:attrName>ppt_h</p:attrName>
                                        </p:attrNameLst>
                                      </p:cBhvr>
                                      <p:tavLst>
                                        <p:tav tm="0">
                                          <p:val>
                                            <p:strVal val="#ppt_h"/>
                                          </p:val>
                                        </p:tav>
                                        <p:tav tm="100000">
                                          <p:val>
                                            <p:strVal val="#ppt_h"/>
                                          </p:val>
                                        </p:tav>
                                      </p:tavLst>
                                    </p:anim>
                                    <p:animEffect transition="in" filter="fade">
                                      <p:cBhvr>
                                        <p:cTn id="12" dur="3000"/>
                                        <p:tgtEl>
                                          <p:spTgt spid="6"/>
                                        </p:tgtEl>
                                      </p:cBhvr>
                                    </p:animEffect>
                                  </p:childTnLst>
                                </p:cTn>
                              </p:par>
                              <p:par>
                                <p:cTn id="13" presetID="17" presetClass="entr" presetSubtype="1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3000" fill="hold"/>
                                        <p:tgtEl>
                                          <p:spTgt spid="5"/>
                                        </p:tgtEl>
                                        <p:attrNameLst>
                                          <p:attrName>ppt_w</p:attrName>
                                        </p:attrNameLst>
                                      </p:cBhvr>
                                      <p:tavLst>
                                        <p:tav tm="0">
                                          <p:val>
                                            <p:fltVal val="0"/>
                                          </p:val>
                                        </p:tav>
                                        <p:tav tm="100000">
                                          <p:val>
                                            <p:strVal val="#ppt_w"/>
                                          </p:val>
                                        </p:tav>
                                      </p:tavLst>
                                    </p:anim>
                                    <p:anim calcmode="lin" valueType="num">
                                      <p:cBhvr>
                                        <p:cTn id="16" dur="3000" fill="hold"/>
                                        <p:tgtEl>
                                          <p:spTgt spid="5"/>
                                        </p:tgtEl>
                                        <p:attrNameLst>
                                          <p:attrName>ppt_h</p:attrName>
                                        </p:attrNameLst>
                                      </p:cBhvr>
                                      <p:tavLst>
                                        <p:tav tm="0">
                                          <p:val>
                                            <p:strVal val="#ppt_h"/>
                                          </p:val>
                                        </p:tav>
                                        <p:tav tm="100000">
                                          <p:val>
                                            <p:strVal val="#ppt_h"/>
                                          </p:val>
                                        </p:tav>
                                      </p:tavLst>
                                    </p:anim>
                                  </p:childTnLst>
                                </p:cTn>
                              </p:par>
                              <p:par>
                                <p:cTn id="17" presetID="3" presetClass="entr" presetSubtype="5"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blinds(vertical)">
                                      <p:cBhvr>
                                        <p:cTn id="19" dur="3000"/>
                                        <p:tgtEl>
                                          <p:spTgt spid="5"/>
                                        </p:tgtEl>
                                      </p:cBhvr>
                                    </p:animEffect>
                                  </p:childTnLst>
                                </p:cTn>
                              </p:par>
                              <p:par>
                                <p:cTn id="20" presetID="16" presetClass="entr" presetSubtype="37"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arn(outVertical)">
                                      <p:cBhvr>
                                        <p:cTn id="22" dur="3000"/>
                                        <p:tgtEl>
                                          <p:spTgt spid="4"/>
                                        </p:tgtEl>
                                      </p:cBhvr>
                                    </p:animEffect>
                                  </p:childTnLst>
                                </p:cTn>
                              </p:par>
                            </p:childTnLst>
                          </p:cTn>
                        </p:par>
                        <p:par>
                          <p:cTn id="23" fill="hold">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7"/>
                                        </p:tgtEl>
                                        <p:attrNameLst>
                                          <p:attrName>style.visibility</p:attrName>
                                        </p:attrNameLst>
                                      </p:cBhvr>
                                      <p:to>
                                        <p:strVal val="visible"/>
                                      </p:to>
                                    </p:set>
                                    <p:animEffect transition="in" filter="fade">
                                      <p:cBhvr>
                                        <p:cTn id="26" dur="1000"/>
                                        <p:tgtEl>
                                          <p:spTgt spid="7"/>
                                        </p:tgtEl>
                                      </p:cBhvr>
                                    </p:animEffect>
                                    <p:anim calcmode="lin" valueType="num">
                                      <p:cBhvr>
                                        <p:cTn id="27" dur="1000" fill="hold"/>
                                        <p:tgtEl>
                                          <p:spTgt spid="7"/>
                                        </p:tgtEl>
                                        <p:attrNameLst>
                                          <p:attrName>ppt_x</p:attrName>
                                        </p:attrNameLst>
                                      </p:cBhvr>
                                      <p:tavLst>
                                        <p:tav tm="0">
                                          <p:val>
                                            <p:strVal val="#ppt_x-.1"/>
                                          </p:val>
                                        </p:tav>
                                        <p:tav tm="100000">
                                          <p:val>
                                            <p:strVal val="#ppt_x"/>
                                          </p:val>
                                        </p:tav>
                                      </p:tavLst>
                                    </p:anim>
                                    <p:anim calcmode="lin" valueType="num">
                                      <p:cBhvr>
                                        <p:cTn id="2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EasyCapture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EasyCapture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683568" y="465770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cuevas de hielo de </a:t>
            </a:r>
            <a:r>
              <a:rPr lang="es-ES" i="1" dirty="0" err="1" smtClean="0">
                <a:effectLst>
                  <a:glow rad="101600">
                    <a:srgbClr val="C00000">
                      <a:alpha val="60000"/>
                    </a:srgbClr>
                  </a:glow>
                  <a:outerShdw blurRad="38100" dist="38100" dir="2700000" algn="tl">
                    <a:srgbClr val="000000">
                      <a:alpha val="43137"/>
                    </a:srgbClr>
                  </a:outerShdw>
                </a:effectLst>
              </a:rPr>
              <a:t>Werfen</a:t>
            </a:r>
            <a:r>
              <a:rPr lang="es-ES" i="1" dirty="0" smtClean="0">
                <a:effectLst>
                  <a:glow rad="101600">
                    <a:srgbClr val="C00000">
                      <a:alpha val="60000"/>
                    </a:srgbClr>
                  </a:glow>
                  <a:outerShdw blurRad="38100" dist="38100" dir="2700000" algn="tl">
                    <a:srgbClr val="000000">
                      <a:alpha val="43137"/>
                    </a:srgbClr>
                  </a:outerShdw>
                </a:effectLst>
              </a:rPr>
              <a:t> sólo están abiertas en verano. En invierno es imposible llegar. Las cuevas suelen estar abiertas a los visitantes desde principios de mayo hasta finales de octubre.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6000">
        <p14:prism/>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in)">
                                      <p:cBhvr>
                                        <p:cTn id="7" dur="2000"/>
                                        <p:tgtEl>
                                          <p:spTgt spid="6"/>
                                        </p:tgtEl>
                                      </p:cBhvr>
                                    </p:animEffect>
                                  </p:childTnLst>
                                </p:cTn>
                              </p:par>
                              <p:par>
                                <p:cTn id="8" presetID="35"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2000"/>
                                        <p:tgtEl>
                                          <p:spTgt spid="6"/>
                                        </p:tgtEl>
                                      </p:cBhvr>
                                    </p:animEffect>
                                    <p:anim calcmode="lin" valueType="num">
                                      <p:cBhvr>
                                        <p:cTn id="11" dur="2000" fill="hold"/>
                                        <p:tgtEl>
                                          <p:spTgt spid="6"/>
                                        </p:tgtEl>
                                        <p:attrNameLst>
                                          <p:attrName>style.rotation</p:attrName>
                                        </p:attrNameLst>
                                      </p:cBhvr>
                                      <p:tavLst>
                                        <p:tav tm="0">
                                          <p:val>
                                            <p:fltVal val="720"/>
                                          </p:val>
                                        </p:tav>
                                        <p:tav tm="100000">
                                          <p:val>
                                            <p:fltVal val="0"/>
                                          </p:val>
                                        </p:tav>
                                      </p:tavLst>
                                    </p:anim>
                                    <p:anim calcmode="lin" valueType="num">
                                      <p:cBhvr>
                                        <p:cTn id="12" dur="2000" fill="hold"/>
                                        <p:tgtEl>
                                          <p:spTgt spid="6"/>
                                        </p:tgtEl>
                                        <p:attrNameLst>
                                          <p:attrName>ppt_h</p:attrName>
                                        </p:attrNameLst>
                                      </p:cBhvr>
                                      <p:tavLst>
                                        <p:tav tm="0">
                                          <p:val>
                                            <p:fltVal val="0"/>
                                          </p:val>
                                        </p:tav>
                                        <p:tav tm="100000">
                                          <p:val>
                                            <p:strVal val="#ppt_h"/>
                                          </p:val>
                                        </p:tav>
                                      </p:tavLst>
                                    </p:anim>
                                    <p:anim calcmode="lin" valueType="num">
                                      <p:cBhvr>
                                        <p:cTn id="13" dur="2000" fill="hold"/>
                                        <p:tgtEl>
                                          <p:spTgt spid="6"/>
                                        </p:tgtEl>
                                        <p:attrNameLst>
                                          <p:attrName>ppt_w</p:attrName>
                                        </p:attrNameLst>
                                      </p:cBhvr>
                                      <p:tavLst>
                                        <p:tav tm="0">
                                          <p:val>
                                            <p:fltVal val="0"/>
                                          </p:val>
                                        </p:tav>
                                        <p:tav tm="100000">
                                          <p:val>
                                            <p:strVal val="#ppt_w"/>
                                          </p:val>
                                        </p:tav>
                                      </p:tavLst>
                                    </p:anim>
                                  </p:childTnLst>
                                </p:cTn>
                              </p:par>
                            </p:childTnLst>
                          </p:cTn>
                        </p:par>
                        <p:par>
                          <p:cTn id="14" fill="hold">
                            <p:stCondLst>
                              <p:cond delay="2000"/>
                            </p:stCondLst>
                            <p:childTnLst>
                              <p:par>
                                <p:cTn id="15" presetID="17" presetClass="exit" presetSubtype="10" fill="hold" nodeType="afterEffect">
                                  <p:stCondLst>
                                    <p:cond delay="0"/>
                                  </p:stCondLst>
                                  <p:childTnLst>
                                    <p:anim calcmode="lin" valueType="num">
                                      <p:cBhvr>
                                        <p:cTn id="16" dur="2000"/>
                                        <p:tgtEl>
                                          <p:spTgt spid="6"/>
                                        </p:tgtEl>
                                        <p:attrNameLst>
                                          <p:attrName>ppt_w</p:attrName>
                                        </p:attrNameLst>
                                      </p:cBhvr>
                                      <p:tavLst>
                                        <p:tav tm="0">
                                          <p:val>
                                            <p:strVal val="ppt_w"/>
                                          </p:val>
                                        </p:tav>
                                        <p:tav tm="100000">
                                          <p:val>
                                            <p:fltVal val="0"/>
                                          </p:val>
                                        </p:tav>
                                      </p:tavLst>
                                    </p:anim>
                                    <p:anim calcmode="lin" valueType="num">
                                      <p:cBhvr>
                                        <p:cTn id="17" dur="2000"/>
                                        <p:tgtEl>
                                          <p:spTgt spid="6"/>
                                        </p:tgtEl>
                                        <p:attrNameLst>
                                          <p:attrName>ppt_h</p:attrName>
                                        </p:attrNameLst>
                                      </p:cBhvr>
                                      <p:tavLst>
                                        <p:tav tm="0">
                                          <p:val>
                                            <p:strVal val="ppt_h"/>
                                          </p:val>
                                        </p:tav>
                                        <p:tav tm="100000">
                                          <p:val>
                                            <p:strVal val="ppt_h"/>
                                          </p:val>
                                        </p:tav>
                                      </p:tavLst>
                                    </p:anim>
                                    <p:set>
                                      <p:cBhvr>
                                        <p:cTn id="18" dur="1" fill="hold">
                                          <p:stCondLst>
                                            <p:cond delay="1999"/>
                                          </p:stCondLst>
                                        </p:cTn>
                                        <p:tgtEl>
                                          <p:spTgt spid="6"/>
                                        </p:tgtEl>
                                        <p:attrNameLst>
                                          <p:attrName>style.visibility</p:attrName>
                                        </p:attrNameLst>
                                      </p:cBhvr>
                                      <p:to>
                                        <p:strVal val="hidden"/>
                                      </p:to>
                                    </p:set>
                                  </p:childTnLst>
                                </p:cTn>
                              </p:par>
                              <p:par>
                                <p:cTn id="19" presetID="16" presetClass="entr" presetSubtype="21" fill="hold" nodeType="withEffect">
                                  <p:stCondLst>
                                    <p:cond delay="0"/>
                                  </p:stCondLst>
                                  <p:iterate type="lt">
                                    <p:tmPct val="0"/>
                                  </p:iterate>
                                  <p:childTnLst>
                                    <p:set>
                                      <p:cBhvr>
                                        <p:cTn id="20" dur="1" fill="hold">
                                          <p:stCondLst>
                                            <p:cond delay="0"/>
                                          </p:stCondLst>
                                        </p:cTn>
                                        <p:tgtEl>
                                          <p:spTgt spid="7"/>
                                        </p:tgtEl>
                                        <p:attrNameLst>
                                          <p:attrName>style.visibility</p:attrName>
                                        </p:attrNameLst>
                                      </p:cBhvr>
                                      <p:to>
                                        <p:strVal val="visible"/>
                                      </p:to>
                                    </p:set>
                                    <p:animEffect transition="in" filter="barn(inVertical)">
                                      <p:cBhvr>
                                        <p:cTn id="21" dur="2000"/>
                                        <p:tgtEl>
                                          <p:spTgt spid="7"/>
                                        </p:tgtEl>
                                      </p:cBhvr>
                                    </p:animEffect>
                                  </p:childTnLst>
                                </p:cTn>
                              </p:par>
                              <p:par>
                                <p:cTn id="22" presetID="31" presetClass="entr" presetSubtype="0" fill="hold" nodeType="withEffect">
                                  <p:stCondLst>
                                    <p:cond delay="0"/>
                                  </p:stCondLst>
                                  <p:iterate type="lt">
                                    <p:tmPct val="5000"/>
                                  </p:iterate>
                                  <p:childTnLst>
                                    <p:set>
                                      <p:cBhvr>
                                        <p:cTn id="23" dur="1" fill="hold">
                                          <p:stCondLst>
                                            <p:cond delay="0"/>
                                          </p:stCondLst>
                                        </p:cTn>
                                        <p:tgtEl>
                                          <p:spTgt spid="7"/>
                                        </p:tgtEl>
                                        <p:attrNameLst>
                                          <p:attrName>style.visibility</p:attrName>
                                        </p:attrNameLst>
                                      </p:cBhvr>
                                      <p:to>
                                        <p:strVal val="visible"/>
                                      </p:to>
                                    </p:set>
                                    <p:anim calcmode="lin" valueType="num">
                                      <p:cBhvr>
                                        <p:cTn id="24" dur="2000" fill="hold"/>
                                        <p:tgtEl>
                                          <p:spTgt spid="7"/>
                                        </p:tgtEl>
                                        <p:attrNameLst>
                                          <p:attrName>ppt_w</p:attrName>
                                        </p:attrNameLst>
                                      </p:cBhvr>
                                      <p:tavLst>
                                        <p:tav tm="0">
                                          <p:val>
                                            <p:fltVal val="0"/>
                                          </p:val>
                                        </p:tav>
                                        <p:tav tm="100000">
                                          <p:val>
                                            <p:strVal val="#ppt_w"/>
                                          </p:val>
                                        </p:tav>
                                      </p:tavLst>
                                    </p:anim>
                                    <p:anim calcmode="lin" valueType="num">
                                      <p:cBhvr>
                                        <p:cTn id="25" dur="2000" fill="hold"/>
                                        <p:tgtEl>
                                          <p:spTgt spid="7"/>
                                        </p:tgtEl>
                                        <p:attrNameLst>
                                          <p:attrName>ppt_h</p:attrName>
                                        </p:attrNameLst>
                                      </p:cBhvr>
                                      <p:tavLst>
                                        <p:tav tm="0">
                                          <p:val>
                                            <p:fltVal val="0"/>
                                          </p:val>
                                        </p:tav>
                                        <p:tav tm="100000">
                                          <p:val>
                                            <p:strVal val="#ppt_h"/>
                                          </p:val>
                                        </p:tav>
                                      </p:tavLst>
                                    </p:anim>
                                    <p:anim calcmode="lin" valueType="num">
                                      <p:cBhvr>
                                        <p:cTn id="26" dur="2000" fill="hold"/>
                                        <p:tgtEl>
                                          <p:spTgt spid="7"/>
                                        </p:tgtEl>
                                        <p:attrNameLst>
                                          <p:attrName>style.rotation</p:attrName>
                                        </p:attrNameLst>
                                      </p:cBhvr>
                                      <p:tavLst>
                                        <p:tav tm="0">
                                          <p:val>
                                            <p:fltVal val="90"/>
                                          </p:val>
                                        </p:tav>
                                        <p:tav tm="100000">
                                          <p:val>
                                            <p:fltVal val="0"/>
                                          </p:val>
                                        </p:tav>
                                      </p:tavLst>
                                    </p:anim>
                                    <p:animEffect transition="in" filter="fade">
                                      <p:cBhvr>
                                        <p:cTn id="27" dur="2000"/>
                                        <p:tgtEl>
                                          <p:spTgt spid="7"/>
                                        </p:tgtEl>
                                      </p:cBhvr>
                                    </p:animEffect>
                                  </p:childTnLst>
                                </p:cTn>
                              </p:par>
                            </p:childTnLst>
                          </p:cTn>
                        </p:par>
                        <p:par>
                          <p:cTn id="28" fill="hold">
                            <p:stCondLst>
                              <p:cond delay="4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4"/>
                                        </p:tgtEl>
                                        <p:attrNameLst>
                                          <p:attrName>style.visibility</p:attrName>
                                        </p:attrNameLst>
                                      </p:cBhvr>
                                      <p:to>
                                        <p:strVal val="visible"/>
                                      </p:to>
                                    </p:set>
                                    <p:animEffect transition="in" filter="fade">
                                      <p:cBhvr>
                                        <p:cTn id="31" dur="1000"/>
                                        <p:tgtEl>
                                          <p:spTgt spid="4"/>
                                        </p:tgtEl>
                                      </p:cBhvr>
                                    </p:animEffect>
                                    <p:anim calcmode="lin" valueType="num">
                                      <p:cBhvr>
                                        <p:cTn id="32" dur="1000" fill="hold"/>
                                        <p:tgtEl>
                                          <p:spTgt spid="4"/>
                                        </p:tgtEl>
                                        <p:attrNameLst>
                                          <p:attrName>ppt_x</p:attrName>
                                        </p:attrNameLst>
                                      </p:cBhvr>
                                      <p:tavLst>
                                        <p:tav tm="0">
                                          <p:val>
                                            <p:strVal val="#ppt_x-.1"/>
                                          </p:val>
                                        </p:tav>
                                        <p:tav tm="100000">
                                          <p:val>
                                            <p:strVal val="#ppt_x"/>
                                          </p:val>
                                        </p:tav>
                                      </p:tavLst>
                                    </p:anim>
                                    <p:anim calcmode="lin" valueType="num">
                                      <p:cBhvr>
                                        <p:cTn id="33"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0678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0678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95536"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Incluso en verano, la temperatura dentro de las cuevas es inferior a cero. Prepárate con ropa de abrigo y calzado adecuado. Calzado adecuado porque subes 700 escaleras, son resbaladizas porque están mojadas, y en el punto más empinado, las escaleras tienen 45 grados de inclinación.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2000">
        <p14:warp dir="in"/>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3000"/>
                                        <p:tgtEl>
                                          <p:spTgt spid="4"/>
                                        </p:tgtEl>
                                      </p:cBhvr>
                                    </p:animEffect>
                                  </p:childTnLst>
                                </p:cTn>
                              </p:par>
                              <p:par>
                                <p:cTn id="8" presetID="16" presetClass="entr" presetSubtype="26"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barn(inHorizontal)">
                                      <p:cBhvr>
                                        <p:cTn id="10" dur="3000"/>
                                        <p:tgtEl>
                                          <p:spTgt spid="15"/>
                                        </p:tgtEl>
                                      </p:cBhvr>
                                    </p:animEffect>
                                  </p:childTnLst>
                                </p:cTn>
                              </p:par>
                            </p:childTnLst>
                          </p:cTn>
                        </p:par>
                        <p:par>
                          <p:cTn id="11" fill="hold">
                            <p:stCondLst>
                              <p:cond delay="3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1"/>
                                          </p:val>
                                        </p:tav>
                                        <p:tav tm="100000">
                                          <p:val>
                                            <p:strVal val="#ppt_x"/>
                                          </p:val>
                                        </p:tav>
                                      </p:tavLst>
                                    </p:anim>
                                    <p:anim calcmode="lin" valueType="num">
                                      <p:cBhvr>
                                        <p:cTn id="1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C:\Documents and Settings\Ana María\Escritorio\543865.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Picture 6" descr="C:\Documents and Settings\Ana María\Escritorio\lagos.jpg"/>
          <p:cNvPicPr>
            <a:picLocks noChangeAspect="1" noChangeArrowheads="1"/>
          </p:cNvPicPr>
          <p:nvPr/>
        </p:nvPicPr>
        <p:blipFill>
          <a:blip r:embed="rId2" cstate="print"/>
          <a:srcRect r="50000"/>
          <a:stretch>
            <a:fillRect/>
          </a:stretch>
        </p:blipFill>
        <p:spPr bwMode="auto">
          <a:xfrm>
            <a:off x="0" y="0"/>
            <a:ext cx="4572000" cy="5714999"/>
          </a:xfrm>
          <a:prstGeom prst="rect">
            <a:avLst/>
          </a:prstGeom>
          <a:noFill/>
          <a:ln w="9525">
            <a:noFill/>
            <a:miter lim="800000"/>
            <a:headEnd/>
            <a:tailEnd/>
          </a:ln>
        </p:spPr>
      </p:pic>
      <p:pic>
        <p:nvPicPr>
          <p:cNvPr id="7" name="Picture 6" descr="C:\Documents and Settings\Ana María\Escritorio\lagos.jpg"/>
          <p:cNvPicPr>
            <a:picLocks noChangeAspect="1" noChangeArrowheads="1"/>
          </p:cNvPicPr>
          <p:nvPr/>
        </p:nvPicPr>
        <p:blipFill>
          <a:blip r:embed="rId2" cstate="print"/>
          <a:srcRect l="50000"/>
          <a:stretch>
            <a:fillRect/>
          </a:stretch>
        </p:blipFill>
        <p:spPr bwMode="auto">
          <a:xfrm>
            <a:off x="4572000" y="0"/>
            <a:ext cx="4572000" cy="5714999"/>
          </a:xfrm>
          <a:prstGeom prst="rect">
            <a:avLst/>
          </a:prstGeom>
          <a:noFill/>
          <a:ln w="9525">
            <a:noFill/>
            <a:miter lim="800000"/>
            <a:headEnd/>
            <a:tailEnd/>
          </a:ln>
        </p:spPr>
      </p:pic>
      <p:sp>
        <p:nvSpPr>
          <p:cNvPr id="8" name="7 CuadroTexto"/>
          <p:cNvSpPr txBox="1"/>
          <p:nvPr/>
        </p:nvSpPr>
        <p:spPr>
          <a:xfrm>
            <a:off x="611560" y="4657700"/>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Cueva del Hielo se descubrió por primera vez en 1879. En ese momento, Antón </a:t>
            </a:r>
            <a:r>
              <a:rPr lang="es-ES" i="1" dirty="0" err="1" smtClean="0">
                <a:effectLst>
                  <a:glow rad="101600">
                    <a:srgbClr val="C00000">
                      <a:alpha val="60000"/>
                    </a:srgbClr>
                  </a:glow>
                  <a:outerShdw blurRad="38100" dist="38100" dir="2700000" algn="tl">
                    <a:srgbClr val="000000">
                      <a:alpha val="43137"/>
                    </a:srgbClr>
                  </a:outerShdw>
                </a:effectLst>
              </a:rPr>
              <a:t>Posselt</a:t>
            </a:r>
            <a:r>
              <a:rPr lang="es-ES" i="1" dirty="0" smtClean="0">
                <a:effectLst>
                  <a:glow rad="101600">
                    <a:srgbClr val="C00000">
                      <a:alpha val="60000"/>
                    </a:srgbClr>
                  </a:glow>
                  <a:outerShdw blurRad="38100" dist="38100" dir="2700000" algn="tl">
                    <a:srgbClr val="000000">
                      <a:alpha val="43137"/>
                    </a:srgbClr>
                  </a:outerShdw>
                </a:effectLst>
              </a:rPr>
              <a:t> sólo consiguió adentrarse 200 metros en la cueva. No tenía el equipo adecuado, y el hielo estaba demasiado inclinado.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advTm="25000">
        <p15:prstTrans prst="curtains"/>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3000" fill="hold"/>
                                        <p:tgtEl>
                                          <p:spTgt spid="7"/>
                                        </p:tgtEl>
                                        <p:attrNameLst>
                                          <p:attrName>ppt_x</p:attrName>
                                        </p:attrNameLst>
                                      </p:cBhvr>
                                      <p:tavLst>
                                        <p:tav tm="0">
                                          <p:val>
                                            <p:strVal val="#ppt_x+#ppt_w/2"/>
                                          </p:val>
                                        </p:tav>
                                        <p:tav tm="100000">
                                          <p:val>
                                            <p:strVal val="#ppt_x"/>
                                          </p:val>
                                        </p:tav>
                                      </p:tavLst>
                                    </p:anim>
                                    <p:anim calcmode="lin" valueType="num">
                                      <p:cBhvr>
                                        <p:cTn id="8" dur="3000" fill="hold"/>
                                        <p:tgtEl>
                                          <p:spTgt spid="7"/>
                                        </p:tgtEl>
                                        <p:attrNameLst>
                                          <p:attrName>ppt_y</p:attrName>
                                        </p:attrNameLst>
                                      </p:cBhvr>
                                      <p:tavLst>
                                        <p:tav tm="0">
                                          <p:val>
                                            <p:strVal val="#ppt_y"/>
                                          </p:val>
                                        </p:tav>
                                        <p:tav tm="100000">
                                          <p:val>
                                            <p:strVal val="#ppt_y"/>
                                          </p:val>
                                        </p:tav>
                                      </p:tavLst>
                                    </p:anim>
                                    <p:anim calcmode="lin" valueType="num">
                                      <p:cBhvr>
                                        <p:cTn id="9" dur="3000" fill="hold"/>
                                        <p:tgtEl>
                                          <p:spTgt spid="7"/>
                                        </p:tgtEl>
                                        <p:attrNameLst>
                                          <p:attrName>ppt_w</p:attrName>
                                        </p:attrNameLst>
                                      </p:cBhvr>
                                      <p:tavLst>
                                        <p:tav tm="0">
                                          <p:val>
                                            <p:fltVal val="0"/>
                                          </p:val>
                                        </p:tav>
                                        <p:tav tm="100000">
                                          <p:val>
                                            <p:strVal val="#ppt_w"/>
                                          </p:val>
                                        </p:tav>
                                      </p:tavLst>
                                    </p:anim>
                                    <p:anim calcmode="lin" valueType="num">
                                      <p:cBhvr>
                                        <p:cTn id="10" dur="3000" fill="hold"/>
                                        <p:tgtEl>
                                          <p:spTgt spid="7"/>
                                        </p:tgtEl>
                                        <p:attrNameLst>
                                          <p:attrName>ppt_h</p:attrName>
                                        </p:attrNameLst>
                                      </p:cBhvr>
                                      <p:tavLst>
                                        <p:tav tm="0">
                                          <p:val>
                                            <p:strVal val="#ppt_h"/>
                                          </p:val>
                                        </p:tav>
                                        <p:tav tm="100000">
                                          <p:val>
                                            <p:strVal val="#ppt_h"/>
                                          </p:val>
                                        </p:tav>
                                      </p:tavLst>
                                    </p:anim>
                                  </p:childTnLst>
                                </p:cTn>
                              </p:par>
                              <p:par>
                                <p:cTn id="11" presetID="18" presetClass="entr" presetSubtype="1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strips(downLeft)">
                                      <p:cBhvr>
                                        <p:cTn id="13" dur="3000"/>
                                        <p:tgtEl>
                                          <p:spTgt spid="7"/>
                                        </p:tgtEl>
                                      </p:cBhvr>
                                    </p:animEffect>
                                  </p:childTnLst>
                                </p:cTn>
                              </p:par>
                              <p:par>
                                <p:cTn id="14" presetID="17" presetClass="entr" presetSubtype="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ppt_x</p:attrName>
                                        </p:attrNameLst>
                                      </p:cBhvr>
                                      <p:tavLst>
                                        <p:tav tm="0">
                                          <p:val>
                                            <p:strVal val="#ppt_x-#ppt_w/2"/>
                                          </p:val>
                                        </p:tav>
                                        <p:tav tm="100000">
                                          <p:val>
                                            <p:strVal val="#ppt_x"/>
                                          </p:val>
                                        </p:tav>
                                      </p:tavLst>
                                    </p:anim>
                                    <p:anim calcmode="lin" valueType="num">
                                      <p:cBhvr>
                                        <p:cTn id="17" dur="3000" fill="hold"/>
                                        <p:tgtEl>
                                          <p:spTgt spid="6"/>
                                        </p:tgtEl>
                                        <p:attrNameLst>
                                          <p:attrName>ppt_y</p:attrName>
                                        </p:attrNameLst>
                                      </p:cBhvr>
                                      <p:tavLst>
                                        <p:tav tm="0">
                                          <p:val>
                                            <p:strVal val="#ppt_y"/>
                                          </p:val>
                                        </p:tav>
                                        <p:tav tm="100000">
                                          <p:val>
                                            <p:strVal val="#ppt_y"/>
                                          </p:val>
                                        </p:tav>
                                      </p:tavLst>
                                    </p:anim>
                                    <p:anim calcmode="lin" valueType="num">
                                      <p:cBhvr>
                                        <p:cTn id="18" dur="3000" fill="hold"/>
                                        <p:tgtEl>
                                          <p:spTgt spid="6"/>
                                        </p:tgtEl>
                                        <p:attrNameLst>
                                          <p:attrName>ppt_w</p:attrName>
                                        </p:attrNameLst>
                                      </p:cBhvr>
                                      <p:tavLst>
                                        <p:tav tm="0">
                                          <p:val>
                                            <p:fltVal val="0"/>
                                          </p:val>
                                        </p:tav>
                                        <p:tav tm="100000">
                                          <p:val>
                                            <p:strVal val="#ppt_w"/>
                                          </p:val>
                                        </p:tav>
                                      </p:tavLst>
                                    </p:anim>
                                    <p:anim calcmode="lin" valueType="num">
                                      <p:cBhvr>
                                        <p:cTn id="19" dur="3000" fill="hold"/>
                                        <p:tgtEl>
                                          <p:spTgt spid="6"/>
                                        </p:tgtEl>
                                        <p:attrNameLst>
                                          <p:attrName>ppt_h</p:attrName>
                                        </p:attrNameLst>
                                      </p:cBhvr>
                                      <p:tavLst>
                                        <p:tav tm="0">
                                          <p:val>
                                            <p:strVal val="#ppt_h"/>
                                          </p:val>
                                        </p:tav>
                                        <p:tav tm="100000">
                                          <p:val>
                                            <p:strVal val="#ppt_h"/>
                                          </p:val>
                                        </p:tav>
                                      </p:tavLst>
                                    </p:anim>
                                  </p:childTnLst>
                                </p:cTn>
                              </p:par>
                              <p:par>
                                <p:cTn id="20" presetID="18" presetClass="entr" presetSubtype="6"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strips(downRight)">
                                      <p:cBhvr>
                                        <p:cTn id="22" dur="3000"/>
                                        <p:tgtEl>
                                          <p:spTgt spid="6"/>
                                        </p:tgtEl>
                                      </p:cBhvr>
                                    </p:animEffect>
                                  </p:childTnLst>
                                </p:cTn>
                              </p:par>
                              <p:par>
                                <p:cTn id="23" presetID="23" presetClass="entr" presetSubtype="288"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3000" fill="hold"/>
                                        <p:tgtEl>
                                          <p:spTgt spid="5"/>
                                        </p:tgtEl>
                                        <p:attrNameLst>
                                          <p:attrName>ppt_w</p:attrName>
                                        </p:attrNameLst>
                                      </p:cBhvr>
                                      <p:tavLst>
                                        <p:tav tm="0">
                                          <p:val>
                                            <p:strVal val="4/3*#ppt_w"/>
                                          </p:val>
                                        </p:tav>
                                        <p:tav tm="100000">
                                          <p:val>
                                            <p:strVal val="#ppt_w"/>
                                          </p:val>
                                        </p:tav>
                                      </p:tavLst>
                                    </p:anim>
                                    <p:anim calcmode="lin" valueType="num">
                                      <p:cBhvr>
                                        <p:cTn id="26" dur="3000" fill="hold"/>
                                        <p:tgtEl>
                                          <p:spTgt spid="5"/>
                                        </p:tgtEl>
                                        <p:attrNameLst>
                                          <p:attrName>ppt_h</p:attrName>
                                        </p:attrNameLst>
                                      </p:cBhvr>
                                      <p:tavLst>
                                        <p:tav tm="0">
                                          <p:val>
                                            <p:strVal val="4/3*#ppt_h"/>
                                          </p:val>
                                        </p:tav>
                                        <p:tav tm="100000">
                                          <p:val>
                                            <p:strVal val="#ppt_h"/>
                                          </p:val>
                                        </p:tav>
                                      </p:tavLst>
                                    </p:anim>
                                  </p:childTnLst>
                                </p:cTn>
                              </p:par>
                              <p:par>
                                <p:cTn id="27" presetID="9" presetClass="emph" presetSubtype="0" nodeType="withEffect">
                                  <p:stCondLst>
                                    <p:cond delay="0"/>
                                  </p:stCondLst>
                                  <p:childTnLst>
                                    <p:set>
                                      <p:cBhvr rctx="PPT">
                                        <p:cTn id="28" dur="3000"/>
                                        <p:tgtEl>
                                          <p:spTgt spid="5"/>
                                        </p:tgtEl>
                                        <p:attrNameLst>
                                          <p:attrName>style.opacity</p:attrName>
                                        </p:attrNameLst>
                                      </p:cBhvr>
                                      <p:to>
                                        <p:strVal val="0.25"/>
                                      </p:to>
                                    </p:set>
                                    <p:animEffect filter="image" prLst="opacity: 0.25">
                                      <p:cBhvr rctx="IE">
                                        <p:cTn id="29" dur="3000"/>
                                        <p:tgtEl>
                                          <p:spTgt spid="5"/>
                                        </p:tgtEl>
                                      </p:cBhvr>
                                    </p:animEffect>
                                  </p:childTnLst>
                                </p:cTn>
                              </p:par>
                            </p:childTnLst>
                          </p:cTn>
                        </p:par>
                        <p:par>
                          <p:cTn id="30" fill="hold">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8"/>
                                        </p:tgtEl>
                                        <p:attrNameLst>
                                          <p:attrName>style.visibility</p:attrName>
                                        </p:attrNameLst>
                                      </p:cBhvr>
                                      <p:to>
                                        <p:strVal val="visible"/>
                                      </p:to>
                                    </p:set>
                                    <p:animEffect transition="in" filter="fade">
                                      <p:cBhvr>
                                        <p:cTn id="33" dur="1000"/>
                                        <p:tgtEl>
                                          <p:spTgt spid="8"/>
                                        </p:tgtEl>
                                      </p:cBhvr>
                                    </p:animEffect>
                                    <p:anim calcmode="lin" valueType="num">
                                      <p:cBhvr>
                                        <p:cTn id="34" dur="1000" fill="hold"/>
                                        <p:tgtEl>
                                          <p:spTgt spid="8"/>
                                        </p:tgtEl>
                                        <p:attrNameLst>
                                          <p:attrName>ppt_x</p:attrName>
                                        </p:attrNameLst>
                                      </p:cBhvr>
                                      <p:tavLst>
                                        <p:tav tm="0">
                                          <p:val>
                                            <p:strVal val="#ppt_x-.1"/>
                                          </p:val>
                                        </p:tav>
                                        <p:tav tm="100000">
                                          <p:val>
                                            <p:strVal val="#ppt_x"/>
                                          </p:val>
                                        </p:tav>
                                      </p:tavLst>
                                    </p:anim>
                                    <p:anim calcmode="lin" valueType="num">
                                      <p:cBhvr>
                                        <p:cTn id="35"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img_8198.jpg"/>
          <p:cNvPicPr>
            <a:picLocks noGrp="1" noChangeAspect="1"/>
          </p:cNvPicPr>
          <p:nvPr>
            <p:ph idx="1"/>
          </p:nvPr>
        </p:nvPicPr>
        <p:blipFill>
          <a:blip r:embed="rId2" cstate="print"/>
          <a:stretch>
            <a:fillRect/>
          </a:stretch>
        </p:blipFill>
        <p:spPr>
          <a:xfrm>
            <a:off x="0" y="0"/>
            <a:ext cx="9144000"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3 Marcador de contenido" descr="img_819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3 Marcador de contenido" descr="img_819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539552" y="465770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Después de eso, las Cuevas de Hielo fueron olvidadas durante algún tiempo. Sólo en 1913, Alexander von </a:t>
            </a:r>
            <a:r>
              <a:rPr lang="es-ES" i="1" dirty="0" err="1" smtClean="0">
                <a:effectLst>
                  <a:glow rad="101600">
                    <a:srgbClr val="C00000">
                      <a:alpha val="60000"/>
                    </a:srgbClr>
                  </a:glow>
                  <a:outerShdw blurRad="38100" dist="38100" dir="2700000" algn="tl">
                    <a:srgbClr val="000000">
                      <a:alpha val="43137"/>
                    </a:srgbClr>
                  </a:outerShdw>
                </a:effectLst>
              </a:rPr>
              <a:t>Mörk</a:t>
            </a:r>
            <a:r>
              <a:rPr lang="es-ES" i="1" dirty="0" smtClean="0">
                <a:effectLst>
                  <a:glow rad="101600">
                    <a:srgbClr val="C00000">
                      <a:alpha val="60000"/>
                    </a:srgbClr>
                  </a:glow>
                  <a:outerShdw blurRad="38100" dist="38100" dir="2700000" algn="tl">
                    <a:srgbClr val="000000">
                      <a:alpha val="43137"/>
                    </a:srgbClr>
                  </a:outerShdw>
                </a:effectLst>
              </a:rPr>
              <a:t> escaló la pared. Resultó que las Cuevas tienen 42 kilómetros de longitud.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14:doors dir="vert"/>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Vertical)">
                                      <p:cBhvr>
                                        <p:cTn id="7" dur="3000"/>
                                        <p:tgtEl>
                                          <p:spTgt spid="6"/>
                                        </p:tgtEl>
                                      </p:cBhvr>
                                    </p:animEffect>
                                  </p:childTnLst>
                                </p:cTn>
                              </p:par>
                              <p:par>
                                <p:cTn id="8" presetID="23" presetClass="entr" presetSubtype="27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2/3*#ppt_w"/>
                                          </p:val>
                                        </p:tav>
                                        <p:tav tm="100000">
                                          <p:val>
                                            <p:strVal val="#ppt_w"/>
                                          </p:val>
                                        </p:tav>
                                      </p:tavLst>
                                    </p:anim>
                                    <p:anim calcmode="lin" valueType="num">
                                      <p:cBhvr>
                                        <p:cTn id="11" dur="3000" fill="hold"/>
                                        <p:tgtEl>
                                          <p:spTgt spid="6"/>
                                        </p:tgtEl>
                                        <p:attrNameLst>
                                          <p:attrName>ppt_h</p:attrName>
                                        </p:attrNameLst>
                                      </p:cBhvr>
                                      <p:tavLst>
                                        <p:tav tm="0">
                                          <p:val>
                                            <p:strVal val="2/3*#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out)">
                                      <p:cBhvr>
                                        <p:cTn id="14" dur="3000"/>
                                        <p:tgtEl>
                                          <p:spTgt spid="5"/>
                                        </p:tgtEl>
                                      </p:cBhvr>
                                    </p:animEffect>
                                  </p:childTnLst>
                                </p:cTn>
                              </p:par>
                              <p:par>
                                <p:cTn id="15" presetID="23" presetClass="entr" presetSubtype="27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2/3*#ppt_w"/>
                                          </p:val>
                                        </p:tav>
                                        <p:tav tm="100000">
                                          <p:val>
                                            <p:strVal val="#ppt_w"/>
                                          </p:val>
                                        </p:tav>
                                      </p:tavLst>
                                    </p:anim>
                                    <p:anim calcmode="lin" valueType="num">
                                      <p:cBhvr>
                                        <p:cTn id="18" dur="3000" fill="hold"/>
                                        <p:tgtEl>
                                          <p:spTgt spid="5"/>
                                        </p:tgtEl>
                                        <p:attrNameLst>
                                          <p:attrName>ppt_h</p:attrName>
                                        </p:attrNameLst>
                                      </p:cBhvr>
                                      <p:tavLst>
                                        <p:tav tm="0">
                                          <p:val>
                                            <p:strVal val="2/3*#ppt_h"/>
                                          </p:val>
                                        </p:tav>
                                        <p:tav tm="100000">
                                          <p:val>
                                            <p:strVal val="#ppt_h"/>
                                          </p:val>
                                        </p:tav>
                                      </p:tavLst>
                                    </p:anim>
                                  </p:childTnLst>
                                </p:cTn>
                              </p:par>
                              <p:par>
                                <p:cTn id="19" presetID="5"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heckerboard(across)">
                                      <p:cBhvr>
                                        <p:cTn id="21" dur="3000"/>
                                        <p:tgtEl>
                                          <p:spTgt spid="4"/>
                                        </p:tgtEl>
                                      </p:cBhvr>
                                    </p:animEffect>
                                  </p:childTnLst>
                                </p:cTn>
                              </p:par>
                              <p:par>
                                <p:cTn id="22" presetID="23" presetClass="entr" presetSubtype="272"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2/3*#ppt_w"/>
                                          </p:val>
                                        </p:tav>
                                        <p:tav tm="100000">
                                          <p:val>
                                            <p:strVal val="#ppt_w"/>
                                          </p:val>
                                        </p:tav>
                                      </p:tavLst>
                                    </p:anim>
                                    <p:anim calcmode="lin" valueType="num">
                                      <p:cBhvr>
                                        <p:cTn id="25" dur="3000" fill="hold"/>
                                        <p:tgtEl>
                                          <p:spTgt spid="4"/>
                                        </p:tgtEl>
                                        <p:attrNameLst>
                                          <p:attrName>ppt_h</p:attrName>
                                        </p:attrNameLst>
                                      </p:cBhvr>
                                      <p:tavLst>
                                        <p:tav tm="0">
                                          <p:val>
                                            <p:strVal val="2/3*#ppt_h"/>
                                          </p:val>
                                        </p:tav>
                                        <p:tav tm="100000">
                                          <p:val>
                                            <p:strVal val="#ppt_h"/>
                                          </p:val>
                                        </p:tav>
                                      </p:tavLst>
                                    </p:anim>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e4r5re.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e4r5re.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e4r5re.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251520" y="4657700"/>
            <a:ext cx="864096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primera visita guiada tuvo lugar en 1920, pero duró 8 horas, y los visitantes todavía tenían que escalar el hielo con hierros de escalada. Hoy podemos decir que  para visitar las cuevas se hace tomando teleféricos y subiendo escaleras.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14:doors dir="vert"/>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21" presetClass="exit" presetSubtype="4" fill="hold" nodeType="withEffect">
                                  <p:stCondLst>
                                    <p:cond delay="0"/>
                                  </p:stCondLst>
                                  <p:childTnLst>
                                    <p:animEffect transition="out" filter="wheel(4)">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1" presetClass="entr" presetSubtype="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8)">
                                      <p:cBhvr>
                                        <p:cTn id="13" dur="3000"/>
                                        <p:tgtEl>
                                          <p:spTgt spid="4"/>
                                        </p:tgtEl>
                                      </p:cBhvr>
                                    </p:animEffect>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SCF265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DSCF265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DSCF265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467544" y="4945732"/>
            <a:ext cx="799288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las cuevas, la oscuridad es total. En caso de que seas el último en llegar y no consigas una lámpara, dile al guía que necesitas una.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19000">
        <p14:doors dir="vert"/>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out)">
                                      <p:cBhvr>
                                        <p:cTn id="7" dur="3000"/>
                                        <p:tgtEl>
                                          <p:spTgt spid="6"/>
                                        </p:tgtEl>
                                      </p:cBhvr>
                                    </p:animEffect>
                                  </p:childTnLst>
                                </p:cTn>
                              </p:par>
                              <p:par>
                                <p:cTn id="8" presetID="4"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out)">
                                      <p:cBhvr>
                                        <p:cTn id="10" dur="2000"/>
                                        <p:tgtEl>
                                          <p:spTgt spid="5"/>
                                        </p:tgtEl>
                                      </p:cBhvr>
                                    </p:animEffec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3000"/>
                                        <p:tgtEl>
                                          <p:spTgt spid="4"/>
                                        </p:tgtEl>
                                      </p:cBhvr>
                                    </p:animEffect>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871436269_00f0be29ee_b.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rectángulo"/>
          <p:cNvSpPr/>
          <p:nvPr/>
        </p:nvSpPr>
        <p:spPr>
          <a:xfrm flipH="1" flipV="1">
            <a:off x="-4857816" y="1369208"/>
            <a:ext cx="142908" cy="795344"/>
          </a:xfrm>
          <a:prstGeom prst="rtTriangle">
            <a:avLst/>
          </a:prstGeom>
          <a:blipFill dpi="0" rotWithShape="1">
            <a:blip r:embed="rId3" cstate="print">
              <a:alphaModFix amt="76000"/>
            </a:blip>
            <a:srcRect/>
            <a:stretch>
              <a:fillRect/>
            </a:stretch>
          </a:blipFill>
          <a:ln>
            <a:noFill/>
          </a:ln>
          <a:effectLst>
            <a:softEdge rad="6350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6" name="5 Imagen" descr="3871436269_00f0be29ee_b.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3871436269_00f0be29ee_b.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395536" y="465770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Hay 700 escalones en las cuevas de hielo, y tienes que subirlos y bajarlos. Caminarás 134 metros hacia arriba y lo mismo hacia abajo. Otra razón por la que no se permite fotografiar es que, de lo contrario, habría accidentes.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comb/>
      </p:transition>
    </mc:Choice>
    <mc:Fallback>
      <p:transition spd="slow" advTm="28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8" presetClass="entr" presetSubtype="32" fill="hold" nodeType="withEffect">
                                  <p:stCondLst>
                                    <p:cond delay="100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3000"/>
                                        <p:tgtEl>
                                          <p:spTgt spid="4"/>
                                        </p:tgtEl>
                                      </p:cBhvr>
                                    </p:animEffect>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1"/>
                                          </p:val>
                                        </p:tav>
                                        <p:tav tm="100000">
                                          <p:val>
                                            <p:strVal val="#ppt_x"/>
                                          </p:val>
                                        </p:tav>
                                      </p:tavLst>
                                    </p:anim>
                                    <p:anim calcmode="lin" valueType="num">
                                      <p:cBhvr>
                                        <p:cTn id="1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Enamorados.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Enamorados.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Enamorados.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755576" y="4657700"/>
            <a:ext cx="756084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personal de las cuevas te dirá que la fotografía está prohibida porque dividiría al grupo, pero hay muchas buenas razones para no permitir la fotografía en las Cuevas de Hielo.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3000">
        <p14:prism isInverted="1"/>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3"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horizontal)">
                                      <p:cBhvr>
                                        <p:cTn id="13" dur="3000"/>
                                        <p:tgtEl>
                                          <p:spTgt spid="4"/>
                                        </p:tgtEl>
                                      </p:cBhvr>
                                    </p:animEffect>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C:\Documents and Settings\Ana María\Escritorio\501371.jpg"/>
          <p:cNvPicPr>
            <a:picLocks noChangeAspect="1" noChangeArrowheads="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074" name="Picture 2" descr="F:\MIS COSAS\DOCUMENTOS ANA\PAISAJES\PLAYAS\007_island.jpg"/>
          <p:cNvPicPr>
            <a:picLocks noChangeAspect="1" noChangeArrowheads="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467544"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escaleras están mojadas y resbaladizas, y la parte más empinada tiene 45 grados de subida. Hay que admitir que no es 100% seguro, ¡y hay que estar más o menos en forma para visitar la cueva!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5000">
        <p14:prism isInverted="1"/>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4" fill="hold" nodeType="withEffect">
                                  <p:stCondLst>
                                    <p:cond delay="0"/>
                                  </p:stCondLst>
                                  <p:childTnLst>
                                    <p:animEffect transition="out" filter="wheel(4)">
                                      <p:cBhvr>
                                        <p:cTn id="6" dur="3000"/>
                                        <p:tgtEl>
                                          <p:spTgt spid="3074"/>
                                        </p:tgtEl>
                                      </p:cBhvr>
                                    </p:animEffect>
                                    <p:set>
                                      <p:cBhvr>
                                        <p:cTn id="7" dur="1" fill="hold">
                                          <p:stCondLst>
                                            <p:cond delay="2999"/>
                                          </p:stCondLst>
                                        </p:cTn>
                                        <p:tgtEl>
                                          <p:spTgt spid="3074"/>
                                        </p:tgtEl>
                                        <p:attrNameLst>
                                          <p:attrName>style.visibility</p:attrName>
                                        </p:attrNameLst>
                                      </p:cBhvr>
                                      <p:to>
                                        <p:strVal val="hidden"/>
                                      </p:to>
                                    </p:set>
                                  </p:childTnLst>
                                </p:cTn>
                              </p:par>
                              <p:par>
                                <p:cTn id="8" presetID="6" presetClass="entr" presetSubtype="32" fill="hold" nodeType="withEffect">
                                  <p:stCondLst>
                                    <p:cond delay="1000"/>
                                  </p:stCondLst>
                                  <p:childTnLst>
                                    <p:set>
                                      <p:cBhvr>
                                        <p:cTn id="9" dur="1" fill="hold">
                                          <p:stCondLst>
                                            <p:cond delay="0"/>
                                          </p:stCondLst>
                                        </p:cTn>
                                        <p:tgtEl>
                                          <p:spTgt spid="3"/>
                                        </p:tgtEl>
                                        <p:attrNameLst>
                                          <p:attrName>style.visibility</p:attrName>
                                        </p:attrNameLst>
                                      </p:cBhvr>
                                      <p:to>
                                        <p:strVal val="visible"/>
                                      </p:to>
                                    </p:set>
                                    <p:animEffect transition="in" filter="circle(out)">
                                      <p:cBhvr>
                                        <p:cTn id="10" dur="3000"/>
                                        <p:tgtEl>
                                          <p:spTgt spid="3"/>
                                        </p:tgtEl>
                                      </p:cBhvr>
                                    </p:animEffect>
                                  </p:childTnLst>
                                </p:cTn>
                              </p:par>
                            </p:childTnLst>
                          </p:cTn>
                        </p:par>
                        <p:par>
                          <p:cTn id="11" fill="hold">
                            <p:stCondLst>
                              <p:cond delay="4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1"/>
                                          </p:val>
                                        </p:tav>
                                        <p:tav tm="100000">
                                          <p:val>
                                            <p:strVal val="#ppt_x"/>
                                          </p:val>
                                        </p:tav>
                                      </p:tavLst>
                                    </p:anim>
                                    <p:anim calcmode="lin" valueType="num">
                                      <p:cBhvr>
                                        <p:cTn id="1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611670610_o.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5" name="14 Imagen" descr="611670610_o.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467544"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las personas con discapacidad, las cuevas de hielo son inaccesibles. Sin embargo, la parte insegura también hace que se sienta como una verdadera aventura y no como una atracción turística.</a:t>
            </a:r>
          </a:p>
        </p:txBody>
      </p:sp>
    </p:spTree>
  </p:cSld>
  <p:clrMapOvr>
    <a:masterClrMapping/>
  </p:clrMapOvr>
  <mc:AlternateContent xmlns:mc="http://schemas.openxmlformats.org/markup-compatibility/2006">
    <mc:Choice xmlns:p14="http://schemas.microsoft.com/office/powerpoint/2010/main" Requires="p14">
      <p:transition spd="slow" p14:dur="2500" advTm="24000">
        <p14:ferris dir="l"/>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out)">
                                      <p:cBhvr>
                                        <p:cTn id="7" dur="3000"/>
                                        <p:tgtEl>
                                          <p:spTgt spid="5"/>
                                        </p:tgtEl>
                                      </p:cBhvr>
                                    </p:animEffect>
                                  </p:childTnLst>
                                </p:cTn>
                              </p:par>
                              <p:par>
                                <p:cTn id="8" presetID="23" presetClass="entr" presetSubtype="27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2/3*#ppt_w"/>
                                          </p:val>
                                        </p:tav>
                                        <p:tav tm="100000">
                                          <p:val>
                                            <p:strVal val="#ppt_w"/>
                                          </p:val>
                                        </p:tav>
                                      </p:tavLst>
                                    </p:anim>
                                    <p:anim calcmode="lin" valueType="num">
                                      <p:cBhvr>
                                        <p:cTn id="11" dur="3000" fill="hold"/>
                                        <p:tgtEl>
                                          <p:spTgt spid="5"/>
                                        </p:tgtEl>
                                        <p:attrNameLst>
                                          <p:attrName>ppt_h</p:attrName>
                                        </p:attrNameLst>
                                      </p:cBhvr>
                                      <p:tavLst>
                                        <p:tav tm="0">
                                          <p:val>
                                            <p:strVal val="2/3*#ppt_h"/>
                                          </p:val>
                                        </p:tav>
                                        <p:tav tm="100000">
                                          <p:val>
                                            <p:strVal val="#ppt_h"/>
                                          </p:val>
                                        </p:tav>
                                      </p:tavLst>
                                    </p:anim>
                                  </p:childTnLst>
                                </p:cTn>
                              </p:par>
                              <p:par>
                                <p:cTn id="12" presetID="4" presetClass="entr" presetSubtype="16"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box(in)">
                                      <p:cBhvr>
                                        <p:cTn id="14" dur="3000"/>
                                        <p:tgtEl>
                                          <p:spTgt spid="15"/>
                                        </p:tgtEl>
                                      </p:cBhvr>
                                    </p:animEffect>
                                  </p:childTnLst>
                                </p:cTn>
                              </p:par>
                              <p:par>
                                <p:cTn id="15" presetID="23" presetClass="entr" presetSubtype="272" fill="hold" nodeType="with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p:cTn id="17" dur="3000" fill="hold"/>
                                        <p:tgtEl>
                                          <p:spTgt spid="15"/>
                                        </p:tgtEl>
                                        <p:attrNameLst>
                                          <p:attrName>ppt_w</p:attrName>
                                        </p:attrNameLst>
                                      </p:cBhvr>
                                      <p:tavLst>
                                        <p:tav tm="0">
                                          <p:val>
                                            <p:strVal val="2/3*#ppt_w"/>
                                          </p:val>
                                        </p:tav>
                                        <p:tav tm="100000">
                                          <p:val>
                                            <p:strVal val="#ppt_w"/>
                                          </p:val>
                                        </p:tav>
                                      </p:tavLst>
                                    </p:anim>
                                    <p:anim calcmode="lin" valueType="num">
                                      <p:cBhvr>
                                        <p:cTn id="18" dur="3000" fill="hold"/>
                                        <p:tgtEl>
                                          <p:spTgt spid="15"/>
                                        </p:tgtEl>
                                        <p:attrNameLst>
                                          <p:attrName>ppt_h</p:attrName>
                                        </p:attrNameLst>
                                      </p:cBhvr>
                                      <p:tavLst>
                                        <p:tav tm="0">
                                          <p:val>
                                            <p:strVal val="2/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cabc48f8829c0cf2d6c0c24d3a62cde.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8" name="7 Imagen" descr="ccabc48f8829c0cf2d6c0c24d3a62cde.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95536"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funcionamiento de las cuevas consiste en que el aire frío entra en ellas en invierno y se guarda allí hasta que la nieve se derrite en primavera. El agua de fusión de la nieve entra en la montaña a través de las grietas de la roca y se congela a causa del aire frío.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0000">
        <p14:ferris dir="l"/>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vertical)">
                                      <p:cBhvr>
                                        <p:cTn id="11" dur="3000"/>
                                        <p:tgtEl>
                                          <p:spTgt spid="4"/>
                                        </p:tgtEl>
                                      </p:cBhvr>
                                    </p:animEffect>
                                  </p:childTnLst>
                                </p:cTn>
                              </p:par>
                              <p:par>
                                <p:cTn id="12" presetID="23" presetClass="entr" presetSubtype="272"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3000" fill="hold"/>
                                        <p:tgtEl>
                                          <p:spTgt spid="8"/>
                                        </p:tgtEl>
                                        <p:attrNameLst>
                                          <p:attrName>ppt_w</p:attrName>
                                        </p:attrNameLst>
                                      </p:cBhvr>
                                      <p:tavLst>
                                        <p:tav tm="0">
                                          <p:val>
                                            <p:strVal val="2/3*#ppt_w"/>
                                          </p:val>
                                        </p:tav>
                                        <p:tav tm="100000">
                                          <p:val>
                                            <p:strVal val="#ppt_w"/>
                                          </p:val>
                                        </p:tav>
                                      </p:tavLst>
                                    </p:anim>
                                    <p:anim calcmode="lin" valueType="num">
                                      <p:cBhvr>
                                        <p:cTn id="15" dur="3000" fill="hold"/>
                                        <p:tgtEl>
                                          <p:spTgt spid="8"/>
                                        </p:tgtEl>
                                        <p:attrNameLst>
                                          <p:attrName>ppt_h</p:attrName>
                                        </p:attrNameLst>
                                      </p:cBhvr>
                                      <p:tavLst>
                                        <p:tav tm="0">
                                          <p:val>
                                            <p:strVal val="2/3*#ppt_h"/>
                                          </p:val>
                                        </p:tav>
                                        <p:tav tm="100000">
                                          <p:val>
                                            <p:strVal val="#ppt_h"/>
                                          </p:val>
                                        </p:tav>
                                      </p:tavLst>
                                    </p:anim>
                                  </p:childTnLst>
                                </p:cTn>
                              </p:par>
                              <p:par>
                                <p:cTn id="16" presetID="3" presetClass="entr" presetSubtype="10"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linds(horizontal)">
                                      <p:cBhvr>
                                        <p:cTn id="18" dur="3000"/>
                                        <p:tgtEl>
                                          <p:spTgt spid="8"/>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Documents and Settings\Ana María\Escritorio\Atardecer-en-la-playa_08.jpg"/>
          <p:cNvPicPr>
            <a:picLocks noChangeAspect="1" noChangeArrowheads="1"/>
          </p:cNvPicPr>
          <p:nvPr/>
        </p:nvPicPr>
        <p:blipFill>
          <a:blip r:embed="rId2" cstate="print"/>
          <a:stretch>
            <a:fillRect/>
          </a:stretch>
        </p:blipFill>
        <p:spPr bwMode="auto">
          <a:xfrm>
            <a:off x="0" y="0"/>
            <a:ext cx="9144000" cy="5734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Picture 2" descr="C:\Documents and Settings\Ana María\Escritorio\Atardecer-en-la-playa_08.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467544"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esculturas cambian cada año, algunas de ellas, cambian drásticamente. El hielo no cubre las cuevas por completo. El hielo termina después de 1 km, pero las cuevas continúan durante más de 40 kilómetros después. El resto de las cuevas no es accesible con visitas guiadas.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2000">
        <p14:ferris dir="l"/>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vertical)">
                                      <p:cBhvr>
                                        <p:cTn id="7" dur="3000"/>
                                        <p:tgtEl>
                                          <p:spTgt spid="4"/>
                                        </p:tgtEl>
                                      </p:cBhvr>
                                    </p:animEffect>
                                  </p:childTnLst>
                                </p:cTn>
                              </p:par>
                              <p:par>
                                <p:cTn id="8" presetID="17" presetClass="exit" presetSubtype="10" fill="hold" nodeType="withEffect">
                                  <p:stCondLst>
                                    <p:cond delay="0"/>
                                  </p:stCondLst>
                                  <p:childTnLst>
                                    <p:anim calcmode="lin" valueType="num">
                                      <p:cBhvr>
                                        <p:cTn id="9" dur="3000"/>
                                        <p:tgtEl>
                                          <p:spTgt spid="4"/>
                                        </p:tgtEl>
                                        <p:attrNameLst>
                                          <p:attrName>ppt_w</p:attrName>
                                        </p:attrNameLst>
                                      </p:cBhvr>
                                      <p:tavLst>
                                        <p:tav tm="0">
                                          <p:val>
                                            <p:strVal val="ppt_w"/>
                                          </p:val>
                                        </p:tav>
                                        <p:tav tm="100000">
                                          <p:val>
                                            <p:fltVal val="0"/>
                                          </p:val>
                                        </p:tav>
                                      </p:tavLst>
                                    </p:anim>
                                    <p:anim calcmode="lin" valueType="num">
                                      <p:cBhvr>
                                        <p:cTn id="10" dur="3000"/>
                                        <p:tgtEl>
                                          <p:spTgt spid="4"/>
                                        </p:tgtEl>
                                        <p:attrNameLst>
                                          <p:attrName>ppt_h</p:attrName>
                                        </p:attrNameLst>
                                      </p:cBhvr>
                                      <p:tavLst>
                                        <p:tav tm="0">
                                          <p:val>
                                            <p:strVal val="ppt_h"/>
                                          </p:val>
                                        </p:tav>
                                        <p:tav tm="100000">
                                          <p:val>
                                            <p:strVal val="ppt_h"/>
                                          </p:val>
                                        </p:tav>
                                      </p:tavLst>
                                    </p:anim>
                                    <p:set>
                                      <p:cBhvr>
                                        <p:cTn id="11" dur="1" fill="hold">
                                          <p:stCondLst>
                                            <p:cond delay="2999"/>
                                          </p:stCondLst>
                                        </p:cTn>
                                        <p:tgtEl>
                                          <p:spTgt spid="4"/>
                                        </p:tgtEl>
                                        <p:attrNameLst>
                                          <p:attrName>style.visibility</p:attrName>
                                        </p:attrNameLst>
                                      </p:cBhvr>
                                      <p:to>
                                        <p:strVal val="hidden"/>
                                      </p:to>
                                    </p:set>
                                  </p:childTnLst>
                                </p:cTn>
                              </p:par>
                              <p:par>
                                <p:cTn id="12" presetID="3" presetClass="entr" presetSubtype="10" fill="hold" nodeType="withEffect">
                                  <p:stCondLst>
                                    <p:cond delay="0"/>
                                  </p:stCondLst>
                                  <p:childTnLst>
                                    <p:set>
                                      <p:cBhvr>
                                        <p:cTn id="13" dur="1" fill="hold">
                                          <p:stCondLst>
                                            <p:cond delay="0"/>
                                          </p:stCondLst>
                                        </p:cTn>
                                        <p:tgtEl>
                                          <p:spTgt spid="26626"/>
                                        </p:tgtEl>
                                        <p:attrNameLst>
                                          <p:attrName>style.visibility</p:attrName>
                                        </p:attrNameLst>
                                      </p:cBhvr>
                                      <p:to>
                                        <p:strVal val="visible"/>
                                      </p:to>
                                    </p:set>
                                    <p:animEffect transition="in" filter="blinds(horizontal)">
                                      <p:cBhvr>
                                        <p:cTn id="14" dur="3000"/>
                                        <p:tgtEl>
                                          <p:spTgt spid="26626"/>
                                        </p:tgtEl>
                                      </p:cBhvr>
                                    </p:animEffect>
                                  </p:childTnLst>
                                </p:cTn>
                              </p:par>
                            </p:childTnLst>
                          </p:cTn>
                        </p:par>
                        <p:par>
                          <p:cTn id="15" fill="hold">
                            <p:stCondLst>
                              <p:cond delay="3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1126_1454101.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101126_1454101.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101126_1454101.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467544"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 te apetece una aventura y buscas una excursión de un día desde Salzburgo, es recomendable visitar las Cuevas de Hielo de </a:t>
            </a:r>
            <a:r>
              <a:rPr lang="es-ES" i="1" dirty="0" err="1" smtClean="0">
                <a:effectLst>
                  <a:glow rad="101600">
                    <a:srgbClr val="C00000">
                      <a:alpha val="60000"/>
                    </a:srgbClr>
                  </a:glow>
                  <a:outerShdw blurRad="38100" dist="38100" dir="2700000" algn="tl">
                    <a:srgbClr val="000000">
                      <a:alpha val="43137"/>
                    </a:srgbClr>
                  </a:outerShdw>
                </a:effectLst>
              </a:rPr>
              <a:t>Werfen</a:t>
            </a:r>
            <a:r>
              <a:rPr lang="es-ES" i="1" dirty="0" smtClean="0">
                <a:effectLst>
                  <a:glow rad="101600">
                    <a:srgbClr val="C00000">
                      <a:alpha val="60000"/>
                    </a:srgbClr>
                  </a:glow>
                  <a:outerShdw blurRad="38100" dist="38100" dir="2700000" algn="tl">
                    <a:srgbClr val="000000">
                      <a:alpha val="43137"/>
                    </a:srgbClr>
                  </a:outerShdw>
                </a:effectLst>
              </a:rPr>
              <a:t>. Son las excursiones de un día más populares, además de </a:t>
            </a:r>
            <a:r>
              <a:rPr lang="es-ES" i="1" dirty="0" err="1" smtClean="0">
                <a:effectLst>
                  <a:glow rad="101600">
                    <a:srgbClr val="C00000">
                      <a:alpha val="60000"/>
                    </a:srgbClr>
                  </a:glow>
                  <a:outerShdw blurRad="38100" dist="38100" dir="2700000" algn="tl">
                    <a:srgbClr val="000000">
                      <a:alpha val="43137"/>
                    </a:srgbClr>
                  </a:outerShdw>
                </a:effectLst>
              </a:rPr>
              <a:t>Hallstatt</a:t>
            </a:r>
            <a:r>
              <a:rPr lang="es-ES" i="1" dirty="0" smtClean="0">
                <a:effectLst>
                  <a:glow rad="101600">
                    <a:srgbClr val="C00000">
                      <a:alpha val="60000"/>
                    </a:srgbClr>
                  </a:glow>
                  <a:outerShdw blurRad="38100" dist="38100" dir="2700000" algn="tl">
                    <a:srgbClr val="000000">
                      <a:alpha val="43137"/>
                    </a:srgbClr>
                  </a:outerShdw>
                </a:effectLst>
              </a:rPr>
              <a:t> y </a:t>
            </a:r>
            <a:r>
              <a:rPr lang="es-ES" i="1" dirty="0" err="1" smtClean="0">
                <a:effectLst>
                  <a:glow rad="101600">
                    <a:srgbClr val="C00000">
                      <a:alpha val="60000"/>
                    </a:srgbClr>
                  </a:glow>
                  <a:outerShdw blurRad="38100" dist="38100" dir="2700000" algn="tl">
                    <a:srgbClr val="000000">
                      <a:alpha val="43137"/>
                    </a:srgbClr>
                  </a:outerShdw>
                </a:effectLst>
              </a:rPr>
              <a:t>Berchtesgaden</a:t>
            </a:r>
            <a:r>
              <a:rPr lang="es-ES" i="1" dirty="0" smtClean="0">
                <a:effectLst>
                  <a:glow rad="101600">
                    <a:srgbClr val="C00000">
                      <a:alpha val="60000"/>
                    </a:srgbClr>
                  </a:glow>
                  <a:outerShdw blurRad="38100" dist="38100" dir="2700000" algn="tl">
                    <a:srgbClr val="000000">
                      <a:alpha val="43137"/>
                    </a:srgbClr>
                  </a:outerShdw>
                </a:effectLst>
              </a:rPr>
              <a:t>, y ofrecen una experiencia más auténtica.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14:conveyor dir="l"/>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3000"/>
                                        <p:tgtEl>
                                          <p:spTgt spid="5"/>
                                        </p:tgtEl>
                                      </p:cBhvr>
                                    </p:animEffect>
                                  </p:childTnLst>
                                </p:cTn>
                              </p:par>
                              <p:par>
                                <p:cTn id="8" presetID="1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in)">
                                      <p:cBhvr>
                                        <p:cTn id="10" dur="3000"/>
                                        <p:tgtEl>
                                          <p:spTgt spid="4"/>
                                        </p:tgtEl>
                                      </p:cBhvr>
                                    </p:animEffect>
                                  </p:childTnLst>
                                </p:cTn>
                              </p:par>
                              <p:par>
                                <p:cTn id="11" presetID="4" presetClass="entr" presetSubtype="3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ox(out)">
                                      <p:cBhvr>
                                        <p:cTn id="13" dur="3000"/>
                                        <p:tgtEl>
                                          <p:spTgt spid="6"/>
                                        </p:tgtEl>
                                      </p:cBhvr>
                                    </p:animEffect>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362343406_8af61c346e_h.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7362343406_8af61c346e_h.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23528"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auténtica maravilla de la naturaleza que se puede visitar, siempre y cuando nos encontremos en </a:t>
            </a:r>
            <a:r>
              <a:rPr lang="es-ES" i="1" dirty="0" err="1" smtClean="0">
                <a:effectLst>
                  <a:glow rad="101600">
                    <a:srgbClr val="C00000">
                      <a:alpha val="60000"/>
                    </a:srgbClr>
                  </a:glow>
                  <a:outerShdw blurRad="38100" dist="38100" dir="2700000" algn="tl">
                    <a:srgbClr val="000000">
                      <a:alpha val="43137"/>
                    </a:srgbClr>
                  </a:outerShdw>
                </a:effectLst>
              </a:rPr>
              <a:t>Werfen</a:t>
            </a:r>
            <a:r>
              <a:rPr lang="es-ES" i="1" dirty="0" smtClean="0">
                <a:effectLst>
                  <a:glow rad="101600">
                    <a:srgbClr val="C00000">
                      <a:alpha val="60000"/>
                    </a:srgbClr>
                  </a:glow>
                  <a:outerShdw blurRad="38100" dist="38100" dir="2700000" algn="tl">
                    <a:srgbClr val="000000">
                      <a:alpha val="43137"/>
                    </a:srgbClr>
                  </a:outerShdw>
                </a:effectLst>
              </a:rPr>
              <a:t>, Austria. Ojo al dato, que sea la cueva de hielo más grande del mundo no significa que toda ella esté cubierta por hielo.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14:conveyor dir="l"/>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3000"/>
                                        <p:tgtEl>
                                          <p:spTgt spid="4"/>
                                        </p:tgtEl>
                                      </p:cBhvr>
                                    </p:animEffect>
                                  </p:childTnLst>
                                </p:cTn>
                              </p:par>
                              <p:par>
                                <p:cTn id="8" presetID="2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fltVal val="0"/>
                                          </p:val>
                                        </p:tav>
                                        <p:tav tm="100000">
                                          <p:val>
                                            <p:strVal val="#ppt_h"/>
                                          </p:val>
                                        </p:tav>
                                      </p:tavLst>
                                    </p:anim>
                                  </p:childTnLst>
                                </p:cTn>
                              </p:par>
                              <p:par>
                                <p:cTn id="12" presetID="16" presetClass="entr" presetSubtype="42"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outHorizontal)">
                                      <p:cBhvr>
                                        <p:cTn id="14" dur="3000"/>
                                        <p:tgtEl>
                                          <p:spTgt spid="7"/>
                                        </p:tgtEl>
                                      </p:cBhvr>
                                    </p:animEffect>
                                  </p:childTnLst>
                                </p:cTn>
                              </p:par>
                              <p:par>
                                <p:cTn id="15" presetID="23" presetClass="entr" presetSubtype="1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3000" fill="hold"/>
                                        <p:tgtEl>
                                          <p:spTgt spid="7"/>
                                        </p:tgtEl>
                                        <p:attrNameLst>
                                          <p:attrName>ppt_w</p:attrName>
                                        </p:attrNameLst>
                                      </p:cBhvr>
                                      <p:tavLst>
                                        <p:tav tm="0">
                                          <p:val>
                                            <p:fltVal val="0"/>
                                          </p:val>
                                        </p:tav>
                                        <p:tav tm="100000">
                                          <p:val>
                                            <p:strVal val="#ppt_w"/>
                                          </p:val>
                                        </p:tav>
                                      </p:tavLst>
                                    </p:anim>
                                    <p:anim calcmode="lin" valueType="num">
                                      <p:cBhvr>
                                        <p:cTn id="18" dur="3000" fill="hold"/>
                                        <p:tgtEl>
                                          <p:spTgt spid="7"/>
                                        </p:tgtEl>
                                        <p:attrNameLst>
                                          <p:attrName>ppt_h</p:attrName>
                                        </p:attrNameLst>
                                      </p:cBhvr>
                                      <p:tavLst>
                                        <p:tav tm="0">
                                          <p:val>
                                            <p:fltVal val="0"/>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10505 032.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110505 032.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110505 032.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683568" y="4657700"/>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Hay que decir que para iluminar el camino, los visitantes portan lámparas de carburo o magnesio, como las de los antiguos mineros, ya que generan poco calor y no hacen excesivo daño a la temperatura del lugar.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conveyor dir="l"/>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vertical)">
                                      <p:cBhvr>
                                        <p:cTn id="7" dur="3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2/3*#ppt_w"/>
                                          </p:val>
                                        </p:tav>
                                        <p:tav tm="100000">
                                          <p:val>
                                            <p:strVal val="#ppt_w"/>
                                          </p:val>
                                        </p:tav>
                                      </p:tavLst>
                                    </p:anim>
                                    <p:anim calcmode="lin" valueType="num">
                                      <p:cBhvr>
                                        <p:cTn id="11" dur="3000" fill="hold"/>
                                        <p:tgtEl>
                                          <p:spTgt spid="4"/>
                                        </p:tgtEl>
                                        <p:attrNameLst>
                                          <p:attrName>ppt_h</p:attrName>
                                        </p:attrNameLst>
                                      </p:cBhvr>
                                      <p:tavLst>
                                        <p:tav tm="0">
                                          <p:val>
                                            <p:strVal val="2/3*#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out)">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par>
                                <p:cTn id="19" presetID="16" presetClass="entr" presetSubtype="21"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barn(inVertical)">
                                      <p:cBhvr>
                                        <p:cTn id="21" dur="3000"/>
                                        <p:tgtEl>
                                          <p:spTgt spid="6"/>
                                        </p:tgtEl>
                                      </p:cBhvr>
                                    </p:animEffect>
                                  </p:childTnLst>
                                </p:cTn>
                              </p:par>
                              <p:par>
                                <p:cTn id="22" presetID="23" presetClass="entr" presetSubtype="288"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3000" fill="hold"/>
                                        <p:tgtEl>
                                          <p:spTgt spid="6"/>
                                        </p:tgtEl>
                                        <p:attrNameLst>
                                          <p:attrName>ppt_w</p:attrName>
                                        </p:attrNameLst>
                                      </p:cBhvr>
                                      <p:tavLst>
                                        <p:tav tm="0">
                                          <p:val>
                                            <p:strVal val="4/3*#ppt_w"/>
                                          </p:val>
                                        </p:tav>
                                        <p:tav tm="100000">
                                          <p:val>
                                            <p:strVal val="#ppt_w"/>
                                          </p:val>
                                        </p:tav>
                                      </p:tavLst>
                                    </p:anim>
                                    <p:anim calcmode="lin" valueType="num">
                                      <p:cBhvr>
                                        <p:cTn id="25" dur="3000" fill="hold"/>
                                        <p:tgtEl>
                                          <p:spTgt spid="6"/>
                                        </p:tgtEl>
                                        <p:attrNameLst>
                                          <p:attrName>ppt_h</p:attrName>
                                        </p:attrNameLst>
                                      </p:cBhvr>
                                      <p:tavLst>
                                        <p:tav tm="0">
                                          <p:val>
                                            <p:strVal val="4/3*#ppt_h"/>
                                          </p:val>
                                        </p:tav>
                                        <p:tav tm="100000">
                                          <p:val>
                                            <p:strVal val="#ppt_h"/>
                                          </p:val>
                                        </p:tav>
                                      </p:tavLst>
                                    </p:anim>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la morena de mi copla.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0"/>
            <a:ext cx="4572000" cy="2929508"/>
          </a:xfrm>
          <a:prstGeom prst="rect">
            <a:avLst/>
          </a:prstGeom>
          <a:solidFill>
            <a:schemeClr val="accent5">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4572000" y="2906911"/>
            <a:ext cx="4572000" cy="2808089"/>
          </a:xfrm>
          <a:prstGeom prst="rect">
            <a:avLst/>
          </a:prstGeom>
          <a:solidFill>
            <a:schemeClr val="accent5">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4572000" y="0"/>
            <a:ext cx="4572000" cy="2929508"/>
          </a:xfrm>
          <a:prstGeom prst="rect">
            <a:avLst/>
          </a:prstGeom>
          <a:solidFill>
            <a:schemeClr val="accent5">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0" y="2906911"/>
            <a:ext cx="4572000" cy="2808089"/>
          </a:xfrm>
          <a:prstGeom prst="rect">
            <a:avLst/>
          </a:prstGeom>
          <a:solidFill>
            <a:schemeClr val="accent5">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CuadroTexto"/>
          <p:cNvSpPr txBox="1"/>
          <p:nvPr/>
        </p:nvSpPr>
        <p:spPr>
          <a:xfrm>
            <a:off x="251520" y="4297660"/>
            <a:ext cx="8424936" cy="1200329"/>
          </a:xfrm>
          <a:prstGeom prst="rect">
            <a:avLst/>
          </a:prstGeom>
          <a:noFill/>
        </p:spPr>
        <p:txBody>
          <a:bodyPr wrap="square" rtlCol="0">
            <a:spAutoFit/>
          </a:bodyPr>
          <a:lstStyle/>
          <a:p>
            <a:r>
              <a:rPr lang="es-ES" i="1" dirty="0" err="1" smtClean="0">
                <a:effectLst>
                  <a:glow rad="101600">
                    <a:srgbClr val="C00000">
                      <a:alpha val="60000"/>
                    </a:srgbClr>
                  </a:glow>
                  <a:outerShdw blurRad="38100" dist="38100" dir="2700000" algn="tl">
                    <a:srgbClr val="000000">
                      <a:alpha val="43137"/>
                    </a:srgbClr>
                  </a:outerShdw>
                </a:effectLst>
              </a:rPr>
              <a:t>Eisriesenwelt</a:t>
            </a:r>
            <a:r>
              <a:rPr lang="es-ES" i="1" dirty="0" smtClean="0">
                <a:effectLst>
                  <a:glow rad="101600">
                    <a:srgbClr val="C00000">
                      <a:alpha val="60000"/>
                    </a:srgbClr>
                  </a:glow>
                  <a:outerShdw blurRad="38100" dist="38100" dir="2700000" algn="tl">
                    <a:srgbClr val="000000">
                      <a:alpha val="43137"/>
                    </a:srgbClr>
                  </a:outerShdw>
                </a:effectLst>
              </a:rPr>
              <a:t>, a la que también se conoce con el nombre de </a:t>
            </a:r>
            <a:r>
              <a:rPr lang="es-ES" i="1" dirty="0" err="1" smtClean="0">
                <a:effectLst>
                  <a:glow rad="101600">
                    <a:srgbClr val="C00000">
                      <a:alpha val="60000"/>
                    </a:srgbClr>
                  </a:glow>
                  <a:outerShdw blurRad="38100" dist="38100" dir="2700000" algn="tl">
                    <a:srgbClr val="000000">
                      <a:alpha val="43137"/>
                    </a:srgbClr>
                  </a:outerShdw>
                </a:effectLst>
              </a:rPr>
              <a:t>Posselthöhle</a:t>
            </a:r>
            <a:r>
              <a:rPr lang="es-ES" i="1" dirty="0" smtClean="0">
                <a:effectLst>
                  <a:glow rad="101600">
                    <a:srgbClr val="C00000">
                      <a:alpha val="60000"/>
                    </a:srgbClr>
                  </a:glow>
                  <a:outerShdw blurRad="38100" dist="38100" dir="2700000" algn="tl">
                    <a:srgbClr val="000000">
                      <a:alpha val="43137"/>
                    </a:srgbClr>
                  </a:outerShdw>
                </a:effectLst>
              </a:rPr>
              <a:t>, tiene una longitud aproximada de cuarenta y dos kilómetros, desgraciadamente los turistas que se acerquen a visitar el lugar sólo podrán recorrer un kilómetro, pero eso es mejor que nada.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14:prism isContent="1"/>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3000"/>
                                        <p:tgtEl>
                                          <p:spTgt spid="9"/>
                                        </p:tgtEl>
                                      </p:cBhvr>
                                    </p:animEffect>
                                    <p:set>
                                      <p:cBhvr>
                                        <p:cTn id="13" dur="1" fill="hold">
                                          <p:stCondLst>
                                            <p:cond delay="2999"/>
                                          </p:stCondLst>
                                        </p:cTn>
                                        <p:tgtEl>
                                          <p:spTgt spid="9"/>
                                        </p:tgtEl>
                                        <p:attrNameLst>
                                          <p:attrName>style.visibility</p:attrName>
                                        </p:attrNameLst>
                                      </p:cBhvr>
                                      <p:to>
                                        <p:strVal val="hidden"/>
                                      </p:to>
                                    </p:set>
                                  </p:childTnLst>
                                </p:cTn>
                              </p:par>
                              <p:par>
                                <p:cTn id="14" presetID="8" presetClass="exit" presetSubtype="32" fill="hold" nodeType="withEffect">
                                  <p:stCondLst>
                                    <p:cond delay="0"/>
                                  </p:stCondLst>
                                  <p:childTnLst>
                                    <p:animEffect transition="out" filter="diamond(out)">
                                      <p:cBhvr>
                                        <p:cTn id="15" dur="3000"/>
                                        <p:tgtEl>
                                          <p:spTgt spid="10"/>
                                        </p:tgtEl>
                                      </p:cBhvr>
                                    </p:animEffect>
                                    <p:set>
                                      <p:cBhvr>
                                        <p:cTn id="16" dur="1" fill="hold">
                                          <p:stCondLst>
                                            <p:cond delay="2999"/>
                                          </p:stCondLst>
                                        </p:cTn>
                                        <p:tgtEl>
                                          <p:spTgt spid="10"/>
                                        </p:tgtEl>
                                        <p:attrNameLst>
                                          <p:attrName>style.visibility</p:attrName>
                                        </p:attrNameLst>
                                      </p:cBhvr>
                                      <p:to>
                                        <p:strVal val="hidden"/>
                                      </p:to>
                                    </p:set>
                                  </p:childTnLst>
                                </p:cTn>
                              </p:par>
                              <p:par>
                                <p:cTn id="17" presetID="8"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amond(out)">
                                      <p:cBhvr>
                                        <p:cTn id="19" dur="3000"/>
                                        <p:tgtEl>
                                          <p:spTgt spid="4"/>
                                        </p:tgtEl>
                                      </p:cBhvr>
                                    </p:animEffect>
                                  </p:childTnLst>
                                </p:cTn>
                              </p:par>
                              <p:par>
                                <p:cTn id="20" presetID="23" presetClass="entr" presetSubtype="16"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3000" fill="hold"/>
                                        <p:tgtEl>
                                          <p:spTgt spid="4"/>
                                        </p:tgtEl>
                                        <p:attrNameLst>
                                          <p:attrName>ppt_w</p:attrName>
                                        </p:attrNameLst>
                                      </p:cBhvr>
                                      <p:tavLst>
                                        <p:tav tm="0">
                                          <p:val>
                                            <p:fltVal val="0"/>
                                          </p:val>
                                        </p:tav>
                                        <p:tav tm="100000">
                                          <p:val>
                                            <p:strVal val="#ppt_w"/>
                                          </p:val>
                                        </p:tav>
                                      </p:tavLst>
                                    </p:anim>
                                    <p:anim calcmode="lin" valueType="num">
                                      <p:cBhvr>
                                        <p:cTn id="23" dur="3000" fill="hold"/>
                                        <p:tgtEl>
                                          <p:spTgt spid="4"/>
                                        </p:tgtEl>
                                        <p:attrNameLst>
                                          <p:attrName>ppt_h</p:attrName>
                                        </p:attrNameLst>
                                      </p:cBhvr>
                                      <p:tavLst>
                                        <p:tav tm="0">
                                          <p:val>
                                            <p:fltVal val="0"/>
                                          </p:val>
                                        </p:tav>
                                        <p:tav tm="100000">
                                          <p:val>
                                            <p:strVal val="#ppt_h"/>
                                          </p:val>
                                        </p:tav>
                                      </p:tavLst>
                                    </p:anim>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11"/>
                                        </p:tgtEl>
                                        <p:attrNameLst>
                                          <p:attrName>style.visibility</p:attrName>
                                        </p:attrNameLst>
                                      </p:cBhvr>
                                      <p:to>
                                        <p:strVal val="visible"/>
                                      </p:to>
                                    </p:set>
                                    <p:animEffect transition="in" filter="fade">
                                      <p:cBhvr>
                                        <p:cTn id="27" dur="1000"/>
                                        <p:tgtEl>
                                          <p:spTgt spid="11"/>
                                        </p:tgtEl>
                                      </p:cBhvr>
                                    </p:animEffect>
                                    <p:anim calcmode="lin" valueType="num">
                                      <p:cBhvr>
                                        <p:cTn id="28" dur="1000" fill="hold"/>
                                        <p:tgtEl>
                                          <p:spTgt spid="11"/>
                                        </p:tgtEl>
                                        <p:attrNameLst>
                                          <p:attrName>ppt_x</p:attrName>
                                        </p:attrNameLst>
                                      </p:cBhvr>
                                      <p:tavLst>
                                        <p:tav tm="0">
                                          <p:val>
                                            <p:strVal val="#ppt_x-.1"/>
                                          </p:val>
                                        </p:tav>
                                        <p:tav tm="100000">
                                          <p:val>
                                            <p:strVal val="#ppt_x"/>
                                          </p:val>
                                        </p:tav>
                                      </p:tavLst>
                                    </p:anim>
                                    <p:anim calcmode="lin" valueType="num">
                                      <p:cBhvr>
                                        <p:cTn id="29"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66_full.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66_full.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66_full.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395536" y="465770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Tras ese primer kilómetro se encuentra el palacio de hielo el </a:t>
            </a:r>
            <a:r>
              <a:rPr lang="es-ES" i="1" dirty="0" err="1" smtClean="0">
                <a:effectLst>
                  <a:glow rad="101600">
                    <a:srgbClr val="C00000">
                      <a:alpha val="60000"/>
                    </a:srgbClr>
                  </a:glow>
                  <a:outerShdw blurRad="38100" dist="38100" dir="2700000" algn="tl">
                    <a:srgbClr val="000000">
                      <a:alpha val="43137"/>
                    </a:srgbClr>
                  </a:outerShdw>
                </a:effectLst>
              </a:rPr>
              <a:t>Eispalast</a:t>
            </a:r>
            <a:r>
              <a:rPr lang="es-ES" i="1" dirty="0" smtClean="0">
                <a:effectLst>
                  <a:glow rad="101600">
                    <a:srgbClr val="C00000">
                      <a:alpha val="60000"/>
                    </a:srgbClr>
                  </a:glow>
                  <a:outerShdw blurRad="38100" dist="38100" dir="2700000" algn="tl">
                    <a:srgbClr val="000000">
                      <a:alpha val="43137"/>
                    </a:srgbClr>
                  </a:outerShdw>
                </a:effectLst>
              </a:rPr>
              <a:t>. Más adelante el U-</a:t>
            </a:r>
            <a:r>
              <a:rPr lang="es-ES" i="1" dirty="0" err="1" smtClean="0">
                <a:effectLst>
                  <a:glow rad="101600">
                    <a:srgbClr val="C00000">
                      <a:alpha val="60000"/>
                    </a:srgbClr>
                  </a:glow>
                  <a:outerShdw blurRad="38100" dist="38100" dir="2700000" algn="tl">
                    <a:srgbClr val="000000">
                      <a:alpha val="43137"/>
                    </a:srgbClr>
                  </a:outerShdw>
                </a:effectLst>
              </a:rPr>
              <a:t>Tunnel</a:t>
            </a:r>
            <a:r>
              <a:rPr lang="es-ES" i="1" dirty="0" smtClean="0">
                <a:effectLst>
                  <a:glow rad="101600">
                    <a:srgbClr val="C00000">
                      <a:alpha val="60000"/>
                    </a:srgbClr>
                  </a:glow>
                  <a:outerShdw blurRad="38100" dist="38100" dir="2700000" algn="tl">
                    <a:srgbClr val="000000">
                      <a:alpha val="43137"/>
                    </a:srgbClr>
                  </a:outerShdw>
                </a:effectLst>
              </a:rPr>
              <a:t>, el </a:t>
            </a:r>
            <a:r>
              <a:rPr lang="es-ES" i="1" dirty="0" err="1" smtClean="0">
                <a:effectLst>
                  <a:glow rad="101600">
                    <a:srgbClr val="C00000">
                      <a:alpha val="60000"/>
                    </a:srgbClr>
                  </a:glow>
                  <a:outerShdw blurRad="38100" dist="38100" dir="2700000" algn="tl">
                    <a:srgbClr val="000000">
                      <a:alpha val="43137"/>
                    </a:srgbClr>
                  </a:outerShdw>
                </a:effectLst>
              </a:rPr>
              <a:t>Midgards</a:t>
            </a:r>
            <a:r>
              <a:rPr lang="es-ES" i="1" dirty="0" smtClean="0">
                <a:effectLst>
                  <a:glow rad="101600">
                    <a:srgbClr val="C00000">
                      <a:alpha val="60000"/>
                    </a:srgbClr>
                  </a:glow>
                  <a:outerShdw blurRad="38100" dist="38100" dir="2700000" algn="tl">
                    <a:srgbClr val="000000">
                      <a:alpha val="43137"/>
                    </a:srgbClr>
                  </a:outerShdw>
                </a:effectLst>
              </a:rPr>
              <a:t> que tiene varias ramificaciones y una gran cámara para finalizar conocida como el Nuevo Mundo (</a:t>
            </a:r>
            <a:r>
              <a:rPr lang="es-ES" i="1" dirty="0" err="1" smtClean="0">
                <a:effectLst>
                  <a:glow rad="101600">
                    <a:srgbClr val="C00000">
                      <a:alpha val="60000"/>
                    </a:srgbClr>
                  </a:glow>
                  <a:outerShdw blurRad="38100" dist="38100" dir="2700000" algn="tl">
                    <a:srgbClr val="000000">
                      <a:alpha val="43137"/>
                    </a:srgbClr>
                  </a:outerShdw>
                </a:effectLst>
              </a:rPr>
              <a:t>Neue</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Welt</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7000">
        <p14:prism isContent="1"/>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fltVal val="0"/>
                                          </p:val>
                                        </p:tav>
                                        <p:tav tm="100000">
                                          <p:val>
                                            <p:strVal val="#ppt_w"/>
                                          </p:val>
                                        </p:tav>
                                      </p:tavLst>
                                    </p:anim>
                                    <p:anim calcmode="lin" valueType="num">
                                      <p:cBhvr>
                                        <p:cTn id="8" dur="3000" fill="hold"/>
                                        <p:tgtEl>
                                          <p:spTgt spid="4"/>
                                        </p:tgtEl>
                                        <p:attrNameLst>
                                          <p:attrName>ppt_h</p:attrName>
                                        </p:attrNameLst>
                                      </p:cBhvr>
                                      <p:tavLst>
                                        <p:tav tm="0">
                                          <p:val>
                                            <p:strVal val="#ppt_h"/>
                                          </p:val>
                                        </p:tav>
                                        <p:tav tm="100000">
                                          <p:val>
                                            <p:strVal val="#ppt_h"/>
                                          </p:val>
                                        </p:tav>
                                      </p:tavLst>
                                    </p:anim>
                                  </p:childTnLst>
                                </p:cTn>
                              </p:par>
                              <p:par>
                                <p:cTn id="9" presetID="8"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in)">
                                      <p:cBhvr>
                                        <p:cTn id="11" dur="3000"/>
                                        <p:tgtEl>
                                          <p:spTgt spid="4"/>
                                        </p:tgtEl>
                                      </p:cBhvr>
                                    </p:animEffect>
                                  </p:childTnLst>
                                </p:cTn>
                              </p:par>
                              <p:par>
                                <p:cTn id="12" presetID="4" presetClass="exit" presetSubtype="16" fill="hold" nodeType="withEffect">
                                  <p:stCondLst>
                                    <p:cond delay="0"/>
                                  </p:stCondLst>
                                  <p:childTnLst>
                                    <p:animEffect transition="out" filter="box(in)">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17" presetClass="exit" presetSubtype="10" fill="hold" nodeType="withEffect">
                                  <p:stCondLst>
                                    <p:cond delay="0"/>
                                  </p:stCondLst>
                                  <p:childTnLst>
                                    <p:anim calcmode="lin" valueType="num">
                                      <p:cBhvr>
                                        <p:cTn id="16" dur="3000"/>
                                        <p:tgtEl>
                                          <p:spTgt spid="5"/>
                                        </p:tgtEl>
                                        <p:attrNameLst>
                                          <p:attrName>ppt_w</p:attrName>
                                        </p:attrNameLst>
                                      </p:cBhvr>
                                      <p:tavLst>
                                        <p:tav tm="0">
                                          <p:val>
                                            <p:strVal val="ppt_w"/>
                                          </p:val>
                                        </p:tav>
                                        <p:tav tm="100000">
                                          <p:val>
                                            <p:fltVal val="0"/>
                                          </p:val>
                                        </p:tav>
                                      </p:tavLst>
                                    </p:anim>
                                    <p:anim calcmode="lin" valueType="num">
                                      <p:cBhvr>
                                        <p:cTn id="17" dur="3000"/>
                                        <p:tgtEl>
                                          <p:spTgt spid="5"/>
                                        </p:tgtEl>
                                        <p:attrNameLst>
                                          <p:attrName>ppt_h</p:attrName>
                                        </p:attrNameLst>
                                      </p:cBhvr>
                                      <p:tavLst>
                                        <p:tav tm="0">
                                          <p:val>
                                            <p:strVal val="ppt_h"/>
                                          </p:val>
                                        </p:tav>
                                        <p:tav tm="100000">
                                          <p:val>
                                            <p:strVal val="ppt_h"/>
                                          </p:val>
                                        </p:tav>
                                      </p:tavLst>
                                    </p:anim>
                                    <p:set>
                                      <p:cBhvr>
                                        <p:cTn id="18" dur="1" fill="hold">
                                          <p:stCondLst>
                                            <p:cond delay="2999"/>
                                          </p:stCondLst>
                                        </p:cTn>
                                        <p:tgtEl>
                                          <p:spTgt spid="5"/>
                                        </p:tgtEl>
                                        <p:attrNameLst>
                                          <p:attrName>style.visibility</p:attrName>
                                        </p:attrNameLst>
                                      </p:cBhvr>
                                      <p:to>
                                        <p:strVal val="hidden"/>
                                      </p:to>
                                    </p:set>
                                  </p:childTnLst>
                                </p:cTn>
                              </p:par>
                              <p:par>
                                <p:cTn id="19" presetID="16" presetClass="exit" presetSubtype="42" fill="hold" nodeType="withEffect">
                                  <p:stCondLst>
                                    <p:cond delay="0"/>
                                  </p:stCondLst>
                                  <p:childTnLst>
                                    <p:animEffect transition="out" filter="barn(outHorizontal)">
                                      <p:cBhvr>
                                        <p:cTn id="20" dur="3000"/>
                                        <p:tgtEl>
                                          <p:spTgt spid="6"/>
                                        </p:tgtEl>
                                      </p:cBhvr>
                                    </p:animEffect>
                                    <p:set>
                                      <p:cBhvr>
                                        <p:cTn id="21" dur="1" fill="hold">
                                          <p:stCondLst>
                                            <p:cond delay="2999"/>
                                          </p:stCondLst>
                                        </p:cTn>
                                        <p:tgtEl>
                                          <p:spTgt spid="6"/>
                                        </p:tgtEl>
                                        <p:attrNameLst>
                                          <p:attrName>style.visibility</p:attrName>
                                        </p:attrNameLst>
                                      </p:cBhvr>
                                      <p:to>
                                        <p:strVal val="hidden"/>
                                      </p:to>
                                    </p:set>
                                  </p:childTnLst>
                                </p:cTn>
                              </p:par>
                            </p:childTnLst>
                          </p:cTn>
                        </p:par>
                        <p:par>
                          <p:cTn id="22" fill="hold">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1"/>
                                          </p:val>
                                        </p:tav>
                                        <p:tav tm="100000">
                                          <p:val>
                                            <p:strVal val="#ppt_x"/>
                                          </p:val>
                                        </p:tav>
                                      </p:tavLst>
                                    </p:anim>
                                    <p:anim calcmode="lin" valueType="num">
                                      <p:cBhvr>
                                        <p:cTn id="2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descr="flowers_578-1024x76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Afbeelding 3" descr="flowers_578-1024x768.jpg"/>
          <p:cNvPicPr>
            <a:picLocks noChangeAspect="1"/>
          </p:cNvPicPr>
          <p:nvPr/>
        </p:nvPicPr>
        <p:blipFill>
          <a:blip r:embed="rId2" cstate="print"/>
          <a:stretch>
            <a:fillRect/>
          </a:stretch>
        </p:blipFill>
        <p:spPr bwMode="auto">
          <a:xfrm>
            <a:off x="0" y="-40481"/>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Afbeelding 5" descr="flowers_578-1024x768.jpg">
            <a:hlinkClick r:id="rId3"/>
          </p:cNvPr>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23528"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Durante el invierno, las cuevas generan un efecto chimenea que mantiene el hielo cohesionado; durante el verano, la temperatura aumenta un poco y el hielo se derrite unos 10 centímetros.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14:prism isContent="1"/>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fltVal val="0"/>
                                          </p:val>
                                        </p:tav>
                                        <p:tav tm="100000">
                                          <p:val>
                                            <p:strVal val="#ppt_w"/>
                                          </p:val>
                                        </p:tav>
                                      </p:tavLst>
                                    </p:anim>
                                    <p:anim calcmode="lin" valueType="num">
                                      <p:cBhvr>
                                        <p:cTn id="8" dur="3000" fill="hold"/>
                                        <p:tgtEl>
                                          <p:spTgt spid="3"/>
                                        </p:tgtEl>
                                        <p:attrNameLst>
                                          <p:attrName>ppt_h</p:attrName>
                                        </p:attrNameLst>
                                      </p:cBhvr>
                                      <p:tavLst>
                                        <p:tav tm="0">
                                          <p:val>
                                            <p:strVal val="#ppt_h"/>
                                          </p:val>
                                        </p:tav>
                                        <p:tav tm="100000">
                                          <p:val>
                                            <p:strVal val="#ppt_h"/>
                                          </p:val>
                                        </p:tav>
                                      </p:tavLst>
                                    </p:anim>
                                  </p:childTnLst>
                                </p:cTn>
                              </p:par>
                              <p:par>
                                <p:cTn id="9" presetID="7" presetClass="exit" presetSubtype="8" fill="hold" nodeType="withEffect">
                                  <p:stCondLst>
                                    <p:cond delay="0"/>
                                  </p:stCondLst>
                                  <p:childTnLst>
                                    <p:anim calcmode="lin" valueType="num">
                                      <p:cBhvr additive="base">
                                        <p:cTn id="10" dur="3000"/>
                                        <p:tgtEl>
                                          <p:spTgt spid="4"/>
                                        </p:tgtEl>
                                        <p:attrNameLst>
                                          <p:attrName>ppt_x</p:attrName>
                                        </p:attrNameLst>
                                      </p:cBhvr>
                                      <p:tavLst>
                                        <p:tav tm="0">
                                          <p:val>
                                            <p:strVal val="ppt_x"/>
                                          </p:val>
                                        </p:tav>
                                        <p:tav tm="100000">
                                          <p:val>
                                            <p:strVal val="0-ppt_w/2"/>
                                          </p:val>
                                        </p:tav>
                                      </p:tavLst>
                                    </p:anim>
                                    <p:anim calcmode="lin" valueType="num">
                                      <p:cBhvr additive="base">
                                        <p:cTn id="11" dur="3000"/>
                                        <p:tgtEl>
                                          <p:spTgt spid="4"/>
                                        </p:tgtEl>
                                        <p:attrNameLst>
                                          <p:attrName>ppt_y</p:attrName>
                                        </p:attrNameLst>
                                      </p:cBhvr>
                                      <p:tavLst>
                                        <p:tav tm="0">
                                          <p:val>
                                            <p:strVal val="ppt_y"/>
                                          </p:val>
                                        </p:tav>
                                        <p:tav tm="100000">
                                          <p:val>
                                            <p:strVal val="ppt_y"/>
                                          </p:val>
                                        </p:tav>
                                      </p:tavLst>
                                    </p:anim>
                                    <p:set>
                                      <p:cBhvr>
                                        <p:cTn id="12" dur="1" fill="hold">
                                          <p:stCondLst>
                                            <p:cond delay="2999"/>
                                          </p:stCondLst>
                                        </p:cTn>
                                        <p:tgtEl>
                                          <p:spTgt spid="4"/>
                                        </p:tgtEl>
                                        <p:attrNameLst>
                                          <p:attrName>style.visibility</p:attrName>
                                        </p:attrNameLst>
                                      </p:cBhvr>
                                      <p:to>
                                        <p:strVal val="hidden"/>
                                      </p:to>
                                    </p:set>
                                  </p:childTnLst>
                                </p:cTn>
                              </p:par>
                              <p:par>
                                <p:cTn id="13" presetID="18" presetClass="entr" presetSubtype="6"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downRight)">
                                      <p:cBhvr>
                                        <p:cTn id="15" dur="3000"/>
                                        <p:tgtEl>
                                          <p:spTgt spid="4"/>
                                        </p:tgtEl>
                                      </p:cBhvr>
                                    </p:animEffect>
                                  </p:childTnLst>
                                </p:cTn>
                              </p:par>
                              <p:par>
                                <p:cTn id="16" presetID="7" presetClass="exit" presetSubtype="2" fill="hold" nodeType="withEffect">
                                  <p:stCondLst>
                                    <p:cond delay="0"/>
                                  </p:stCondLst>
                                  <p:childTnLst>
                                    <p:anim calcmode="lin" valueType="num">
                                      <p:cBhvr additive="base">
                                        <p:cTn id="17" dur="3000"/>
                                        <p:tgtEl>
                                          <p:spTgt spid="6"/>
                                        </p:tgtEl>
                                        <p:attrNameLst>
                                          <p:attrName>ppt_x</p:attrName>
                                        </p:attrNameLst>
                                      </p:cBhvr>
                                      <p:tavLst>
                                        <p:tav tm="0">
                                          <p:val>
                                            <p:strVal val="ppt_x"/>
                                          </p:val>
                                        </p:tav>
                                        <p:tav tm="100000">
                                          <p:val>
                                            <p:strVal val="1+ppt_w/2"/>
                                          </p:val>
                                        </p:tav>
                                      </p:tavLst>
                                    </p:anim>
                                    <p:anim calcmode="lin" valueType="num">
                                      <p:cBhvr additive="base">
                                        <p:cTn id="18" dur="3000"/>
                                        <p:tgtEl>
                                          <p:spTgt spid="6"/>
                                        </p:tgtEl>
                                        <p:attrNameLst>
                                          <p:attrName>ppt_y</p:attrName>
                                        </p:attrNameLst>
                                      </p:cBhvr>
                                      <p:tavLst>
                                        <p:tav tm="0">
                                          <p:val>
                                            <p:strVal val="ppt_y"/>
                                          </p:val>
                                        </p:tav>
                                        <p:tav tm="100000">
                                          <p:val>
                                            <p:strVal val="ppt_y"/>
                                          </p:val>
                                        </p:tav>
                                      </p:tavLst>
                                    </p:anim>
                                    <p:set>
                                      <p:cBhvr>
                                        <p:cTn id="19" dur="1" fill="hold">
                                          <p:stCondLst>
                                            <p:cond delay="2999"/>
                                          </p:stCondLst>
                                        </p:cTn>
                                        <p:tgtEl>
                                          <p:spTgt spid="6"/>
                                        </p:tgtEl>
                                        <p:attrNameLst>
                                          <p:attrName>style.visibility</p:attrName>
                                        </p:attrNameLst>
                                      </p:cBhvr>
                                      <p:to>
                                        <p:strVal val="hidden"/>
                                      </p:to>
                                    </p:set>
                                  </p:childTnLst>
                                </p:cTn>
                              </p:par>
                              <p:par>
                                <p:cTn id="20" presetID="18" presetClass="entr" presetSubtype="12"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strips(downLeft)">
                                      <p:cBhvr>
                                        <p:cTn id="22" dur="3000"/>
                                        <p:tgtEl>
                                          <p:spTgt spid="6"/>
                                        </p:tgtEl>
                                      </p:cBhvr>
                                    </p:animEffect>
                                  </p:childTnLst>
                                </p:cTn>
                              </p:par>
                            </p:childTnLst>
                          </p:cTn>
                        </p:par>
                        <p:par>
                          <p:cTn id="23" fill="hold">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8551665.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58551665.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58551665.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683568" y="4873724"/>
            <a:ext cx="756084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Sin embargo, cuando la estación vuelve a cambiar y el frío regresa a las montañas, la capa de hielo se recupera.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18000">
        <p14:warp dir="in"/>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fltVal val="0"/>
                                          </p:val>
                                        </p:tav>
                                        <p:tav tm="100000">
                                          <p:val>
                                            <p:strVal val="#ppt_w"/>
                                          </p:val>
                                        </p:tav>
                                      </p:tavLst>
                                    </p:anim>
                                    <p:anim calcmode="lin" valueType="num">
                                      <p:cBhvr>
                                        <p:cTn id="8" dur="3000" fill="hold"/>
                                        <p:tgtEl>
                                          <p:spTgt spid="4"/>
                                        </p:tgtEl>
                                        <p:attrNameLst>
                                          <p:attrName>ppt_h</p:attrName>
                                        </p:attrNameLst>
                                      </p:cBhvr>
                                      <p:tavLst>
                                        <p:tav tm="0">
                                          <p:val>
                                            <p:strVal val="#ppt_h"/>
                                          </p:val>
                                        </p:tav>
                                        <p:tav tm="100000">
                                          <p:val>
                                            <p:strVal val="#ppt_h"/>
                                          </p:val>
                                        </p:tav>
                                      </p:tavLst>
                                    </p:anim>
                                  </p:childTnLst>
                                </p:cTn>
                              </p:par>
                              <p:par>
                                <p:cTn id="9" presetID="13"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plus(in)">
                                      <p:cBhvr>
                                        <p:cTn id="11" dur="3000"/>
                                        <p:tgtEl>
                                          <p:spTgt spid="4"/>
                                        </p:tgtEl>
                                      </p:cBhvr>
                                    </p:animEffect>
                                  </p:childTnLst>
                                </p:cTn>
                              </p:par>
                              <p:par>
                                <p:cTn id="12" presetID="17" presetClass="exit" presetSubtype="10"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fltVal val="0"/>
                                          </p:val>
                                        </p:tav>
                                      </p:tavLst>
                                    </p:anim>
                                    <p:anim calcmode="lin" valueType="num">
                                      <p:cBhvr>
                                        <p:cTn id="14" dur="3000"/>
                                        <p:tgtEl>
                                          <p:spTgt spid="5"/>
                                        </p:tgtEl>
                                        <p:attrNameLst>
                                          <p:attrName>ppt_h</p:attrName>
                                        </p:attrNameLst>
                                      </p:cBhvr>
                                      <p:tavLst>
                                        <p:tav tm="0">
                                          <p:val>
                                            <p:strVal val="ppt_h"/>
                                          </p:val>
                                        </p:tav>
                                        <p:tav tm="100000">
                                          <p:val>
                                            <p:strVal val="ppt_h"/>
                                          </p:val>
                                        </p:tav>
                                      </p:tavLst>
                                    </p:anim>
                                    <p:set>
                                      <p:cBhvr>
                                        <p:cTn id="15" dur="1" fill="hold">
                                          <p:stCondLst>
                                            <p:cond delay="2999"/>
                                          </p:stCondLst>
                                        </p:cTn>
                                        <p:tgtEl>
                                          <p:spTgt spid="5"/>
                                        </p:tgtEl>
                                        <p:attrNameLst>
                                          <p:attrName>style.visibility</p:attrName>
                                        </p:attrNameLst>
                                      </p:cBhvr>
                                      <p:to>
                                        <p:strVal val="hidden"/>
                                      </p:to>
                                    </p:set>
                                  </p:childTnLst>
                                </p:cTn>
                              </p:par>
                              <p:par>
                                <p:cTn id="16" presetID="4" presetClass="exit" presetSubtype="16" fill="hold" nodeType="withEffect">
                                  <p:stCondLst>
                                    <p:cond delay="0"/>
                                  </p:stCondLst>
                                  <p:childTnLst>
                                    <p:animEffect transition="out" filter="box(in)">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17" presetClass="exit" presetSubtype="10" fill="hold" nodeType="withEffect">
                                  <p:stCondLst>
                                    <p:cond delay="0"/>
                                  </p:stCondLst>
                                  <p:childTnLst>
                                    <p:anim calcmode="lin" valueType="num">
                                      <p:cBhvr>
                                        <p:cTn id="20" dur="3000"/>
                                        <p:tgtEl>
                                          <p:spTgt spid="6"/>
                                        </p:tgtEl>
                                        <p:attrNameLst>
                                          <p:attrName>ppt_w</p:attrName>
                                        </p:attrNameLst>
                                      </p:cBhvr>
                                      <p:tavLst>
                                        <p:tav tm="0">
                                          <p:val>
                                            <p:strVal val="ppt_w"/>
                                          </p:val>
                                        </p:tav>
                                        <p:tav tm="100000">
                                          <p:val>
                                            <p:fltVal val="0"/>
                                          </p:val>
                                        </p:tav>
                                      </p:tavLst>
                                    </p:anim>
                                    <p:anim calcmode="lin" valueType="num">
                                      <p:cBhvr>
                                        <p:cTn id="21" dur="3000"/>
                                        <p:tgtEl>
                                          <p:spTgt spid="6"/>
                                        </p:tgtEl>
                                        <p:attrNameLst>
                                          <p:attrName>ppt_h</p:attrName>
                                        </p:attrNameLst>
                                      </p:cBhvr>
                                      <p:tavLst>
                                        <p:tav tm="0">
                                          <p:val>
                                            <p:strVal val="ppt_h"/>
                                          </p:val>
                                        </p:tav>
                                        <p:tav tm="100000">
                                          <p:val>
                                            <p:strVal val="ppt_h"/>
                                          </p:val>
                                        </p:tav>
                                      </p:tavLst>
                                    </p:anim>
                                    <p:set>
                                      <p:cBhvr>
                                        <p:cTn id="22" dur="1" fill="hold">
                                          <p:stCondLst>
                                            <p:cond delay="2999"/>
                                          </p:stCondLst>
                                        </p:cTn>
                                        <p:tgtEl>
                                          <p:spTgt spid="6"/>
                                        </p:tgtEl>
                                        <p:attrNameLst>
                                          <p:attrName>style.visibility</p:attrName>
                                        </p:attrNameLst>
                                      </p:cBhvr>
                                      <p:to>
                                        <p:strVal val="hidden"/>
                                      </p:to>
                                    </p:set>
                                  </p:childTnLst>
                                </p:cTn>
                              </p:par>
                              <p:par>
                                <p:cTn id="23" presetID="16" presetClass="exit" presetSubtype="42" fill="hold" nodeType="withEffect">
                                  <p:stCondLst>
                                    <p:cond delay="0"/>
                                  </p:stCondLst>
                                  <p:childTnLst>
                                    <p:animEffect transition="out" filter="barn(outHorizontal)">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Sans titre 4"/>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147" name="Picture 3" descr="J Sans titre 10"/>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148" name="Picture 4" descr="J Sans titre 10"/>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251520" y="4585692"/>
            <a:ext cx="864096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propietario de la cueva y su entorno es la Agencia para la Conservación de los Bosques Austriacos, un organismo que recibe un porcentaje anual de los ingresos de las entradas que emplea en la exploración y mantenimiento del complejo.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Tm="28000">
        <p15:prstTrans prst="pageCurlDouble"/>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20482"/>
                                        </p:tgtEl>
                                        <p:attrNameLst>
                                          <p:attrName>style.visibility</p:attrName>
                                        </p:attrNameLst>
                                      </p:cBhvr>
                                      <p:to>
                                        <p:strVal val="visible"/>
                                      </p:to>
                                    </p:set>
                                    <p:anim calcmode="lin" valueType="num">
                                      <p:cBhvr>
                                        <p:cTn id="7" dur="3000" fill="hold"/>
                                        <p:tgtEl>
                                          <p:spTgt spid="20482"/>
                                        </p:tgtEl>
                                        <p:attrNameLst>
                                          <p:attrName>ppt_w</p:attrName>
                                        </p:attrNameLst>
                                      </p:cBhvr>
                                      <p:tavLst>
                                        <p:tav tm="0">
                                          <p:val>
                                            <p:strVal val="#ppt_w+.3"/>
                                          </p:val>
                                        </p:tav>
                                        <p:tav tm="100000">
                                          <p:val>
                                            <p:strVal val="#ppt_w"/>
                                          </p:val>
                                        </p:tav>
                                      </p:tavLst>
                                    </p:anim>
                                    <p:anim calcmode="lin" valueType="num">
                                      <p:cBhvr>
                                        <p:cTn id="8" dur="3000" fill="hold"/>
                                        <p:tgtEl>
                                          <p:spTgt spid="20482"/>
                                        </p:tgtEl>
                                        <p:attrNameLst>
                                          <p:attrName>ppt_h</p:attrName>
                                        </p:attrNameLst>
                                      </p:cBhvr>
                                      <p:tavLst>
                                        <p:tav tm="0">
                                          <p:val>
                                            <p:strVal val="#ppt_h"/>
                                          </p:val>
                                        </p:tav>
                                        <p:tav tm="100000">
                                          <p:val>
                                            <p:strVal val="#ppt_h"/>
                                          </p:val>
                                        </p:tav>
                                      </p:tavLst>
                                    </p:anim>
                                    <p:animEffect transition="in" filter="fade">
                                      <p:cBhvr>
                                        <p:cTn id="9" dur="3000"/>
                                        <p:tgtEl>
                                          <p:spTgt spid="20482"/>
                                        </p:tgtEl>
                                      </p:cBhvr>
                                    </p:animEffect>
                                  </p:childTnLst>
                                </p:cTn>
                              </p:par>
                              <p:par>
                                <p:cTn id="10" presetID="6" presetClass="entr" presetSubtype="32" fill="hold" nodeType="withEffect">
                                  <p:stCondLst>
                                    <p:cond delay="0"/>
                                  </p:stCondLst>
                                  <p:childTnLst>
                                    <p:set>
                                      <p:cBhvr>
                                        <p:cTn id="11" dur="1" fill="hold">
                                          <p:stCondLst>
                                            <p:cond delay="0"/>
                                          </p:stCondLst>
                                        </p:cTn>
                                        <p:tgtEl>
                                          <p:spTgt spid="6147"/>
                                        </p:tgtEl>
                                        <p:attrNameLst>
                                          <p:attrName>style.visibility</p:attrName>
                                        </p:attrNameLst>
                                      </p:cBhvr>
                                      <p:to>
                                        <p:strVal val="visible"/>
                                      </p:to>
                                    </p:set>
                                    <p:animEffect transition="in" filter="circle(out)">
                                      <p:cBhvr>
                                        <p:cTn id="12" dur="3000"/>
                                        <p:tgtEl>
                                          <p:spTgt spid="6147"/>
                                        </p:tgtEl>
                                      </p:cBhvr>
                                    </p:animEffect>
                                  </p:childTnLst>
                                </p:cTn>
                              </p:par>
                              <p:par>
                                <p:cTn id="13" presetID="25" presetClass="entr" presetSubtype="0" fill="hold" nodeType="withEffect">
                                  <p:stCondLst>
                                    <p:cond delay="0"/>
                                  </p:stCondLst>
                                  <p:childTnLst>
                                    <p:set>
                                      <p:cBhvr>
                                        <p:cTn id="14" dur="1" fill="hold">
                                          <p:stCondLst>
                                            <p:cond delay="0"/>
                                          </p:stCondLst>
                                        </p:cTn>
                                        <p:tgtEl>
                                          <p:spTgt spid="6147"/>
                                        </p:tgtEl>
                                        <p:attrNameLst>
                                          <p:attrName>style.visibility</p:attrName>
                                        </p:attrNameLst>
                                      </p:cBhvr>
                                      <p:to>
                                        <p:strVal val="visible"/>
                                      </p:to>
                                    </p:set>
                                    <p:anim calcmode="lin" valueType="num">
                                      <p:cBhvr>
                                        <p:cTn id="15" dur="1500" decel="50000" fill="hold">
                                          <p:stCondLst>
                                            <p:cond delay="0"/>
                                          </p:stCondLst>
                                        </p:cTn>
                                        <p:tgtEl>
                                          <p:spTgt spid="6147"/>
                                        </p:tgtEl>
                                        <p:attrNameLst>
                                          <p:attrName>style.rotation</p:attrName>
                                        </p:attrNameLst>
                                      </p:cBhvr>
                                      <p:tavLst>
                                        <p:tav tm="0">
                                          <p:val>
                                            <p:fltVal val="-90"/>
                                          </p:val>
                                        </p:tav>
                                        <p:tav tm="100000">
                                          <p:val>
                                            <p:fltVal val="0"/>
                                          </p:val>
                                        </p:tav>
                                      </p:tavLst>
                                    </p:anim>
                                    <p:anim calcmode="lin" valueType="num">
                                      <p:cBhvr>
                                        <p:cTn id="16" dur="1500" decel="50000" fill="hold">
                                          <p:stCondLst>
                                            <p:cond delay="0"/>
                                          </p:stCondLst>
                                        </p:cTn>
                                        <p:tgtEl>
                                          <p:spTgt spid="6147"/>
                                        </p:tgtEl>
                                        <p:attrNameLst>
                                          <p:attrName>ppt_w</p:attrName>
                                        </p:attrNameLst>
                                      </p:cBhvr>
                                      <p:tavLst>
                                        <p:tav tm="0">
                                          <p:val>
                                            <p:strVal val="#ppt_w"/>
                                          </p:val>
                                        </p:tav>
                                        <p:tav tm="100000">
                                          <p:val>
                                            <p:strVal val="#ppt_w*.05"/>
                                          </p:val>
                                        </p:tav>
                                      </p:tavLst>
                                    </p:anim>
                                    <p:anim calcmode="lin" valueType="num">
                                      <p:cBhvr>
                                        <p:cTn id="17" dur="1500" accel="50000" fill="hold">
                                          <p:stCondLst>
                                            <p:cond delay="1500"/>
                                          </p:stCondLst>
                                        </p:cTn>
                                        <p:tgtEl>
                                          <p:spTgt spid="6147"/>
                                        </p:tgtEl>
                                        <p:attrNameLst>
                                          <p:attrName>ppt_w</p:attrName>
                                        </p:attrNameLst>
                                      </p:cBhvr>
                                      <p:tavLst>
                                        <p:tav tm="0">
                                          <p:val>
                                            <p:strVal val="#ppt_w*.05"/>
                                          </p:val>
                                        </p:tav>
                                        <p:tav tm="100000">
                                          <p:val>
                                            <p:strVal val="#ppt_w"/>
                                          </p:val>
                                        </p:tav>
                                      </p:tavLst>
                                    </p:anim>
                                    <p:anim calcmode="lin" valueType="num">
                                      <p:cBhvr>
                                        <p:cTn id="18" dur="3000" fill="hold"/>
                                        <p:tgtEl>
                                          <p:spTgt spid="6147"/>
                                        </p:tgtEl>
                                        <p:attrNameLst>
                                          <p:attrName>ppt_h</p:attrName>
                                        </p:attrNameLst>
                                      </p:cBhvr>
                                      <p:tavLst>
                                        <p:tav tm="0">
                                          <p:val>
                                            <p:strVal val="#ppt_h"/>
                                          </p:val>
                                        </p:tav>
                                        <p:tav tm="100000">
                                          <p:val>
                                            <p:strVal val="#ppt_h"/>
                                          </p:val>
                                        </p:tav>
                                      </p:tavLst>
                                    </p:anim>
                                    <p:anim calcmode="lin" valueType="num">
                                      <p:cBhvr>
                                        <p:cTn id="19" dur="1500" decel="50000" fill="hold">
                                          <p:stCondLst>
                                            <p:cond delay="0"/>
                                          </p:stCondLst>
                                        </p:cTn>
                                        <p:tgtEl>
                                          <p:spTgt spid="6147"/>
                                        </p:tgtEl>
                                        <p:attrNameLst>
                                          <p:attrName>ppt_x</p:attrName>
                                        </p:attrNameLst>
                                      </p:cBhvr>
                                      <p:tavLst>
                                        <p:tav tm="0">
                                          <p:val>
                                            <p:strVal val="#ppt_x+.4"/>
                                          </p:val>
                                        </p:tav>
                                        <p:tav tm="100000">
                                          <p:val>
                                            <p:strVal val="#ppt_x"/>
                                          </p:val>
                                        </p:tav>
                                      </p:tavLst>
                                    </p:anim>
                                    <p:anim calcmode="lin" valueType="num">
                                      <p:cBhvr>
                                        <p:cTn id="20" dur="1500" decel="50000" fill="hold">
                                          <p:stCondLst>
                                            <p:cond delay="0"/>
                                          </p:stCondLst>
                                        </p:cTn>
                                        <p:tgtEl>
                                          <p:spTgt spid="6147"/>
                                        </p:tgtEl>
                                        <p:attrNameLst>
                                          <p:attrName>ppt_y</p:attrName>
                                        </p:attrNameLst>
                                      </p:cBhvr>
                                      <p:tavLst>
                                        <p:tav tm="0">
                                          <p:val>
                                            <p:strVal val="#ppt_y-.2"/>
                                          </p:val>
                                        </p:tav>
                                        <p:tav tm="100000">
                                          <p:val>
                                            <p:strVal val="#ppt_y+.1"/>
                                          </p:val>
                                        </p:tav>
                                      </p:tavLst>
                                    </p:anim>
                                    <p:anim calcmode="lin" valueType="num">
                                      <p:cBhvr>
                                        <p:cTn id="21" dur="1500" accel="50000" fill="hold">
                                          <p:stCondLst>
                                            <p:cond delay="1500"/>
                                          </p:stCondLst>
                                        </p:cTn>
                                        <p:tgtEl>
                                          <p:spTgt spid="6147"/>
                                        </p:tgtEl>
                                        <p:attrNameLst>
                                          <p:attrName>ppt_y</p:attrName>
                                        </p:attrNameLst>
                                      </p:cBhvr>
                                      <p:tavLst>
                                        <p:tav tm="0">
                                          <p:val>
                                            <p:strVal val="#ppt_y+.1"/>
                                          </p:val>
                                        </p:tav>
                                        <p:tav tm="100000">
                                          <p:val>
                                            <p:strVal val="#ppt_y"/>
                                          </p:val>
                                        </p:tav>
                                      </p:tavLst>
                                    </p:anim>
                                    <p:animEffect transition="in" filter="fade">
                                      <p:cBhvr>
                                        <p:cTn id="22" dur="3000" decel="50000">
                                          <p:stCondLst>
                                            <p:cond delay="0"/>
                                          </p:stCondLst>
                                        </p:cTn>
                                        <p:tgtEl>
                                          <p:spTgt spid="6147"/>
                                        </p:tgtEl>
                                      </p:cBhvr>
                                    </p:animEffect>
                                  </p:childTnLst>
                                </p:cTn>
                              </p:par>
                              <p:par>
                                <p:cTn id="23" presetID="6" presetClass="entr" presetSubtype="16" fill="hold" nodeType="withEffect">
                                  <p:stCondLst>
                                    <p:cond delay="0"/>
                                  </p:stCondLst>
                                  <p:childTnLst>
                                    <p:set>
                                      <p:cBhvr>
                                        <p:cTn id="24" dur="1" fill="hold">
                                          <p:stCondLst>
                                            <p:cond delay="0"/>
                                          </p:stCondLst>
                                        </p:cTn>
                                        <p:tgtEl>
                                          <p:spTgt spid="6148"/>
                                        </p:tgtEl>
                                        <p:attrNameLst>
                                          <p:attrName>style.visibility</p:attrName>
                                        </p:attrNameLst>
                                      </p:cBhvr>
                                      <p:to>
                                        <p:strVal val="visible"/>
                                      </p:to>
                                    </p:set>
                                    <p:animEffect transition="in" filter="circle(in)">
                                      <p:cBhvr>
                                        <p:cTn id="25" dur="3000"/>
                                        <p:tgtEl>
                                          <p:spTgt spid="6148"/>
                                        </p:tgtEl>
                                      </p:cBhvr>
                                    </p:animEffect>
                                  </p:childTnLst>
                                </p:cTn>
                              </p:par>
                              <p:par>
                                <p:cTn id="26" presetID="23" presetClass="entr" presetSubtype="32" fill="hold" nodeType="withEffect">
                                  <p:stCondLst>
                                    <p:cond delay="0"/>
                                  </p:stCondLst>
                                  <p:childTnLst>
                                    <p:set>
                                      <p:cBhvr>
                                        <p:cTn id="27" dur="1" fill="hold">
                                          <p:stCondLst>
                                            <p:cond delay="0"/>
                                          </p:stCondLst>
                                        </p:cTn>
                                        <p:tgtEl>
                                          <p:spTgt spid="6148"/>
                                        </p:tgtEl>
                                        <p:attrNameLst>
                                          <p:attrName>style.visibility</p:attrName>
                                        </p:attrNameLst>
                                      </p:cBhvr>
                                      <p:to>
                                        <p:strVal val="visible"/>
                                      </p:to>
                                    </p:set>
                                    <p:anim calcmode="lin" valueType="num">
                                      <p:cBhvr>
                                        <p:cTn id="28" dur="3000" fill="hold"/>
                                        <p:tgtEl>
                                          <p:spTgt spid="6148"/>
                                        </p:tgtEl>
                                        <p:attrNameLst>
                                          <p:attrName>ppt_w</p:attrName>
                                        </p:attrNameLst>
                                      </p:cBhvr>
                                      <p:tavLst>
                                        <p:tav tm="0">
                                          <p:val>
                                            <p:strVal val="4*#ppt_w"/>
                                          </p:val>
                                        </p:tav>
                                        <p:tav tm="100000">
                                          <p:val>
                                            <p:strVal val="#ppt_w"/>
                                          </p:val>
                                        </p:tav>
                                      </p:tavLst>
                                    </p:anim>
                                    <p:anim calcmode="lin" valueType="num">
                                      <p:cBhvr>
                                        <p:cTn id="29" dur="3000" fill="hold"/>
                                        <p:tgtEl>
                                          <p:spTgt spid="6148"/>
                                        </p:tgtEl>
                                        <p:attrNameLst>
                                          <p:attrName>ppt_h</p:attrName>
                                        </p:attrNameLst>
                                      </p:cBhvr>
                                      <p:tavLst>
                                        <p:tav tm="0">
                                          <p:val>
                                            <p:strVal val="4*#ppt_h"/>
                                          </p:val>
                                        </p:tav>
                                        <p:tav tm="100000">
                                          <p:val>
                                            <p:strVal val="#ppt_h"/>
                                          </p:val>
                                        </p:tav>
                                      </p:tavLst>
                                    </p:anim>
                                  </p:childTnLst>
                                </p:cTn>
                              </p:par>
                            </p:childTnLst>
                          </p:cTn>
                        </p:par>
                        <p:par>
                          <p:cTn id="30" fill="hold">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5"/>
                                        </p:tgtEl>
                                        <p:attrNameLst>
                                          <p:attrName>style.visibility</p:attrName>
                                        </p:attrNameLst>
                                      </p:cBhvr>
                                      <p:to>
                                        <p:strVal val="visible"/>
                                      </p:to>
                                    </p:set>
                                    <p:animEffect transition="in" filter="fade">
                                      <p:cBhvr>
                                        <p:cTn id="33" dur="1000"/>
                                        <p:tgtEl>
                                          <p:spTgt spid="5"/>
                                        </p:tgtEl>
                                      </p:cBhvr>
                                    </p:animEffect>
                                    <p:anim calcmode="lin" valueType="num">
                                      <p:cBhvr>
                                        <p:cTn id="34" dur="1000" fill="hold"/>
                                        <p:tgtEl>
                                          <p:spTgt spid="5"/>
                                        </p:tgtEl>
                                        <p:attrNameLst>
                                          <p:attrName>ppt_x</p:attrName>
                                        </p:attrNameLst>
                                      </p:cBhvr>
                                      <p:tavLst>
                                        <p:tav tm="0">
                                          <p:val>
                                            <p:strVal val="#ppt_x-.1"/>
                                          </p:val>
                                        </p:tav>
                                        <p:tav tm="100000">
                                          <p:val>
                                            <p:strVal val="#ppt_x"/>
                                          </p:val>
                                        </p:tav>
                                      </p:tavLst>
                                    </p:anim>
                                    <p:anim calcmode="lin" valueType="num">
                                      <p:cBhvr>
                                        <p:cTn id="3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P2W3.JPG"/>
          <p:cNvPicPr>
            <a:picLocks noChangeAspect="1"/>
          </p:cNvPicPr>
          <p:nvPr/>
        </p:nvPicPr>
        <p:blipFill>
          <a:blip r:embed="rId2" cstate="print"/>
          <a:stretch>
            <a:fillRect/>
          </a:stretch>
        </p:blipFill>
        <p:spPr bwMode="auto">
          <a:xfrm>
            <a:off x="0" y="0"/>
            <a:ext cx="9144000" cy="5715000"/>
          </a:xfrm>
          <a:prstGeom prst="rect">
            <a:avLst/>
          </a:prstGeom>
          <a:noFill/>
          <a:ln w="228600" cap="sq" cmpd="thickThin">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P2W3.JPG"/>
          <p:cNvPicPr>
            <a:picLocks noChangeAspect="1"/>
          </p:cNvPicPr>
          <p:nvPr/>
        </p:nvPicPr>
        <p:blipFill>
          <a:blip r:embed="rId2" cstate="print"/>
          <a:stretch>
            <a:fillRect/>
          </a:stretch>
        </p:blipFill>
        <p:spPr bwMode="auto">
          <a:xfrm>
            <a:off x="0" y="0"/>
            <a:ext cx="9144000" cy="5715000"/>
          </a:xfrm>
          <a:prstGeom prst="rect">
            <a:avLst/>
          </a:prstGeom>
          <a:noFill/>
          <a:ln w="3175" cap="sq" cmpd="thickThin">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P2W3.JPG"/>
          <p:cNvPicPr>
            <a:picLocks noChangeAspect="1"/>
          </p:cNvPicPr>
          <p:nvPr/>
        </p:nvPicPr>
        <p:blipFill>
          <a:blip r:embed="rId2" cstate="print"/>
          <a:stretch>
            <a:fillRect/>
          </a:stretch>
        </p:blipFill>
        <p:spPr bwMode="auto">
          <a:xfrm>
            <a:off x="0" y="0"/>
            <a:ext cx="9144000" cy="5715000"/>
          </a:xfrm>
          <a:prstGeom prst="rect">
            <a:avLst/>
          </a:prstGeom>
          <a:noFill/>
          <a:ln w="3175" cap="sq" cmpd="thickThin">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395536"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palabra alemana “</a:t>
            </a:r>
            <a:r>
              <a:rPr lang="es-ES" i="1" dirty="0" err="1" smtClean="0">
                <a:effectLst>
                  <a:glow rad="101600">
                    <a:srgbClr val="C00000">
                      <a:alpha val="60000"/>
                    </a:srgbClr>
                  </a:glow>
                  <a:outerShdw blurRad="38100" dist="38100" dir="2700000" algn="tl">
                    <a:srgbClr val="000000">
                      <a:alpha val="43137"/>
                    </a:srgbClr>
                  </a:outerShdw>
                </a:effectLst>
              </a:rPr>
              <a:t>Eisriesenwelt</a:t>
            </a:r>
            <a:r>
              <a:rPr lang="es-ES" i="1" dirty="0" smtClean="0">
                <a:effectLst>
                  <a:glow rad="101600">
                    <a:srgbClr val="C00000">
                      <a:alpha val="60000"/>
                    </a:srgbClr>
                  </a:glow>
                  <a:outerShdw blurRad="38100" dist="38100" dir="2700000" algn="tl">
                    <a:srgbClr val="000000">
                      <a:alpha val="43137"/>
                    </a:srgbClr>
                  </a:outerShdw>
                </a:effectLst>
              </a:rPr>
              <a:t>” se traduce de forma literal como “El mundo de los gigantes de hielo”, este es el nombre con que fue bautizada en el año 1879 por el naturalista alemán Antón von </a:t>
            </a:r>
            <a:r>
              <a:rPr lang="es-ES" i="1" dirty="0" err="1" smtClean="0">
                <a:effectLst>
                  <a:glow rad="101600">
                    <a:srgbClr val="C00000">
                      <a:alpha val="60000"/>
                    </a:srgbClr>
                  </a:glow>
                  <a:outerShdw blurRad="38100" dist="38100" dir="2700000" algn="tl">
                    <a:srgbClr val="000000">
                      <a:alpha val="43137"/>
                    </a:srgbClr>
                  </a:outerShdw>
                </a:effectLst>
              </a:rPr>
              <a:t>Posselt</a:t>
            </a:r>
            <a:r>
              <a:rPr lang="es-ES" i="1" dirty="0" smtClean="0">
                <a:effectLst>
                  <a:glow rad="101600">
                    <a:srgbClr val="C00000">
                      <a:alpha val="60000"/>
                    </a:srgbClr>
                  </a:glow>
                  <a:outerShdw blurRad="38100" dist="38100" dir="2700000" algn="tl">
                    <a:srgbClr val="000000">
                      <a:alpha val="43137"/>
                    </a:srgbClr>
                  </a:outerShdw>
                </a:effectLst>
              </a:rPr>
              <a:t> la cueva austríaca de las cercanías de </a:t>
            </a:r>
            <a:r>
              <a:rPr lang="es-ES" i="1" dirty="0" err="1" smtClean="0">
                <a:effectLst>
                  <a:glow rad="101600">
                    <a:srgbClr val="C00000">
                      <a:alpha val="60000"/>
                    </a:srgbClr>
                  </a:glow>
                  <a:outerShdw blurRad="38100" dist="38100" dir="2700000" algn="tl">
                    <a:srgbClr val="000000">
                      <a:alpha val="43137"/>
                    </a:srgbClr>
                  </a:outerShdw>
                </a:effectLst>
              </a:rPr>
              <a:t>Werfen</a:t>
            </a:r>
            <a:r>
              <a:rPr lang="es-ES" i="1" dirty="0" smtClean="0">
                <a:effectLst>
                  <a:glow rad="101600">
                    <a:srgbClr val="C00000">
                      <a:alpha val="60000"/>
                    </a:srgbClr>
                  </a:glow>
                  <a:outerShdw blurRad="38100" dist="38100" dir="2700000" algn="tl">
                    <a:srgbClr val="000000">
                      <a:alpha val="43137"/>
                    </a:srgbClr>
                  </a:outerShdw>
                </a:effectLst>
              </a:rPr>
              <a:t> en Salzburgo, Austria.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14:ripple dir="ru"/>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0-#ppt_w/2"/>
                                          </p:val>
                                        </p:tav>
                                        <p:tav tm="100000">
                                          <p:val>
                                            <p:strVal val="#ppt_x"/>
                                          </p:val>
                                        </p:tav>
                                      </p:tavLst>
                                    </p:anim>
                                    <p:anim calcmode="lin" valueType="num">
                                      <p:cBhvr additive="base">
                                        <p:cTn id="8" dur="3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3000" fill="hold"/>
                                        <p:tgtEl>
                                          <p:spTgt spid="5"/>
                                        </p:tgtEl>
                                        <p:attrNameLst>
                                          <p:attrName>ppt_x</p:attrName>
                                        </p:attrNameLst>
                                      </p:cBhvr>
                                      <p:tavLst>
                                        <p:tav tm="0">
                                          <p:val>
                                            <p:strVal val="1+#ppt_w/2"/>
                                          </p:val>
                                        </p:tav>
                                        <p:tav tm="100000">
                                          <p:val>
                                            <p:strVal val="#ppt_x"/>
                                          </p:val>
                                        </p:tav>
                                      </p:tavLst>
                                    </p:anim>
                                    <p:anim calcmode="lin" valueType="num">
                                      <p:cBhvr additive="base">
                                        <p:cTn id="12" dur="3000" fill="hold"/>
                                        <p:tgtEl>
                                          <p:spTgt spid="5"/>
                                        </p:tgtEl>
                                        <p:attrNameLst>
                                          <p:attrName>ppt_y</p:attrName>
                                        </p:attrNameLst>
                                      </p:cBhvr>
                                      <p:tavLst>
                                        <p:tav tm="0">
                                          <p:val>
                                            <p:strVal val="#ppt_y"/>
                                          </p:val>
                                        </p:tav>
                                        <p:tav tm="100000">
                                          <p:val>
                                            <p:strVal val="#ppt_y"/>
                                          </p:val>
                                        </p:tav>
                                      </p:tavLst>
                                    </p:anim>
                                  </p:childTnLst>
                                </p:cTn>
                              </p:par>
                              <p:par>
                                <p:cTn id="13" presetID="8" presetClass="exit" presetSubtype="32" fill="hold" nodeType="withEffect">
                                  <p:stCondLst>
                                    <p:cond delay="0"/>
                                  </p:stCondLst>
                                  <p:childTnLst>
                                    <p:animEffect transition="out" filter="diamond(out)">
                                      <p:cBhvr>
                                        <p:cTn id="14" dur="3000"/>
                                        <p:tgtEl>
                                          <p:spTgt spid="6"/>
                                        </p:tgtEl>
                                      </p:cBhvr>
                                    </p:animEffect>
                                    <p:set>
                                      <p:cBhvr>
                                        <p:cTn id="15" dur="1" fill="hold">
                                          <p:stCondLst>
                                            <p:cond delay="2999"/>
                                          </p:stCondLst>
                                        </p:cTn>
                                        <p:tgtEl>
                                          <p:spTgt spid="6"/>
                                        </p:tgtEl>
                                        <p:attrNameLst>
                                          <p:attrName>style.visibility</p:attrName>
                                        </p:attrNameLst>
                                      </p:cBhvr>
                                      <p:to>
                                        <p:strVal val="hidden"/>
                                      </p:to>
                                    </p:set>
                                  </p:childTnLst>
                                </p:cTn>
                              </p:par>
                              <p:par>
                                <p:cTn id="16" presetID="8" presetClass="exit" presetSubtype="32" fill="hold" nodeType="withEffect">
                                  <p:stCondLst>
                                    <p:cond delay="0"/>
                                  </p:stCondLst>
                                  <p:childTnLst>
                                    <p:animEffect transition="out" filter="diamond(out)">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4"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3000"/>
                                        <p:tgtEl>
                                          <p:spTgt spid="4"/>
                                        </p:tgtEl>
                                      </p:cBhvr>
                                    </p:animEffect>
                                  </p:childTnLst>
                                </p:cTn>
                              </p:par>
                            </p:childTnLst>
                          </p:cTn>
                        </p:par>
                        <p:par>
                          <p:cTn id="22" fill="hold">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1"/>
                                          </p:val>
                                        </p:tav>
                                        <p:tav tm="100000">
                                          <p:val>
                                            <p:strVal val="#ppt_x"/>
                                          </p:val>
                                        </p:tav>
                                      </p:tavLst>
                                    </p:anim>
                                    <p:anim calcmode="lin" valueType="num">
                                      <p:cBhvr>
                                        <p:cTn id="2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nywalls.com-5819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9155" name="4 CuadroTexto"/>
          <p:cNvSpPr txBox="1">
            <a:spLocks noChangeArrowheads="1"/>
          </p:cNvSpPr>
          <p:nvPr/>
        </p:nvSpPr>
        <p:spPr bwMode="auto">
          <a:xfrm>
            <a:off x="3571875" y="6036181"/>
            <a:ext cx="5000625" cy="369332"/>
          </a:xfrm>
          <a:prstGeom prst="rect">
            <a:avLst/>
          </a:prstGeom>
          <a:noFill/>
          <a:ln w="9525">
            <a:noFill/>
            <a:miter lim="800000"/>
            <a:headEnd/>
            <a:tailEnd/>
          </a:ln>
        </p:spPr>
        <p:txBody>
          <a:bodyPr wrap="square">
            <a:spAutoFit/>
          </a:bodyPr>
          <a:lstStyle/>
          <a:p>
            <a:endParaRPr lang="es-ES">
              <a:solidFill>
                <a:schemeClr val="bg1"/>
              </a:solidFill>
              <a:latin typeface="Calibri" pitchFamily="34" charset="0"/>
            </a:endParaRPr>
          </a:p>
        </p:txBody>
      </p:sp>
      <p:pic>
        <p:nvPicPr>
          <p:cNvPr id="6" name="5 Imagen" descr="anywalls.com-5819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anywalls.com-5819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323528" y="4081636"/>
            <a:ext cx="8496944"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Ubicada en los macizos de </a:t>
            </a:r>
            <a:r>
              <a:rPr lang="es-ES" i="1" dirty="0" err="1" smtClean="0">
                <a:effectLst>
                  <a:glow rad="101600">
                    <a:srgbClr val="C00000">
                      <a:alpha val="60000"/>
                    </a:srgbClr>
                  </a:glow>
                  <a:outerShdw blurRad="38100" dist="38100" dir="2700000" algn="tl">
                    <a:srgbClr val="000000">
                      <a:alpha val="43137"/>
                    </a:srgbClr>
                  </a:outerShdw>
                </a:effectLst>
              </a:rPr>
              <a:t>Tennen</a:t>
            </a:r>
            <a:r>
              <a:rPr lang="es-ES" i="1" dirty="0" smtClean="0">
                <a:effectLst>
                  <a:glow rad="101600">
                    <a:srgbClr val="C00000">
                      <a:alpha val="60000"/>
                    </a:srgbClr>
                  </a:glow>
                  <a:outerShdw blurRad="38100" dist="38100" dir="2700000" algn="tl">
                    <a:srgbClr val="000000">
                      <a:alpha val="43137"/>
                    </a:srgbClr>
                  </a:outerShdw>
                </a:effectLst>
              </a:rPr>
              <a:t>, la Cueva de </a:t>
            </a:r>
            <a:r>
              <a:rPr lang="es-ES" i="1" dirty="0" err="1" smtClean="0">
                <a:effectLst>
                  <a:glow rad="101600">
                    <a:srgbClr val="C00000">
                      <a:alpha val="60000"/>
                    </a:srgbClr>
                  </a:glow>
                  <a:outerShdw blurRad="38100" dist="38100" dir="2700000" algn="tl">
                    <a:srgbClr val="000000">
                      <a:alpha val="43137"/>
                    </a:srgbClr>
                  </a:outerShdw>
                </a:effectLst>
              </a:rPr>
              <a:t>Eisriesenwelt</a:t>
            </a:r>
            <a:r>
              <a:rPr lang="es-ES" i="1" dirty="0" smtClean="0">
                <a:effectLst>
                  <a:glow rad="101600">
                    <a:srgbClr val="C00000">
                      <a:alpha val="60000"/>
                    </a:srgbClr>
                  </a:glow>
                  <a:outerShdw blurRad="38100" dist="38100" dir="2700000" algn="tl">
                    <a:srgbClr val="000000">
                      <a:alpha val="43137"/>
                    </a:srgbClr>
                  </a:outerShdw>
                </a:effectLst>
              </a:rPr>
              <a:t> posee un largo de 42 Km hallándose a una altura de 1.656 m sobre el nivel del mar. </a:t>
            </a:r>
            <a:r>
              <a:rPr lang="es-ES" i="1" dirty="0" err="1" smtClean="0">
                <a:effectLst>
                  <a:glow rad="101600">
                    <a:srgbClr val="C00000">
                      <a:alpha val="60000"/>
                    </a:srgbClr>
                  </a:glow>
                  <a:outerShdw blurRad="38100" dist="38100" dir="2700000" algn="tl">
                    <a:srgbClr val="000000">
                      <a:alpha val="43137"/>
                    </a:srgbClr>
                  </a:outerShdw>
                </a:effectLst>
              </a:rPr>
              <a:t>Eisriesenwelt</a:t>
            </a:r>
            <a:r>
              <a:rPr lang="es-ES" i="1" dirty="0" smtClean="0">
                <a:effectLst>
                  <a:glow rad="101600">
                    <a:srgbClr val="C00000">
                      <a:alpha val="60000"/>
                    </a:srgbClr>
                  </a:glow>
                  <a:outerShdw blurRad="38100" dist="38100" dir="2700000" algn="tl">
                    <a:srgbClr val="000000">
                      <a:alpha val="43137"/>
                    </a:srgbClr>
                  </a:outerShdw>
                </a:effectLst>
              </a:rPr>
              <a:t> es la mayor cueva de hielo del mundo. Sus primeras excursiones guiadas se realizaron en 1920, hoy día reciben 2.500 visitas diarias, alcanzando un estimado de más de150.000 visitas por año.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40000">
        <p14:ripple dir="ru"/>
      </p:transition>
    </mc:Choice>
    <mc:Fallback>
      <p:transition spd="slow" advTm="4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3000" fill="hold"/>
                                        <p:tgtEl>
                                          <p:spTgt spid="7"/>
                                        </p:tgtEl>
                                        <p:attrNameLst>
                                          <p:attrName>ppt_w</p:attrName>
                                        </p:attrNameLst>
                                      </p:cBhvr>
                                      <p:tavLst>
                                        <p:tav tm="0">
                                          <p:val>
                                            <p:strVal val="4/3*#ppt_w"/>
                                          </p:val>
                                        </p:tav>
                                        <p:tav tm="100000">
                                          <p:val>
                                            <p:strVal val="#ppt_w"/>
                                          </p:val>
                                        </p:tav>
                                      </p:tavLst>
                                    </p:anim>
                                    <p:anim calcmode="lin" valueType="num">
                                      <p:cBhvr>
                                        <p:cTn id="15" dur="3000" fill="hold"/>
                                        <p:tgtEl>
                                          <p:spTgt spid="7"/>
                                        </p:tgtEl>
                                        <p:attrNameLst>
                                          <p:attrName>ppt_h</p:attrName>
                                        </p:attrNameLst>
                                      </p:cBhvr>
                                      <p:tavLst>
                                        <p:tav tm="0">
                                          <p:val>
                                            <p:strVal val="4/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ox(out)">
                                      <p:cBhvr>
                                        <p:cTn id="18" dur="3000"/>
                                        <p:tgtEl>
                                          <p:spTgt spid="7"/>
                                        </p:tgtEl>
                                      </p:cBhvr>
                                    </p:animEffect>
                                  </p:childTnLst>
                                </p:cTn>
                              </p:par>
                              <p:par>
                                <p:cTn id="19" presetID="17" presetClass="entr" presetSubtype="10"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3000" fill="hold"/>
                                        <p:tgtEl>
                                          <p:spTgt spid="6"/>
                                        </p:tgtEl>
                                        <p:attrNameLst>
                                          <p:attrName>ppt_w</p:attrName>
                                        </p:attrNameLst>
                                      </p:cBhvr>
                                      <p:tavLst>
                                        <p:tav tm="0">
                                          <p:val>
                                            <p:fltVal val="0"/>
                                          </p:val>
                                        </p:tav>
                                        <p:tav tm="100000">
                                          <p:val>
                                            <p:strVal val="#ppt_w"/>
                                          </p:val>
                                        </p:tav>
                                      </p:tavLst>
                                    </p:anim>
                                    <p:anim calcmode="lin" valueType="num">
                                      <p:cBhvr>
                                        <p:cTn id="22" dur="3000" fill="hold"/>
                                        <p:tgtEl>
                                          <p:spTgt spid="6"/>
                                        </p:tgtEl>
                                        <p:attrNameLst>
                                          <p:attrName>ppt_h</p:attrName>
                                        </p:attrNameLst>
                                      </p:cBhvr>
                                      <p:tavLst>
                                        <p:tav tm="0">
                                          <p:val>
                                            <p:strVal val="#ppt_h"/>
                                          </p:val>
                                        </p:tav>
                                        <p:tav tm="100000">
                                          <p:val>
                                            <p:strVal val="#ppt_h"/>
                                          </p:val>
                                        </p:tav>
                                      </p:tavLst>
                                    </p:anim>
                                  </p:childTnLst>
                                </p:cTn>
                              </p:par>
                              <p:par>
                                <p:cTn id="23" presetID="13" presetClass="entr" presetSubtype="16"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plus(in)">
                                      <p:cBhvr>
                                        <p:cTn id="25" dur="3000"/>
                                        <p:tgtEl>
                                          <p:spTgt spid="6"/>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WordArt 2"/>
          <p:cNvSpPr>
            <a:spLocks noChangeArrowheads="1" noChangeShapeType="1" noTextEdit="1"/>
          </p:cNvSpPr>
          <p:nvPr/>
        </p:nvSpPr>
        <p:spPr bwMode="auto">
          <a:xfrm>
            <a:off x="1547813" y="157163"/>
            <a:ext cx="6119812" cy="828675"/>
          </a:xfrm>
          <a:prstGeom prst="rect">
            <a:avLst/>
          </a:prstGeom>
        </p:spPr>
        <p:txBody>
          <a:bodyPr wrap="none" fromWordArt="1">
            <a:prstTxWarp prst="textChevron">
              <a:avLst>
                <a:gd name="adj" fmla="val 25000"/>
              </a:avLst>
            </a:prstTxWarp>
            <a:scene3d>
              <a:camera prst="perspectiveAbove"/>
              <a:lightRig rig="legacyHarsh3" dir="t"/>
            </a:scene3d>
            <a:sp3d extrusionH="8874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outerShdw blurRad="38100" dist="38100" dir="2700000" algn="tl">
                    <a:srgbClr val="000000">
                      <a:alpha val="43137"/>
                    </a:srgbClr>
                  </a:outerShdw>
                  <a:reflection blurRad="6350" stA="60000" endA="900" endPos="58000" dir="5400000" sy="-100000" algn="bl" rotWithShape="0"/>
                </a:effectLst>
                <a:latin typeface="High Tower Text"/>
              </a:rPr>
              <a:t>Música Enlazada </a:t>
            </a:r>
          </a:p>
        </p:txBody>
      </p:sp>
      <p:sp>
        <p:nvSpPr>
          <p:cNvPr id="62467" name="WordArt 3"/>
          <p:cNvSpPr>
            <a:spLocks noChangeArrowheads="1" noChangeShapeType="1" noTextEdit="1"/>
          </p:cNvSpPr>
          <p:nvPr/>
        </p:nvSpPr>
        <p:spPr bwMode="auto">
          <a:xfrm>
            <a:off x="2268538" y="1177925"/>
            <a:ext cx="4608512" cy="655638"/>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600" kern="10" dirty="0">
                <a:ln w="9525">
                  <a:round/>
                  <a:headEnd/>
                  <a:tailEnd/>
                </a:ln>
                <a:gradFill rotWithShape="1">
                  <a:gsLst>
                    <a:gs pos="0">
                      <a:srgbClr val="707070"/>
                    </a:gs>
                    <a:gs pos="50000">
                      <a:srgbClr val="FFFFFF"/>
                    </a:gs>
                    <a:gs pos="100000">
                      <a:srgbClr val="707070"/>
                    </a:gs>
                  </a:gsLst>
                  <a:lin ang="2700000" scaled="1"/>
                </a:gradFill>
                <a:effectLst>
                  <a:outerShdw blurRad="38100" dist="38100" dir="2700000" algn="tl">
                    <a:srgbClr val="000000">
                      <a:alpha val="43137"/>
                    </a:srgbClr>
                  </a:outerShdw>
                  <a:reflection blurRad="6350" stA="60000" endA="900" endPos="58000" dir="5400000" sy="-100000" algn="bl" rotWithShape="0"/>
                </a:effectLst>
                <a:latin typeface="High Tower Text"/>
              </a:rPr>
              <a:t>Títulos:</a:t>
            </a: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62468" name="WordArt 4"/>
          <p:cNvSpPr>
            <a:spLocks noChangeArrowheads="1" noChangeShapeType="1" noTextEdit="1"/>
          </p:cNvSpPr>
          <p:nvPr/>
        </p:nvSpPr>
        <p:spPr bwMode="auto">
          <a:xfrm>
            <a:off x="1763688" y="2065412"/>
            <a:ext cx="5976664" cy="720725"/>
          </a:xfrm>
          <a:prstGeom prst="rect">
            <a:avLst/>
          </a:prstGeom>
        </p:spPr>
        <p:txBody>
          <a:bodyPr wrap="none" fromWordArt="1">
            <a:prstTxWarp prst="textInflateTop">
              <a:avLst>
                <a:gd name="adj" fmla="val 2423"/>
              </a:avLst>
            </a:prstTxWarp>
            <a:scene3d>
              <a:camera prst="perspectiveRelaxedModerately"/>
              <a:lightRig rig="threePt" dir="t"/>
            </a:scene3d>
            <a:sp3d extrusionH="57150">
              <a:bevelT w="38100" h="38100" prst="angle"/>
            </a:sp3d>
          </a:bodyPr>
          <a:lstStyle/>
          <a:p>
            <a:pPr algn="ctr">
              <a:defRPr/>
            </a:pPr>
            <a:r>
              <a:rPr lang="en-US" sz="3600" kern="10" dirty="0">
                <a:ln w="9525">
                  <a:noFill/>
                  <a:round/>
                  <a:headEnd/>
                  <a:tailEnd/>
                </a:ln>
                <a:gradFill rotWithShape="1">
                  <a:gsLst>
                    <a:gs pos="0">
                      <a:srgbClr val="FFFFCC"/>
                    </a:gs>
                    <a:gs pos="100000">
                      <a:srgbClr val="FF9999"/>
                    </a:gs>
                  </a:gsLst>
                  <a:lin ang="5400000" scaled="1"/>
                </a:gradFill>
                <a:effectLst>
                  <a:prstShdw prst="shdw17" dist="17961" dir="2700000">
                    <a:srgbClr val="99997A"/>
                  </a:prstShdw>
                </a:effectLst>
                <a:latin typeface="High Tower Text"/>
              </a:rPr>
              <a:t>  </a:t>
            </a:r>
            <a:r>
              <a:rPr lang="en-US" sz="3600" kern="10" dirty="0" smtClean="0">
                <a:ln w="9525">
                  <a:noFill/>
                  <a:round/>
                  <a:headEnd/>
                  <a:tailEnd/>
                </a:ln>
                <a:gradFill rotWithShape="1">
                  <a:gsLst>
                    <a:gs pos="0">
                      <a:srgbClr val="FFFFCC"/>
                    </a:gs>
                    <a:gs pos="100000">
                      <a:srgbClr val="FF9999"/>
                    </a:gs>
                  </a:gsLst>
                  <a:lin ang="5400000" scaled="1"/>
                </a:gradFill>
                <a:effectLst>
                  <a:prstShdw prst="shdw17" dist="17961" dir="2700000">
                    <a:srgbClr val="99997A"/>
                  </a:prstShdw>
                  <a:reflection blurRad="6350" stA="60000" endA="900" endPos="58000" dir="5400000" sy="-100000" algn="bl" rotWithShape="0"/>
                </a:effectLst>
                <a:latin typeface="High Tower Text"/>
              </a:rPr>
              <a:t>- Go Pro Hero 3 Black Edition      </a:t>
            </a:r>
            <a:endParaRPr lang="es-ES" sz="3600" kern="10" dirty="0">
              <a:ln w="9525">
                <a:noFill/>
                <a:round/>
                <a:headEnd/>
                <a:tailEnd/>
              </a:ln>
              <a:gradFill rotWithShape="1">
                <a:gsLst>
                  <a:gs pos="0">
                    <a:srgbClr val="FFFFCC"/>
                  </a:gs>
                  <a:gs pos="100000">
                    <a:srgbClr val="FF9999"/>
                  </a:gs>
                </a:gsLst>
                <a:lin ang="5400000" scaled="1"/>
              </a:gradFill>
              <a:effectLst>
                <a:prstShdw prst="shdw17" dist="17961" dir="2700000">
                  <a:srgbClr val="99997A"/>
                </a:prstShdw>
                <a:reflection blurRad="6350" stA="60000" endA="900" endPos="58000" dir="5400000" sy="-100000" algn="bl" rotWithShape="0"/>
              </a:effectLst>
              <a:latin typeface="High Tower Text"/>
            </a:endParaRPr>
          </a:p>
        </p:txBody>
      </p:sp>
      <p:sp>
        <p:nvSpPr>
          <p:cNvPr id="62469" name="WordArt 5"/>
          <p:cNvSpPr>
            <a:spLocks noChangeArrowheads="1" noChangeShapeType="1" noTextEdit="1"/>
          </p:cNvSpPr>
          <p:nvPr/>
        </p:nvSpPr>
        <p:spPr bwMode="auto">
          <a:xfrm>
            <a:off x="1907704" y="2929508"/>
            <a:ext cx="5471989" cy="599430"/>
          </a:xfrm>
          <a:prstGeom prst="rect">
            <a:avLst/>
          </a:prstGeom>
        </p:spPr>
        <p:txBody>
          <a:bodyPr wrap="none" fromWordArt="1">
            <a:prstTxWarp prst="textInflate">
              <a:avLst>
                <a:gd name="adj" fmla="val 13634"/>
              </a:avLst>
            </a:prstTxWarp>
            <a:scene3d>
              <a:camera prst="perspectiveRelaxedModerately"/>
              <a:lightRig rig="threePt" dir="t"/>
            </a:scene3d>
            <a:sp3d extrusionH="57150">
              <a:bevelT w="38100" h="38100" prst="angle"/>
            </a:sp3d>
          </a:bodyPr>
          <a:lstStyle/>
          <a:p>
            <a:pPr algn="ctr">
              <a:defRPr/>
            </a:pPr>
            <a:r>
              <a:rPr lang="en-U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effectLst>
                <a:latin typeface="Times New Roman"/>
                <a:cs typeface="Times New Roman"/>
              </a:rPr>
              <a:t> </a:t>
            </a:r>
            <a:r>
              <a:rPr lang="en-U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Times New Roman"/>
                <a:cs typeface="Times New Roman"/>
              </a:rPr>
              <a:t>- </a:t>
            </a:r>
            <a:r>
              <a:rPr lang="en-U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Times New Roman"/>
                <a:cs typeface="Times New Roman"/>
              </a:rPr>
              <a:t>Sci</a:t>
            </a:r>
            <a:r>
              <a:rPr lang="en-U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Times New Roman"/>
                <a:cs typeface="Times New Roman"/>
              </a:rPr>
              <a:t> – </a:t>
            </a:r>
            <a:r>
              <a:rPr lang="en-U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Times New Roman"/>
                <a:cs typeface="Times New Roman"/>
              </a:rPr>
              <a:t>Fi</a:t>
            </a:r>
            <a:r>
              <a:rPr lang="en-U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Times New Roman"/>
                <a:cs typeface="Times New Roman"/>
              </a:rPr>
              <a:t>     </a:t>
            </a:r>
            <a:endPar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Times New Roman"/>
              <a:cs typeface="Times New Roman"/>
            </a:endParaRPr>
          </a:p>
        </p:txBody>
      </p:sp>
      <p:sp>
        <p:nvSpPr>
          <p:cNvPr id="62470" name="WordArt 6"/>
          <p:cNvSpPr>
            <a:spLocks noChangeArrowheads="1" noChangeShapeType="1" noTextEdit="1"/>
          </p:cNvSpPr>
          <p:nvPr/>
        </p:nvSpPr>
        <p:spPr bwMode="auto">
          <a:xfrm>
            <a:off x="1691680" y="3721596"/>
            <a:ext cx="5472608" cy="660400"/>
          </a:xfrm>
          <a:prstGeom prst="rect">
            <a:avLst/>
          </a:prstGeom>
        </p:spPr>
        <p:txBody>
          <a:bodyPr wrap="none" fromWordArt="1">
            <a:prstTxWarp prst="textInflateTo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BBF6FB"/>
                    </a:gs>
                    <a:gs pos="100000">
                      <a:srgbClr val="4332C4"/>
                    </a:gs>
                  </a:gsLst>
                  <a:path path="rect">
                    <a:fillToRect l="50000" t="50000" r="50000" b="50000"/>
                  </a:path>
                </a:gradFill>
                <a:effectLst>
                  <a:prstShdw prst="shdw17" dist="17961" dir="2700000">
                    <a:srgbClr val="709497"/>
                  </a:prstShdw>
                </a:effectLst>
                <a:latin typeface="High Tower Text"/>
              </a:rPr>
              <a:t> </a:t>
            </a:r>
            <a:r>
              <a:rPr lang="es-ES" sz="3600" kern="10" dirty="0" smtClean="0">
                <a:ln w="9525">
                  <a:noFill/>
                  <a:round/>
                  <a:headEnd/>
                  <a:tailEnd/>
                </a:ln>
                <a:gradFill rotWithShape="1">
                  <a:gsLst>
                    <a:gs pos="0">
                      <a:srgbClr val="BBF6FB"/>
                    </a:gs>
                    <a:gs pos="100000">
                      <a:srgbClr val="4332C4"/>
                    </a:gs>
                  </a:gsLst>
                  <a:path path="rect">
                    <a:fillToRect l="50000" t="50000" r="50000" b="50000"/>
                  </a:path>
                </a:gradFill>
                <a:effectLst>
                  <a:prstShdw prst="shdw17" dist="17961" dir="2700000">
                    <a:srgbClr val="709497"/>
                  </a:prstShdw>
                  <a:reflection blurRad="6350" stA="60000" endA="900" endPos="58000" dir="5400000" sy="-100000" algn="bl" rotWithShape="0"/>
                </a:effectLst>
                <a:latin typeface="High Tower Text"/>
              </a:rPr>
              <a:t>- El bosque encantado   </a:t>
            </a:r>
            <a:endParaRPr lang="es-ES" sz="3600" kern="10" dirty="0">
              <a:ln w="9525">
                <a:noFill/>
                <a:round/>
                <a:headEnd/>
                <a:tailEnd/>
              </a:ln>
              <a:gradFill rotWithShape="1">
                <a:gsLst>
                  <a:gs pos="0">
                    <a:srgbClr val="BBF6FB"/>
                  </a:gs>
                  <a:gs pos="100000">
                    <a:srgbClr val="4332C4"/>
                  </a:gs>
                </a:gsLst>
                <a:path path="rect">
                  <a:fillToRect l="50000" t="50000" r="50000" b="50000"/>
                </a:path>
              </a:gradFill>
              <a:effectLst>
                <a:prstShdw prst="shdw17" dist="17961" dir="2700000">
                  <a:srgbClr val="709497"/>
                </a:prstShdw>
                <a:reflection blurRad="6350" stA="60000" endA="900" endPos="58000" dir="5400000" sy="-100000" algn="bl" rotWithShape="0"/>
              </a:effectLst>
              <a:latin typeface="High Tower Text"/>
            </a:endParaRPr>
          </a:p>
        </p:txBody>
      </p:sp>
      <p:sp>
        <p:nvSpPr>
          <p:cNvPr id="69641" name="WordArt 9"/>
          <p:cNvSpPr>
            <a:spLocks noChangeArrowheads="1" noChangeShapeType="1" noTextEdit="1"/>
          </p:cNvSpPr>
          <p:nvPr/>
        </p:nvSpPr>
        <p:spPr bwMode="auto">
          <a:xfrm>
            <a:off x="1619672" y="4657700"/>
            <a:ext cx="5616624" cy="720080"/>
          </a:xfrm>
          <a:prstGeom prst="rect">
            <a:avLst/>
          </a:prstGeom>
        </p:spPr>
        <p:txBody>
          <a:bodyPr wrap="none" fromWordArt="1">
            <a:prstTxWarp prst="textInflate">
              <a:avLst>
                <a:gd name="adj" fmla="val 13634"/>
              </a:avLst>
            </a:prstTxWarp>
            <a:scene3d>
              <a:camera prst="perspectiveRelaxedModerately"/>
              <a:lightRig rig="threePt" dir="t"/>
            </a:scene3d>
            <a:sp3d extrusionH="57150">
              <a:bevelT w="38100" h="38100" prst="angle"/>
            </a:sp3d>
          </a:bodyPr>
          <a:lstStyle/>
          <a:p>
            <a:pPr algn="ctr">
              <a:defRPr/>
            </a:pPr>
            <a:r>
              <a:rPr lang="es-ES" sz="3600" kern="10" dirty="0" smtClean="0">
                <a:ln w="9525">
                  <a:noFill/>
                  <a:round/>
                  <a:headEnd/>
                  <a:tailEnd/>
                </a:ln>
                <a:solidFill>
                  <a:srgbClr val="FF9900"/>
                </a:solidFill>
                <a:effectLst>
                  <a:prstShdw prst="shdw17" dist="17961" dir="2700000">
                    <a:srgbClr val="995C00"/>
                  </a:prstShdw>
                  <a:reflection blurRad="6350" stA="60000" endA="900" endPos="58000" dir="5400000" sy="-100000" algn="bl" rotWithShape="0"/>
                </a:effectLst>
                <a:latin typeface="High Tower Text"/>
              </a:rPr>
              <a:t> - Vientos del Alma   </a:t>
            </a:r>
            <a:endParaRPr lang="es-ES" sz="3600" kern="10" dirty="0">
              <a:ln w="9525">
                <a:noFill/>
                <a:round/>
                <a:headEnd/>
                <a:tailEnd/>
              </a:ln>
              <a:solidFill>
                <a:srgbClr val="FF9900"/>
              </a:solidFill>
              <a:effectLst>
                <a:prstShdw prst="shdw17" dist="17961" dir="2700000">
                  <a:srgbClr val="995C00"/>
                </a:prstShdw>
                <a:reflection blurRad="6350" stA="60000" endA="900" endPos="58000" dir="5400000" sy="-100000" algn="bl" rotWithShape="0"/>
              </a:effectLst>
              <a:latin typeface="High Tower Text"/>
            </a:endParaRPr>
          </a:p>
        </p:txBody>
      </p:sp>
    </p:spTree>
  </p:cSld>
  <p:clrMapOvr>
    <a:masterClrMapping/>
  </p:clrMapOvr>
  <mc:AlternateContent xmlns:mc="http://schemas.openxmlformats.org/markup-compatibility/2006">
    <mc:Choice xmlns:p14="http://schemas.microsoft.com/office/powerpoint/2010/main" Requires="p14">
      <p:transition spd="slow" p14:dur="2250" advTm="20000">
        <p14:ripple dir="ru"/>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62466"/>
                                        </p:tgtEl>
                                        <p:attrNameLst>
                                          <p:attrName>style.visibility</p:attrName>
                                        </p:attrNameLst>
                                      </p:cBhvr>
                                      <p:to>
                                        <p:strVal val="visible"/>
                                      </p:to>
                                    </p:set>
                                    <p:animEffect transition="in" filter="fade">
                                      <p:cBhvr>
                                        <p:cTn id="7" dur="2000"/>
                                        <p:tgtEl>
                                          <p:spTgt spid="62466"/>
                                        </p:tgtEl>
                                      </p:cBhvr>
                                    </p:animEffect>
                                    <p:anim calcmode="lin" valueType="num">
                                      <p:cBhvr>
                                        <p:cTn id="8" dur="2000" fill="hold"/>
                                        <p:tgtEl>
                                          <p:spTgt spid="62466"/>
                                        </p:tgtEl>
                                        <p:attrNameLst>
                                          <p:attrName>ppt_x</p:attrName>
                                        </p:attrNameLst>
                                      </p:cBhvr>
                                      <p:tavLst>
                                        <p:tav tm="0">
                                          <p:val>
                                            <p:strVal val="#ppt_x"/>
                                          </p:val>
                                        </p:tav>
                                        <p:tav tm="100000">
                                          <p:val>
                                            <p:strVal val="#ppt_x"/>
                                          </p:val>
                                        </p:tav>
                                      </p:tavLst>
                                    </p:anim>
                                    <p:anim calcmode="lin" valueType="num">
                                      <p:cBhvr>
                                        <p:cTn id="9" dur="2000" fill="hold"/>
                                        <p:tgtEl>
                                          <p:spTgt spid="62466"/>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7" presetClass="entr" presetSubtype="4" fill="hold" nodeType="afterEffect">
                                  <p:stCondLst>
                                    <p:cond delay="500"/>
                                  </p:stCondLst>
                                  <p:childTnLst>
                                    <p:set>
                                      <p:cBhvr>
                                        <p:cTn id="12" dur="1" fill="hold">
                                          <p:stCondLst>
                                            <p:cond delay="0"/>
                                          </p:stCondLst>
                                        </p:cTn>
                                        <p:tgtEl>
                                          <p:spTgt spid="62467"/>
                                        </p:tgtEl>
                                        <p:attrNameLst>
                                          <p:attrName>style.visibility</p:attrName>
                                        </p:attrNameLst>
                                      </p:cBhvr>
                                      <p:to>
                                        <p:strVal val="visible"/>
                                      </p:to>
                                    </p:set>
                                    <p:anim calcmode="lin" valueType="num">
                                      <p:cBhvr additive="base">
                                        <p:cTn id="13" dur="2000" fill="hold"/>
                                        <p:tgtEl>
                                          <p:spTgt spid="62467"/>
                                        </p:tgtEl>
                                        <p:attrNameLst>
                                          <p:attrName>ppt_x</p:attrName>
                                        </p:attrNameLst>
                                      </p:cBhvr>
                                      <p:tavLst>
                                        <p:tav tm="0">
                                          <p:val>
                                            <p:strVal val="#ppt_x"/>
                                          </p:val>
                                        </p:tav>
                                        <p:tav tm="100000">
                                          <p:val>
                                            <p:strVal val="#ppt_x"/>
                                          </p:val>
                                        </p:tav>
                                      </p:tavLst>
                                    </p:anim>
                                    <p:anim calcmode="lin" valueType="num">
                                      <p:cBhvr additive="base">
                                        <p:cTn id="14" dur="2000" fill="hold"/>
                                        <p:tgtEl>
                                          <p:spTgt spid="62467"/>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500"/>
                                  </p:stCondLst>
                                  <p:childTnLst>
                                    <p:set>
                                      <p:cBhvr>
                                        <p:cTn id="16" dur="1" fill="hold">
                                          <p:stCondLst>
                                            <p:cond delay="0"/>
                                          </p:stCondLst>
                                        </p:cTn>
                                        <p:tgtEl>
                                          <p:spTgt spid="62467"/>
                                        </p:tgtEl>
                                        <p:attrNameLst>
                                          <p:attrName>style.visibility</p:attrName>
                                        </p:attrNameLst>
                                      </p:cBhvr>
                                      <p:to>
                                        <p:strVal val="visible"/>
                                      </p:to>
                                    </p:set>
                                    <p:anim calcmode="lin" valueType="num">
                                      <p:cBhvr>
                                        <p:cTn id="17" dur="2000" fill="hold"/>
                                        <p:tgtEl>
                                          <p:spTgt spid="62467"/>
                                        </p:tgtEl>
                                        <p:attrNameLst>
                                          <p:attrName>ppt_w</p:attrName>
                                        </p:attrNameLst>
                                      </p:cBhvr>
                                      <p:tavLst>
                                        <p:tav tm="0" fmla="#ppt_w*sin(2.5*pi*$)">
                                          <p:val>
                                            <p:fltVal val="0"/>
                                          </p:val>
                                        </p:tav>
                                        <p:tav tm="100000">
                                          <p:val>
                                            <p:fltVal val="1"/>
                                          </p:val>
                                        </p:tav>
                                      </p:tavLst>
                                    </p:anim>
                                    <p:anim calcmode="lin" valueType="num">
                                      <p:cBhvr>
                                        <p:cTn id="18" dur="2000" fill="hold"/>
                                        <p:tgtEl>
                                          <p:spTgt spid="62467"/>
                                        </p:tgtEl>
                                        <p:attrNameLst>
                                          <p:attrName>ppt_h</p:attrName>
                                        </p:attrNameLst>
                                      </p:cBhvr>
                                      <p:tavLst>
                                        <p:tav tm="0">
                                          <p:val>
                                            <p:strVal val="#ppt_h"/>
                                          </p:val>
                                        </p:tav>
                                        <p:tav tm="100000">
                                          <p:val>
                                            <p:strVal val="#ppt_h"/>
                                          </p:val>
                                        </p:tav>
                                      </p:tavLst>
                                    </p:anim>
                                  </p:childTnLst>
                                </p:cTn>
                              </p:par>
                            </p:childTnLst>
                          </p:cTn>
                        </p:par>
                        <p:par>
                          <p:cTn id="19" fill="hold">
                            <p:stCondLst>
                              <p:cond delay="4500"/>
                            </p:stCondLst>
                            <p:childTnLst>
                              <p:par>
                                <p:cTn id="20" presetID="7" presetClass="entr" presetSubtype="1" fill="hold" nodeType="afterEffect">
                                  <p:stCondLst>
                                    <p:cond delay="500"/>
                                  </p:stCondLst>
                                  <p:childTnLst>
                                    <p:set>
                                      <p:cBhvr>
                                        <p:cTn id="21" dur="1" fill="hold">
                                          <p:stCondLst>
                                            <p:cond delay="0"/>
                                          </p:stCondLst>
                                        </p:cTn>
                                        <p:tgtEl>
                                          <p:spTgt spid="62468"/>
                                        </p:tgtEl>
                                        <p:attrNameLst>
                                          <p:attrName>style.visibility</p:attrName>
                                        </p:attrNameLst>
                                      </p:cBhvr>
                                      <p:to>
                                        <p:strVal val="visible"/>
                                      </p:to>
                                    </p:set>
                                    <p:anim calcmode="lin" valueType="num">
                                      <p:cBhvr additive="base">
                                        <p:cTn id="22" dur="2000" fill="hold"/>
                                        <p:tgtEl>
                                          <p:spTgt spid="62468"/>
                                        </p:tgtEl>
                                        <p:attrNameLst>
                                          <p:attrName>ppt_x</p:attrName>
                                        </p:attrNameLst>
                                      </p:cBhvr>
                                      <p:tavLst>
                                        <p:tav tm="0">
                                          <p:val>
                                            <p:strVal val="#ppt_x"/>
                                          </p:val>
                                        </p:tav>
                                        <p:tav tm="100000">
                                          <p:val>
                                            <p:strVal val="#ppt_x"/>
                                          </p:val>
                                        </p:tav>
                                      </p:tavLst>
                                    </p:anim>
                                    <p:anim calcmode="lin" valueType="num">
                                      <p:cBhvr additive="base">
                                        <p:cTn id="23" dur="2000" fill="hold"/>
                                        <p:tgtEl>
                                          <p:spTgt spid="62468"/>
                                        </p:tgtEl>
                                        <p:attrNameLst>
                                          <p:attrName>ppt_y</p:attrName>
                                        </p:attrNameLst>
                                      </p:cBhvr>
                                      <p:tavLst>
                                        <p:tav tm="0">
                                          <p:val>
                                            <p:strVal val="0-#ppt_h/2"/>
                                          </p:val>
                                        </p:tav>
                                        <p:tav tm="100000">
                                          <p:val>
                                            <p:strVal val="#ppt_y"/>
                                          </p:val>
                                        </p:tav>
                                      </p:tavLst>
                                    </p:anim>
                                  </p:childTnLst>
                                </p:cTn>
                              </p:par>
                            </p:childTnLst>
                          </p:cTn>
                        </p:par>
                        <p:par>
                          <p:cTn id="24" fill="hold">
                            <p:stCondLst>
                              <p:cond delay="7000"/>
                            </p:stCondLst>
                            <p:childTnLst>
                              <p:par>
                                <p:cTn id="25" presetID="7" presetClass="entr" presetSubtype="4" fill="hold" nodeType="afterEffect">
                                  <p:stCondLst>
                                    <p:cond delay="500"/>
                                  </p:stCondLst>
                                  <p:childTnLst>
                                    <p:set>
                                      <p:cBhvr>
                                        <p:cTn id="26" dur="1" fill="hold">
                                          <p:stCondLst>
                                            <p:cond delay="0"/>
                                          </p:stCondLst>
                                        </p:cTn>
                                        <p:tgtEl>
                                          <p:spTgt spid="62469"/>
                                        </p:tgtEl>
                                        <p:attrNameLst>
                                          <p:attrName>style.visibility</p:attrName>
                                        </p:attrNameLst>
                                      </p:cBhvr>
                                      <p:to>
                                        <p:strVal val="visible"/>
                                      </p:to>
                                    </p:set>
                                    <p:anim calcmode="lin" valueType="num">
                                      <p:cBhvr additive="base">
                                        <p:cTn id="27" dur="2000" fill="hold"/>
                                        <p:tgtEl>
                                          <p:spTgt spid="62469"/>
                                        </p:tgtEl>
                                        <p:attrNameLst>
                                          <p:attrName>ppt_x</p:attrName>
                                        </p:attrNameLst>
                                      </p:cBhvr>
                                      <p:tavLst>
                                        <p:tav tm="0">
                                          <p:val>
                                            <p:strVal val="#ppt_x"/>
                                          </p:val>
                                        </p:tav>
                                        <p:tav tm="100000">
                                          <p:val>
                                            <p:strVal val="#ppt_x"/>
                                          </p:val>
                                        </p:tav>
                                      </p:tavLst>
                                    </p:anim>
                                    <p:anim calcmode="lin" valueType="num">
                                      <p:cBhvr additive="base">
                                        <p:cTn id="28" dur="2000" fill="hold"/>
                                        <p:tgtEl>
                                          <p:spTgt spid="62469"/>
                                        </p:tgtEl>
                                        <p:attrNameLst>
                                          <p:attrName>ppt_y</p:attrName>
                                        </p:attrNameLst>
                                      </p:cBhvr>
                                      <p:tavLst>
                                        <p:tav tm="0">
                                          <p:val>
                                            <p:strVal val="1+#ppt_h/2"/>
                                          </p:val>
                                        </p:tav>
                                        <p:tav tm="100000">
                                          <p:val>
                                            <p:strVal val="#ppt_y"/>
                                          </p:val>
                                        </p:tav>
                                      </p:tavLst>
                                    </p:anim>
                                  </p:childTnLst>
                                </p:cTn>
                              </p:par>
                            </p:childTnLst>
                          </p:cTn>
                        </p:par>
                        <p:par>
                          <p:cTn id="29" fill="hold">
                            <p:stCondLst>
                              <p:cond delay="9500"/>
                            </p:stCondLst>
                            <p:childTnLst>
                              <p:par>
                                <p:cTn id="30" presetID="17" presetClass="entr" presetSubtype="10" fill="hold" nodeType="afterEffect">
                                  <p:stCondLst>
                                    <p:cond delay="500"/>
                                  </p:stCondLst>
                                  <p:childTnLst>
                                    <p:set>
                                      <p:cBhvr>
                                        <p:cTn id="31" dur="1" fill="hold">
                                          <p:stCondLst>
                                            <p:cond delay="0"/>
                                          </p:stCondLst>
                                        </p:cTn>
                                        <p:tgtEl>
                                          <p:spTgt spid="62470"/>
                                        </p:tgtEl>
                                        <p:attrNameLst>
                                          <p:attrName>style.visibility</p:attrName>
                                        </p:attrNameLst>
                                      </p:cBhvr>
                                      <p:to>
                                        <p:strVal val="visible"/>
                                      </p:to>
                                    </p:set>
                                    <p:anim calcmode="lin" valueType="num">
                                      <p:cBhvr>
                                        <p:cTn id="32" dur="2000" fill="hold"/>
                                        <p:tgtEl>
                                          <p:spTgt spid="62470"/>
                                        </p:tgtEl>
                                        <p:attrNameLst>
                                          <p:attrName>ppt_w</p:attrName>
                                        </p:attrNameLst>
                                      </p:cBhvr>
                                      <p:tavLst>
                                        <p:tav tm="0">
                                          <p:val>
                                            <p:fltVal val="0"/>
                                          </p:val>
                                        </p:tav>
                                        <p:tav tm="100000">
                                          <p:val>
                                            <p:strVal val="#ppt_w"/>
                                          </p:val>
                                        </p:tav>
                                      </p:tavLst>
                                    </p:anim>
                                    <p:anim calcmode="lin" valueType="num">
                                      <p:cBhvr>
                                        <p:cTn id="33" dur="2000" fill="hold"/>
                                        <p:tgtEl>
                                          <p:spTgt spid="62470"/>
                                        </p:tgtEl>
                                        <p:attrNameLst>
                                          <p:attrName>ppt_h</p:attrName>
                                        </p:attrNameLst>
                                      </p:cBhvr>
                                      <p:tavLst>
                                        <p:tav tm="0">
                                          <p:val>
                                            <p:strVal val="#ppt_h"/>
                                          </p:val>
                                        </p:tav>
                                        <p:tav tm="100000">
                                          <p:val>
                                            <p:strVal val="#ppt_h"/>
                                          </p:val>
                                        </p:tav>
                                      </p:tavLst>
                                    </p:anim>
                                  </p:childTnLst>
                                </p:cTn>
                              </p:par>
                            </p:childTnLst>
                          </p:cTn>
                        </p:par>
                        <p:par>
                          <p:cTn id="34" fill="hold">
                            <p:stCondLst>
                              <p:cond delay="12000"/>
                            </p:stCondLst>
                            <p:childTnLst>
                              <p:par>
                                <p:cTn id="35" presetID="55" presetClass="entr" presetSubtype="0" fill="hold" nodeType="afterEffect">
                                  <p:stCondLst>
                                    <p:cond delay="500"/>
                                  </p:stCondLst>
                                  <p:childTnLst>
                                    <p:set>
                                      <p:cBhvr>
                                        <p:cTn id="36" dur="1" fill="hold">
                                          <p:stCondLst>
                                            <p:cond delay="0"/>
                                          </p:stCondLst>
                                        </p:cTn>
                                        <p:tgtEl>
                                          <p:spTgt spid="69641"/>
                                        </p:tgtEl>
                                        <p:attrNameLst>
                                          <p:attrName>style.visibility</p:attrName>
                                        </p:attrNameLst>
                                      </p:cBhvr>
                                      <p:to>
                                        <p:strVal val="visible"/>
                                      </p:to>
                                    </p:set>
                                    <p:anim calcmode="lin" valueType="num">
                                      <p:cBhvr>
                                        <p:cTn id="37" dur="2000" fill="hold"/>
                                        <p:tgtEl>
                                          <p:spTgt spid="69641"/>
                                        </p:tgtEl>
                                        <p:attrNameLst>
                                          <p:attrName>ppt_w</p:attrName>
                                        </p:attrNameLst>
                                      </p:cBhvr>
                                      <p:tavLst>
                                        <p:tav tm="0">
                                          <p:val>
                                            <p:strVal val="#ppt_w*0.70"/>
                                          </p:val>
                                        </p:tav>
                                        <p:tav tm="100000">
                                          <p:val>
                                            <p:strVal val="#ppt_w"/>
                                          </p:val>
                                        </p:tav>
                                      </p:tavLst>
                                    </p:anim>
                                    <p:anim calcmode="lin" valueType="num">
                                      <p:cBhvr>
                                        <p:cTn id="38" dur="2000" fill="hold"/>
                                        <p:tgtEl>
                                          <p:spTgt spid="69641"/>
                                        </p:tgtEl>
                                        <p:attrNameLst>
                                          <p:attrName>ppt_h</p:attrName>
                                        </p:attrNameLst>
                                      </p:cBhvr>
                                      <p:tavLst>
                                        <p:tav tm="0">
                                          <p:val>
                                            <p:strVal val="#ppt_h"/>
                                          </p:val>
                                        </p:tav>
                                        <p:tav tm="100000">
                                          <p:val>
                                            <p:strVal val="#ppt_h"/>
                                          </p:val>
                                        </p:tav>
                                      </p:tavLst>
                                    </p:anim>
                                    <p:animEffect transition="in" filter="fade">
                                      <p:cBhvr>
                                        <p:cTn id="39" dur="2000"/>
                                        <p:tgtEl>
                                          <p:spTgt spid="696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2052"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30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Text Box 8"/>
          <p:cNvSpPr txBox="1">
            <a:spLocks noChangeArrowheads="1"/>
          </p:cNvSpPr>
          <p:nvPr/>
        </p:nvSpPr>
        <p:spPr bwMode="auto">
          <a:xfrm>
            <a:off x="0" y="1587500"/>
            <a:ext cx="9144000" cy="237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altLang="es-ES" sz="60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¿Te ha gustado?</a:t>
            </a:r>
            <a: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 </a:t>
            </a:r>
            <a:b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Puedes ver más entrando </a:t>
            </a:r>
            <a:b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hlinkClick r:id="rId2"/>
              </a:rPr>
              <a:t>Aquí</a:t>
            </a:r>
            <a:endPar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endParaRPr>
          </a:p>
        </p:txBody>
      </p:sp>
      <p:sp>
        <p:nvSpPr>
          <p:cNvPr id="2054" name="Text Box 11"/>
          <p:cNvSpPr txBox="1">
            <a:spLocks noChangeArrowheads="1"/>
          </p:cNvSpPr>
          <p:nvPr/>
        </p:nvSpPr>
        <p:spPr bwMode="auto">
          <a:xfrm>
            <a:off x="1143000" y="3937000"/>
            <a:ext cx="2667000" cy="189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prstDash val="sysDot"/>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altLang="es-ES" sz="18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Además puedes recibir powerpoints en tu correo electrónico suscribiéndote aquí:</a:t>
            </a:r>
            <a:r>
              <a:rPr kumimoji="0" lang="es-ES_tradnl"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endParaRPr>
          </a:p>
        </p:txBody>
      </p:sp>
      <p:pic>
        <p:nvPicPr>
          <p:cNvPr id="2055"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492500"/>
            <a:ext cx="2362200" cy="196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064000"/>
            <a:ext cx="12192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476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2921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9"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3365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3810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74457458"/>
      </p:ext>
    </p:extLst>
  </p:cSld>
  <p:clrMapOvr>
    <a:masterClrMapping/>
  </p:clrMapOvr>
  <mc:AlternateContent xmlns:mc="http://schemas.openxmlformats.org/markup-compatibility/2006">
    <mc:Choice xmlns:p14="http://schemas.microsoft.com/office/powerpoint/2010/main" Requires="p14">
      <p:transition spd="slow" p14:dur="3000">
        <p14:vortex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4833</TotalTime>
  <Words>2176</Words>
  <Application>Microsoft Office PowerPoint</Application>
  <PresentationFormat>Presentación en pantalla (16:10)</PresentationFormat>
  <Paragraphs>61</Paragraphs>
  <Slides>49</Slides>
  <Notes>0</Notes>
  <HiddenSlides>0</HiddenSlides>
  <MMClips>0</MMClips>
  <ScaleCrop>false</ScaleCrop>
  <HeadingPairs>
    <vt:vector size="6" baseType="variant">
      <vt:variant>
        <vt:lpstr>Fuentes usadas</vt:lpstr>
      </vt:variant>
      <vt:variant>
        <vt:i4>7</vt:i4>
      </vt:variant>
      <vt:variant>
        <vt:lpstr>Tema</vt:lpstr>
      </vt:variant>
      <vt:variant>
        <vt:i4>2</vt:i4>
      </vt:variant>
      <vt:variant>
        <vt:lpstr>Títulos de diapositiva</vt:lpstr>
      </vt:variant>
      <vt:variant>
        <vt:i4>49</vt:i4>
      </vt:variant>
    </vt:vector>
  </HeadingPairs>
  <TitlesOfParts>
    <vt:vector size="58" baseType="lpstr">
      <vt:lpstr>Arial</vt:lpstr>
      <vt:lpstr>Arial Black</vt:lpstr>
      <vt:lpstr>Calibri</vt:lpstr>
      <vt:lpstr>High Tower Text</vt:lpstr>
      <vt:lpstr>Kristen ITC</vt:lpstr>
      <vt:lpstr>Lucida Bright</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337</cp:revision>
  <dcterms:created xsi:type="dcterms:W3CDTF">2013-09-24T23:00:48Z</dcterms:created>
  <dcterms:modified xsi:type="dcterms:W3CDTF">2023-09-02T17:54:04Z</dcterms:modified>
</cp:coreProperties>
</file>