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56" r:id="rId3"/>
    <p:sldId id="358" r:id="rId4"/>
    <p:sldId id="333" r:id="rId5"/>
    <p:sldId id="334" r:id="rId6"/>
    <p:sldId id="335" r:id="rId7"/>
    <p:sldId id="336" r:id="rId8"/>
    <p:sldId id="337" r:id="rId9"/>
    <p:sldId id="350" r:id="rId10"/>
    <p:sldId id="352" r:id="rId11"/>
    <p:sldId id="338" r:id="rId12"/>
    <p:sldId id="340" r:id="rId13"/>
    <p:sldId id="343" r:id="rId14"/>
    <p:sldId id="331" r:id="rId15"/>
    <p:sldId id="344" r:id="rId16"/>
    <p:sldId id="345" r:id="rId17"/>
    <p:sldId id="346" r:id="rId18"/>
    <p:sldId id="347" r:id="rId19"/>
    <p:sldId id="348" r:id="rId20"/>
    <p:sldId id="349" r:id="rId21"/>
    <p:sldId id="284" r:id="rId22"/>
    <p:sldId id="285" r:id="rId23"/>
    <p:sldId id="286" r:id="rId24"/>
    <p:sldId id="287" r:id="rId25"/>
    <p:sldId id="288" r:id="rId26"/>
    <p:sldId id="303" r:id="rId27"/>
    <p:sldId id="342" r:id="rId28"/>
    <p:sldId id="341" r:id="rId29"/>
    <p:sldId id="290" r:id="rId30"/>
    <p:sldId id="289" r:id="rId31"/>
    <p:sldId id="293" r:id="rId32"/>
    <p:sldId id="294" r:id="rId33"/>
    <p:sldId id="291" r:id="rId34"/>
    <p:sldId id="295" r:id="rId35"/>
    <p:sldId id="296" r:id="rId36"/>
    <p:sldId id="297" r:id="rId37"/>
    <p:sldId id="300" r:id="rId38"/>
    <p:sldId id="298" r:id="rId39"/>
    <p:sldId id="299" r:id="rId40"/>
    <p:sldId id="301" r:id="rId41"/>
    <p:sldId id="302" r:id="rId42"/>
    <p:sldId id="353" r:id="rId43"/>
    <p:sldId id="304" r:id="rId44"/>
    <p:sldId id="306" r:id="rId45"/>
    <p:sldId id="305" r:id="rId46"/>
    <p:sldId id="354" r:id="rId47"/>
    <p:sldId id="307" r:id="rId48"/>
    <p:sldId id="309" r:id="rId49"/>
    <p:sldId id="308" r:id="rId50"/>
    <p:sldId id="310" r:id="rId51"/>
    <p:sldId id="311" r:id="rId52"/>
    <p:sldId id="312" r:id="rId53"/>
    <p:sldId id="313" r:id="rId54"/>
    <p:sldId id="314" r:id="rId55"/>
    <p:sldId id="315" r:id="rId56"/>
    <p:sldId id="316" r:id="rId57"/>
    <p:sldId id="317" r:id="rId58"/>
    <p:sldId id="319" r:id="rId59"/>
    <p:sldId id="318" r:id="rId60"/>
    <p:sldId id="321" r:id="rId61"/>
    <p:sldId id="357" r:id="rId62"/>
    <p:sldId id="359" r:id="rId63"/>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lfCd20PT68YC5byrJmGqdg==" hashData="FGi/mRAuhIq9lb+hsn3tjD+gEFg="/>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a:srgbClr val="66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316" autoAdjust="0"/>
    <p:restoredTop sz="94660"/>
  </p:normalViewPr>
  <p:slideViewPr>
    <p:cSldViewPr>
      <p:cViewPr>
        <p:scale>
          <a:sx n="60" d="100"/>
          <a:sy n="60" d="100"/>
        </p:scale>
        <p:origin x="686" y="586"/>
      </p:cViewPr>
      <p:guideLst>
        <p:guide orient="horz" pos="1800"/>
        <p:guide pos="2880"/>
      </p:guideLst>
    </p:cSldViewPr>
  </p:slideViewPr>
  <p:notesTextViewPr>
    <p:cViewPr>
      <p:scale>
        <a:sx n="100" d="100"/>
        <a:sy n="100" d="100"/>
      </p:scale>
      <p:origin x="0" y="0"/>
    </p:cViewPr>
  </p:notesTextViewPr>
  <p:sorterViewPr>
    <p:cViewPr>
      <p:scale>
        <a:sx n="66" d="100"/>
        <a:sy n="66" d="100"/>
      </p:scale>
      <p:origin x="0" y="118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76"/>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70866A57-9966-4A04-84BA-5948D9332FB4}" type="datetimeFigureOut">
              <a:rPr lang="es-ES"/>
              <a:pPr/>
              <a:t>03/10/2023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FCF014D-BF91-49F7-A37E-D8CEA351D07E}" type="slidenum">
              <a:rPr lang="es-ES"/>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3625967A-275B-406A-968D-78975BF42855}" type="datetimeFigureOut">
              <a:rPr lang="es-ES"/>
              <a:pPr/>
              <a:t>03/10/2023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D3F4EA4-F35A-4E66-82D8-A88C1AE168AE}" type="slidenum">
              <a:rPr lang="es-ES"/>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39"/>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0CA71B5D-26A7-447A-9FE8-CC14F8ED965D}" type="datetimeFigureOut">
              <a:rPr lang="es-ES"/>
              <a:pPr/>
              <a:t>03/10/2023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ED3D9B9-D007-44DF-87C9-8E4D2E135F38}" type="slidenum">
              <a:rPr lang="es-ES"/>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575D5AAB-1900-48D5-B18A-CEA3E10C8AA9}" type="datetimeFigureOut">
              <a:rPr lang="es-ES"/>
              <a:pPr/>
              <a:t>03/10/2023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A29A4084-8E3D-47E9-866D-17FE93CA83CC}" type="slidenum">
              <a:rPr lang="es-ES"/>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33"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33"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A7B81162-345E-4582-9C15-F8B3F232E3A7}" type="datetimeFigureOut">
              <a:rPr lang="es-ES"/>
              <a:pPr/>
              <a:t>03/10/2023</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55A6C35F-34DB-49C4-82DA-EE27FAC5535A}" type="slidenum">
              <a:rPr lang="es-ES"/>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258ADDF3-1A02-457F-A2A8-5F6A5C93A46F}" type="datetimeFigureOut">
              <a:rPr lang="es-ES"/>
              <a:pPr/>
              <a:t>03/10/2023</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C2CDF46F-5C8E-427E-870C-2C1EA4B4A810}" type="slidenum">
              <a:rPr lang="es-ES"/>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9965DCB4-2001-430C-9121-6EB0260D4C17}" type="datetimeFigureOut">
              <a:rPr lang="es-ES"/>
              <a:pPr/>
              <a:t>03/10/2023</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3AF1BD4A-2E12-4B96-B388-9E4B06C33974}" type="slidenum">
              <a:rPr lang="es-ES"/>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19" y="227542"/>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4"/>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19" y="1195920"/>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C1232BFA-91C3-4903-9D68-564232518EB7}" type="datetimeFigureOut">
              <a:rPr lang="es-ES"/>
              <a:pPr/>
              <a:t>03/10/2023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741FD3EE-5248-4FDF-8530-E4B706247DA6}" type="slidenum">
              <a:rPr lang="es-ES"/>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4A6C1FBB-3BA0-410C-8E7C-EE51194F5C47}" type="datetimeFigureOut">
              <a:rPr lang="es-ES"/>
              <a:pPr/>
              <a:t>03/10/2023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455202A2-CDFF-48BB-9DAC-0B48B47A3EE8}" type="slidenum">
              <a:rPr lang="es-ES"/>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CB5BE379-2687-4AEC-B01E-777BF3B2228F}" type="datetimeFigureOut">
              <a:rPr lang="es-ES"/>
              <a:pPr/>
              <a:t>03/10/2023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3C149EC3-B1E1-4104-A17D-22AC6D4E6BFA}" type="slidenum">
              <a:rPr lang="es-ES"/>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70"/>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70"/>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6C51FC19-C567-4576-92C9-6B410F5B05EF}" type="datetimeFigureOut">
              <a:rPr lang="es-ES"/>
              <a:pPr/>
              <a:t>03/10/2023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58099569-0ADB-4D5A-BC57-F8999678F244}" type="slidenum">
              <a:rPr lang="es-ES"/>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35717908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41D87612-29FF-4DB3-8FB0-C95CFD57EF5D}" type="datetimeFigureOut">
              <a:rPr lang="es-ES"/>
              <a:pPr/>
              <a:t>03/10/2023</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EF88D1D6-7124-469E-BFCE-B5D8A87EDE81}"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1889932737"/>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hyperlink" Target="https://vk.com/mispps" TargetMode="External"/><Relationship Id="rId3" Type="http://schemas.openxmlformats.org/officeDocument/2006/relationships/image" Target="../media/image58.png"/><Relationship Id="rId7" Type="http://schemas.openxmlformats.org/officeDocument/2006/relationships/hyperlink" Target="https://www.facebook.com/mispps" TargetMode="External"/><Relationship Id="rId12" Type="http://schemas.openxmlformats.org/officeDocument/2006/relationships/image" Target="../media/image6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0.png"/><Relationship Id="rId11" Type="http://schemas.openxmlformats.org/officeDocument/2006/relationships/hyperlink" Target="https://plus.google.com/+Mispps/" TargetMode="External"/><Relationship Id="rId5" Type="http://schemas.openxmlformats.org/officeDocument/2006/relationships/image" Target="../media/image59.png"/><Relationship Id="rId10" Type="http://schemas.openxmlformats.org/officeDocument/2006/relationships/image" Target="../media/image6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WordArt 3"/>
          <p:cNvSpPr>
            <a:spLocks noChangeArrowheads="1" noChangeShapeType="1" noTextEdit="1"/>
          </p:cNvSpPr>
          <p:nvPr/>
        </p:nvSpPr>
        <p:spPr bwMode="auto">
          <a:xfrm>
            <a:off x="899592" y="121196"/>
            <a:ext cx="7345363" cy="1008944"/>
          </a:xfrm>
          <a:prstGeom prst="rect">
            <a:avLst/>
          </a:prstGeom>
        </p:spPr>
        <p:txBody>
          <a:bodyPr wrap="none" fromWordArt="1">
            <a:prstTxWarp prst="textTriangle">
              <a:avLst>
                <a:gd name="adj" fmla="val 29860"/>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Cueva El </a:t>
            </a:r>
            <a:r>
              <a:rPr lang="es-ES" sz="3600" kern="10" dirty="0" err="1"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Soplao</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 Cantabria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73732" name="WordArt 4"/>
          <p:cNvSpPr>
            <a:spLocks noChangeArrowheads="1" noChangeShapeType="1" noTextEdit="1"/>
          </p:cNvSpPr>
          <p:nvPr/>
        </p:nvSpPr>
        <p:spPr bwMode="auto">
          <a:xfrm>
            <a:off x="827584" y="1417340"/>
            <a:ext cx="7429500" cy="936104"/>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p>
        </p:txBody>
      </p:sp>
      <p:sp>
        <p:nvSpPr>
          <p:cNvPr id="73734" name="WordArt 6"/>
          <p:cNvSpPr>
            <a:spLocks noChangeArrowheads="1" noChangeShapeType="1" noTextEdit="1"/>
          </p:cNvSpPr>
          <p:nvPr/>
        </p:nvSpPr>
        <p:spPr bwMode="auto">
          <a:xfrm>
            <a:off x="827584" y="2713484"/>
            <a:ext cx="7200900" cy="791986"/>
          </a:xfrm>
          <a:prstGeom prst="rect">
            <a:avLst/>
          </a:prstGeom>
        </p:spPr>
        <p:txBody>
          <a:bodyPr wrap="none" fromWordArt="1">
            <a:prstTxWarp prst="textFadeUp">
              <a:avLst>
                <a:gd name="adj" fmla="val 6995"/>
              </a:avLst>
            </a:prstTxWarp>
            <a:scene3d>
              <a:camera prst="perspectiveRelaxedModerately"/>
              <a:lightRig rig="threePt" dir="t"/>
            </a:scene3d>
            <a:sp3d extrusionH="57150">
              <a:bevelT w="38100" h="38100" prst="angle"/>
            </a:sp3d>
          </a:bodyPr>
          <a:lstStyle/>
          <a:p>
            <a:pPr algn="ctr">
              <a:defRPr/>
            </a:pPr>
            <a:r>
              <a:rPr lang="es-ES" sz="32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y Diseño</a:t>
            </a:r>
            <a:r>
              <a:rPr lang="es-ES" sz="32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 </a:t>
            </a:r>
            <a:endPar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endParaRPr>
          </a:p>
        </p:txBody>
      </p:sp>
      <p:sp>
        <p:nvSpPr>
          <p:cNvPr id="73735" name="WordArt 7"/>
          <p:cNvSpPr>
            <a:spLocks noChangeArrowheads="1" noChangeShapeType="1" noTextEdit="1"/>
          </p:cNvSpPr>
          <p:nvPr/>
        </p:nvSpPr>
        <p:spPr bwMode="auto">
          <a:xfrm>
            <a:off x="1475656" y="3937620"/>
            <a:ext cx="5545138" cy="599722"/>
          </a:xfrm>
          <a:prstGeom prst="rect">
            <a:avLst/>
          </a:prstGeom>
        </p:spPr>
        <p:txBody>
          <a:bodyPr wrap="none" fromWordArt="1">
            <a:prstTxWarp prst="textInflateTop">
              <a:avLst>
                <a:gd name="adj" fmla="val 8757"/>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V I C E N T E  G A R C Í A</a:t>
            </a: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endParaRPr>
          </a:p>
        </p:txBody>
      </p:sp>
      <p:sp>
        <p:nvSpPr>
          <p:cNvPr id="73736" name="WordArt 8"/>
          <p:cNvSpPr>
            <a:spLocks noChangeArrowheads="1" noChangeShapeType="1" noTextEdit="1"/>
          </p:cNvSpPr>
          <p:nvPr/>
        </p:nvSpPr>
        <p:spPr bwMode="auto">
          <a:xfrm>
            <a:off x="2483768" y="4801716"/>
            <a:ext cx="3671987" cy="59609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600" i="1"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000" advTm="9000">
        <p:split orient="vert"/>
      </p:transition>
    </mc:Choice>
    <mc:Fallback>
      <p:transition spd="slow" advTm="9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73731"/>
                                        </p:tgtEl>
                                        <p:attrNameLst>
                                          <p:attrName>style.visibility</p:attrName>
                                        </p:attrNameLst>
                                      </p:cBhvr>
                                      <p:to>
                                        <p:strVal val="visible"/>
                                      </p:to>
                                    </p:set>
                                    <p:anim calcmode="lin" valueType="num">
                                      <p:cBhvr>
                                        <p:cTn id="7" dur="2000" fill="hold"/>
                                        <p:tgtEl>
                                          <p:spTgt spid="73731"/>
                                        </p:tgtEl>
                                        <p:attrNameLst>
                                          <p:attrName>ppt_w</p:attrName>
                                        </p:attrNameLst>
                                      </p:cBhvr>
                                      <p:tavLst>
                                        <p:tav tm="0">
                                          <p:val>
                                            <p:strVal val="4*#ppt_w"/>
                                          </p:val>
                                        </p:tav>
                                        <p:tav tm="100000">
                                          <p:val>
                                            <p:strVal val="#ppt_w"/>
                                          </p:val>
                                        </p:tav>
                                      </p:tavLst>
                                    </p:anim>
                                    <p:anim calcmode="lin" valueType="num">
                                      <p:cBhvr>
                                        <p:cTn id="8" dur="2000" fill="hold"/>
                                        <p:tgtEl>
                                          <p:spTgt spid="73731"/>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73732"/>
                                        </p:tgtEl>
                                        <p:attrNameLst>
                                          <p:attrName>style.visibility</p:attrName>
                                        </p:attrNameLst>
                                      </p:cBhvr>
                                      <p:to>
                                        <p:strVal val="visible"/>
                                      </p:to>
                                    </p:set>
                                    <p:anim calcmode="lin" valueType="num">
                                      <p:cBhvr>
                                        <p:cTn id="12" dur="2000" fill="hold"/>
                                        <p:tgtEl>
                                          <p:spTgt spid="73732"/>
                                        </p:tgtEl>
                                        <p:attrNameLst>
                                          <p:attrName>ppt_w</p:attrName>
                                        </p:attrNameLst>
                                      </p:cBhvr>
                                      <p:tavLst>
                                        <p:tav tm="0">
                                          <p:val>
                                            <p:strVal val="#ppt_w*0.70"/>
                                          </p:val>
                                        </p:tav>
                                        <p:tav tm="100000">
                                          <p:val>
                                            <p:strVal val="#ppt_w"/>
                                          </p:val>
                                        </p:tav>
                                      </p:tavLst>
                                    </p:anim>
                                    <p:anim calcmode="lin" valueType="num">
                                      <p:cBhvr>
                                        <p:cTn id="13" dur="2000" fill="hold"/>
                                        <p:tgtEl>
                                          <p:spTgt spid="73732"/>
                                        </p:tgtEl>
                                        <p:attrNameLst>
                                          <p:attrName>ppt_h</p:attrName>
                                        </p:attrNameLst>
                                      </p:cBhvr>
                                      <p:tavLst>
                                        <p:tav tm="0">
                                          <p:val>
                                            <p:strVal val="#ppt_h"/>
                                          </p:val>
                                        </p:tav>
                                        <p:tav tm="100000">
                                          <p:val>
                                            <p:strVal val="#ppt_h"/>
                                          </p:val>
                                        </p:tav>
                                      </p:tavLst>
                                    </p:anim>
                                    <p:animEffect transition="in" filter="fade">
                                      <p:cBhvr>
                                        <p:cTn id="14" dur="2000"/>
                                        <p:tgtEl>
                                          <p:spTgt spid="73732"/>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73734"/>
                                        </p:tgtEl>
                                        <p:attrNameLst>
                                          <p:attrName>style.visibility</p:attrName>
                                        </p:attrNameLst>
                                      </p:cBhvr>
                                      <p:to>
                                        <p:strVal val="visible"/>
                                      </p:to>
                                    </p:set>
                                    <p:animEffect transition="in" filter="fade">
                                      <p:cBhvr>
                                        <p:cTn id="18" dur="2000"/>
                                        <p:tgtEl>
                                          <p:spTgt spid="73734"/>
                                        </p:tgtEl>
                                      </p:cBhvr>
                                    </p:animEffect>
                                    <p:anim calcmode="lin" valueType="num">
                                      <p:cBhvr>
                                        <p:cTn id="19" dur="2000" fill="hold"/>
                                        <p:tgtEl>
                                          <p:spTgt spid="73734"/>
                                        </p:tgtEl>
                                        <p:attrNameLst>
                                          <p:attrName>ppt_x</p:attrName>
                                        </p:attrNameLst>
                                      </p:cBhvr>
                                      <p:tavLst>
                                        <p:tav tm="0">
                                          <p:val>
                                            <p:strVal val="#ppt_x"/>
                                          </p:val>
                                        </p:tav>
                                        <p:tav tm="100000">
                                          <p:val>
                                            <p:strVal val="#ppt_x"/>
                                          </p:val>
                                        </p:tav>
                                      </p:tavLst>
                                    </p:anim>
                                    <p:anim calcmode="lin" valueType="num">
                                      <p:cBhvr>
                                        <p:cTn id="20" dur="2000" fill="hold"/>
                                        <p:tgtEl>
                                          <p:spTgt spid="73734"/>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73735"/>
                                        </p:tgtEl>
                                        <p:attrNameLst>
                                          <p:attrName>style.visibility</p:attrName>
                                        </p:attrNameLst>
                                      </p:cBhvr>
                                      <p:to>
                                        <p:strVal val="visible"/>
                                      </p:to>
                                    </p:set>
                                    <p:anim from="(-#ppt_w/2)" to="(#ppt_x)" calcmode="lin" valueType="num">
                                      <p:cBhvr>
                                        <p:cTn id="24" dur="1200" fill="hold">
                                          <p:stCondLst>
                                            <p:cond delay="0"/>
                                          </p:stCondLst>
                                        </p:cTn>
                                        <p:tgtEl>
                                          <p:spTgt spid="73735"/>
                                        </p:tgtEl>
                                        <p:attrNameLst>
                                          <p:attrName>ppt_x</p:attrName>
                                        </p:attrNameLst>
                                      </p:cBhvr>
                                    </p:anim>
                                    <p:anim from="0" to="-1.0" calcmode="lin" valueType="num">
                                      <p:cBhvr>
                                        <p:cTn id="25" dur="400" decel="50000" autoRev="1" fill="hold">
                                          <p:stCondLst>
                                            <p:cond delay="1200"/>
                                          </p:stCondLst>
                                        </p:cTn>
                                        <p:tgtEl>
                                          <p:spTgt spid="73735"/>
                                        </p:tgtEl>
                                        <p:attrNameLst>
                                          <p:attrName>xshear</p:attrName>
                                        </p:attrNameLst>
                                      </p:cBhvr>
                                    </p:anim>
                                    <p:animScale>
                                      <p:cBhvr>
                                        <p:cTn id="26" dur="400" decel="100000" autoRev="1" fill="hold">
                                          <p:stCondLst>
                                            <p:cond delay="1200"/>
                                          </p:stCondLst>
                                        </p:cTn>
                                        <p:tgtEl>
                                          <p:spTgt spid="73735"/>
                                        </p:tgtEl>
                                      </p:cBhvr>
                                      <p:from x="100000" y="100000"/>
                                      <p:to x="80000" y="100000"/>
                                    </p:animScale>
                                    <p:anim by="(#ppt_h/3+#ppt_w*0.1)" calcmode="lin" valueType="num">
                                      <p:cBhvr additive="sum">
                                        <p:cTn id="27" dur="400" decel="100000" autoRev="1" fill="hold">
                                          <p:stCondLst>
                                            <p:cond delay="1200"/>
                                          </p:stCondLst>
                                        </p:cTn>
                                        <p:tgtEl>
                                          <p:spTgt spid="73735"/>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73736"/>
                                        </p:tgtEl>
                                        <p:attrNameLst>
                                          <p:attrName>style.visibility</p:attrName>
                                        </p:attrNameLst>
                                      </p:cBhvr>
                                      <p:to>
                                        <p:strVal val="visible"/>
                                      </p:to>
                                    </p:set>
                                    <p:anim calcmode="lin" valueType="num">
                                      <p:cBhvr>
                                        <p:cTn id="31" dur="1000" fill="hold"/>
                                        <p:tgtEl>
                                          <p:spTgt spid="73736"/>
                                        </p:tgtEl>
                                        <p:attrNameLst>
                                          <p:attrName>ppt_w</p:attrName>
                                        </p:attrNameLst>
                                      </p:cBhvr>
                                      <p:tavLst>
                                        <p:tav tm="0">
                                          <p:val>
                                            <p:fltVal val="0"/>
                                          </p:val>
                                        </p:tav>
                                        <p:tav tm="100000">
                                          <p:val>
                                            <p:strVal val="#ppt_w"/>
                                          </p:val>
                                        </p:tav>
                                      </p:tavLst>
                                    </p:anim>
                                    <p:anim calcmode="lin" valueType="num">
                                      <p:cBhvr>
                                        <p:cTn id="32" dur="1000" fill="hold"/>
                                        <p:tgtEl>
                                          <p:spTgt spid="7373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467544" y="1201316"/>
            <a:ext cx="8496944" cy="1938992"/>
          </a:xfrm>
          <a:prstGeom prst="rect">
            <a:avLst/>
          </a:prstGeom>
          <a:noFill/>
        </p:spPr>
        <p:txBody>
          <a:bodyPr wrap="square" rtlCol="0">
            <a:spAutoFit/>
          </a:bodyPr>
          <a:lstStyle/>
          <a:p>
            <a:r>
              <a:rPr lang="es-ES" sz="2000" dirty="0" smtClean="0">
                <a:effectLst>
                  <a:glow rad="101600">
                    <a:srgbClr val="C00000">
                      <a:alpha val="60000"/>
                    </a:srgbClr>
                  </a:glow>
                  <a:outerShdw blurRad="38100" dist="38100" dir="2700000" algn="tl">
                    <a:srgbClr val="000000">
                      <a:alpha val="43137"/>
                    </a:srgbClr>
                  </a:outerShdw>
                </a:effectLst>
                <a:latin typeface="AcclamationItal" pitchFamily="2" charset="0"/>
              </a:rPr>
              <a:t>En Cantabria, cerca de la frontera con Asturias, se encuentra una cueva increíble, la </a:t>
            </a:r>
            <a:r>
              <a:rPr lang="es-ES" sz="2000" b="1" dirty="0" smtClean="0">
                <a:effectLst>
                  <a:glow rad="101600">
                    <a:srgbClr val="C00000">
                      <a:alpha val="60000"/>
                    </a:srgbClr>
                  </a:glow>
                  <a:outerShdw blurRad="38100" dist="38100" dir="2700000" algn="tl">
                    <a:srgbClr val="000000">
                      <a:alpha val="43137"/>
                    </a:srgbClr>
                  </a:outerShdw>
                </a:effectLst>
                <a:latin typeface="AcclamationItal" pitchFamily="2" charset="0"/>
              </a:rPr>
              <a:t>Cueva El </a:t>
            </a:r>
            <a:r>
              <a:rPr lang="es-ES" sz="2000" b="1" dirty="0" err="1" smtClean="0">
                <a:effectLst>
                  <a:glow rad="101600">
                    <a:srgbClr val="C00000">
                      <a:alpha val="60000"/>
                    </a:srgbClr>
                  </a:glow>
                  <a:outerShdw blurRad="38100" dist="38100" dir="2700000" algn="tl">
                    <a:srgbClr val="000000">
                      <a:alpha val="43137"/>
                    </a:srgbClr>
                  </a:outerShdw>
                </a:effectLst>
                <a:latin typeface="AcclamationItal" pitchFamily="2" charset="0"/>
              </a:rPr>
              <a:t>Soplao</a:t>
            </a:r>
            <a:r>
              <a:rPr lang="es-ES" sz="2000" dirty="0" smtClean="0">
                <a:effectLst>
                  <a:glow rad="101600">
                    <a:srgbClr val="C00000">
                      <a:alpha val="60000"/>
                    </a:srgbClr>
                  </a:glow>
                  <a:outerShdw blurRad="38100" dist="38100" dir="2700000" algn="tl">
                    <a:srgbClr val="000000">
                      <a:alpha val="43137"/>
                    </a:srgbClr>
                  </a:outerShdw>
                </a:effectLst>
                <a:latin typeface="AcclamationItal" pitchFamily="2" charset="0"/>
              </a:rPr>
              <a:t>. Tan increíble porque en su interior se encuentran algunos de los más  espectaculares      </a:t>
            </a:r>
            <a:r>
              <a:rPr lang="es-ES" sz="2000" b="1" dirty="0" err="1" smtClean="0">
                <a:effectLst>
                  <a:glow rad="101600">
                    <a:srgbClr val="C00000">
                      <a:alpha val="60000"/>
                    </a:srgbClr>
                  </a:glow>
                  <a:outerShdw blurRad="38100" dist="38100" dir="2700000" algn="tl">
                    <a:srgbClr val="000000">
                      <a:alpha val="43137"/>
                    </a:srgbClr>
                  </a:outerShdw>
                </a:effectLst>
                <a:latin typeface="AcclamationItal" pitchFamily="2" charset="0"/>
              </a:rPr>
              <a:t>espeleotemas</a:t>
            </a:r>
            <a:r>
              <a:rPr lang="es-ES" sz="2000" dirty="0" smtClean="0">
                <a:effectLst>
                  <a:glow rad="101600">
                    <a:srgbClr val="C00000">
                      <a:alpha val="60000"/>
                    </a:srgbClr>
                  </a:glow>
                  <a:outerShdw blurRad="38100" dist="38100" dir="2700000" algn="tl">
                    <a:srgbClr val="000000">
                      <a:alpha val="43137"/>
                    </a:srgbClr>
                  </a:outerShdw>
                </a:effectLst>
                <a:latin typeface="AcclamationItal" pitchFamily="2" charset="0"/>
              </a:rPr>
              <a:t> del mundo; para que nos entendamos, </a:t>
            </a:r>
            <a:r>
              <a:rPr lang="es-ES" sz="2000" b="1" dirty="0" smtClean="0">
                <a:effectLst>
                  <a:glow rad="101600">
                    <a:srgbClr val="C00000">
                      <a:alpha val="60000"/>
                    </a:srgbClr>
                  </a:glow>
                  <a:outerShdw blurRad="38100" dist="38100" dir="2700000" algn="tl">
                    <a:srgbClr val="000000">
                      <a:alpha val="43137"/>
                    </a:srgbClr>
                  </a:outerShdw>
                </a:effectLst>
                <a:latin typeface="AcclamationItal" pitchFamily="2" charset="0"/>
              </a:rPr>
              <a:t>estalagmitas </a:t>
            </a:r>
            <a:r>
              <a:rPr lang="es-ES" sz="2000" dirty="0" smtClean="0">
                <a:effectLst>
                  <a:glow rad="101600">
                    <a:srgbClr val="C00000">
                      <a:alpha val="60000"/>
                    </a:srgbClr>
                  </a:glow>
                  <a:outerShdw blurRad="38100" dist="38100" dir="2700000" algn="tl">
                    <a:srgbClr val="000000">
                      <a:alpha val="43137"/>
                    </a:srgbClr>
                  </a:outerShdw>
                </a:effectLst>
                <a:latin typeface="AcclamationItal" pitchFamily="2" charset="0"/>
              </a:rPr>
              <a:t>y </a:t>
            </a:r>
            <a:r>
              <a:rPr lang="es-ES" sz="2000" b="1" dirty="0" smtClean="0">
                <a:effectLst>
                  <a:glow rad="101600">
                    <a:srgbClr val="C00000">
                      <a:alpha val="60000"/>
                    </a:srgbClr>
                  </a:glow>
                  <a:outerShdw blurRad="38100" dist="38100" dir="2700000" algn="tl">
                    <a:srgbClr val="000000">
                      <a:alpha val="43137"/>
                    </a:srgbClr>
                  </a:outerShdw>
                </a:effectLst>
                <a:latin typeface="AcclamationItal" pitchFamily="2" charset="0"/>
              </a:rPr>
              <a:t>estalactitas,</a:t>
            </a:r>
            <a:r>
              <a:rPr lang="es-ES" sz="2000" dirty="0" smtClean="0">
                <a:effectLst>
                  <a:glow rad="101600">
                    <a:srgbClr val="C00000">
                      <a:alpha val="60000"/>
                    </a:srgbClr>
                  </a:glow>
                  <a:outerShdw blurRad="38100" dist="38100" dir="2700000" algn="tl">
                    <a:srgbClr val="000000">
                      <a:alpha val="43137"/>
                    </a:srgbClr>
                  </a:outerShdw>
                </a:effectLst>
                <a:latin typeface="AcclamationItal" pitchFamily="2" charset="0"/>
              </a:rPr>
              <a:t> y también </a:t>
            </a:r>
            <a:r>
              <a:rPr lang="es-ES" sz="2000" b="1" dirty="0" smtClean="0">
                <a:effectLst>
                  <a:glow rad="101600">
                    <a:srgbClr val="C00000">
                      <a:alpha val="60000"/>
                    </a:srgbClr>
                  </a:glow>
                  <a:outerShdw blurRad="38100" dist="38100" dir="2700000" algn="tl">
                    <a:srgbClr val="000000">
                      <a:alpha val="43137"/>
                    </a:srgbClr>
                  </a:outerShdw>
                </a:effectLst>
                <a:latin typeface="AcclamationItal" pitchFamily="2" charset="0"/>
              </a:rPr>
              <a:t>excéntricas, coladas, columnas, perlas de las cavernas,</a:t>
            </a:r>
            <a:r>
              <a:rPr lang="es-ES" sz="2000" dirty="0" smtClean="0">
                <a:effectLst>
                  <a:glow rad="101600">
                    <a:srgbClr val="C00000">
                      <a:alpha val="60000"/>
                    </a:srgbClr>
                  </a:glow>
                  <a:outerShdw blurRad="38100" dist="38100" dir="2700000" algn="tl">
                    <a:srgbClr val="000000">
                      <a:alpha val="43137"/>
                    </a:srgbClr>
                  </a:outerShdw>
                </a:effectLst>
                <a:latin typeface="AcclamationItal" pitchFamily="2" charset="0"/>
              </a:rPr>
              <a:t> etc.</a:t>
            </a:r>
            <a:endParaRPr lang="es-ES" sz="2000" dirty="0">
              <a:effectLst>
                <a:glow rad="101600">
                  <a:srgbClr val="C00000">
                    <a:alpha val="60000"/>
                  </a:srgbClr>
                </a:glow>
                <a:outerShdw blurRad="38100" dist="38100" dir="2700000" algn="tl">
                  <a:srgbClr val="000000">
                    <a:alpha val="43137"/>
                  </a:srgbClr>
                </a:outerShdw>
              </a:effectLst>
              <a:latin typeface="AcclamationItal" pitchFamily="2" charset="0"/>
            </a:endParaRPr>
          </a:p>
        </p:txBody>
      </p:sp>
      <p:sp>
        <p:nvSpPr>
          <p:cNvPr id="5" name="4 CuadroTexto"/>
          <p:cNvSpPr txBox="1"/>
          <p:nvPr/>
        </p:nvSpPr>
        <p:spPr>
          <a:xfrm>
            <a:off x="467544" y="3361556"/>
            <a:ext cx="8352928" cy="1938992"/>
          </a:xfrm>
          <a:prstGeom prst="rect">
            <a:avLst/>
          </a:prstGeom>
          <a:noFill/>
        </p:spPr>
        <p:txBody>
          <a:bodyPr wrap="square" rtlCol="0">
            <a:spAutoFit/>
          </a:bodyPr>
          <a:lstStyle/>
          <a:p>
            <a:r>
              <a:rPr lang="es-ES" sz="2000" dirty="0" smtClean="0">
                <a:effectLst>
                  <a:glow rad="101600">
                    <a:srgbClr val="C00000">
                      <a:alpha val="60000"/>
                    </a:srgbClr>
                  </a:glow>
                  <a:outerShdw blurRad="38100" dist="38100" dir="2700000" algn="tl">
                    <a:srgbClr val="000000">
                      <a:alpha val="43137"/>
                    </a:srgbClr>
                  </a:outerShdw>
                </a:effectLst>
                <a:latin typeface="AcclamationItal" pitchFamily="2" charset="0"/>
              </a:rPr>
              <a:t>La Cueva fue descubierta accidentalmente a principios del siglo XX con motivo de la explotación de las minas de la Florida. Los mineros se debieron quedar de piedra con tal  hallazgo pero lógicamente no sabían del valor geológico de lo que allí se encontraba. Finalmente utilizaron la zona como lugar de almacenamiento de materiales.</a:t>
            </a:r>
            <a:endParaRPr lang="es-ES" sz="2000" dirty="0">
              <a:effectLst>
                <a:glow rad="101600">
                  <a:srgbClr val="C00000">
                    <a:alpha val="60000"/>
                  </a:srgbClr>
                </a:glow>
                <a:outerShdw blurRad="38100" dist="38100" dir="2700000" algn="tl">
                  <a:srgbClr val="000000">
                    <a:alpha val="43137"/>
                  </a:srgbClr>
                </a:outerShdw>
              </a:effectLst>
              <a:latin typeface="AcclamationItal" pitchFamily="2" charset="0"/>
            </a:endParaRPr>
          </a:p>
        </p:txBody>
      </p:sp>
      <p:sp>
        <p:nvSpPr>
          <p:cNvPr id="6" name="5 Rectángulo"/>
          <p:cNvSpPr/>
          <p:nvPr/>
        </p:nvSpPr>
        <p:spPr>
          <a:xfrm>
            <a:off x="1691680" y="0"/>
            <a:ext cx="5609228" cy="923330"/>
          </a:xfrm>
          <a:prstGeom prst="rect">
            <a:avLst/>
          </a:prstGeom>
          <a:noFill/>
        </p:spPr>
        <p:txBody>
          <a:bodyPr wrap="none" lIns="91440" tIns="45720" rIns="91440" bIns="45720">
            <a:prstTxWarp prst="textDeflateTop">
              <a:avLst>
                <a:gd name="adj" fmla="val 34870"/>
              </a:avLst>
            </a:prstTxWarp>
            <a:spAutoFit/>
            <a:scene3d>
              <a:camera prst="perspectiveRelaxedModerately"/>
              <a:lightRig rig="flat" dir="tl"/>
            </a:scene3d>
            <a:sp3d extrusionH="57150" contourW="19050" prstMaterial="clear">
              <a:bevelT w="50800" h="50800" prst="angle"/>
              <a:contourClr>
                <a:schemeClr val="accent5">
                  <a:tint val="70000"/>
                  <a:satMod val="180000"/>
                  <a:alpha val="70000"/>
                </a:schemeClr>
              </a:contourClr>
            </a:sp3d>
          </a:bodyPr>
          <a:lstStyle/>
          <a:p>
            <a:pPr algn="ctr"/>
            <a:r>
              <a:rPr lang="es-ES" sz="5400" b="1" cap="none" spc="0" dirty="0" smtClean="0">
                <a:ln/>
                <a:solidFill>
                  <a:schemeClr val="accent5">
                    <a:tint val="50000"/>
                    <a:satMod val="180000"/>
                  </a:schemeClr>
                </a:solidFill>
                <a:effectLst/>
              </a:rPr>
              <a:t> </a:t>
            </a:r>
            <a:r>
              <a:rPr lang="es-ES" sz="5400" b="1" cap="none" spc="0" dirty="0" smtClean="0">
                <a:ln/>
                <a:solidFill>
                  <a:schemeClr val="accent5">
                    <a:tint val="50000"/>
                    <a:satMod val="180000"/>
                  </a:schemeClr>
                </a:solidFill>
                <a:effectLst>
                  <a:reflection blurRad="6350" stA="60000" endA="900" endPos="58000" dir="5400000" sy="-100000" algn="bl" rotWithShape="0"/>
                </a:effectLst>
              </a:rPr>
              <a:t>Cueva El </a:t>
            </a:r>
            <a:r>
              <a:rPr lang="es-ES" sz="5400" b="1" cap="none" spc="0" dirty="0" err="1" smtClean="0">
                <a:ln/>
                <a:solidFill>
                  <a:schemeClr val="accent5">
                    <a:tint val="50000"/>
                    <a:satMod val="180000"/>
                  </a:schemeClr>
                </a:solidFill>
                <a:effectLst>
                  <a:reflection blurRad="6350" stA="60000" endA="900" endPos="58000" dir="5400000" sy="-100000" algn="bl" rotWithShape="0"/>
                </a:effectLst>
              </a:rPr>
              <a:t>Soplao</a:t>
            </a:r>
            <a:r>
              <a:rPr lang="es-ES" sz="5400" b="1" cap="none" spc="0" dirty="0" smtClean="0">
                <a:ln/>
                <a:solidFill>
                  <a:schemeClr val="accent5">
                    <a:tint val="50000"/>
                    <a:satMod val="180000"/>
                  </a:schemeClr>
                </a:solidFill>
                <a:effectLst>
                  <a:reflection blurRad="6350" stA="60000" endA="900" endPos="58000" dir="5400000" sy="-100000" algn="bl" rotWithShape="0"/>
                </a:effectLst>
              </a:rPr>
              <a:t> </a:t>
            </a:r>
            <a:endParaRPr lang="es-ES" sz="5400" b="1" cap="none" spc="0" dirty="0">
              <a:ln/>
              <a:solidFill>
                <a:schemeClr val="accent5">
                  <a:tint val="50000"/>
                  <a:satMod val="180000"/>
                </a:schemeClr>
              </a:solidFill>
              <a:effectLst>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64000">
        <p14:vortex dir="r"/>
      </p:transition>
    </mc:Choice>
    <mc:Fallback>
      <p:transition spd="slow" advTm="6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40" presetClass="entr" presetSubtype="0" fill="hold" nodeType="afterEffect">
                                  <p:stCondLst>
                                    <p:cond delay="0"/>
                                  </p:stCondLst>
                                  <p:iterate type="lt">
                                    <p:tmPct val="10000"/>
                                  </p:iterate>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1000"/>
                                        <p:tgtEl>
                                          <p:spTgt spid="4">
                                            <p:txEl>
                                              <p:pRg st="0" end="0"/>
                                            </p:txEl>
                                          </p:spTgt>
                                        </p:tgtEl>
                                      </p:cBhvr>
                                    </p:animEffect>
                                    <p:anim calcmode="lin" valueType="num">
                                      <p:cBhvr>
                                        <p:cTn id="13" dur="1000" fill="hold"/>
                                        <p:tgtEl>
                                          <p:spTgt spid="4">
                                            <p:txEl>
                                              <p:pRg st="0" end="0"/>
                                            </p:txEl>
                                          </p:spTgt>
                                        </p:tgtEl>
                                        <p:attrNameLst>
                                          <p:attrName>ppt_x</p:attrName>
                                        </p:attrNameLst>
                                      </p:cBhvr>
                                      <p:tavLst>
                                        <p:tav tm="0">
                                          <p:val>
                                            <p:strVal val="#ppt_x-.1"/>
                                          </p:val>
                                        </p:tav>
                                        <p:tav tm="100000">
                                          <p:val>
                                            <p:strVal val="#ppt_x"/>
                                          </p:val>
                                        </p:tav>
                                      </p:tavLst>
                                    </p:anim>
                                    <p:anim calcmode="lin" valueType="num">
                                      <p:cBhvr>
                                        <p:cTn id="14" dur="10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par>
                          <p:cTn id="15" fill="hold">
                            <p:stCondLst>
                              <p:cond delay="31500"/>
                            </p:stCondLst>
                            <p:childTnLst>
                              <p:par>
                                <p:cTn id="16" presetID="40" presetClass="entr" presetSubtype="0" fill="hold" nodeType="afterEffect">
                                  <p:stCondLst>
                                    <p:cond delay="1000"/>
                                  </p:stCondLst>
                                  <p:iterate type="lt">
                                    <p:tmPct val="10000"/>
                                  </p:iterate>
                                  <p:childTnLst>
                                    <p:set>
                                      <p:cBhvr>
                                        <p:cTn id="17" dur="1" fill="hold">
                                          <p:stCondLst>
                                            <p:cond delay="0"/>
                                          </p:stCondLst>
                                        </p:cTn>
                                        <p:tgtEl>
                                          <p:spTgt spid="5">
                                            <p:txEl>
                                              <p:pRg st="0" end="0"/>
                                            </p:txEl>
                                          </p:spTgt>
                                        </p:tgtEl>
                                        <p:attrNameLst>
                                          <p:attrName>style.visibility</p:attrName>
                                        </p:attrNameLst>
                                      </p:cBhvr>
                                      <p:to>
                                        <p:strVal val="visible"/>
                                      </p:to>
                                    </p:set>
                                    <p:animEffect transition="in" filter="fade">
                                      <p:cBhvr>
                                        <p:cTn id="18" dur="1000"/>
                                        <p:tgtEl>
                                          <p:spTgt spid="5">
                                            <p:txEl>
                                              <p:pRg st="0" end="0"/>
                                            </p:txEl>
                                          </p:spTgt>
                                        </p:tgtEl>
                                      </p:cBhvr>
                                    </p:animEffect>
                                    <p:anim calcmode="lin" valueType="num">
                                      <p:cBhvr>
                                        <p:cTn id="19" dur="1000" fill="hold"/>
                                        <p:tgtEl>
                                          <p:spTgt spid="5">
                                            <p:txEl>
                                              <p:pRg st="0" end="0"/>
                                            </p:txEl>
                                          </p:spTgt>
                                        </p:tgtEl>
                                        <p:attrNameLst>
                                          <p:attrName>ppt_x</p:attrName>
                                        </p:attrNameLst>
                                      </p:cBhvr>
                                      <p:tavLst>
                                        <p:tav tm="0">
                                          <p:val>
                                            <p:strVal val="#ppt_x-.1"/>
                                          </p:val>
                                        </p:tav>
                                        <p:tav tm="100000">
                                          <p:val>
                                            <p:strVal val="#ppt_x"/>
                                          </p:val>
                                        </p:tav>
                                      </p:tavLst>
                                    </p:anim>
                                    <p:anim calcmode="lin" valueType="num">
                                      <p:cBhvr>
                                        <p:cTn id="20" dur="10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0 cañon de cuña.jpg"/>
          <p:cNvPicPr>
            <a:picLocks noChangeAspect="1"/>
          </p:cNvPicPr>
          <p:nvPr/>
        </p:nvPicPr>
        <p:blipFill>
          <a:blip r:embed="rId3" cstate="print"/>
          <a:stretch>
            <a:fillRect/>
          </a:stretch>
        </p:blipFill>
        <p:spPr bwMode="auto">
          <a:xfrm>
            <a:off x="1" y="0"/>
            <a:ext cx="9144000" cy="5715000"/>
          </a:xfrm>
          <a:prstGeom prst="rect">
            <a:avLst/>
          </a:prstGeom>
          <a:noFill/>
          <a:ln w="9525">
            <a:noFill/>
            <a:miter lim="800000"/>
            <a:headEnd/>
            <a:tailEnd/>
          </a:ln>
        </p:spPr>
      </p:pic>
      <p:pic>
        <p:nvPicPr>
          <p:cNvPr id="5" name="4 Imagen" descr="30 cañon de cuña.jpg"/>
          <p:cNvPicPr>
            <a:picLocks noChangeAspect="1"/>
          </p:cNvPicPr>
          <p:nvPr/>
        </p:nvPicPr>
        <p:blipFill>
          <a:blip r:embed="rId3" cstate="print"/>
          <a:stretch>
            <a:fillRect/>
          </a:stretch>
        </p:blipFill>
        <p:spPr bwMode="auto">
          <a:xfrm>
            <a:off x="0" y="0"/>
            <a:ext cx="9143999" cy="5715000"/>
          </a:xfrm>
          <a:prstGeom prst="rect">
            <a:avLst/>
          </a:prstGeom>
          <a:noFill/>
          <a:ln w="9525">
            <a:noFill/>
            <a:miter lim="800000"/>
            <a:headEnd/>
            <a:tailEnd/>
          </a:ln>
        </p:spPr>
      </p:pic>
      <p:sp>
        <p:nvSpPr>
          <p:cNvPr id="6" name="5 CuadroTexto"/>
          <p:cNvSpPr txBox="1"/>
          <p:nvPr/>
        </p:nvSpPr>
        <p:spPr>
          <a:xfrm>
            <a:off x="395536"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a:t>
            </a:r>
            <a:r>
              <a:rPr lang="es-ES" b="1" i="1" dirty="0" smtClean="0">
                <a:effectLst>
                  <a:glow rad="101600">
                    <a:srgbClr val="C00000">
                      <a:alpha val="60000"/>
                    </a:srgbClr>
                  </a:glow>
                  <a:outerShdw blurRad="38100" dist="38100" dir="2700000" algn="tl">
                    <a:srgbClr val="000000">
                      <a:alpha val="43137"/>
                    </a:srgbClr>
                  </a:outerShdw>
                </a:effectLst>
              </a:rPr>
              <a:t>cueva El </a:t>
            </a:r>
            <a:r>
              <a:rPr lang="es-ES" b="1" i="1" dirty="0" err="1" smtClean="0">
                <a:effectLst>
                  <a:glow rad="101600">
                    <a:srgbClr val="C00000">
                      <a:alpha val="60000"/>
                    </a:srgbClr>
                  </a:glow>
                  <a:outerShdw blurRad="38100" dist="38100" dir="2700000" algn="tl">
                    <a:srgbClr val="000000">
                      <a:alpha val="43137"/>
                    </a:srgbClr>
                  </a:outerShdw>
                </a:effectLst>
              </a:rPr>
              <a:t>Soplao</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se encuentra en la localidad de</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Celis</a:t>
            </a:r>
            <a:r>
              <a:rPr lang="es-ES" i="1" dirty="0" smtClean="0">
                <a:effectLst>
                  <a:glow rad="101600">
                    <a:srgbClr val="C00000">
                      <a:alpha val="60000"/>
                    </a:srgbClr>
                  </a:glow>
                  <a:outerShdw blurRad="38100" dist="38100" dir="2700000" algn="tl">
                    <a:srgbClr val="000000">
                      <a:alpha val="43137"/>
                    </a:srgbClr>
                  </a:outerShdw>
                </a:effectLst>
              </a:rPr>
              <a:t>, municipio de    </a:t>
            </a:r>
            <a:r>
              <a:rPr lang="es-ES" b="1" i="1" dirty="0" err="1" smtClean="0">
                <a:effectLst>
                  <a:glow rad="101600">
                    <a:srgbClr val="C00000">
                      <a:alpha val="60000"/>
                    </a:srgbClr>
                  </a:glow>
                  <a:outerShdw blurRad="38100" dist="38100" dir="2700000" algn="tl">
                    <a:srgbClr val="000000">
                      <a:alpha val="43137"/>
                    </a:srgbClr>
                  </a:outerShdw>
                </a:effectLst>
              </a:rPr>
              <a:t>Rionansa</a:t>
            </a:r>
            <a:r>
              <a:rPr lang="es-ES" i="1" dirty="0" smtClean="0">
                <a:effectLst>
                  <a:glow rad="101600">
                    <a:srgbClr val="C00000">
                      <a:alpha val="60000"/>
                    </a:srgbClr>
                  </a:glow>
                  <a:outerShdw blurRad="38100" dist="38100" dir="2700000" algn="tl">
                    <a:srgbClr val="000000">
                      <a:alpha val="43137"/>
                    </a:srgbClr>
                  </a:outerShdw>
                </a:effectLst>
              </a:rPr>
              <a:t>, </a:t>
            </a:r>
            <a:r>
              <a:rPr lang="es-ES" b="1" i="1" dirty="0" smtClean="0">
                <a:effectLst>
                  <a:glow rad="101600">
                    <a:srgbClr val="C00000">
                      <a:alpha val="60000"/>
                    </a:srgbClr>
                  </a:glow>
                  <a:outerShdw blurRad="38100" dist="38100" dir="2700000" algn="tl">
                    <a:srgbClr val="000000">
                      <a:alpha val="43137"/>
                    </a:srgbClr>
                  </a:outerShdw>
                </a:effectLst>
              </a:rPr>
              <a:t>Cantabria</a:t>
            </a:r>
            <a:r>
              <a:rPr lang="es-ES" i="1" dirty="0" smtClean="0">
                <a:effectLst>
                  <a:glow rad="101600">
                    <a:srgbClr val="C00000">
                      <a:alpha val="60000"/>
                    </a:srgbClr>
                  </a:glow>
                  <a:outerShdw blurRad="38100" dist="38100" dir="2700000" algn="tl">
                    <a:srgbClr val="000000">
                      <a:alpha val="43137"/>
                    </a:srgbClr>
                  </a:outerShdw>
                </a:effectLst>
              </a:rPr>
              <a:t>. Es una cavidad única, a la que muchos han bautizado ya como la “</a:t>
            </a:r>
            <a:r>
              <a:rPr lang="es-ES" b="1" i="1" dirty="0" smtClean="0">
                <a:effectLst>
                  <a:glow rad="101600">
                    <a:srgbClr val="C00000">
                      <a:alpha val="60000"/>
                    </a:srgbClr>
                  </a:glow>
                  <a:outerShdw blurRad="38100" dist="38100" dir="2700000" algn="tl">
                    <a:srgbClr val="000000">
                      <a:alpha val="43137"/>
                    </a:srgbClr>
                  </a:outerShdw>
                </a:effectLst>
              </a:rPr>
              <a:t>Capilla Sixtina de la geología</a:t>
            </a:r>
            <a:r>
              <a:rPr lang="es-ES" i="1" dirty="0" smtClean="0">
                <a:effectLst>
                  <a:glow rad="101600">
                    <a:srgbClr val="C00000">
                      <a:alpha val="60000"/>
                    </a:srgbClr>
                  </a:glow>
                  <a:outerShdw blurRad="38100" dist="38100" dir="2700000" algn="tl">
                    <a:srgbClr val="000000">
                      <a:alpha val="43137"/>
                    </a:srgbClr>
                  </a:outerShdw>
                </a:effectLst>
              </a:rPr>
              <a:t>” o la “</a:t>
            </a:r>
            <a:r>
              <a:rPr lang="es-ES" b="1" i="1" dirty="0" smtClean="0">
                <a:effectLst>
                  <a:glow rad="101600">
                    <a:srgbClr val="C00000">
                      <a:alpha val="60000"/>
                    </a:srgbClr>
                  </a:glow>
                  <a:outerShdw blurRad="38100" dist="38100" dir="2700000" algn="tl">
                    <a:srgbClr val="000000">
                      <a:alpha val="43137"/>
                    </a:srgbClr>
                  </a:outerShdw>
                </a:effectLst>
              </a:rPr>
              <a:t>Catedral de la geología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ripple dir="ru"/>
        <p:sndAc>
          <p:stSnd loop="1">
            <p:snd r:embed="rId2" name="Variadas.wav"/>
          </p:stSnd>
        </p:sndAc>
      </p:transition>
    </mc:Choice>
    <mc:Fallback>
      <p:transition spd="slow" advTm="28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4000" fill="hold"/>
                                        <p:tgtEl>
                                          <p:spTgt spid="5"/>
                                        </p:tgtEl>
                                        <p:attrNameLst>
                                          <p:attrName>r</p:attrName>
                                        </p:attrNameLst>
                                      </p:cBhvr>
                                    </p:animRot>
                                  </p:childTnLst>
                                </p:cTn>
                              </p:par>
                              <p:par>
                                <p:cTn id="7" presetID="13" presetClass="exit" presetSubtype="32" fill="hold" nodeType="withEffect">
                                  <p:stCondLst>
                                    <p:cond delay="0"/>
                                  </p:stCondLst>
                                  <p:childTnLst>
                                    <p:animEffect transition="out" filter="plus(out)">
                                      <p:cBhvr>
                                        <p:cTn id="8" dur="4000"/>
                                        <p:tgtEl>
                                          <p:spTgt spid="5"/>
                                        </p:tgtEl>
                                      </p:cBhvr>
                                    </p:animEffect>
                                    <p:set>
                                      <p:cBhvr>
                                        <p:cTn id="9" dur="1" fill="hold">
                                          <p:stCondLst>
                                            <p:cond delay="3999"/>
                                          </p:stCondLst>
                                        </p:cTn>
                                        <p:tgtEl>
                                          <p:spTgt spid="5"/>
                                        </p:tgtEl>
                                        <p:attrNameLst>
                                          <p:attrName>style.visibility</p:attrName>
                                        </p:attrNameLst>
                                      </p:cBhvr>
                                      <p:to>
                                        <p:strVal val="hidden"/>
                                      </p:to>
                                    </p:set>
                                  </p:childTnLst>
                                </p:cTn>
                              </p:par>
                              <p:par>
                                <p:cTn id="10" presetID="3" presetClass="entr" presetSubtype="5"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vertical)">
                                      <p:cBhvr>
                                        <p:cTn id="12" dur="4000"/>
                                        <p:tgtEl>
                                          <p:spTgt spid="4"/>
                                        </p:tgtEl>
                                      </p:cBhvr>
                                    </p:animEffect>
                                  </p:childTnLst>
                                </p:cTn>
                              </p:par>
                              <p:par>
                                <p:cTn id="13" presetID="2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4000" fill="hold"/>
                                        <p:tgtEl>
                                          <p:spTgt spid="4"/>
                                        </p:tgtEl>
                                        <p:attrNameLst>
                                          <p:attrName>ppt_w</p:attrName>
                                        </p:attrNameLst>
                                      </p:cBhvr>
                                      <p:tavLst>
                                        <p:tav tm="0">
                                          <p:val>
                                            <p:fltVal val="0"/>
                                          </p:val>
                                        </p:tav>
                                        <p:tav tm="100000">
                                          <p:val>
                                            <p:strVal val="#ppt_w"/>
                                          </p:val>
                                        </p:tav>
                                      </p:tavLst>
                                    </p:anim>
                                    <p:anim calcmode="lin" valueType="num">
                                      <p:cBhvr>
                                        <p:cTn id="16" dur="4000" fill="hold"/>
                                        <p:tgtEl>
                                          <p:spTgt spid="4"/>
                                        </p:tgtEl>
                                        <p:attrNameLst>
                                          <p:attrName>ppt_h</p:attrName>
                                        </p:attrNameLst>
                                      </p:cBhvr>
                                      <p:tavLst>
                                        <p:tav tm="0">
                                          <p:val>
                                            <p:fltVal val="0"/>
                                          </p:val>
                                        </p:tav>
                                        <p:tav tm="100000">
                                          <p:val>
                                            <p:strVal val="#ppt_h"/>
                                          </p:val>
                                        </p:tav>
                                      </p:tavLst>
                                    </p:anim>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 cañon de carr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31 cañon de carr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23528"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Cueva El </a:t>
            </a:r>
            <a:r>
              <a:rPr lang="es-ES" i="1" dirty="0" err="1" smtClean="0">
                <a:effectLst>
                  <a:glow rad="101600">
                    <a:srgbClr val="C00000">
                      <a:alpha val="60000"/>
                    </a:srgbClr>
                  </a:glow>
                  <a:outerShdw blurRad="38100" dist="38100" dir="2700000" algn="tl">
                    <a:srgbClr val="000000">
                      <a:alpha val="43137"/>
                    </a:srgbClr>
                  </a:outerShdw>
                </a:effectLst>
              </a:rPr>
              <a:t>Soplao</a:t>
            </a:r>
            <a:r>
              <a:rPr lang="es-ES" i="1" dirty="0" smtClean="0">
                <a:effectLst>
                  <a:glow rad="101600">
                    <a:srgbClr val="C00000">
                      <a:alpha val="60000"/>
                    </a:srgbClr>
                  </a:glow>
                  <a:outerShdw blurRad="38100" dist="38100" dir="2700000" algn="tl">
                    <a:srgbClr val="000000">
                      <a:alpha val="43137"/>
                    </a:srgbClr>
                  </a:outerShdw>
                </a:effectLst>
              </a:rPr>
              <a:t> es sólo una de las muchas cuevas visitables en Cantabria. A pesar de ello, esta Capilla Sixtina subterránea (como la califican algunos expertos) se ha convertido en una de las cuevas de Cantabria que más viajeros recibe cada año.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ripple dir="lu"/>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4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ppt_w+.3"/>
                                          </p:val>
                                        </p:tav>
                                        <p:tav tm="100000">
                                          <p:val>
                                            <p:strVal val="#ppt_w"/>
                                          </p:val>
                                        </p:tav>
                                      </p:tavLst>
                                    </p:anim>
                                    <p:anim calcmode="lin" valueType="num">
                                      <p:cBhvr>
                                        <p:cTn id="11" dur="4000" fill="hold"/>
                                        <p:tgtEl>
                                          <p:spTgt spid="4"/>
                                        </p:tgtEl>
                                        <p:attrNameLst>
                                          <p:attrName>ppt_h</p:attrName>
                                        </p:attrNameLst>
                                      </p:cBhvr>
                                      <p:tavLst>
                                        <p:tav tm="0">
                                          <p:val>
                                            <p:strVal val="#ppt_h"/>
                                          </p:val>
                                        </p:tav>
                                        <p:tav tm="100000">
                                          <p:val>
                                            <p:strVal val="#ppt_h"/>
                                          </p:val>
                                        </p:tav>
                                      </p:tavLst>
                                    </p:anim>
                                    <p:animEffect transition="in" filter="fade">
                                      <p:cBhvr>
                                        <p:cTn id="12" dur="4000"/>
                                        <p:tgtEl>
                                          <p:spTgt spid="4"/>
                                        </p:tgtEl>
                                      </p:cBhvr>
                                    </p:animEffect>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4000"/>
                                        <p:tgtEl>
                                          <p:spTgt spid="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p:val>
                                            <p:strVal val="#ppt_w+.3"/>
                                          </p:val>
                                        </p:tav>
                                        <p:tav tm="100000">
                                          <p:val>
                                            <p:strVal val="#ppt_w"/>
                                          </p:val>
                                        </p:tav>
                                      </p:tavLst>
                                    </p:anim>
                                    <p:anim calcmode="lin" valueType="num">
                                      <p:cBhvr>
                                        <p:cTn id="19" dur="4000" fill="hold"/>
                                        <p:tgtEl>
                                          <p:spTgt spid="5"/>
                                        </p:tgtEl>
                                        <p:attrNameLst>
                                          <p:attrName>ppt_h</p:attrName>
                                        </p:attrNameLst>
                                      </p:cBhvr>
                                      <p:tavLst>
                                        <p:tav tm="0">
                                          <p:val>
                                            <p:strVal val="#ppt_h"/>
                                          </p:val>
                                        </p:tav>
                                        <p:tav tm="100000">
                                          <p:val>
                                            <p:strVal val="#ppt_h"/>
                                          </p:val>
                                        </p:tav>
                                      </p:tavLst>
                                    </p:anim>
                                    <p:animEffect transition="in" filter="fade">
                                      <p:cBhvr>
                                        <p:cTn id="20" dur="4000"/>
                                        <p:tgtEl>
                                          <p:spTgt spid="5"/>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C:\Users\Ana María\Desktop\goluboe_pesok_bereg_palmy.jpg"/>
          <p:cNvPicPr>
            <a:picLocks noChangeAspect="1" noChangeArrowheads="1"/>
          </p:cNvPicPr>
          <p:nvPr/>
        </p:nvPicPr>
        <p:blipFill>
          <a:blip r:embed="rId2" cstate="print"/>
          <a:srcRect b="75200"/>
          <a:stretch>
            <a:fillRect/>
          </a:stretch>
        </p:blipFill>
        <p:spPr bwMode="auto">
          <a:xfrm>
            <a:off x="1" y="0"/>
            <a:ext cx="9144000" cy="1417340"/>
          </a:xfrm>
          <a:prstGeom prst="rect">
            <a:avLst/>
          </a:prstGeom>
          <a:noFill/>
          <a:ln w="9525">
            <a:noFill/>
            <a:miter lim="800000"/>
            <a:headEnd/>
            <a:tailEnd/>
          </a:ln>
        </p:spPr>
      </p:pic>
      <p:pic>
        <p:nvPicPr>
          <p:cNvPr id="20" name="Picture 6" descr="C:\Users\Ana María\Desktop\goluboe_pesok_bereg_palmy.jpg"/>
          <p:cNvPicPr>
            <a:picLocks noChangeAspect="1" noChangeArrowheads="1"/>
          </p:cNvPicPr>
          <p:nvPr/>
        </p:nvPicPr>
        <p:blipFill>
          <a:blip r:embed="rId2" cstate="print"/>
          <a:srcRect t="24800" b="50000"/>
          <a:stretch>
            <a:fillRect/>
          </a:stretch>
        </p:blipFill>
        <p:spPr bwMode="auto">
          <a:xfrm>
            <a:off x="0" y="1417340"/>
            <a:ext cx="9143999" cy="1440160"/>
          </a:xfrm>
          <a:prstGeom prst="rect">
            <a:avLst/>
          </a:prstGeom>
          <a:noFill/>
          <a:ln w="9525">
            <a:noFill/>
            <a:miter lim="800000"/>
            <a:headEnd/>
            <a:tailEnd/>
          </a:ln>
        </p:spPr>
      </p:pic>
      <p:pic>
        <p:nvPicPr>
          <p:cNvPr id="21" name="Picture 6" descr="C:\Users\Ana María\Desktop\goluboe_pesok_bereg_palmy.jpg"/>
          <p:cNvPicPr>
            <a:picLocks noChangeAspect="1" noChangeArrowheads="1"/>
          </p:cNvPicPr>
          <p:nvPr/>
        </p:nvPicPr>
        <p:blipFill>
          <a:blip r:embed="rId2" cstate="print"/>
          <a:srcRect t="50000" b="24800"/>
          <a:stretch>
            <a:fillRect/>
          </a:stretch>
        </p:blipFill>
        <p:spPr bwMode="auto">
          <a:xfrm>
            <a:off x="0" y="2857500"/>
            <a:ext cx="9144000" cy="1440160"/>
          </a:xfrm>
          <a:prstGeom prst="rect">
            <a:avLst/>
          </a:prstGeom>
          <a:noFill/>
          <a:ln w="9525">
            <a:noFill/>
            <a:miter lim="800000"/>
            <a:headEnd/>
            <a:tailEnd/>
          </a:ln>
        </p:spPr>
      </p:pic>
      <p:pic>
        <p:nvPicPr>
          <p:cNvPr id="22" name="Picture 6" descr="C:\Users\Ana María\Desktop\goluboe_pesok_bereg_palmy.jpg"/>
          <p:cNvPicPr>
            <a:picLocks noChangeAspect="1" noChangeArrowheads="1"/>
          </p:cNvPicPr>
          <p:nvPr/>
        </p:nvPicPr>
        <p:blipFill>
          <a:blip r:embed="rId2" cstate="print"/>
          <a:srcRect t="75200"/>
          <a:stretch>
            <a:fillRect/>
          </a:stretch>
        </p:blipFill>
        <p:spPr bwMode="auto">
          <a:xfrm>
            <a:off x="0" y="4297660"/>
            <a:ext cx="9144000" cy="1417341"/>
          </a:xfrm>
          <a:prstGeom prst="rect">
            <a:avLst/>
          </a:prstGeom>
          <a:noFill/>
          <a:ln w="9525">
            <a:noFill/>
            <a:miter lim="800000"/>
            <a:headEnd/>
            <a:tailEnd/>
          </a:ln>
        </p:spPr>
      </p:pic>
      <p:sp>
        <p:nvSpPr>
          <p:cNvPr id="6" name="5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piensa que la Cueva El </a:t>
            </a:r>
            <a:r>
              <a:rPr lang="es-ES" i="1" dirty="0" err="1" smtClean="0">
                <a:effectLst>
                  <a:glow rad="101600">
                    <a:srgbClr val="C00000">
                      <a:alpha val="60000"/>
                    </a:srgbClr>
                  </a:glow>
                  <a:outerShdw blurRad="38100" dist="38100" dir="2700000" algn="tl">
                    <a:srgbClr val="000000">
                      <a:alpha val="43137"/>
                    </a:srgbClr>
                  </a:outerShdw>
                </a:effectLst>
              </a:rPr>
              <a:t>Soplao</a:t>
            </a:r>
            <a:r>
              <a:rPr lang="es-ES" i="1" dirty="0" smtClean="0">
                <a:effectLst>
                  <a:glow rad="101600">
                    <a:srgbClr val="C00000">
                      <a:alpha val="60000"/>
                    </a:srgbClr>
                  </a:glow>
                  <a:outerShdw blurRad="38100" dist="38100" dir="2700000" algn="tl">
                    <a:srgbClr val="000000">
                      <a:alpha val="43137"/>
                    </a:srgbClr>
                  </a:outerShdw>
                </a:effectLst>
              </a:rPr>
              <a:t> se formó hace unos 110 millones de años (durante el período cretácico) aunque lo cierto es que no fue descubierta hasta principios del siglo XX por un equipo de mineros que trabajaba en la extracción de zinc y plomo.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ripple dir="ld"/>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0"/>
                                  </p:stCondLst>
                                  <p:childTnLst>
                                    <p:set>
                                      <p:cBhvr>
                                        <p:cTn id="6" dur="1" fill="hold">
                                          <p:stCondLst>
                                            <p:cond delay="0"/>
                                          </p:stCondLst>
                                        </p:cTn>
                                        <p:tgtEl>
                                          <p:spTgt spid="2054"/>
                                        </p:tgtEl>
                                        <p:attrNameLst>
                                          <p:attrName>style.visibility</p:attrName>
                                        </p:attrNameLst>
                                      </p:cBhvr>
                                      <p:to>
                                        <p:strVal val="visible"/>
                                      </p:to>
                                    </p:set>
                                    <p:anim calcmode="lin" valueType="num">
                                      <p:cBhvr>
                                        <p:cTn id="7" dur="1000" fill="hold"/>
                                        <p:tgtEl>
                                          <p:spTgt spid="2054"/>
                                        </p:tgtEl>
                                        <p:attrNameLst>
                                          <p:attrName>ppt_x</p:attrName>
                                        </p:attrNameLst>
                                      </p:cBhvr>
                                      <p:tavLst>
                                        <p:tav tm="0">
                                          <p:val>
                                            <p:strVal val="#ppt_x"/>
                                          </p:val>
                                        </p:tav>
                                        <p:tav tm="100000">
                                          <p:val>
                                            <p:strVal val="#ppt_x"/>
                                          </p:val>
                                        </p:tav>
                                      </p:tavLst>
                                    </p:anim>
                                    <p:anim calcmode="lin" valueType="num">
                                      <p:cBhvr>
                                        <p:cTn id="8" dur="1000" fill="hold"/>
                                        <p:tgtEl>
                                          <p:spTgt spid="2054"/>
                                        </p:tgtEl>
                                        <p:attrNameLst>
                                          <p:attrName>ppt_y</p:attrName>
                                        </p:attrNameLst>
                                      </p:cBhvr>
                                      <p:tavLst>
                                        <p:tav tm="0">
                                          <p:val>
                                            <p:strVal val="#ppt_y-#ppt_h/2"/>
                                          </p:val>
                                        </p:tav>
                                        <p:tav tm="100000">
                                          <p:val>
                                            <p:strVal val="#ppt_y"/>
                                          </p:val>
                                        </p:tav>
                                      </p:tavLst>
                                    </p:anim>
                                    <p:anim calcmode="lin" valueType="num">
                                      <p:cBhvr>
                                        <p:cTn id="9" dur="1000" fill="hold"/>
                                        <p:tgtEl>
                                          <p:spTgt spid="2054"/>
                                        </p:tgtEl>
                                        <p:attrNameLst>
                                          <p:attrName>ppt_w</p:attrName>
                                        </p:attrNameLst>
                                      </p:cBhvr>
                                      <p:tavLst>
                                        <p:tav tm="0">
                                          <p:val>
                                            <p:strVal val="#ppt_w"/>
                                          </p:val>
                                        </p:tav>
                                        <p:tav tm="100000">
                                          <p:val>
                                            <p:strVal val="#ppt_w"/>
                                          </p:val>
                                        </p:tav>
                                      </p:tavLst>
                                    </p:anim>
                                    <p:anim calcmode="lin" valueType="num">
                                      <p:cBhvr>
                                        <p:cTn id="10" dur="1000" fill="hold"/>
                                        <p:tgtEl>
                                          <p:spTgt spid="2054"/>
                                        </p:tgtEl>
                                        <p:attrNameLst>
                                          <p:attrName>ppt_h</p:attrName>
                                        </p:attrNameLst>
                                      </p:cBhvr>
                                      <p:tavLst>
                                        <p:tav tm="0">
                                          <p:val>
                                            <p:fltVal val="0"/>
                                          </p:val>
                                        </p:tav>
                                        <p:tav tm="100000">
                                          <p:val>
                                            <p:strVal val="#ppt_h"/>
                                          </p:val>
                                        </p:tav>
                                      </p:tavLst>
                                    </p:anim>
                                  </p:childTnLst>
                                </p:cTn>
                              </p:par>
                            </p:childTnLst>
                          </p:cTn>
                        </p:par>
                        <p:par>
                          <p:cTn id="11" fill="hold">
                            <p:stCondLst>
                              <p:cond delay="1000"/>
                            </p:stCondLst>
                            <p:childTnLst>
                              <p:par>
                                <p:cTn id="12" presetID="17" presetClass="entr" presetSubtype="1" fill="hold" nodeType="after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p:cTn id="14" dur="1000" fill="hold"/>
                                        <p:tgtEl>
                                          <p:spTgt spid="20"/>
                                        </p:tgtEl>
                                        <p:attrNameLst>
                                          <p:attrName>ppt_x</p:attrName>
                                        </p:attrNameLst>
                                      </p:cBhvr>
                                      <p:tavLst>
                                        <p:tav tm="0">
                                          <p:val>
                                            <p:strVal val="#ppt_x"/>
                                          </p:val>
                                        </p:tav>
                                        <p:tav tm="100000">
                                          <p:val>
                                            <p:strVal val="#ppt_x"/>
                                          </p:val>
                                        </p:tav>
                                      </p:tavLst>
                                    </p:anim>
                                    <p:anim calcmode="lin" valueType="num">
                                      <p:cBhvr>
                                        <p:cTn id="15" dur="1000" fill="hold"/>
                                        <p:tgtEl>
                                          <p:spTgt spid="20"/>
                                        </p:tgtEl>
                                        <p:attrNameLst>
                                          <p:attrName>ppt_y</p:attrName>
                                        </p:attrNameLst>
                                      </p:cBhvr>
                                      <p:tavLst>
                                        <p:tav tm="0">
                                          <p:val>
                                            <p:strVal val="#ppt_y-#ppt_h/2"/>
                                          </p:val>
                                        </p:tav>
                                        <p:tav tm="100000">
                                          <p:val>
                                            <p:strVal val="#ppt_y"/>
                                          </p:val>
                                        </p:tav>
                                      </p:tavLst>
                                    </p:anim>
                                    <p:anim calcmode="lin" valueType="num">
                                      <p:cBhvr>
                                        <p:cTn id="16" dur="1000" fill="hold"/>
                                        <p:tgtEl>
                                          <p:spTgt spid="20"/>
                                        </p:tgtEl>
                                        <p:attrNameLst>
                                          <p:attrName>ppt_w</p:attrName>
                                        </p:attrNameLst>
                                      </p:cBhvr>
                                      <p:tavLst>
                                        <p:tav tm="0">
                                          <p:val>
                                            <p:strVal val="#ppt_w"/>
                                          </p:val>
                                        </p:tav>
                                        <p:tav tm="100000">
                                          <p:val>
                                            <p:strVal val="#ppt_w"/>
                                          </p:val>
                                        </p:tav>
                                      </p:tavLst>
                                    </p:anim>
                                    <p:anim calcmode="lin" valueType="num">
                                      <p:cBhvr>
                                        <p:cTn id="17" dur="1000" fill="hold"/>
                                        <p:tgtEl>
                                          <p:spTgt spid="20"/>
                                        </p:tgtEl>
                                        <p:attrNameLst>
                                          <p:attrName>ppt_h</p:attrName>
                                        </p:attrNameLst>
                                      </p:cBhvr>
                                      <p:tavLst>
                                        <p:tav tm="0">
                                          <p:val>
                                            <p:fltVal val="0"/>
                                          </p:val>
                                        </p:tav>
                                        <p:tav tm="100000">
                                          <p:val>
                                            <p:strVal val="#ppt_h"/>
                                          </p:val>
                                        </p:tav>
                                      </p:tavLst>
                                    </p:anim>
                                  </p:childTnLst>
                                </p:cTn>
                              </p:par>
                            </p:childTnLst>
                          </p:cTn>
                        </p:par>
                        <p:par>
                          <p:cTn id="18" fill="hold">
                            <p:stCondLst>
                              <p:cond delay="2000"/>
                            </p:stCondLst>
                            <p:childTnLst>
                              <p:par>
                                <p:cTn id="19" presetID="17" presetClass="entr" presetSubtype="1" fill="hold"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1000" fill="hold"/>
                                        <p:tgtEl>
                                          <p:spTgt spid="21"/>
                                        </p:tgtEl>
                                        <p:attrNameLst>
                                          <p:attrName>ppt_x</p:attrName>
                                        </p:attrNameLst>
                                      </p:cBhvr>
                                      <p:tavLst>
                                        <p:tav tm="0">
                                          <p:val>
                                            <p:strVal val="#ppt_x"/>
                                          </p:val>
                                        </p:tav>
                                        <p:tav tm="100000">
                                          <p:val>
                                            <p:strVal val="#ppt_x"/>
                                          </p:val>
                                        </p:tav>
                                      </p:tavLst>
                                    </p:anim>
                                    <p:anim calcmode="lin" valueType="num">
                                      <p:cBhvr>
                                        <p:cTn id="22" dur="1000" fill="hold"/>
                                        <p:tgtEl>
                                          <p:spTgt spid="21"/>
                                        </p:tgtEl>
                                        <p:attrNameLst>
                                          <p:attrName>ppt_y</p:attrName>
                                        </p:attrNameLst>
                                      </p:cBhvr>
                                      <p:tavLst>
                                        <p:tav tm="0">
                                          <p:val>
                                            <p:strVal val="#ppt_y-#ppt_h/2"/>
                                          </p:val>
                                        </p:tav>
                                        <p:tav tm="100000">
                                          <p:val>
                                            <p:strVal val="#ppt_y"/>
                                          </p:val>
                                        </p:tav>
                                      </p:tavLst>
                                    </p:anim>
                                    <p:anim calcmode="lin" valueType="num">
                                      <p:cBhvr>
                                        <p:cTn id="23" dur="1000" fill="hold"/>
                                        <p:tgtEl>
                                          <p:spTgt spid="21"/>
                                        </p:tgtEl>
                                        <p:attrNameLst>
                                          <p:attrName>ppt_w</p:attrName>
                                        </p:attrNameLst>
                                      </p:cBhvr>
                                      <p:tavLst>
                                        <p:tav tm="0">
                                          <p:val>
                                            <p:strVal val="#ppt_w"/>
                                          </p:val>
                                        </p:tav>
                                        <p:tav tm="100000">
                                          <p:val>
                                            <p:strVal val="#ppt_w"/>
                                          </p:val>
                                        </p:tav>
                                      </p:tavLst>
                                    </p:anim>
                                    <p:anim calcmode="lin" valueType="num">
                                      <p:cBhvr>
                                        <p:cTn id="24" dur="1000" fill="hold"/>
                                        <p:tgtEl>
                                          <p:spTgt spid="21"/>
                                        </p:tgtEl>
                                        <p:attrNameLst>
                                          <p:attrName>ppt_h</p:attrName>
                                        </p:attrNameLst>
                                      </p:cBhvr>
                                      <p:tavLst>
                                        <p:tav tm="0">
                                          <p:val>
                                            <p:fltVal val="0"/>
                                          </p:val>
                                        </p:tav>
                                        <p:tav tm="100000">
                                          <p:val>
                                            <p:strVal val="#ppt_h"/>
                                          </p:val>
                                        </p:tav>
                                      </p:tavLst>
                                    </p:anim>
                                  </p:childTnLst>
                                </p:cTn>
                              </p:par>
                            </p:childTnLst>
                          </p:cTn>
                        </p:par>
                        <p:par>
                          <p:cTn id="25" fill="hold">
                            <p:stCondLst>
                              <p:cond delay="3000"/>
                            </p:stCondLst>
                            <p:childTnLst>
                              <p:par>
                                <p:cTn id="26" presetID="17" presetClass="entr" presetSubtype="1"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p:cTn id="28" dur="1000" fill="hold"/>
                                        <p:tgtEl>
                                          <p:spTgt spid="22"/>
                                        </p:tgtEl>
                                        <p:attrNameLst>
                                          <p:attrName>ppt_x</p:attrName>
                                        </p:attrNameLst>
                                      </p:cBhvr>
                                      <p:tavLst>
                                        <p:tav tm="0">
                                          <p:val>
                                            <p:strVal val="#ppt_x"/>
                                          </p:val>
                                        </p:tav>
                                        <p:tav tm="100000">
                                          <p:val>
                                            <p:strVal val="#ppt_x"/>
                                          </p:val>
                                        </p:tav>
                                      </p:tavLst>
                                    </p:anim>
                                    <p:anim calcmode="lin" valueType="num">
                                      <p:cBhvr>
                                        <p:cTn id="29" dur="1000" fill="hold"/>
                                        <p:tgtEl>
                                          <p:spTgt spid="22"/>
                                        </p:tgtEl>
                                        <p:attrNameLst>
                                          <p:attrName>ppt_y</p:attrName>
                                        </p:attrNameLst>
                                      </p:cBhvr>
                                      <p:tavLst>
                                        <p:tav tm="0">
                                          <p:val>
                                            <p:strVal val="#ppt_y-#ppt_h/2"/>
                                          </p:val>
                                        </p:tav>
                                        <p:tav tm="100000">
                                          <p:val>
                                            <p:strVal val="#ppt_y"/>
                                          </p:val>
                                        </p:tav>
                                      </p:tavLst>
                                    </p:anim>
                                    <p:anim calcmode="lin" valueType="num">
                                      <p:cBhvr>
                                        <p:cTn id="30" dur="1000" fill="hold"/>
                                        <p:tgtEl>
                                          <p:spTgt spid="22"/>
                                        </p:tgtEl>
                                        <p:attrNameLst>
                                          <p:attrName>ppt_w</p:attrName>
                                        </p:attrNameLst>
                                      </p:cBhvr>
                                      <p:tavLst>
                                        <p:tav tm="0">
                                          <p:val>
                                            <p:strVal val="#ppt_w"/>
                                          </p:val>
                                        </p:tav>
                                        <p:tav tm="100000">
                                          <p:val>
                                            <p:strVal val="#ppt_w"/>
                                          </p:val>
                                        </p:tav>
                                      </p:tavLst>
                                    </p:anim>
                                    <p:anim calcmode="lin" valueType="num">
                                      <p:cBhvr>
                                        <p:cTn id="31" dur="1000" fill="hold"/>
                                        <p:tgtEl>
                                          <p:spTgt spid="22"/>
                                        </p:tgtEl>
                                        <p:attrNameLst>
                                          <p:attrName>ppt_h</p:attrName>
                                        </p:attrNameLst>
                                      </p:cBhvr>
                                      <p:tavLst>
                                        <p:tav tm="0">
                                          <p:val>
                                            <p:fltVal val="0"/>
                                          </p:val>
                                        </p:tav>
                                        <p:tav tm="100000">
                                          <p:val>
                                            <p:strVal val="#ppt_h"/>
                                          </p:val>
                                        </p:tav>
                                      </p:tavLst>
                                    </p:anim>
                                  </p:childTnLst>
                                </p:cTn>
                              </p:par>
                            </p:childTnLst>
                          </p:cTn>
                        </p:par>
                        <p:par>
                          <p:cTn id="32" fill="hold">
                            <p:stCondLst>
                              <p:cond delay="4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1"/>
                                          </p:val>
                                        </p:tav>
                                        <p:tav tm="100000">
                                          <p:val>
                                            <p:strVal val="#ppt_x"/>
                                          </p:val>
                                        </p:tav>
                                      </p:tavLst>
                                    </p:anim>
                                    <p:anim calcmode="lin" valueType="num">
                                      <p:cBhvr>
                                        <p:cTn id="3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C:\Users\Ana María\Desktop\25299y.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15" name="Picture 4" descr="C:\Users\Ana María\Desktop\25299y.jpg"/>
          <p:cNvPicPr>
            <a:picLocks noChangeAspect="1" noChangeArrowheads="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16" name="Picture 4" descr="C:\Users\Ana María\Desktop\25299y.jpg"/>
          <p:cNvPicPr>
            <a:picLocks noChangeAspect="1" noChangeArrowheads="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17" name="Picture 4" descr="C:\Users\Ana María\Desktop\25299y.jpg"/>
          <p:cNvPicPr>
            <a:picLocks noChangeAspect="1" noChangeArrowheads="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sp>
        <p:nvSpPr>
          <p:cNvPr id="7" name="6 CuadroTexto"/>
          <p:cNvSpPr txBox="1"/>
          <p:nvPr/>
        </p:nvSpPr>
        <p:spPr>
          <a:xfrm>
            <a:off x="251520"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hecho, la cueva se llama El </a:t>
            </a:r>
            <a:r>
              <a:rPr lang="es-ES" i="1" dirty="0" err="1" smtClean="0">
                <a:effectLst>
                  <a:glow rad="101600">
                    <a:srgbClr val="C00000">
                      <a:alpha val="60000"/>
                    </a:srgbClr>
                  </a:glow>
                  <a:outerShdw blurRad="38100" dist="38100" dir="2700000" algn="tl">
                    <a:srgbClr val="000000">
                      <a:alpha val="43137"/>
                    </a:srgbClr>
                  </a:outerShdw>
                </a:effectLst>
              </a:rPr>
              <a:t>Soplao</a:t>
            </a:r>
            <a:r>
              <a:rPr lang="es-ES" i="1" dirty="0" smtClean="0">
                <a:effectLst>
                  <a:glow rad="101600">
                    <a:srgbClr val="C00000">
                      <a:alpha val="60000"/>
                    </a:srgbClr>
                  </a:glow>
                  <a:outerShdw blurRad="38100" dist="38100" dir="2700000" algn="tl">
                    <a:srgbClr val="000000">
                      <a:alpha val="43137"/>
                    </a:srgbClr>
                  </a:outerShdw>
                </a:effectLst>
              </a:rPr>
              <a:t> a raíz de una expresión del argot minero (soplado) que se utiliza para denominar a la corriente de aire que se forma al conectar distintas cavidades mineras.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ripple dir="rd"/>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2)">
                                      <p:cBhvr>
                                        <p:cTn id="7" dur="1000"/>
                                        <p:tgtEl>
                                          <p:spTgt spid="15"/>
                                        </p:tgtEl>
                                      </p:cBhvr>
                                    </p:animEffect>
                                  </p:childTnLst>
                                </p:cTn>
                              </p:par>
                            </p:childTnLst>
                          </p:cTn>
                        </p:par>
                        <p:par>
                          <p:cTn id="8" fill="hold">
                            <p:stCondLst>
                              <p:cond delay="1000"/>
                            </p:stCondLst>
                            <p:childTnLst>
                              <p:par>
                                <p:cTn id="9" presetID="21" presetClass="entr" presetSubtype="2" fill="hold" nodeType="afterEffect">
                                  <p:stCondLst>
                                    <p:cond delay="0"/>
                                  </p:stCondLst>
                                  <p:childTnLst>
                                    <p:set>
                                      <p:cBhvr>
                                        <p:cTn id="10" dur="1" fill="hold">
                                          <p:stCondLst>
                                            <p:cond delay="0"/>
                                          </p:stCondLst>
                                        </p:cTn>
                                        <p:tgtEl>
                                          <p:spTgt spid="2052"/>
                                        </p:tgtEl>
                                        <p:attrNameLst>
                                          <p:attrName>style.visibility</p:attrName>
                                        </p:attrNameLst>
                                      </p:cBhvr>
                                      <p:to>
                                        <p:strVal val="visible"/>
                                      </p:to>
                                    </p:set>
                                    <p:animEffect transition="in" filter="wheel(2)">
                                      <p:cBhvr>
                                        <p:cTn id="11" dur="1000"/>
                                        <p:tgtEl>
                                          <p:spTgt spid="2052"/>
                                        </p:tgtEl>
                                      </p:cBhvr>
                                    </p:animEffect>
                                  </p:childTnLst>
                                </p:cTn>
                              </p:par>
                            </p:childTnLst>
                          </p:cTn>
                        </p:par>
                        <p:par>
                          <p:cTn id="12" fill="hold">
                            <p:stCondLst>
                              <p:cond delay="2000"/>
                            </p:stCondLst>
                            <p:childTnLst>
                              <p:par>
                                <p:cTn id="13" presetID="21" presetClass="entr" presetSubtype="2"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heel(2)">
                                      <p:cBhvr>
                                        <p:cTn id="15" dur="1000"/>
                                        <p:tgtEl>
                                          <p:spTgt spid="17"/>
                                        </p:tgtEl>
                                      </p:cBhvr>
                                    </p:animEffect>
                                  </p:childTnLst>
                                </p:cTn>
                              </p:par>
                            </p:childTnLst>
                          </p:cTn>
                        </p:par>
                        <p:par>
                          <p:cTn id="16" fill="hold">
                            <p:stCondLst>
                              <p:cond delay="3000"/>
                            </p:stCondLst>
                            <p:childTnLst>
                              <p:par>
                                <p:cTn id="17" presetID="21" presetClass="entr" presetSubtype="2"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heel(2)">
                                      <p:cBhvr>
                                        <p:cTn id="19" dur="1000"/>
                                        <p:tgtEl>
                                          <p:spTgt spid="16"/>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Users\Ana María\Desktop\caribbeanshores12h.jpg"/>
          <p:cNvPicPr>
            <a:picLocks noChangeAspect="1" noChangeArrowheads="1"/>
          </p:cNvPicPr>
          <p:nvPr/>
        </p:nvPicPr>
        <p:blipFill>
          <a:blip r:embed="rId2" cstate="print"/>
          <a:srcRect r="75200"/>
          <a:stretch>
            <a:fillRect/>
          </a:stretch>
        </p:blipFill>
        <p:spPr bwMode="auto">
          <a:xfrm>
            <a:off x="0" y="0"/>
            <a:ext cx="2267744" cy="5715000"/>
          </a:xfrm>
          <a:prstGeom prst="rect">
            <a:avLst/>
          </a:prstGeom>
          <a:noFill/>
          <a:ln w="9525">
            <a:noFill/>
            <a:miter lim="800000"/>
            <a:headEnd/>
            <a:tailEnd/>
          </a:ln>
        </p:spPr>
      </p:pic>
      <p:pic>
        <p:nvPicPr>
          <p:cNvPr id="11" name="Picture 3" descr="C:\Users\Ana María\Desktop\caribbeanshores12h.jpg"/>
          <p:cNvPicPr>
            <a:picLocks noChangeAspect="1" noChangeArrowheads="1"/>
          </p:cNvPicPr>
          <p:nvPr/>
        </p:nvPicPr>
        <p:blipFill>
          <a:blip r:embed="rId2" cstate="print"/>
          <a:srcRect l="24800" r="50000"/>
          <a:stretch>
            <a:fillRect/>
          </a:stretch>
        </p:blipFill>
        <p:spPr bwMode="auto">
          <a:xfrm>
            <a:off x="2267744" y="0"/>
            <a:ext cx="2304256" cy="5714999"/>
          </a:xfrm>
          <a:prstGeom prst="rect">
            <a:avLst/>
          </a:prstGeom>
          <a:noFill/>
          <a:ln w="9525">
            <a:noFill/>
            <a:miter lim="800000"/>
            <a:headEnd/>
            <a:tailEnd/>
          </a:ln>
        </p:spPr>
      </p:pic>
      <p:pic>
        <p:nvPicPr>
          <p:cNvPr id="12" name="Picture 3" descr="C:\Users\Ana María\Desktop\caribbeanshores12h.jpg"/>
          <p:cNvPicPr>
            <a:picLocks noChangeAspect="1" noChangeArrowheads="1"/>
          </p:cNvPicPr>
          <p:nvPr/>
        </p:nvPicPr>
        <p:blipFill>
          <a:blip r:embed="rId2" cstate="print"/>
          <a:srcRect l="50000" r="24800"/>
          <a:stretch>
            <a:fillRect/>
          </a:stretch>
        </p:blipFill>
        <p:spPr bwMode="auto">
          <a:xfrm>
            <a:off x="4572000" y="0"/>
            <a:ext cx="2304256" cy="5715000"/>
          </a:xfrm>
          <a:prstGeom prst="rect">
            <a:avLst/>
          </a:prstGeom>
          <a:noFill/>
          <a:ln w="9525">
            <a:noFill/>
            <a:miter lim="800000"/>
            <a:headEnd/>
            <a:tailEnd/>
          </a:ln>
        </p:spPr>
      </p:pic>
      <p:pic>
        <p:nvPicPr>
          <p:cNvPr id="13" name="Picture 3" descr="C:\Users\Ana María\Desktop\caribbeanshores12h.jpg"/>
          <p:cNvPicPr>
            <a:picLocks noChangeAspect="1" noChangeArrowheads="1"/>
          </p:cNvPicPr>
          <p:nvPr/>
        </p:nvPicPr>
        <p:blipFill>
          <a:blip r:embed="rId2" cstate="print"/>
          <a:srcRect l="75200"/>
          <a:stretch>
            <a:fillRect/>
          </a:stretch>
        </p:blipFill>
        <p:spPr bwMode="auto">
          <a:xfrm>
            <a:off x="6876256" y="0"/>
            <a:ext cx="2267745" cy="5715000"/>
          </a:xfrm>
          <a:prstGeom prst="rect">
            <a:avLst/>
          </a:prstGeom>
          <a:noFill/>
          <a:ln w="9525">
            <a:noFill/>
            <a:miter lim="800000"/>
            <a:headEnd/>
            <a:tailEnd/>
          </a:ln>
        </p:spPr>
      </p:pic>
      <p:sp>
        <p:nvSpPr>
          <p:cNvPr id="6" name="5 CuadroTexto"/>
          <p:cNvSpPr txBox="1"/>
          <p:nvPr/>
        </p:nvSpPr>
        <p:spPr>
          <a:xfrm>
            <a:off x="323528"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a pesar de su descubrimiento casual, fue a partir de 1975 cuando los espeleólogos cántabros comenzaron a recorrer las distintas galerías de esta cavidad natural.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4000">
        <p14:ripple/>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ppt_x</p:attrName>
                                        </p:attrNameLst>
                                      </p:cBhvr>
                                      <p:tavLst>
                                        <p:tav tm="0">
                                          <p:val>
                                            <p:strVal val="#ppt_x+#ppt_w/2"/>
                                          </p:val>
                                        </p:tav>
                                        <p:tav tm="100000">
                                          <p:val>
                                            <p:strVal val="#ppt_x"/>
                                          </p:val>
                                        </p:tav>
                                      </p:tavLst>
                                    </p:anim>
                                    <p:anim calcmode="lin" valueType="num">
                                      <p:cBhvr>
                                        <p:cTn id="8" dur="1000" fill="hold"/>
                                        <p:tgtEl>
                                          <p:spTgt spid="13"/>
                                        </p:tgtEl>
                                        <p:attrNameLst>
                                          <p:attrName>ppt_y</p:attrName>
                                        </p:attrNameLst>
                                      </p:cBhvr>
                                      <p:tavLst>
                                        <p:tav tm="0">
                                          <p:val>
                                            <p:strVal val="#ppt_y"/>
                                          </p:val>
                                        </p:tav>
                                        <p:tav tm="100000">
                                          <p:val>
                                            <p:strVal val="#ppt_y"/>
                                          </p:val>
                                        </p:tav>
                                      </p:tavLst>
                                    </p:anim>
                                    <p:anim calcmode="lin" valueType="num">
                                      <p:cBhvr>
                                        <p:cTn id="9" dur="1000" fill="hold"/>
                                        <p:tgtEl>
                                          <p:spTgt spid="13"/>
                                        </p:tgtEl>
                                        <p:attrNameLst>
                                          <p:attrName>ppt_w</p:attrName>
                                        </p:attrNameLst>
                                      </p:cBhvr>
                                      <p:tavLst>
                                        <p:tav tm="0">
                                          <p:val>
                                            <p:fltVal val="0"/>
                                          </p:val>
                                        </p:tav>
                                        <p:tav tm="100000">
                                          <p:val>
                                            <p:strVal val="#ppt_w"/>
                                          </p:val>
                                        </p:tav>
                                      </p:tavLst>
                                    </p:anim>
                                    <p:anim calcmode="lin" valueType="num">
                                      <p:cBhvr>
                                        <p:cTn id="10" dur="1000" fill="hold"/>
                                        <p:tgtEl>
                                          <p:spTgt spid="13"/>
                                        </p:tgtEl>
                                        <p:attrNameLst>
                                          <p:attrName>ppt_h</p:attrName>
                                        </p:attrNameLst>
                                      </p:cBhvr>
                                      <p:tavLst>
                                        <p:tav tm="0">
                                          <p:val>
                                            <p:strVal val="#ppt_h"/>
                                          </p:val>
                                        </p:tav>
                                        <p:tav tm="100000">
                                          <p:val>
                                            <p:strVal val="#ppt_h"/>
                                          </p:val>
                                        </p:tav>
                                      </p:tavLst>
                                    </p:anim>
                                  </p:childTnLst>
                                </p:cTn>
                              </p:par>
                            </p:childTnLst>
                          </p:cTn>
                        </p:par>
                        <p:par>
                          <p:cTn id="11" fill="hold">
                            <p:stCondLst>
                              <p:cond delay="1000"/>
                            </p:stCondLst>
                            <p:childTnLst>
                              <p:par>
                                <p:cTn id="12" presetID="17" presetClass="entr" presetSubtype="2"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1000" fill="hold"/>
                                        <p:tgtEl>
                                          <p:spTgt spid="12"/>
                                        </p:tgtEl>
                                        <p:attrNameLst>
                                          <p:attrName>ppt_x</p:attrName>
                                        </p:attrNameLst>
                                      </p:cBhvr>
                                      <p:tavLst>
                                        <p:tav tm="0">
                                          <p:val>
                                            <p:strVal val="#ppt_x+#ppt_w/2"/>
                                          </p:val>
                                        </p:tav>
                                        <p:tav tm="100000">
                                          <p:val>
                                            <p:strVal val="#ppt_x"/>
                                          </p:val>
                                        </p:tav>
                                      </p:tavLst>
                                    </p:anim>
                                    <p:anim calcmode="lin" valueType="num">
                                      <p:cBhvr>
                                        <p:cTn id="15" dur="1000" fill="hold"/>
                                        <p:tgtEl>
                                          <p:spTgt spid="12"/>
                                        </p:tgtEl>
                                        <p:attrNameLst>
                                          <p:attrName>ppt_y</p:attrName>
                                        </p:attrNameLst>
                                      </p:cBhvr>
                                      <p:tavLst>
                                        <p:tav tm="0">
                                          <p:val>
                                            <p:strVal val="#ppt_y"/>
                                          </p:val>
                                        </p:tav>
                                        <p:tav tm="100000">
                                          <p:val>
                                            <p:strVal val="#ppt_y"/>
                                          </p:val>
                                        </p:tav>
                                      </p:tavLst>
                                    </p:anim>
                                    <p:anim calcmode="lin" valueType="num">
                                      <p:cBhvr>
                                        <p:cTn id="16" dur="1000" fill="hold"/>
                                        <p:tgtEl>
                                          <p:spTgt spid="12"/>
                                        </p:tgtEl>
                                        <p:attrNameLst>
                                          <p:attrName>ppt_w</p:attrName>
                                        </p:attrNameLst>
                                      </p:cBhvr>
                                      <p:tavLst>
                                        <p:tav tm="0">
                                          <p:val>
                                            <p:fltVal val="0"/>
                                          </p:val>
                                        </p:tav>
                                        <p:tav tm="100000">
                                          <p:val>
                                            <p:strVal val="#ppt_w"/>
                                          </p:val>
                                        </p:tav>
                                      </p:tavLst>
                                    </p:anim>
                                    <p:anim calcmode="lin" valueType="num">
                                      <p:cBhvr>
                                        <p:cTn id="17" dur="1000" fill="hold"/>
                                        <p:tgtEl>
                                          <p:spTgt spid="12"/>
                                        </p:tgtEl>
                                        <p:attrNameLst>
                                          <p:attrName>ppt_h</p:attrName>
                                        </p:attrNameLst>
                                      </p:cBhvr>
                                      <p:tavLst>
                                        <p:tav tm="0">
                                          <p:val>
                                            <p:strVal val="#ppt_h"/>
                                          </p:val>
                                        </p:tav>
                                        <p:tav tm="100000">
                                          <p:val>
                                            <p:strVal val="#ppt_h"/>
                                          </p:val>
                                        </p:tav>
                                      </p:tavLst>
                                    </p:anim>
                                  </p:childTnLst>
                                </p:cTn>
                              </p:par>
                            </p:childTnLst>
                          </p:cTn>
                        </p:par>
                        <p:par>
                          <p:cTn id="18" fill="hold">
                            <p:stCondLst>
                              <p:cond delay="2000"/>
                            </p:stCondLst>
                            <p:childTnLst>
                              <p:par>
                                <p:cTn id="19" presetID="17" presetClass="entr" presetSubtype="2"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1000" fill="hold"/>
                                        <p:tgtEl>
                                          <p:spTgt spid="11"/>
                                        </p:tgtEl>
                                        <p:attrNameLst>
                                          <p:attrName>ppt_x</p:attrName>
                                        </p:attrNameLst>
                                      </p:cBhvr>
                                      <p:tavLst>
                                        <p:tav tm="0">
                                          <p:val>
                                            <p:strVal val="#ppt_x+#ppt_w/2"/>
                                          </p:val>
                                        </p:tav>
                                        <p:tav tm="100000">
                                          <p:val>
                                            <p:strVal val="#ppt_x"/>
                                          </p:val>
                                        </p:tav>
                                      </p:tavLst>
                                    </p:anim>
                                    <p:anim calcmode="lin" valueType="num">
                                      <p:cBhvr>
                                        <p:cTn id="22" dur="1000" fill="hold"/>
                                        <p:tgtEl>
                                          <p:spTgt spid="11"/>
                                        </p:tgtEl>
                                        <p:attrNameLst>
                                          <p:attrName>ppt_y</p:attrName>
                                        </p:attrNameLst>
                                      </p:cBhvr>
                                      <p:tavLst>
                                        <p:tav tm="0">
                                          <p:val>
                                            <p:strVal val="#ppt_y"/>
                                          </p:val>
                                        </p:tav>
                                        <p:tav tm="100000">
                                          <p:val>
                                            <p:strVal val="#ppt_y"/>
                                          </p:val>
                                        </p:tav>
                                      </p:tavLst>
                                    </p:anim>
                                    <p:anim calcmode="lin" valueType="num">
                                      <p:cBhvr>
                                        <p:cTn id="23" dur="1000" fill="hold"/>
                                        <p:tgtEl>
                                          <p:spTgt spid="11"/>
                                        </p:tgtEl>
                                        <p:attrNameLst>
                                          <p:attrName>ppt_w</p:attrName>
                                        </p:attrNameLst>
                                      </p:cBhvr>
                                      <p:tavLst>
                                        <p:tav tm="0">
                                          <p:val>
                                            <p:fltVal val="0"/>
                                          </p:val>
                                        </p:tav>
                                        <p:tav tm="100000">
                                          <p:val>
                                            <p:strVal val="#ppt_w"/>
                                          </p:val>
                                        </p:tav>
                                      </p:tavLst>
                                    </p:anim>
                                    <p:anim calcmode="lin" valueType="num">
                                      <p:cBhvr>
                                        <p:cTn id="24" dur="1000" fill="hold"/>
                                        <p:tgtEl>
                                          <p:spTgt spid="11"/>
                                        </p:tgtEl>
                                        <p:attrNameLst>
                                          <p:attrName>ppt_h</p:attrName>
                                        </p:attrNameLst>
                                      </p:cBhvr>
                                      <p:tavLst>
                                        <p:tav tm="0">
                                          <p:val>
                                            <p:strVal val="#ppt_h"/>
                                          </p:val>
                                        </p:tav>
                                        <p:tav tm="100000">
                                          <p:val>
                                            <p:strVal val="#ppt_h"/>
                                          </p:val>
                                        </p:tav>
                                      </p:tavLst>
                                    </p:anim>
                                  </p:childTnLst>
                                </p:cTn>
                              </p:par>
                            </p:childTnLst>
                          </p:cTn>
                        </p:par>
                        <p:par>
                          <p:cTn id="25" fill="hold">
                            <p:stCondLst>
                              <p:cond delay="3000"/>
                            </p:stCondLst>
                            <p:childTnLst>
                              <p:par>
                                <p:cTn id="26" presetID="17" presetClass="entr" presetSubtype="2" fill="hold" nodeType="afterEffect">
                                  <p:stCondLst>
                                    <p:cond delay="0"/>
                                  </p:stCondLst>
                                  <p:childTnLst>
                                    <p:set>
                                      <p:cBhvr>
                                        <p:cTn id="27" dur="1" fill="hold">
                                          <p:stCondLst>
                                            <p:cond delay="0"/>
                                          </p:stCondLst>
                                        </p:cTn>
                                        <p:tgtEl>
                                          <p:spTgt spid="2051"/>
                                        </p:tgtEl>
                                        <p:attrNameLst>
                                          <p:attrName>style.visibility</p:attrName>
                                        </p:attrNameLst>
                                      </p:cBhvr>
                                      <p:to>
                                        <p:strVal val="visible"/>
                                      </p:to>
                                    </p:set>
                                    <p:anim calcmode="lin" valueType="num">
                                      <p:cBhvr>
                                        <p:cTn id="28" dur="1000" fill="hold"/>
                                        <p:tgtEl>
                                          <p:spTgt spid="2051"/>
                                        </p:tgtEl>
                                        <p:attrNameLst>
                                          <p:attrName>ppt_x</p:attrName>
                                        </p:attrNameLst>
                                      </p:cBhvr>
                                      <p:tavLst>
                                        <p:tav tm="0">
                                          <p:val>
                                            <p:strVal val="#ppt_x+#ppt_w/2"/>
                                          </p:val>
                                        </p:tav>
                                        <p:tav tm="100000">
                                          <p:val>
                                            <p:strVal val="#ppt_x"/>
                                          </p:val>
                                        </p:tav>
                                      </p:tavLst>
                                    </p:anim>
                                    <p:anim calcmode="lin" valueType="num">
                                      <p:cBhvr>
                                        <p:cTn id="29" dur="1000" fill="hold"/>
                                        <p:tgtEl>
                                          <p:spTgt spid="2051"/>
                                        </p:tgtEl>
                                        <p:attrNameLst>
                                          <p:attrName>ppt_y</p:attrName>
                                        </p:attrNameLst>
                                      </p:cBhvr>
                                      <p:tavLst>
                                        <p:tav tm="0">
                                          <p:val>
                                            <p:strVal val="#ppt_y"/>
                                          </p:val>
                                        </p:tav>
                                        <p:tav tm="100000">
                                          <p:val>
                                            <p:strVal val="#ppt_y"/>
                                          </p:val>
                                        </p:tav>
                                      </p:tavLst>
                                    </p:anim>
                                    <p:anim calcmode="lin" valueType="num">
                                      <p:cBhvr>
                                        <p:cTn id="30" dur="1000" fill="hold"/>
                                        <p:tgtEl>
                                          <p:spTgt spid="2051"/>
                                        </p:tgtEl>
                                        <p:attrNameLst>
                                          <p:attrName>ppt_w</p:attrName>
                                        </p:attrNameLst>
                                      </p:cBhvr>
                                      <p:tavLst>
                                        <p:tav tm="0">
                                          <p:val>
                                            <p:fltVal val="0"/>
                                          </p:val>
                                        </p:tav>
                                        <p:tav tm="100000">
                                          <p:val>
                                            <p:strVal val="#ppt_w"/>
                                          </p:val>
                                        </p:tav>
                                      </p:tavLst>
                                    </p:anim>
                                    <p:anim calcmode="lin" valueType="num">
                                      <p:cBhvr>
                                        <p:cTn id="31" dur="1000" fill="hold"/>
                                        <p:tgtEl>
                                          <p:spTgt spid="2051"/>
                                        </p:tgtEl>
                                        <p:attrNameLst>
                                          <p:attrName>ppt_h</p:attrName>
                                        </p:attrNameLst>
                                      </p:cBhvr>
                                      <p:tavLst>
                                        <p:tav tm="0">
                                          <p:val>
                                            <p:strVal val="#ppt_h"/>
                                          </p:val>
                                        </p:tav>
                                        <p:tav tm="100000">
                                          <p:val>
                                            <p:strVal val="#ppt_h"/>
                                          </p:val>
                                        </p:tav>
                                      </p:tavLst>
                                    </p:anim>
                                  </p:childTnLst>
                                </p:cTn>
                              </p:par>
                            </p:childTnLst>
                          </p:cTn>
                        </p:par>
                        <p:par>
                          <p:cTn id="32" fill="hold">
                            <p:stCondLst>
                              <p:cond delay="4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1"/>
                                          </p:val>
                                        </p:tav>
                                        <p:tav tm="100000">
                                          <p:val>
                                            <p:strVal val="#ppt_x"/>
                                          </p:val>
                                        </p:tav>
                                      </p:tavLst>
                                    </p:anim>
                                    <p:anim calcmode="lin" valueType="num">
                                      <p:cBhvr>
                                        <p:cTn id="3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2 Albert-Einstein-Summer-1939-Nassau-Point-Long-Island-NY.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02 Albert-Einstein-Summer-1939-Nassau-Point-Long-Island-NY.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552"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las minas, cuando se encuentra una grieta natural se produce una corriente de aire que emana de la misma y que los mineros llaman “un </a:t>
            </a:r>
            <a:r>
              <a:rPr lang="es-ES" i="1" dirty="0" err="1" smtClean="0">
                <a:effectLst>
                  <a:glow rad="101600">
                    <a:srgbClr val="C00000">
                      <a:alpha val="60000"/>
                    </a:srgbClr>
                  </a:glow>
                  <a:outerShdw blurRad="38100" dist="38100" dir="2700000" algn="tl">
                    <a:srgbClr val="000000">
                      <a:alpha val="43137"/>
                    </a:srgbClr>
                  </a:outerShdw>
                </a:effectLst>
              </a:rPr>
              <a:t>Soplao</a:t>
            </a:r>
            <a:r>
              <a:rPr lang="es-ES" i="1" dirty="0" smtClean="0">
                <a:effectLst>
                  <a:glow rad="101600">
                    <a:srgbClr val="C00000">
                      <a:alpha val="60000"/>
                    </a:srgbClr>
                  </a:glow>
                  <a:outerShdw blurRad="38100" dist="38100" dir="2700000" algn="tl">
                    <a:srgbClr val="000000">
                      <a:alpha val="43137"/>
                    </a:srgbClr>
                  </a:outerShdw>
                </a:effectLst>
              </a:rPr>
              <a:t>” debido al viento que se genera. De ahí, el origen del nombre El </a:t>
            </a:r>
            <a:r>
              <a:rPr lang="es-ES" i="1" dirty="0" err="1" smtClean="0">
                <a:effectLst>
                  <a:glow rad="101600">
                    <a:srgbClr val="C00000">
                      <a:alpha val="60000"/>
                    </a:srgbClr>
                  </a:glow>
                  <a:outerShdw blurRad="38100" dist="38100" dir="2700000" algn="tl">
                    <a:srgbClr val="000000">
                      <a:alpha val="43137"/>
                    </a:srgbClr>
                  </a:outerShdw>
                </a:effectLst>
              </a:rPr>
              <a:t>Soplao</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6000">
        <p15:prstTrans prst="peelOff"/>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fltVal val="0"/>
                                          </p:val>
                                        </p:tav>
                                        <p:tav tm="100000">
                                          <p:val>
                                            <p:strVal val="#ppt_w"/>
                                          </p:val>
                                        </p:tav>
                                      </p:tavLst>
                                    </p:anim>
                                    <p:anim calcmode="lin" valueType="num">
                                      <p:cBhvr>
                                        <p:cTn id="8" dur="4000" fill="hold"/>
                                        <p:tgtEl>
                                          <p:spTgt spid="6"/>
                                        </p:tgtEl>
                                        <p:attrNameLst>
                                          <p:attrName>ppt_h</p:attrName>
                                        </p:attrNameLst>
                                      </p:cBhvr>
                                      <p:tavLst>
                                        <p:tav tm="0">
                                          <p:val>
                                            <p:strVal val="#ppt_h"/>
                                          </p:val>
                                        </p:tav>
                                        <p:tav tm="100000">
                                          <p:val>
                                            <p:strVal val="#ppt_h"/>
                                          </p:val>
                                        </p:tav>
                                      </p:tavLst>
                                    </p:anim>
                                  </p:childTnLst>
                                </p:cTn>
                              </p:par>
                              <p:par>
                                <p:cTn id="9" presetID="14" presetClass="entr" presetSubtype="5"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randombar(vertical)">
                                      <p:cBhvr>
                                        <p:cTn id="11" dur="3500"/>
                                        <p:tgtEl>
                                          <p:spTgt spid="6"/>
                                        </p:tgtEl>
                                      </p:cBhvr>
                                    </p:animEffect>
                                  </p:childTnLst>
                                </p:cTn>
                              </p:par>
                              <p:par>
                                <p:cTn id="12" presetID="4"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in)">
                                      <p:cBhvr>
                                        <p:cTn id="14" dur="4000"/>
                                        <p:tgtEl>
                                          <p:spTgt spid="5"/>
                                        </p:tgtEl>
                                      </p:cBhvr>
                                    </p:animEffect>
                                  </p:childTnLst>
                                </p:cTn>
                              </p:par>
                              <p:par>
                                <p:cTn id="15" presetID="17"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fltVal val="0"/>
                                          </p:val>
                                        </p:tav>
                                        <p:tav tm="100000">
                                          <p:val>
                                            <p:strVal val="#ppt_w"/>
                                          </p:val>
                                        </p:tav>
                                      </p:tavLst>
                                    </p:anim>
                                    <p:anim calcmode="lin" valueType="num">
                                      <p:cBhvr>
                                        <p:cTn id="18" dur="4000" fill="hold"/>
                                        <p:tgtEl>
                                          <p:spTgt spid="5"/>
                                        </p:tgtEl>
                                        <p:attrNameLst>
                                          <p:attrName>ppt_h</p:attrName>
                                        </p:attrNameLst>
                                      </p:cBhvr>
                                      <p:tavLst>
                                        <p:tav tm="0">
                                          <p:val>
                                            <p:strVal val="#ppt_h"/>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4000" fill="hold"/>
                                        <p:tgtEl>
                                          <p:spTgt spid="5"/>
                                        </p:tgtEl>
                                        <p:attrNameLst>
                                          <p:attrName>ppt_w</p:attrName>
                                        </p:attrNameLst>
                                      </p:cBhvr>
                                      <p:tavLst>
                                        <p:tav tm="0">
                                          <p:val>
                                            <p:fltVal val="0"/>
                                          </p:val>
                                        </p:tav>
                                        <p:tav tm="100000">
                                          <p:val>
                                            <p:strVal val="#ppt_w"/>
                                          </p:val>
                                        </p:tav>
                                      </p:tavLst>
                                    </p:anim>
                                    <p:anim calcmode="lin" valueType="num">
                                      <p:cBhvr>
                                        <p:cTn id="22" dur="4000" fill="hold"/>
                                        <p:tgtEl>
                                          <p:spTgt spid="5"/>
                                        </p:tgtEl>
                                        <p:attrNameLst>
                                          <p:attrName>ppt_h</p:attrName>
                                        </p:attrNameLst>
                                      </p:cBhvr>
                                      <p:tavLst>
                                        <p:tav tm="0">
                                          <p:val>
                                            <p:fltVal val="0"/>
                                          </p:val>
                                        </p:tav>
                                        <p:tav tm="100000">
                                          <p:val>
                                            <p:strVal val="#ppt_h"/>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 Desembarco en la Playa Omaha en la mañana del 6 de junio de 1944.jpg"/>
          <p:cNvPicPr>
            <a:picLocks noChangeAspect="1"/>
          </p:cNvPicPr>
          <p:nvPr/>
        </p:nvPicPr>
        <p:blipFill>
          <a:blip r:embed="rId2" cstate="print"/>
          <a:stretch>
            <a:fillRect/>
          </a:stretch>
        </p:blipFill>
        <p:spPr bwMode="auto">
          <a:xfrm>
            <a:off x="-180528" y="-166836"/>
            <a:ext cx="9324528" cy="5881836"/>
          </a:xfrm>
          <a:prstGeom prst="rect">
            <a:avLst/>
          </a:prstGeom>
          <a:noFill/>
          <a:ln w="9525">
            <a:noFill/>
            <a:miter lim="800000"/>
            <a:headEnd/>
            <a:tailEnd/>
          </a:ln>
        </p:spPr>
      </p:pic>
      <p:pic>
        <p:nvPicPr>
          <p:cNvPr id="5" name="4 Imagen" descr="04 Desembarco en la Playa Omaha en la mañana del 6 de junio de 1944.jpg"/>
          <p:cNvPicPr>
            <a:picLocks noChangeAspect="1"/>
          </p:cNvPicPr>
          <p:nvPr/>
        </p:nvPicPr>
        <p:blipFill>
          <a:blip r:embed="rId2" cstate="print"/>
          <a:stretch>
            <a:fillRect/>
          </a:stretch>
        </p:blipFill>
        <p:spPr bwMode="auto">
          <a:xfrm>
            <a:off x="-180528" y="-166836"/>
            <a:ext cx="9324528" cy="5881836"/>
          </a:xfrm>
          <a:prstGeom prst="rect">
            <a:avLst/>
          </a:prstGeom>
          <a:noFill/>
          <a:ln w="9525">
            <a:noFill/>
            <a:miter lim="800000"/>
            <a:headEnd/>
            <a:tailEnd/>
          </a:ln>
        </p:spPr>
      </p:pic>
      <p:sp>
        <p:nvSpPr>
          <p:cNvPr id="7" name="6 CuadroTexto"/>
          <p:cNvSpPr txBox="1"/>
          <p:nvPr/>
        </p:nvSpPr>
        <p:spPr>
          <a:xfrm>
            <a:off x="395536" y="4945732"/>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recreación de tren minero nos traslada, a través de la galería minera de la </a:t>
            </a:r>
            <a:r>
              <a:rPr lang="es-ES" i="1" dirty="0" err="1" smtClean="0">
                <a:effectLst>
                  <a:glow rad="101600">
                    <a:srgbClr val="C00000">
                      <a:alpha val="60000"/>
                    </a:srgbClr>
                  </a:glow>
                  <a:outerShdw blurRad="38100" dist="38100" dir="2700000" algn="tl">
                    <a:srgbClr val="000000">
                      <a:alpha val="43137"/>
                    </a:srgbClr>
                  </a:outerShdw>
                </a:effectLst>
              </a:rPr>
              <a:t>Isidra</a:t>
            </a:r>
            <a:r>
              <a:rPr lang="es-ES" i="1" dirty="0" smtClean="0">
                <a:effectLst>
                  <a:glow rad="101600">
                    <a:srgbClr val="C00000">
                      <a:alpha val="60000"/>
                    </a:srgbClr>
                  </a:glow>
                  <a:outerShdw blurRad="38100" dist="38100" dir="2700000" algn="tl">
                    <a:srgbClr val="000000">
                      <a:alpha val="43137"/>
                    </a:srgbClr>
                  </a:outerShdw>
                </a:effectLst>
              </a:rPr>
              <a:t>, hasta llegar a la cueva.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8000">
        <p:blinds dir="vert"/>
      </p:transition>
    </mc:Choice>
    <mc:Fallback>
      <p:transition spd="slow" advTm="18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4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ppt_w+.3"/>
                                          </p:val>
                                        </p:tav>
                                        <p:tav tm="100000">
                                          <p:val>
                                            <p:strVal val="#ppt_w"/>
                                          </p:val>
                                        </p:tav>
                                      </p:tavLst>
                                    </p:anim>
                                    <p:anim calcmode="lin" valueType="num">
                                      <p:cBhvr>
                                        <p:cTn id="11" dur="4000" fill="hold"/>
                                        <p:tgtEl>
                                          <p:spTgt spid="4"/>
                                        </p:tgtEl>
                                        <p:attrNameLst>
                                          <p:attrName>ppt_h</p:attrName>
                                        </p:attrNameLst>
                                      </p:cBhvr>
                                      <p:tavLst>
                                        <p:tav tm="0">
                                          <p:val>
                                            <p:strVal val="#ppt_h"/>
                                          </p:val>
                                        </p:tav>
                                        <p:tav tm="100000">
                                          <p:val>
                                            <p:strVal val="#ppt_h"/>
                                          </p:val>
                                        </p:tav>
                                      </p:tavLst>
                                    </p:anim>
                                    <p:animEffect transition="in" filter="fade">
                                      <p:cBhvr>
                                        <p:cTn id="12" dur="4000"/>
                                        <p:tgtEl>
                                          <p:spTgt spid="4"/>
                                        </p:tgtEl>
                                      </p:cBhvr>
                                    </p:animEffect>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4000"/>
                                        <p:tgtEl>
                                          <p:spTgt spid="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p:val>
                                            <p:strVal val="#ppt_w+.3"/>
                                          </p:val>
                                        </p:tav>
                                        <p:tav tm="100000">
                                          <p:val>
                                            <p:strVal val="#ppt_w"/>
                                          </p:val>
                                        </p:tav>
                                      </p:tavLst>
                                    </p:anim>
                                    <p:anim calcmode="lin" valueType="num">
                                      <p:cBhvr>
                                        <p:cTn id="19" dur="4000" fill="hold"/>
                                        <p:tgtEl>
                                          <p:spTgt spid="5"/>
                                        </p:tgtEl>
                                        <p:attrNameLst>
                                          <p:attrName>ppt_h</p:attrName>
                                        </p:attrNameLst>
                                      </p:cBhvr>
                                      <p:tavLst>
                                        <p:tav tm="0">
                                          <p:val>
                                            <p:strVal val="#ppt_h"/>
                                          </p:val>
                                        </p:tav>
                                        <p:tav tm="100000">
                                          <p:val>
                                            <p:strVal val="#ppt_h"/>
                                          </p:val>
                                        </p:tav>
                                      </p:tavLst>
                                    </p:anim>
                                    <p:animEffect transition="in" filter="fade">
                                      <p:cBhvr>
                                        <p:cTn id="20" dur="4000"/>
                                        <p:tgtEl>
                                          <p:spTgt spid="5"/>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 mascaron de proa.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5" name="4 Imagen" descr="45 mascaron de proa.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7" name="6 CuadroTexto"/>
          <p:cNvSpPr txBox="1"/>
          <p:nvPr/>
        </p:nvSpPr>
        <p:spPr>
          <a:xfrm>
            <a:off x="539552" y="4945732"/>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vez allá, se realiza un circuito a pie a través de las galerías y salas de La Gorda, Los Fantasmas, Mirador de </a:t>
            </a:r>
            <a:r>
              <a:rPr lang="es-ES" i="1" dirty="0" err="1" smtClean="0">
                <a:effectLst>
                  <a:glow rad="101600">
                    <a:srgbClr val="C00000">
                      <a:alpha val="60000"/>
                    </a:srgbClr>
                  </a:glow>
                  <a:outerShdw blurRad="38100" dist="38100" dir="2700000" algn="tl">
                    <a:srgbClr val="000000">
                      <a:alpha val="43137"/>
                    </a:srgbClr>
                  </a:outerShdw>
                </a:effectLst>
              </a:rPr>
              <a:t>Lacuerre</a:t>
            </a:r>
            <a:r>
              <a:rPr lang="es-ES" i="1" dirty="0" smtClean="0">
                <a:effectLst>
                  <a:glow rad="101600">
                    <a:srgbClr val="C00000">
                      <a:alpha val="60000"/>
                    </a:srgbClr>
                  </a:glow>
                  <a:outerShdw blurRad="38100" dist="38100" dir="2700000" algn="tl">
                    <a:srgbClr val="000000">
                      <a:alpha val="43137"/>
                    </a:srgbClr>
                  </a:outerShdw>
                </a:effectLst>
              </a:rPr>
              <a:t>, Centinelas y ópera.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blinds/>
      </p:transition>
    </mc:Choice>
    <mc:Fallback>
      <p:transition spd="slow" advTm="20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4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ppt_w+.3"/>
                                          </p:val>
                                        </p:tav>
                                        <p:tav tm="100000">
                                          <p:val>
                                            <p:strVal val="#ppt_w"/>
                                          </p:val>
                                        </p:tav>
                                      </p:tavLst>
                                    </p:anim>
                                    <p:anim calcmode="lin" valueType="num">
                                      <p:cBhvr>
                                        <p:cTn id="11" dur="4000" fill="hold"/>
                                        <p:tgtEl>
                                          <p:spTgt spid="4"/>
                                        </p:tgtEl>
                                        <p:attrNameLst>
                                          <p:attrName>ppt_h</p:attrName>
                                        </p:attrNameLst>
                                      </p:cBhvr>
                                      <p:tavLst>
                                        <p:tav tm="0">
                                          <p:val>
                                            <p:strVal val="#ppt_h"/>
                                          </p:val>
                                        </p:tav>
                                        <p:tav tm="100000">
                                          <p:val>
                                            <p:strVal val="#ppt_h"/>
                                          </p:val>
                                        </p:tav>
                                      </p:tavLst>
                                    </p:anim>
                                    <p:animEffect transition="in" filter="fade">
                                      <p:cBhvr>
                                        <p:cTn id="12" dur="4000"/>
                                        <p:tgtEl>
                                          <p:spTgt spid="4"/>
                                        </p:tgtEl>
                                      </p:cBhvr>
                                    </p:animEffect>
                                  </p:childTnLst>
                                </p:cTn>
                              </p:par>
                              <p:par>
                                <p:cTn id="13" presetID="16" presetClass="entr" presetSubtype="37"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Vertical)">
                                      <p:cBhvr>
                                        <p:cTn id="15" dur="4000"/>
                                        <p:tgtEl>
                                          <p:spTgt spid="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p:val>
                                            <p:strVal val="#ppt_w+.3"/>
                                          </p:val>
                                        </p:tav>
                                        <p:tav tm="100000">
                                          <p:val>
                                            <p:strVal val="#ppt_w"/>
                                          </p:val>
                                        </p:tav>
                                      </p:tavLst>
                                    </p:anim>
                                    <p:anim calcmode="lin" valueType="num">
                                      <p:cBhvr>
                                        <p:cTn id="19" dur="4000" fill="hold"/>
                                        <p:tgtEl>
                                          <p:spTgt spid="5"/>
                                        </p:tgtEl>
                                        <p:attrNameLst>
                                          <p:attrName>ppt_h</p:attrName>
                                        </p:attrNameLst>
                                      </p:cBhvr>
                                      <p:tavLst>
                                        <p:tav tm="0">
                                          <p:val>
                                            <p:strVal val="#ppt_h"/>
                                          </p:val>
                                        </p:tav>
                                        <p:tav tm="100000">
                                          <p:val>
                                            <p:strVal val="#ppt_h"/>
                                          </p:val>
                                        </p:tav>
                                      </p:tavLst>
                                    </p:anim>
                                    <p:animEffect transition="in" filter="fade">
                                      <p:cBhvr>
                                        <p:cTn id="20" dur="4000"/>
                                        <p:tgtEl>
                                          <p:spTgt spid="5"/>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 mascaron de pro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45 mascaron de pro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467544" y="4657700"/>
            <a:ext cx="7992888" cy="923330"/>
          </a:xfrm>
          <a:prstGeom prst="rect">
            <a:avLst/>
          </a:prstGeom>
          <a:noFill/>
        </p:spPr>
        <p:txBody>
          <a:bodyPr wrap="square" rtlCol="0">
            <a:spAutoFit/>
          </a:bodyPr>
          <a:lstStyle/>
          <a:p>
            <a:r>
              <a:rPr lang="es-ES" dirty="0" smtClean="0"/>
              <a:t> </a:t>
            </a:r>
            <a:r>
              <a:rPr lang="es-ES" i="1" dirty="0" smtClean="0">
                <a:effectLst>
                  <a:glow rad="101600">
                    <a:srgbClr val="C00000">
                      <a:alpha val="60000"/>
                    </a:srgbClr>
                  </a:glow>
                  <a:outerShdw blurRad="38100" dist="38100" dir="2700000" algn="tl">
                    <a:srgbClr val="000000">
                      <a:alpha val="43137"/>
                    </a:srgbClr>
                  </a:outerShdw>
                </a:effectLst>
              </a:rPr>
              <a:t>La narración explicativa introductoria, la iluminación, los colores, los efectos acústicos y musicales, y la atmósfera que se respira harán del recorrido de 1 hora un recuerdo inolvidable.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5000">
        <p:checker/>
      </p:transition>
    </mc:Choice>
    <mc:Fallback>
      <p:transition spd="slow" advTm="25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4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ppt_w+.3"/>
                                          </p:val>
                                        </p:tav>
                                        <p:tav tm="100000">
                                          <p:val>
                                            <p:strVal val="#ppt_w"/>
                                          </p:val>
                                        </p:tav>
                                      </p:tavLst>
                                    </p:anim>
                                    <p:anim calcmode="lin" valueType="num">
                                      <p:cBhvr>
                                        <p:cTn id="11" dur="4000" fill="hold"/>
                                        <p:tgtEl>
                                          <p:spTgt spid="4"/>
                                        </p:tgtEl>
                                        <p:attrNameLst>
                                          <p:attrName>ppt_h</p:attrName>
                                        </p:attrNameLst>
                                      </p:cBhvr>
                                      <p:tavLst>
                                        <p:tav tm="0">
                                          <p:val>
                                            <p:strVal val="#ppt_h"/>
                                          </p:val>
                                        </p:tav>
                                        <p:tav tm="100000">
                                          <p:val>
                                            <p:strVal val="#ppt_h"/>
                                          </p:val>
                                        </p:tav>
                                      </p:tavLst>
                                    </p:anim>
                                    <p:animEffect transition="in" filter="fade">
                                      <p:cBhvr>
                                        <p:cTn id="12" dur="4000"/>
                                        <p:tgtEl>
                                          <p:spTgt spid="4"/>
                                        </p:tgtEl>
                                      </p:cBhvr>
                                    </p:animEffect>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4000"/>
                                        <p:tgtEl>
                                          <p:spTgt spid="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p:val>
                                            <p:strVal val="#ppt_w+.3"/>
                                          </p:val>
                                        </p:tav>
                                        <p:tav tm="100000">
                                          <p:val>
                                            <p:strVal val="#ppt_w"/>
                                          </p:val>
                                        </p:tav>
                                      </p:tavLst>
                                    </p:anim>
                                    <p:anim calcmode="lin" valueType="num">
                                      <p:cBhvr>
                                        <p:cTn id="19" dur="4000" fill="hold"/>
                                        <p:tgtEl>
                                          <p:spTgt spid="5"/>
                                        </p:tgtEl>
                                        <p:attrNameLst>
                                          <p:attrName>ppt_h</p:attrName>
                                        </p:attrNameLst>
                                      </p:cBhvr>
                                      <p:tavLst>
                                        <p:tav tm="0">
                                          <p:val>
                                            <p:strVal val="#ppt_h"/>
                                          </p:val>
                                        </p:tav>
                                        <p:tav tm="100000">
                                          <p:val>
                                            <p:strVal val="#ppt_h"/>
                                          </p:val>
                                        </p:tav>
                                      </p:tavLst>
                                    </p:anim>
                                    <p:animEffect transition="in" filter="fade">
                                      <p:cBhvr>
                                        <p:cTn id="20" dur="4000"/>
                                        <p:tgtEl>
                                          <p:spTgt spid="5"/>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1" name="Picture 5" descr="C:\Users\Ana María\Desktop\ENAGUA.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Picture 5" descr="C:\Users\Ana María\Desktop\ENAGUA.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7" name="Picture 5" descr="C:\Users\Ana María\Desktop\ENAGUA.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Situada en un entorno natural de gran belleza, entre los municipios de </a:t>
            </a:r>
            <a:r>
              <a:rPr lang="es-ES" i="1" dirty="0" err="1" smtClean="0">
                <a:effectLst>
                  <a:glow rad="101600">
                    <a:srgbClr val="C00000">
                      <a:alpha val="60000"/>
                    </a:srgbClr>
                  </a:glow>
                  <a:outerShdw blurRad="38100" dist="38100" dir="2700000" algn="tl">
                    <a:srgbClr val="000000">
                      <a:alpha val="43137"/>
                    </a:srgbClr>
                  </a:outerShdw>
                </a:effectLst>
              </a:rPr>
              <a:t>Valdáliga</a:t>
            </a:r>
            <a:r>
              <a:rPr lang="es-ES" i="1" dirty="0" smtClean="0">
                <a:effectLst>
                  <a:glow rad="101600">
                    <a:srgbClr val="C00000">
                      <a:alpha val="60000"/>
                    </a:srgbClr>
                  </a:glow>
                  <a:outerShdw blurRad="38100" dist="38100" dir="2700000" algn="tl">
                    <a:srgbClr val="000000">
                      <a:alpha val="43137"/>
                    </a:srgbClr>
                  </a:outerShdw>
                </a:effectLst>
              </a:rPr>
              <a:t>, Herrerías y </a:t>
            </a:r>
            <a:r>
              <a:rPr lang="es-ES" i="1" dirty="0" err="1" smtClean="0">
                <a:effectLst>
                  <a:glow rad="101600">
                    <a:srgbClr val="C00000">
                      <a:alpha val="60000"/>
                    </a:srgbClr>
                  </a:glow>
                  <a:outerShdw blurRad="38100" dist="38100" dir="2700000" algn="tl">
                    <a:srgbClr val="000000">
                      <a:alpha val="43137"/>
                    </a:srgbClr>
                  </a:outerShdw>
                </a:effectLst>
              </a:rPr>
              <a:t>Rionansa</a:t>
            </a:r>
            <a:r>
              <a:rPr lang="es-ES" i="1" dirty="0" smtClean="0">
                <a:effectLst>
                  <a:glow rad="101600">
                    <a:srgbClr val="C00000">
                      <a:alpha val="60000"/>
                    </a:srgbClr>
                  </a:glow>
                  <a:outerShdw blurRad="38100" dist="38100" dir="2700000" algn="tl">
                    <a:srgbClr val="000000">
                      <a:alpha val="43137"/>
                    </a:srgbClr>
                  </a:outerShdw>
                </a:effectLst>
              </a:rPr>
              <a:t>, es conocida desde finales del siglo XIX debido a la explotación de las minas de La Florida, pero en su interior guarda también un auténtico “paraíso” natural conformado por impresionantes formaciones.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4000">
        <p:checker dir="vert"/>
      </p:transition>
    </mc:Choice>
    <mc:Fallback>
      <p:transition spd="slow" advTm="34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9221"/>
                                        </p:tgtEl>
                                      </p:cBhvr>
                                    </p:animEffect>
                                    <p:set>
                                      <p:cBhvr>
                                        <p:cTn id="7" dur="1" fill="hold">
                                          <p:stCondLst>
                                            <p:cond delay="2999"/>
                                          </p:stCondLst>
                                        </p:cTn>
                                        <p:tgtEl>
                                          <p:spTgt spid="9221"/>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3000"/>
                                        <p:tgtEl>
                                          <p:spTgt spid="6"/>
                                        </p:tgtEl>
                                      </p:cBhvr>
                                    </p:animEffect>
                                  </p:childTnLst>
                                </p:cTn>
                              </p:par>
                              <p:par>
                                <p:cTn id="11" presetID="23" presetClass="entr" presetSubtype="28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ppt_w</p:attrName>
                                        </p:attrNameLst>
                                      </p:cBhvr>
                                      <p:tavLst>
                                        <p:tav tm="0">
                                          <p:val>
                                            <p:strVal val="4/3*#ppt_w"/>
                                          </p:val>
                                        </p:tav>
                                        <p:tav tm="100000">
                                          <p:val>
                                            <p:strVal val="#ppt_w"/>
                                          </p:val>
                                        </p:tav>
                                      </p:tavLst>
                                    </p:anim>
                                    <p:anim calcmode="lin" valueType="num">
                                      <p:cBhvr>
                                        <p:cTn id="14" dur="3000" fill="hold"/>
                                        <p:tgtEl>
                                          <p:spTgt spid="7"/>
                                        </p:tgtEl>
                                        <p:attrNameLst>
                                          <p:attrName>ppt_h</p:attrName>
                                        </p:attrNameLst>
                                      </p:cBhvr>
                                      <p:tavLst>
                                        <p:tav tm="0">
                                          <p:val>
                                            <p:strVal val="4/3*#ppt_h"/>
                                          </p:val>
                                        </p:tav>
                                        <p:tav tm="100000">
                                          <p:val>
                                            <p:strVal val="#ppt_h"/>
                                          </p:val>
                                        </p:tav>
                                      </p:tavLst>
                                    </p:anim>
                                  </p:childTnLst>
                                </p:cTn>
                              </p:par>
                              <p:par>
                                <p:cTn id="15" presetID="8"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diamond(in)">
                                      <p:cBhvr>
                                        <p:cTn id="17" dur="3000"/>
                                        <p:tgtEl>
                                          <p:spTgt spid="7"/>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na María\Desktop\leto_zhara_more_plyazh_palmy_pesok.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3" name="Picture 6" descr="C:\Users\Ana María\Desktop\leto_zhara_more_plyazh_palmy_pesok.jpg"/>
          <p:cNvPicPr>
            <a:picLocks noChangeAspect="1" noChangeArrowheads="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4" name="Picture 6" descr="C:\Users\Ana María\Desktop\leto_zhara_more_plyazh_palmy_pesok.jpg"/>
          <p:cNvPicPr>
            <a:picLocks noChangeAspect="1" noChangeArrowheads="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5" name="Picture 6" descr="C:\Users\Ana María\Desktop\leto_zhara_more_plyazh_palmy_pesok.jpg"/>
          <p:cNvPicPr>
            <a:picLocks noChangeAspect="1" noChangeArrowheads="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sp>
        <p:nvSpPr>
          <p:cNvPr id="6" name="5 CuadroTexto"/>
          <p:cNvSpPr txBox="1"/>
          <p:nvPr/>
        </p:nvSpPr>
        <p:spPr>
          <a:xfrm>
            <a:off x="395536" y="4945732"/>
            <a:ext cx="8280920" cy="646331"/>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El </a:t>
            </a:r>
            <a:r>
              <a:rPr lang="es-ES" b="1" i="1" dirty="0" err="1" smtClean="0">
                <a:effectLst>
                  <a:glow rad="101600">
                    <a:srgbClr val="C00000">
                      <a:alpha val="60000"/>
                    </a:srgbClr>
                  </a:glow>
                  <a:outerShdw blurRad="38100" dist="38100" dir="2700000" algn="tl">
                    <a:srgbClr val="000000">
                      <a:alpha val="43137"/>
                    </a:srgbClr>
                  </a:outerShdw>
                </a:effectLst>
              </a:rPr>
              <a:t>Soplao</a:t>
            </a:r>
            <a:r>
              <a:rPr lang="es-ES" i="1" dirty="0" smtClean="0">
                <a:effectLst>
                  <a:glow rad="101600">
                    <a:srgbClr val="C00000">
                      <a:alpha val="60000"/>
                    </a:srgbClr>
                  </a:glow>
                  <a:outerShdw blurRad="38100" dist="38100" dir="2700000" algn="tl">
                    <a:srgbClr val="000000">
                      <a:alpha val="43137"/>
                    </a:srgbClr>
                  </a:outerShdw>
                </a:effectLst>
              </a:rPr>
              <a:t> es una </a:t>
            </a:r>
            <a:r>
              <a:rPr lang="es-ES" b="1" i="1" dirty="0" smtClean="0">
                <a:effectLst>
                  <a:glow rad="101600">
                    <a:srgbClr val="C00000">
                      <a:alpha val="60000"/>
                    </a:srgbClr>
                  </a:glow>
                  <a:outerShdw blurRad="38100" dist="38100" dir="2700000" algn="tl">
                    <a:srgbClr val="000000">
                      <a:alpha val="43137"/>
                    </a:srgbClr>
                  </a:outerShdw>
                </a:effectLst>
              </a:rPr>
              <a:t>cueva </a:t>
            </a:r>
            <a:r>
              <a:rPr lang="es-ES" i="1" dirty="0" smtClean="0">
                <a:effectLst>
                  <a:glow rad="101600">
                    <a:srgbClr val="C00000">
                      <a:alpha val="60000"/>
                    </a:srgbClr>
                  </a:glow>
                  <a:outerShdw blurRad="38100" dist="38100" dir="2700000" algn="tl">
                    <a:srgbClr val="000000">
                      <a:alpha val="43137"/>
                    </a:srgbClr>
                  </a:outerShdw>
                </a:effectLst>
              </a:rPr>
              <a:t>única e irrepetible, una referencia para la espeleología mundial, de la misma manera que Altamira lo es para el arte prehistórico.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1000">
        <p:wheel spokes="1"/>
      </p:transition>
    </mc:Choice>
    <mc:Fallback>
      <p:transition spd="slow" advTm="21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4000"/>
                                        <p:tgtEl>
                                          <p:spTgt spid="2"/>
                                        </p:tgtEl>
                                      </p:cBhvr>
                                    </p:animEffect>
                                  </p:childTnLst>
                                </p:cTn>
                              </p:par>
                              <p:par>
                                <p:cTn id="8" presetID="2" presetClass="entr" presetSubtype="9"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4000" fill="hold"/>
                                        <p:tgtEl>
                                          <p:spTgt spid="2"/>
                                        </p:tgtEl>
                                        <p:attrNameLst>
                                          <p:attrName>ppt_x</p:attrName>
                                        </p:attrNameLst>
                                      </p:cBhvr>
                                      <p:tavLst>
                                        <p:tav tm="0">
                                          <p:val>
                                            <p:strVal val="0-#ppt_w/2"/>
                                          </p:val>
                                        </p:tav>
                                        <p:tav tm="100000">
                                          <p:val>
                                            <p:strVal val="#ppt_x"/>
                                          </p:val>
                                        </p:tav>
                                      </p:tavLst>
                                    </p:anim>
                                    <p:anim calcmode="lin" valueType="num">
                                      <p:cBhvr additive="base">
                                        <p:cTn id="11" dur="4000" fill="hold"/>
                                        <p:tgtEl>
                                          <p:spTgt spid="2"/>
                                        </p:tgtEl>
                                        <p:attrNameLst>
                                          <p:attrName>ppt_y</p:attrName>
                                        </p:attrNameLst>
                                      </p:cBhvr>
                                      <p:tavLst>
                                        <p:tav tm="0">
                                          <p:val>
                                            <p:strVal val="0-#ppt_h/2"/>
                                          </p:val>
                                        </p:tav>
                                        <p:tav tm="100000">
                                          <p:val>
                                            <p:strVal val="#ppt_y"/>
                                          </p:val>
                                        </p:tav>
                                      </p:tavLst>
                                    </p:anim>
                                  </p:childTnLst>
                                </p:cTn>
                              </p:par>
                              <p:par>
                                <p:cTn id="12" presetID="8" presetClass="emph" presetSubtype="0" fill="hold" nodeType="withEffect">
                                  <p:stCondLst>
                                    <p:cond delay="0"/>
                                  </p:stCondLst>
                                  <p:childTnLst>
                                    <p:animRot by="-21600000">
                                      <p:cBhvr>
                                        <p:cTn id="13" dur="4000" fill="hold"/>
                                        <p:tgtEl>
                                          <p:spTgt spid="2"/>
                                        </p:tgtEl>
                                        <p:attrNameLst>
                                          <p:attrName>r</p:attrName>
                                        </p:attrNameLst>
                                      </p:cBhvr>
                                    </p:animRot>
                                  </p:childTnLst>
                                </p:cTn>
                              </p:par>
                              <p:par>
                                <p:cTn id="14" presetID="4" presetClass="entr" presetSubtype="16"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box(in)">
                                      <p:cBhvr>
                                        <p:cTn id="16" dur="4000"/>
                                        <p:tgtEl>
                                          <p:spTgt spid="3"/>
                                        </p:tgtEl>
                                      </p:cBhvr>
                                    </p:animEffect>
                                  </p:childTnLst>
                                </p:cTn>
                              </p:par>
                              <p:par>
                                <p:cTn id="17" presetID="2" presetClass="entr" presetSubtype="3"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4000" fill="hold"/>
                                        <p:tgtEl>
                                          <p:spTgt spid="3"/>
                                        </p:tgtEl>
                                        <p:attrNameLst>
                                          <p:attrName>ppt_x</p:attrName>
                                        </p:attrNameLst>
                                      </p:cBhvr>
                                      <p:tavLst>
                                        <p:tav tm="0">
                                          <p:val>
                                            <p:strVal val="1+#ppt_w/2"/>
                                          </p:val>
                                        </p:tav>
                                        <p:tav tm="100000">
                                          <p:val>
                                            <p:strVal val="#ppt_x"/>
                                          </p:val>
                                        </p:tav>
                                      </p:tavLst>
                                    </p:anim>
                                    <p:anim calcmode="lin" valueType="num">
                                      <p:cBhvr additive="base">
                                        <p:cTn id="20" dur="4000" fill="hold"/>
                                        <p:tgtEl>
                                          <p:spTgt spid="3"/>
                                        </p:tgtEl>
                                        <p:attrNameLst>
                                          <p:attrName>ppt_y</p:attrName>
                                        </p:attrNameLst>
                                      </p:cBhvr>
                                      <p:tavLst>
                                        <p:tav tm="0">
                                          <p:val>
                                            <p:strVal val="0-#ppt_h/2"/>
                                          </p:val>
                                        </p:tav>
                                        <p:tav tm="100000">
                                          <p:val>
                                            <p:strVal val="#ppt_y"/>
                                          </p:val>
                                        </p:tav>
                                      </p:tavLst>
                                    </p:anim>
                                  </p:childTnLst>
                                </p:cTn>
                              </p:par>
                              <p:par>
                                <p:cTn id="21" presetID="8" presetClass="emph" presetSubtype="0" fill="hold" nodeType="withEffect">
                                  <p:stCondLst>
                                    <p:cond delay="0"/>
                                  </p:stCondLst>
                                  <p:childTnLst>
                                    <p:animRot by="21600000">
                                      <p:cBhvr>
                                        <p:cTn id="22" dur="4000" fill="hold"/>
                                        <p:tgtEl>
                                          <p:spTgt spid="3"/>
                                        </p:tgtEl>
                                        <p:attrNameLst>
                                          <p:attrName>r</p:attrName>
                                        </p:attrNameLst>
                                      </p:cBhvr>
                                    </p:animRot>
                                  </p:childTnLst>
                                </p:cTn>
                              </p:par>
                              <p:par>
                                <p:cTn id="23" presetID="4"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in)">
                                      <p:cBhvr>
                                        <p:cTn id="25" dur="4000"/>
                                        <p:tgtEl>
                                          <p:spTgt spid="4"/>
                                        </p:tgtEl>
                                      </p:cBhvr>
                                    </p:animEffect>
                                  </p:childTnLst>
                                </p:cTn>
                              </p:par>
                              <p:par>
                                <p:cTn id="26" presetID="2" presetClass="entr" presetSubtype="1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4000" fill="hold"/>
                                        <p:tgtEl>
                                          <p:spTgt spid="4"/>
                                        </p:tgtEl>
                                        <p:attrNameLst>
                                          <p:attrName>ppt_x</p:attrName>
                                        </p:attrNameLst>
                                      </p:cBhvr>
                                      <p:tavLst>
                                        <p:tav tm="0">
                                          <p:val>
                                            <p:strVal val="0-#ppt_w/2"/>
                                          </p:val>
                                        </p:tav>
                                        <p:tav tm="100000">
                                          <p:val>
                                            <p:strVal val="#ppt_x"/>
                                          </p:val>
                                        </p:tav>
                                      </p:tavLst>
                                    </p:anim>
                                    <p:anim calcmode="lin" valueType="num">
                                      <p:cBhvr additive="base">
                                        <p:cTn id="29" dur="4000" fill="hold"/>
                                        <p:tgtEl>
                                          <p:spTgt spid="4"/>
                                        </p:tgtEl>
                                        <p:attrNameLst>
                                          <p:attrName>ppt_y</p:attrName>
                                        </p:attrNameLst>
                                      </p:cBhvr>
                                      <p:tavLst>
                                        <p:tav tm="0">
                                          <p:val>
                                            <p:strVal val="1+#ppt_h/2"/>
                                          </p:val>
                                        </p:tav>
                                        <p:tav tm="100000">
                                          <p:val>
                                            <p:strVal val="#ppt_y"/>
                                          </p:val>
                                        </p:tav>
                                      </p:tavLst>
                                    </p:anim>
                                  </p:childTnLst>
                                </p:cTn>
                              </p:par>
                              <p:par>
                                <p:cTn id="30" presetID="8" presetClass="emph" presetSubtype="0" fill="hold" nodeType="withEffect">
                                  <p:stCondLst>
                                    <p:cond delay="0"/>
                                  </p:stCondLst>
                                  <p:childTnLst>
                                    <p:animRot by="21600000">
                                      <p:cBhvr>
                                        <p:cTn id="31" dur="4000" fill="hold"/>
                                        <p:tgtEl>
                                          <p:spTgt spid="4"/>
                                        </p:tgtEl>
                                        <p:attrNameLst>
                                          <p:attrName>r</p:attrName>
                                        </p:attrNameLst>
                                      </p:cBhvr>
                                    </p:animRot>
                                  </p:childTnLst>
                                </p:cTn>
                              </p:par>
                              <p:par>
                                <p:cTn id="32" presetID="4" presetClass="entr" presetSubtype="16"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box(in)">
                                      <p:cBhvr>
                                        <p:cTn id="34" dur="4000"/>
                                        <p:tgtEl>
                                          <p:spTgt spid="5"/>
                                        </p:tgtEl>
                                      </p:cBhvr>
                                    </p:animEffect>
                                  </p:childTnLst>
                                </p:cTn>
                              </p:par>
                              <p:par>
                                <p:cTn id="35" presetID="2" presetClass="entr" presetSubtype="6"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4000" fill="hold"/>
                                        <p:tgtEl>
                                          <p:spTgt spid="5"/>
                                        </p:tgtEl>
                                        <p:attrNameLst>
                                          <p:attrName>ppt_x</p:attrName>
                                        </p:attrNameLst>
                                      </p:cBhvr>
                                      <p:tavLst>
                                        <p:tav tm="0">
                                          <p:val>
                                            <p:strVal val="1+#ppt_w/2"/>
                                          </p:val>
                                        </p:tav>
                                        <p:tav tm="100000">
                                          <p:val>
                                            <p:strVal val="#ppt_x"/>
                                          </p:val>
                                        </p:tav>
                                      </p:tavLst>
                                    </p:anim>
                                    <p:anim calcmode="lin" valueType="num">
                                      <p:cBhvr additive="base">
                                        <p:cTn id="38" dur="4000" fill="hold"/>
                                        <p:tgtEl>
                                          <p:spTgt spid="5"/>
                                        </p:tgtEl>
                                        <p:attrNameLst>
                                          <p:attrName>ppt_y</p:attrName>
                                        </p:attrNameLst>
                                      </p:cBhvr>
                                      <p:tavLst>
                                        <p:tav tm="0">
                                          <p:val>
                                            <p:strVal val="1+#ppt_h/2"/>
                                          </p:val>
                                        </p:tav>
                                        <p:tav tm="100000">
                                          <p:val>
                                            <p:strVal val="#ppt_y"/>
                                          </p:val>
                                        </p:tav>
                                      </p:tavLst>
                                    </p:anim>
                                  </p:childTnLst>
                                </p:cTn>
                              </p:par>
                              <p:par>
                                <p:cTn id="39" presetID="8" presetClass="emph" presetSubtype="0" fill="hold" nodeType="withEffect">
                                  <p:stCondLst>
                                    <p:cond delay="0"/>
                                  </p:stCondLst>
                                  <p:childTnLst>
                                    <p:animRot by="-21600000">
                                      <p:cBhvr>
                                        <p:cTn id="40" dur="4000" fill="hold"/>
                                        <p:tgtEl>
                                          <p:spTgt spid="5"/>
                                        </p:tgtEl>
                                        <p:attrNameLst>
                                          <p:attrName>r</p:attrName>
                                        </p:attrNameLst>
                                      </p:cBhvr>
                                    </p:animRot>
                                  </p:childTnLst>
                                </p:cTn>
                              </p:par>
                            </p:childTnLst>
                          </p:cTn>
                        </p:par>
                        <p:par>
                          <p:cTn id="41" fill="hold">
                            <p:stCondLst>
                              <p:cond delay="4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6"/>
                                        </p:tgtEl>
                                        <p:attrNameLst>
                                          <p:attrName>style.visibility</p:attrName>
                                        </p:attrNameLst>
                                      </p:cBhvr>
                                      <p:to>
                                        <p:strVal val="visible"/>
                                      </p:to>
                                    </p:set>
                                    <p:animEffect transition="in" filter="fade">
                                      <p:cBhvr>
                                        <p:cTn id="44" dur="1000"/>
                                        <p:tgtEl>
                                          <p:spTgt spid="6"/>
                                        </p:tgtEl>
                                      </p:cBhvr>
                                    </p:animEffect>
                                    <p:anim calcmode="lin" valueType="num">
                                      <p:cBhvr>
                                        <p:cTn id="45" dur="1000" fill="hold"/>
                                        <p:tgtEl>
                                          <p:spTgt spid="6"/>
                                        </p:tgtEl>
                                        <p:attrNameLst>
                                          <p:attrName>ppt_x</p:attrName>
                                        </p:attrNameLst>
                                      </p:cBhvr>
                                      <p:tavLst>
                                        <p:tav tm="0">
                                          <p:val>
                                            <p:strVal val="#ppt_x-.1"/>
                                          </p:val>
                                        </p:tav>
                                        <p:tav tm="100000">
                                          <p:val>
                                            <p:strVal val="#ppt_x"/>
                                          </p:val>
                                        </p:tav>
                                      </p:tavLst>
                                    </p:anim>
                                    <p:anim calcmode="lin" valueType="num">
                                      <p:cBhvr>
                                        <p:cTn id="4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0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0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552"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interior constituye una maravilla geológica y espeleológica a nivel internacional, con grandes superficies tapizadas de aragonitos, falsos techos, </a:t>
            </a:r>
            <a:r>
              <a:rPr lang="es-ES" i="1" dirty="0" err="1" smtClean="0">
                <a:effectLst>
                  <a:glow rad="101600">
                    <a:srgbClr val="C00000">
                      <a:alpha val="60000"/>
                    </a:srgbClr>
                  </a:glow>
                  <a:outerShdw blurRad="38100" dist="38100" dir="2700000" algn="tl">
                    <a:srgbClr val="000000">
                      <a:alpha val="43137"/>
                    </a:srgbClr>
                  </a:outerShdw>
                </a:effectLst>
              </a:rPr>
              <a:t>gours</a:t>
            </a:r>
            <a:r>
              <a:rPr lang="es-ES" i="1" dirty="0" smtClean="0">
                <a:effectLst>
                  <a:glow rad="101600">
                    <a:srgbClr val="C00000">
                      <a:alpha val="60000"/>
                    </a:srgbClr>
                  </a:glow>
                  <a:outerShdw blurRad="38100" dist="38100" dir="2700000" algn="tl">
                    <a:srgbClr val="000000">
                      <a:alpha val="43137"/>
                    </a:srgbClr>
                  </a:outerShdw>
                </a:effectLst>
              </a:rPr>
              <a:t>, estalactitas y estalagmitas excéntricas que provocan todo un juego de luces y sombras, sensaciones, colores y olores.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3000">
        <p14:wheelReverse spokes="1"/>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4000"/>
                                        <p:tgtEl>
                                          <p:spTgt spid="8"/>
                                        </p:tgtEl>
                                        <p:attrNameLst>
                                          <p:attrName>ppt_w</p:attrName>
                                        </p:attrNameLst>
                                      </p:cBhvr>
                                      <p:tavLst>
                                        <p:tav tm="0">
                                          <p:val>
                                            <p:strVal val="ppt_w"/>
                                          </p:val>
                                        </p:tav>
                                        <p:tav tm="100000">
                                          <p:val>
                                            <p:fltVal val="0"/>
                                          </p:val>
                                        </p:tav>
                                      </p:tavLst>
                                    </p:anim>
                                    <p:anim calcmode="lin" valueType="num">
                                      <p:cBhvr>
                                        <p:cTn id="10" dur="4000"/>
                                        <p:tgtEl>
                                          <p:spTgt spid="8"/>
                                        </p:tgtEl>
                                        <p:attrNameLst>
                                          <p:attrName>ppt_h</p:attrName>
                                        </p:attrNameLst>
                                      </p:cBhvr>
                                      <p:tavLst>
                                        <p:tav tm="0">
                                          <p:val>
                                            <p:strVal val="ppt_h"/>
                                          </p:val>
                                        </p:tav>
                                        <p:tav tm="100000">
                                          <p:val>
                                            <p:strVal val="ppt_h"/>
                                          </p:val>
                                        </p:tav>
                                      </p:tavLst>
                                    </p:anim>
                                    <p:set>
                                      <p:cBhvr>
                                        <p:cTn id="11" dur="1" fill="hold">
                                          <p:stCondLst>
                                            <p:cond delay="3999"/>
                                          </p:stCondLst>
                                        </p:cTn>
                                        <p:tgtEl>
                                          <p:spTgt spid="8"/>
                                        </p:tgtEl>
                                        <p:attrNameLst>
                                          <p:attrName>style.visibility</p:attrName>
                                        </p:attrNameLst>
                                      </p:cBhvr>
                                      <p:to>
                                        <p:strVal val="hidden"/>
                                      </p:to>
                                    </p:set>
                                  </p:childTnLst>
                                </p:cTn>
                              </p:par>
                              <p:par>
                                <p:cTn id="12" presetID="3" presetClass="entr" presetSubtype="5" fill="hold" nodeType="withEffect">
                                  <p:stCondLst>
                                    <p:cond delay="1000"/>
                                  </p:stCondLst>
                                  <p:childTnLst>
                                    <p:set>
                                      <p:cBhvr>
                                        <p:cTn id="13" dur="1" fill="hold">
                                          <p:stCondLst>
                                            <p:cond delay="0"/>
                                          </p:stCondLst>
                                        </p:cTn>
                                        <p:tgtEl>
                                          <p:spTgt spid="5"/>
                                        </p:tgtEl>
                                        <p:attrNameLst>
                                          <p:attrName>style.visibility</p:attrName>
                                        </p:attrNameLst>
                                      </p:cBhvr>
                                      <p:to>
                                        <p:strVal val="visible"/>
                                      </p:to>
                                    </p:set>
                                    <p:animEffect transition="in" filter="blinds(vertical)">
                                      <p:cBhvr>
                                        <p:cTn id="14" dur="3000"/>
                                        <p:tgtEl>
                                          <p:spTgt spid="5"/>
                                        </p:tgtEl>
                                      </p:cBhvr>
                                    </p:animEffect>
                                  </p:childTnLst>
                                </p:cTn>
                              </p:par>
                              <p:par>
                                <p:cTn id="15" presetID="55" presetClass="entr" presetSubtype="0" fill="hold" nodeType="withEffect">
                                  <p:stCondLst>
                                    <p:cond delay="100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ppt_w*0.70"/>
                                          </p:val>
                                        </p:tav>
                                        <p:tav tm="100000">
                                          <p:val>
                                            <p:strVal val="#ppt_w"/>
                                          </p:val>
                                        </p:tav>
                                      </p:tavLst>
                                    </p:anim>
                                    <p:anim calcmode="lin" valueType="num">
                                      <p:cBhvr>
                                        <p:cTn id="18" dur="3000" fill="hold"/>
                                        <p:tgtEl>
                                          <p:spTgt spid="5"/>
                                        </p:tgtEl>
                                        <p:attrNameLst>
                                          <p:attrName>ppt_h</p:attrName>
                                        </p:attrNameLst>
                                      </p:cBhvr>
                                      <p:tavLst>
                                        <p:tav tm="0">
                                          <p:val>
                                            <p:strVal val="#ppt_h"/>
                                          </p:val>
                                        </p:tav>
                                        <p:tav tm="100000">
                                          <p:val>
                                            <p:strVal val="#ppt_h"/>
                                          </p:val>
                                        </p:tav>
                                      </p:tavLst>
                                    </p:anim>
                                    <p:animEffect transition="in" filter="fade">
                                      <p:cBhvr>
                                        <p:cTn id="19" dur="3000"/>
                                        <p:tgtEl>
                                          <p:spTgt spid="5"/>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3 Vidriera artistica del Museo Naval o Cuartel General de la Armad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visita se inicia en la sala llamada “</a:t>
            </a:r>
            <a:r>
              <a:rPr lang="es-ES" b="1" i="1" dirty="0" smtClean="0">
                <a:effectLst>
                  <a:glow rad="101600">
                    <a:srgbClr val="C00000">
                      <a:alpha val="60000"/>
                    </a:srgbClr>
                  </a:glow>
                  <a:outerShdw blurRad="38100" dist="38100" dir="2700000" algn="tl">
                    <a:srgbClr val="000000">
                      <a:alpha val="43137"/>
                    </a:srgbClr>
                  </a:outerShdw>
                </a:effectLst>
              </a:rPr>
              <a:t>La Gorda</a:t>
            </a:r>
            <a:r>
              <a:rPr lang="es-ES" i="1" dirty="0" smtClean="0">
                <a:effectLst>
                  <a:glow rad="101600">
                    <a:srgbClr val="C00000">
                      <a:alpha val="60000"/>
                    </a:srgbClr>
                  </a:glow>
                  <a:outerShdw blurRad="38100" dist="38100" dir="2700000" algn="tl">
                    <a:srgbClr val="000000">
                      <a:alpha val="43137"/>
                    </a:srgbClr>
                  </a:outerShdw>
                </a:effectLst>
              </a:rPr>
              <a:t>” por ser la más grande de todas las cámaras visitadas. En ella se inicia un audiovisual en el que explican los detalles más relevantes de la Cueva y la relación con la vida minera.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7000">
        <p14:vortex dir="r"/>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ppt_x</p:attrName>
                                        </p:attrNameLst>
                                      </p:cBhvr>
                                      <p:tavLst>
                                        <p:tav tm="0">
                                          <p:val>
                                            <p:strVal val="#ppt_x-.2"/>
                                          </p:val>
                                        </p:tav>
                                        <p:tav tm="100000">
                                          <p:val>
                                            <p:strVal val="#ppt_x"/>
                                          </p:val>
                                        </p:tav>
                                      </p:tavLst>
                                    </p:anim>
                                    <p:anim calcmode="lin" valueType="num">
                                      <p:cBhvr>
                                        <p:cTn id="8" dur="4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9" dur="4000"/>
                                        <p:tgtEl>
                                          <p:spTgt spid="3"/>
                                        </p:tgtEl>
                                      </p:cBhvr>
                                    </p:animEffect>
                                  </p:childTnLst>
                                </p:cTn>
                              </p:par>
                              <p:par>
                                <p:cTn id="10" presetID="19" presetClass="entr" presetSubtype="1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3000" fill="hold"/>
                                        <p:tgtEl>
                                          <p:spTgt spid="3"/>
                                        </p:tgtEl>
                                        <p:attrNameLst>
                                          <p:attrName>ppt_w</p:attrName>
                                        </p:attrNameLst>
                                      </p:cBhvr>
                                      <p:tavLst>
                                        <p:tav tm="0" fmla="#ppt_w*sin(2.5*pi*$)">
                                          <p:val>
                                            <p:fltVal val="0"/>
                                          </p:val>
                                        </p:tav>
                                        <p:tav tm="100000">
                                          <p:val>
                                            <p:fltVal val="1"/>
                                          </p:val>
                                        </p:tav>
                                      </p:tavLst>
                                    </p:anim>
                                    <p:anim calcmode="lin" valueType="num">
                                      <p:cBhvr>
                                        <p:cTn id="13" dur="3000" fill="hold"/>
                                        <p:tgtEl>
                                          <p:spTgt spid="3"/>
                                        </p:tgtEl>
                                        <p:attrNameLst>
                                          <p:attrName>ppt_h</p:attrName>
                                        </p:attrNameLst>
                                      </p:cBhvr>
                                      <p:tavLst>
                                        <p:tav tm="0">
                                          <p:val>
                                            <p:strVal val="#ppt_h"/>
                                          </p:val>
                                        </p:tav>
                                        <p:tav tm="100000">
                                          <p:val>
                                            <p:strVal val="#ppt_h"/>
                                          </p:val>
                                        </p:tav>
                                      </p:tavLst>
                                    </p:anim>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1"/>
                                          </p:val>
                                        </p:tav>
                                        <p:tav tm="100000">
                                          <p:val>
                                            <p:strVal val="#ppt_x"/>
                                          </p:val>
                                        </p:tav>
                                      </p:tavLst>
                                    </p:anim>
                                    <p:anim calcmode="lin" valueType="num">
                                      <p:cBhvr>
                                        <p:cTn id="1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Ana María\Desktop\plajyt-e-na-tailandskiq-brqg.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3" name="Picture 2" descr="C:\Users\Ana María\Desktop\plajyt-e-na-tailandskiq-brqg.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sp>
        <p:nvSpPr>
          <p:cNvPr id="4" name="3 CuadroTexto"/>
          <p:cNvSpPr txBox="1"/>
          <p:nvPr/>
        </p:nvSpPr>
        <p:spPr>
          <a:xfrm>
            <a:off x="467544" y="4945732"/>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cambios de color van enfocando los elementos relevantes acompañados por un sonido envolvente. La sala gorda tiene un lago en su interior.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0000">
        <p14:vortex/>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1266"/>
                                        </p:tgtEl>
                                        <p:attrNameLst>
                                          <p:attrName>style.visibility</p:attrName>
                                        </p:attrNameLst>
                                      </p:cBhvr>
                                      <p:to>
                                        <p:strVal val="visible"/>
                                      </p:to>
                                    </p:set>
                                    <p:anim calcmode="lin" valueType="num">
                                      <p:cBhvr additive="base">
                                        <p:cTn id="7" dur="4000" fill="hold"/>
                                        <p:tgtEl>
                                          <p:spTgt spid="11266"/>
                                        </p:tgtEl>
                                        <p:attrNameLst>
                                          <p:attrName>ppt_x</p:attrName>
                                        </p:attrNameLst>
                                      </p:cBhvr>
                                      <p:tavLst>
                                        <p:tav tm="0">
                                          <p:val>
                                            <p:strVal val="0-#ppt_w/2"/>
                                          </p:val>
                                        </p:tav>
                                        <p:tav tm="100000">
                                          <p:val>
                                            <p:strVal val="#ppt_x"/>
                                          </p:val>
                                        </p:tav>
                                      </p:tavLst>
                                    </p:anim>
                                    <p:anim calcmode="lin" valueType="num">
                                      <p:cBhvr additive="base">
                                        <p:cTn id="8" dur="4000" fill="hold"/>
                                        <p:tgtEl>
                                          <p:spTgt spid="11266"/>
                                        </p:tgtEl>
                                        <p:attrNameLst>
                                          <p:attrName>ppt_y</p:attrName>
                                        </p:attrNameLst>
                                      </p:cBhvr>
                                      <p:tavLst>
                                        <p:tav tm="0">
                                          <p:val>
                                            <p:strVal val="#ppt_y"/>
                                          </p:val>
                                        </p:tav>
                                        <p:tav tm="100000">
                                          <p:val>
                                            <p:strVal val="#ppt_y"/>
                                          </p:val>
                                        </p:tav>
                                      </p:tavLst>
                                    </p:anim>
                                  </p:childTnLst>
                                </p:cTn>
                              </p:par>
                              <p:par>
                                <p:cTn id="9" presetID="18" presetClass="entr" presetSubtype="3" fill="hold" nodeType="withEffect">
                                  <p:stCondLst>
                                    <p:cond delay="0"/>
                                  </p:stCondLst>
                                  <p:childTnLst>
                                    <p:set>
                                      <p:cBhvr>
                                        <p:cTn id="10" dur="1" fill="hold">
                                          <p:stCondLst>
                                            <p:cond delay="0"/>
                                          </p:stCondLst>
                                        </p:cTn>
                                        <p:tgtEl>
                                          <p:spTgt spid="11266"/>
                                        </p:tgtEl>
                                        <p:attrNameLst>
                                          <p:attrName>style.visibility</p:attrName>
                                        </p:attrNameLst>
                                      </p:cBhvr>
                                      <p:to>
                                        <p:strVal val="visible"/>
                                      </p:to>
                                    </p:set>
                                    <p:animEffect transition="in" filter="strips(upRight)">
                                      <p:cBhvr>
                                        <p:cTn id="11" dur="4000"/>
                                        <p:tgtEl>
                                          <p:spTgt spid="11266"/>
                                        </p:tgtEl>
                                      </p:cBhvr>
                                    </p:animEffect>
                                  </p:childTnLst>
                                </p:cTn>
                              </p:par>
                              <p:par>
                                <p:cTn id="12" presetID="23" presetClass="entr" presetSubtype="288" fill="hold" nodeType="withEffect">
                                  <p:stCondLst>
                                    <p:cond delay="0"/>
                                  </p:stCondLst>
                                  <p:childTnLst>
                                    <p:set>
                                      <p:cBhvr>
                                        <p:cTn id="13" dur="1" fill="hold">
                                          <p:stCondLst>
                                            <p:cond delay="0"/>
                                          </p:stCondLst>
                                        </p:cTn>
                                        <p:tgtEl>
                                          <p:spTgt spid="11266"/>
                                        </p:tgtEl>
                                        <p:attrNameLst>
                                          <p:attrName>style.visibility</p:attrName>
                                        </p:attrNameLst>
                                      </p:cBhvr>
                                      <p:to>
                                        <p:strVal val="visible"/>
                                      </p:to>
                                    </p:set>
                                    <p:anim calcmode="lin" valueType="num">
                                      <p:cBhvr>
                                        <p:cTn id="14" dur="4000" fill="hold"/>
                                        <p:tgtEl>
                                          <p:spTgt spid="11266"/>
                                        </p:tgtEl>
                                        <p:attrNameLst>
                                          <p:attrName>ppt_w</p:attrName>
                                        </p:attrNameLst>
                                      </p:cBhvr>
                                      <p:tavLst>
                                        <p:tav tm="0">
                                          <p:val>
                                            <p:strVal val="4/3*#ppt_w"/>
                                          </p:val>
                                        </p:tav>
                                        <p:tav tm="100000">
                                          <p:val>
                                            <p:strVal val="#ppt_w"/>
                                          </p:val>
                                        </p:tav>
                                      </p:tavLst>
                                    </p:anim>
                                    <p:anim calcmode="lin" valueType="num">
                                      <p:cBhvr>
                                        <p:cTn id="15" dur="4000" fill="hold"/>
                                        <p:tgtEl>
                                          <p:spTgt spid="11266"/>
                                        </p:tgtEl>
                                        <p:attrNameLst>
                                          <p:attrName>ppt_h</p:attrName>
                                        </p:attrNameLst>
                                      </p:cBhvr>
                                      <p:tavLst>
                                        <p:tav tm="0">
                                          <p:val>
                                            <p:strVal val="4/3*#ppt_h"/>
                                          </p:val>
                                        </p:tav>
                                        <p:tav tm="100000">
                                          <p:val>
                                            <p:strVal val="#ppt_h"/>
                                          </p:val>
                                        </p:tav>
                                      </p:tavLst>
                                    </p:anim>
                                  </p:childTnLst>
                                </p:cTn>
                              </p:par>
                              <p:par>
                                <p:cTn id="16" presetID="2" presetClass="entr" presetSubtype="2"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4000" fill="hold"/>
                                        <p:tgtEl>
                                          <p:spTgt spid="3"/>
                                        </p:tgtEl>
                                        <p:attrNameLst>
                                          <p:attrName>ppt_x</p:attrName>
                                        </p:attrNameLst>
                                      </p:cBhvr>
                                      <p:tavLst>
                                        <p:tav tm="0">
                                          <p:val>
                                            <p:strVal val="1+#ppt_w/2"/>
                                          </p:val>
                                        </p:tav>
                                        <p:tav tm="100000">
                                          <p:val>
                                            <p:strVal val="#ppt_x"/>
                                          </p:val>
                                        </p:tav>
                                      </p:tavLst>
                                    </p:anim>
                                    <p:anim calcmode="lin" valueType="num">
                                      <p:cBhvr additive="base">
                                        <p:cTn id="19" dur="4000" fill="hold"/>
                                        <p:tgtEl>
                                          <p:spTgt spid="3"/>
                                        </p:tgtEl>
                                        <p:attrNameLst>
                                          <p:attrName>ppt_y</p:attrName>
                                        </p:attrNameLst>
                                      </p:cBhvr>
                                      <p:tavLst>
                                        <p:tav tm="0">
                                          <p:val>
                                            <p:strVal val="#ppt_y"/>
                                          </p:val>
                                        </p:tav>
                                        <p:tav tm="100000">
                                          <p:val>
                                            <p:strVal val="#ppt_y"/>
                                          </p:val>
                                        </p:tav>
                                      </p:tavLst>
                                    </p:anim>
                                  </p:childTnLst>
                                </p:cTn>
                              </p:par>
                              <p:par>
                                <p:cTn id="20" presetID="18" presetClass="entr" presetSubtype="9"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strips(upLeft)">
                                      <p:cBhvr>
                                        <p:cTn id="22" dur="4000"/>
                                        <p:tgtEl>
                                          <p:spTgt spid="3"/>
                                        </p:tgtEl>
                                      </p:cBhvr>
                                    </p:animEffect>
                                  </p:childTnLst>
                                </p:cTn>
                              </p:par>
                              <p:par>
                                <p:cTn id="23" presetID="23" presetClass="entr" presetSubtype="288"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4000" fill="hold"/>
                                        <p:tgtEl>
                                          <p:spTgt spid="3"/>
                                        </p:tgtEl>
                                        <p:attrNameLst>
                                          <p:attrName>ppt_w</p:attrName>
                                        </p:attrNameLst>
                                      </p:cBhvr>
                                      <p:tavLst>
                                        <p:tav tm="0">
                                          <p:val>
                                            <p:strVal val="4/3*#ppt_w"/>
                                          </p:val>
                                        </p:tav>
                                        <p:tav tm="100000">
                                          <p:val>
                                            <p:strVal val="#ppt_w"/>
                                          </p:val>
                                        </p:tav>
                                      </p:tavLst>
                                    </p:anim>
                                    <p:anim calcmode="lin" valueType="num">
                                      <p:cBhvr>
                                        <p:cTn id="26" dur="4000" fill="hold"/>
                                        <p:tgtEl>
                                          <p:spTgt spid="3"/>
                                        </p:tgtEl>
                                        <p:attrNameLst>
                                          <p:attrName>ppt_h</p:attrName>
                                        </p:attrNameLst>
                                      </p:cBhvr>
                                      <p:tavLst>
                                        <p:tav tm="0">
                                          <p:val>
                                            <p:strVal val="4/3*#ppt_h"/>
                                          </p:val>
                                        </p:tav>
                                        <p:tav tm="100000">
                                          <p:val>
                                            <p:strVal val="#ppt_h"/>
                                          </p:val>
                                        </p:tav>
                                      </p:tavLst>
                                    </p:anim>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4"/>
                                        </p:tgtEl>
                                        <p:attrNameLst>
                                          <p:attrName>style.visibility</p:attrName>
                                        </p:attrNameLst>
                                      </p:cBhvr>
                                      <p:to>
                                        <p:strVal val="visible"/>
                                      </p:to>
                                    </p:set>
                                    <p:animEffect transition="in" filter="fade">
                                      <p:cBhvr>
                                        <p:cTn id="30" dur="1000"/>
                                        <p:tgtEl>
                                          <p:spTgt spid="4"/>
                                        </p:tgtEl>
                                      </p:cBhvr>
                                    </p:animEffect>
                                    <p:anim calcmode="lin" valueType="num">
                                      <p:cBhvr>
                                        <p:cTn id="31" dur="1000" fill="hold"/>
                                        <p:tgtEl>
                                          <p:spTgt spid="4"/>
                                        </p:tgtEl>
                                        <p:attrNameLst>
                                          <p:attrName>ppt_x</p:attrName>
                                        </p:attrNameLst>
                                      </p:cBhvr>
                                      <p:tavLst>
                                        <p:tav tm="0">
                                          <p:val>
                                            <p:strVal val="#ppt_x-.1"/>
                                          </p:val>
                                        </p:tav>
                                        <p:tav tm="100000">
                                          <p:val>
                                            <p:strVal val="#ppt_x"/>
                                          </p:val>
                                        </p:tav>
                                      </p:tavLst>
                                    </p:anim>
                                    <p:anim calcmode="lin" valueType="num">
                                      <p:cBhvr>
                                        <p:cTn id="3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6 Crucero principe Alfonso.jpg"/>
          <p:cNvPicPr>
            <a:picLocks noChangeAspect="1"/>
          </p:cNvPicPr>
          <p:nvPr/>
        </p:nvPicPr>
        <p:blipFill>
          <a:blip r:embed="rId3" cstate="print"/>
          <a:stretch>
            <a:fillRect/>
          </a:stretch>
        </p:blipFill>
        <p:spPr bwMode="auto">
          <a:xfrm>
            <a:off x="11905" y="-15000"/>
            <a:ext cx="9132095" cy="5745000"/>
          </a:xfrm>
          <a:prstGeom prst="rect">
            <a:avLst/>
          </a:prstGeom>
          <a:noFill/>
          <a:ln w="9525">
            <a:noFill/>
            <a:miter lim="800000"/>
            <a:headEnd/>
            <a:tailEnd/>
          </a:ln>
        </p:spPr>
      </p:pic>
      <p:pic>
        <p:nvPicPr>
          <p:cNvPr id="5" name="4 Imagen" descr="06 Crucero principe Alfonso.jpg"/>
          <p:cNvPicPr>
            <a:picLocks noChangeAspect="1"/>
          </p:cNvPicPr>
          <p:nvPr/>
        </p:nvPicPr>
        <p:blipFill>
          <a:blip r:embed="rId3" cstate="print"/>
          <a:stretch>
            <a:fillRect/>
          </a:stretch>
        </p:blipFill>
        <p:spPr bwMode="auto">
          <a:xfrm>
            <a:off x="35718" y="0"/>
            <a:ext cx="9084408" cy="5715000"/>
          </a:xfrm>
          <a:prstGeom prst="rect">
            <a:avLst/>
          </a:prstGeom>
          <a:noFill/>
          <a:ln w="9525">
            <a:noFill/>
            <a:miter lim="800000"/>
            <a:headEnd/>
            <a:tailEnd/>
          </a:ln>
        </p:spPr>
      </p:pic>
      <p:sp>
        <p:nvSpPr>
          <p:cNvPr id="6" name="5 CuadroTexto"/>
          <p:cNvSpPr txBox="1"/>
          <p:nvPr/>
        </p:nvSpPr>
        <p:spPr>
          <a:xfrm>
            <a:off x="539552" y="4945732"/>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Adentrarse en este universo interior no es tarea fácil y, precisamente por ello, sus encantos han permanecido ocultos en el tiempo para la mayoría.</a:t>
            </a:r>
            <a:endParaRPr lang="es-ES" i="1" dirty="0">
              <a:effectLst>
                <a:glow rad="101600">
                  <a:srgbClr val="C00000">
                    <a:alpha val="60000"/>
                  </a:srgbClr>
                </a:glow>
                <a:outerShdw blurRad="38100" dist="38100" dir="2700000" algn="tl">
                  <a:srgbClr val="000000">
                    <a:alpha val="43137"/>
                  </a:srgbClr>
                </a:outerShdw>
              </a:effectLst>
            </a:endParaRPr>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3000" advTm="21000">
        <p14:glitter pattern="hexagon"/>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strVal val="#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2)">
                                      <p:cBhvr>
                                        <p:cTn id="11" dur="4000"/>
                                        <p:tgtEl>
                                          <p:spTgt spid="4"/>
                                        </p:tgtEl>
                                      </p:cBhvr>
                                    </p:animEffect>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4000"/>
                                        <p:tgtEl>
                                          <p:spTgt spid="5"/>
                                        </p:tgtEl>
                                      </p:cBhvr>
                                    </p:animEffect>
                                  </p:childTnLst>
                                </p:cTn>
                              </p:par>
                              <p:par>
                                <p:cTn id="15" presetID="17"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fltVal val="0"/>
                                          </p:val>
                                        </p:tav>
                                        <p:tav tm="100000">
                                          <p:val>
                                            <p:strVal val="#ppt_w"/>
                                          </p:val>
                                        </p:tav>
                                      </p:tavLst>
                                    </p:anim>
                                    <p:anim calcmode="lin" valueType="num">
                                      <p:cBhvr>
                                        <p:cTn id="18" dur="4000" fill="hold"/>
                                        <p:tgtEl>
                                          <p:spTgt spid="5"/>
                                        </p:tgtEl>
                                        <p:attrNameLst>
                                          <p:attrName>ppt_h</p:attrName>
                                        </p:attrNameLst>
                                      </p:cBhvr>
                                      <p:tavLst>
                                        <p:tav tm="0">
                                          <p:val>
                                            <p:strVal val="#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7 Crucero modelo Reina Regent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7" name="6 Imagen" descr="07 Crucero modelo Reina Regent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actualidad se llevan a cabo una serie de visitas experimentales</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posee una longitud total de unos 15 kilómetros, aunque en esta primera fase sólo serán visitables 1.200 metros de la misma y dos de sus ocho galerías, La Gorda y Los Fantasmas.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9000">
        <p14:glitter dir="r" pattern="hexagon"/>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8)">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4000" fill="hold"/>
                                        <p:tgtEl>
                                          <p:spTgt spid="7"/>
                                        </p:tgtEl>
                                        <p:attrNameLst>
                                          <p:attrName>ppt_w</p:attrName>
                                        </p:attrNameLst>
                                      </p:cBhvr>
                                      <p:tavLst>
                                        <p:tav tm="0">
                                          <p:val>
                                            <p:strVal val="4/3*#ppt_w"/>
                                          </p:val>
                                        </p:tav>
                                        <p:tav tm="100000">
                                          <p:val>
                                            <p:strVal val="#ppt_w"/>
                                          </p:val>
                                        </p:tav>
                                      </p:tavLst>
                                    </p:anim>
                                    <p:anim calcmode="lin" valueType="num">
                                      <p:cBhvr>
                                        <p:cTn id="15" dur="4000" fill="hold"/>
                                        <p:tgtEl>
                                          <p:spTgt spid="7"/>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ox(out)">
                                      <p:cBhvr>
                                        <p:cTn id="18" dur="4000"/>
                                        <p:tgtEl>
                                          <p:spTgt spid="7"/>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9 Modelo del galeón Nuestra Señora de la Concepción y de las Ánima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09 Modelo del galeón Nuestra Señora de la Concepción y de las Ánima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683568" y="4873724"/>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Dichas visitas sólo se podrán realizar los fines de semana y días festivos, durante los meses de agosto y septiembre.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18000">
        <p14:glitte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4000"/>
                                        <p:tgtEl>
                                          <p:spTgt spid="5"/>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4000" fill="hold"/>
                                        <p:tgtEl>
                                          <p:spTgt spid="6"/>
                                        </p:tgtEl>
                                        <p:attrNameLst>
                                          <p:attrName>ppt_w</p:attrName>
                                        </p:attrNameLst>
                                      </p:cBhvr>
                                      <p:tavLst>
                                        <p:tav tm="0">
                                          <p:val>
                                            <p:strVal val="2/3*#ppt_w"/>
                                          </p:val>
                                        </p:tav>
                                        <p:tav tm="100000">
                                          <p:val>
                                            <p:strVal val="#ppt_w"/>
                                          </p:val>
                                        </p:tav>
                                      </p:tavLst>
                                    </p:anim>
                                    <p:anim calcmode="lin" valueType="num">
                                      <p:cBhvr>
                                        <p:cTn id="11" dur="4000" fill="hold"/>
                                        <p:tgtEl>
                                          <p:spTgt spid="6"/>
                                        </p:tgtEl>
                                        <p:attrNameLst>
                                          <p:attrName>ppt_h</p:attrName>
                                        </p:attrNameLst>
                                      </p:cBhvr>
                                      <p:tavLst>
                                        <p:tav tm="0">
                                          <p:val>
                                            <p:strVal val="2/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in)">
                                      <p:cBhvr>
                                        <p:cTn id="14" dur="4000"/>
                                        <p:tgtEl>
                                          <p:spTgt spid="6"/>
                                        </p:tgtEl>
                                      </p:cBhvr>
                                    </p:animEffec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755576" y="4369668"/>
            <a:ext cx="777686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cueva El </a:t>
            </a:r>
            <a:r>
              <a:rPr lang="es-ES" i="1" dirty="0" err="1" smtClean="0">
                <a:effectLst>
                  <a:glow rad="101600">
                    <a:srgbClr val="C00000">
                      <a:alpha val="60000"/>
                    </a:srgbClr>
                  </a:glow>
                  <a:outerShdw blurRad="38100" dist="38100" dir="2700000" algn="tl">
                    <a:srgbClr val="000000">
                      <a:alpha val="43137"/>
                    </a:srgbClr>
                  </a:outerShdw>
                </a:effectLst>
              </a:rPr>
              <a:t>Soplao</a:t>
            </a:r>
            <a:r>
              <a:rPr lang="es-ES" i="1" dirty="0" smtClean="0">
                <a:effectLst>
                  <a:glow rad="101600">
                    <a:srgbClr val="C00000">
                      <a:alpha val="60000"/>
                    </a:srgbClr>
                  </a:glow>
                  <a:outerShdw blurRad="38100" dist="38100" dir="2700000" algn="tl">
                    <a:srgbClr val="000000">
                      <a:alpha val="43137"/>
                    </a:srgbClr>
                  </a:outerShdw>
                </a:effectLst>
              </a:rPr>
              <a:t>, está considerada una de las grandes maravillas de la geología, atesorando un auténtico paraíso de </a:t>
            </a:r>
            <a:r>
              <a:rPr lang="es-ES" i="1" dirty="0" err="1" smtClean="0">
                <a:effectLst>
                  <a:glow rad="101600">
                    <a:srgbClr val="C00000">
                      <a:alpha val="60000"/>
                    </a:srgbClr>
                  </a:glow>
                  <a:outerShdw blurRad="38100" dist="38100" dir="2700000" algn="tl">
                    <a:srgbClr val="000000">
                      <a:alpha val="43137"/>
                    </a:srgbClr>
                  </a:outerShdw>
                </a:effectLst>
              </a:rPr>
              <a:t>espeleotemas</a:t>
            </a:r>
            <a:r>
              <a:rPr lang="es-ES" i="1" dirty="0" smtClean="0">
                <a:effectLst>
                  <a:glow rad="101600">
                    <a:srgbClr val="C00000">
                      <a:alpha val="60000"/>
                    </a:srgbClr>
                  </a:glow>
                  <a:outerShdw blurRad="38100" dist="38100" dir="2700000" algn="tl">
                    <a:srgbClr val="000000">
                      <a:alpha val="43137"/>
                    </a:srgbClr>
                  </a:outerShdw>
                </a:effectLst>
              </a:rPr>
              <a:t> (excéntricas, estalactitas, estalagmitas, coladas, columnas, perlas de las cavernas, dientes de perro, etc.).</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0000">
        <p14:glitter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4000"/>
                                        <p:tgtEl>
                                          <p:spTgt spid="5"/>
                                        </p:tgtEl>
                                      </p:cBhvr>
                                    </p:animEffect>
                                  </p:childTnLst>
                                </p:cTn>
                              </p:par>
                              <p:par>
                                <p:cTn id="8" presetID="21"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4)">
                                      <p:cBhvr>
                                        <p:cTn id="10" dur="4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C724C07E0C367C957D1B6C4CB42F69E1B3C9B317158_900_900.JPE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24C724C07E0C367C957D1B6C4CB42F69E1B3C9B317158_900_900.JPE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467544"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t>
            </a:r>
            <a:r>
              <a:rPr lang="es-ES" i="1" dirty="0" err="1" smtClean="0">
                <a:effectLst>
                  <a:glow rad="101600">
                    <a:srgbClr val="C00000">
                      <a:alpha val="60000"/>
                    </a:srgbClr>
                  </a:glow>
                  <a:outerShdw blurRad="38100" dist="38100" dir="2700000" algn="tl">
                    <a:srgbClr val="000000">
                      <a:alpha val="43137"/>
                    </a:srgbClr>
                  </a:outerShdw>
                </a:effectLst>
              </a:rPr>
              <a:t>Soplao</a:t>
            </a:r>
            <a:r>
              <a:rPr lang="es-ES" i="1" dirty="0" smtClean="0">
                <a:effectLst>
                  <a:glow rad="101600">
                    <a:srgbClr val="C00000">
                      <a:alpha val="60000"/>
                    </a:srgbClr>
                  </a:glow>
                  <a:outerShdw blurRad="38100" dist="38100" dir="2700000" algn="tl">
                    <a:srgbClr val="000000">
                      <a:alpha val="43137"/>
                    </a:srgbClr>
                  </a:outerShdw>
                </a:effectLst>
              </a:rPr>
              <a:t> constituye un deleite para todo el que se acerque a visitarlo, que podrá disfrutar de un recorrido que sobrecogerá por la espectacularidad, abundancia y diversidad de sus formaciones excéntricas, que son las que hacen de El </a:t>
            </a:r>
            <a:r>
              <a:rPr lang="es-ES" i="1" dirty="0" err="1" smtClean="0">
                <a:effectLst>
                  <a:glow rad="101600">
                    <a:srgbClr val="C00000">
                      <a:alpha val="60000"/>
                    </a:srgbClr>
                  </a:glow>
                  <a:outerShdw blurRad="38100" dist="38100" dir="2700000" algn="tl">
                    <a:srgbClr val="000000">
                      <a:alpha val="43137"/>
                    </a:srgbClr>
                  </a:outerShdw>
                </a:effectLst>
              </a:rPr>
              <a:t>Soplao</a:t>
            </a:r>
            <a:r>
              <a:rPr lang="es-ES" i="1" dirty="0" smtClean="0">
                <a:effectLst>
                  <a:glow rad="101600">
                    <a:srgbClr val="C00000">
                      <a:alpha val="60000"/>
                    </a:srgbClr>
                  </a:glow>
                  <a:outerShdw blurRad="38100" dist="38100" dir="2700000" algn="tl">
                    <a:srgbClr val="000000">
                      <a:alpha val="43137"/>
                    </a:srgbClr>
                  </a:outerShdw>
                </a:effectLst>
              </a:rPr>
              <a:t> «Una Cavidad única».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31000">
        <p15:prstTrans prst="curtains"/>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4000"/>
                                        <p:tgtEl>
                                          <p:spTgt spid="5"/>
                                        </p:tgtEl>
                                      </p:cBhvr>
                                    </p:animEffect>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445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445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7" name="6 Imagen" descr="445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395536"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auténtico juego de sombras y luces, de colores, un festival de sensaciones.</a:t>
            </a:r>
            <a:br>
              <a:rPr lang="es-ES" i="1" dirty="0" smtClean="0">
                <a:effectLst>
                  <a:glow rad="101600">
                    <a:srgbClr val="C00000">
                      <a:alpha val="60000"/>
                    </a:srgbClr>
                  </a:glow>
                  <a:outerShdw blurRad="38100" dist="38100" dir="2700000" algn="tl">
                    <a:srgbClr val="000000">
                      <a:alpha val="43137"/>
                    </a:srgbClr>
                  </a:outerShdw>
                </a:effectLst>
              </a:rPr>
            </a:br>
            <a:r>
              <a:rPr lang="es-ES" i="1" dirty="0" smtClean="0">
                <a:effectLst>
                  <a:glow rad="101600">
                    <a:srgbClr val="C00000">
                      <a:alpha val="60000"/>
                    </a:srgbClr>
                  </a:glow>
                  <a:outerShdw blurRad="38100" dist="38100" dir="2700000" algn="tl">
                    <a:srgbClr val="000000">
                      <a:alpha val="43137"/>
                    </a:srgbClr>
                  </a:outerShdw>
                </a:effectLst>
              </a:rPr>
              <a:t>Además de su valor geológico, la cueva y su entorno albergan un excepcional patrimonio de arqueología industrial minera, con más de 20 km de galerías.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gallery dir="l"/>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4000" fill="hold"/>
                                        <p:tgtEl>
                                          <p:spTgt spid="6"/>
                                        </p:tgtEl>
                                        <p:attrNameLst>
                                          <p:attrName>ppt_w</p:attrName>
                                        </p:attrNameLst>
                                      </p:cBhvr>
                                      <p:tavLst>
                                        <p:tav tm="0">
                                          <p:val>
                                            <p:strVal val="4/3*#ppt_w"/>
                                          </p:val>
                                        </p:tav>
                                        <p:tav tm="100000">
                                          <p:val>
                                            <p:strVal val="#ppt_w"/>
                                          </p:val>
                                        </p:tav>
                                      </p:tavLst>
                                    </p:anim>
                                    <p:anim calcmode="lin" valueType="num">
                                      <p:cBhvr>
                                        <p:cTn id="12" dur="4000" fill="hold"/>
                                        <p:tgtEl>
                                          <p:spTgt spid="6"/>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4000" fill="hold"/>
                                        <p:tgtEl>
                                          <p:spTgt spid="7"/>
                                        </p:tgtEl>
                                        <p:attrNameLst>
                                          <p:attrName>ppt_w</p:attrName>
                                        </p:attrNameLst>
                                      </p:cBhvr>
                                      <p:tavLst>
                                        <p:tav tm="0">
                                          <p:val>
                                            <p:strVal val="4/3*#ppt_w"/>
                                          </p:val>
                                        </p:tav>
                                        <p:tav tm="100000">
                                          <p:val>
                                            <p:strVal val="#ppt_w"/>
                                          </p:val>
                                        </p:tav>
                                      </p:tavLst>
                                    </p:anim>
                                    <p:anim calcmode="lin" valueType="num">
                                      <p:cBhvr>
                                        <p:cTn id="16" dur="4000" fill="hold"/>
                                        <p:tgtEl>
                                          <p:spTgt spid="7"/>
                                        </p:tgtEl>
                                        <p:attrNameLst>
                                          <p:attrName>ppt_h</p:attrName>
                                        </p:attrNameLst>
                                      </p:cBhvr>
                                      <p:tavLst>
                                        <p:tav tm="0">
                                          <p:val>
                                            <p:strVal val="4/3*#ppt_h"/>
                                          </p:val>
                                        </p:tav>
                                        <p:tav tm="100000">
                                          <p:val>
                                            <p:strVal val="#ppt_h"/>
                                          </p:val>
                                        </p:tav>
                                      </p:tavLst>
                                    </p:anim>
                                  </p:childTnLst>
                                </p:cTn>
                              </p:par>
                              <p:par>
                                <p:cTn id="17" presetID="16" presetClass="entr" presetSubtype="37"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outVertical)">
                                      <p:cBhvr>
                                        <p:cTn id="19" dur="4000"/>
                                        <p:tgtEl>
                                          <p:spTgt spid="7"/>
                                        </p:tgtEl>
                                      </p:cBhvr>
                                    </p:animEffect>
                                  </p:childTnLst>
                                </p:cTn>
                              </p:par>
                              <p:par>
                                <p:cTn id="20" presetID="8" presetClass="entr" presetSubtype="16"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diamond(in)">
                                      <p:cBhvr>
                                        <p:cTn id="22" dur="4000"/>
                                        <p:tgtEl>
                                          <p:spTgt spid="6"/>
                                        </p:tgtEl>
                                      </p:cBhvr>
                                    </p:animEffect>
                                  </p:childTnLst>
                                </p:cTn>
                              </p:par>
                              <p:par>
                                <p:cTn id="23" presetID="3" presetClass="entr" presetSubtype="10"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linds(horizontal)">
                                      <p:cBhvr>
                                        <p:cTn id="25" dur="4000"/>
                                        <p:tgtEl>
                                          <p:spTgt spid="5"/>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942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38942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38942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23528" y="4369668"/>
            <a:ext cx="8424936" cy="1200329"/>
          </a:xfrm>
          <a:prstGeom prst="rect">
            <a:avLst/>
          </a:prstGeom>
          <a:noFill/>
        </p:spPr>
        <p:txBody>
          <a:bodyPr wrap="square" rtlCol="0">
            <a:spAutoFit/>
          </a:bodyPr>
          <a:lstStyle/>
          <a:p>
            <a:r>
              <a:rPr lang="es-ES" i="1">
                <a:effectLst>
                  <a:glow rad="101600">
                    <a:srgbClr val="C00000">
                      <a:alpha val="60000"/>
                    </a:srgbClr>
                  </a:glow>
                  <a:outerShdw blurRad="38100" dist="38100" dir="2700000" algn="tl">
                    <a:srgbClr val="000000">
                      <a:alpha val="43137"/>
                    </a:srgbClr>
                  </a:outerShdw>
                </a:effectLst>
              </a:rPr>
              <a:t>Sorpresa, admiración, incredulidad, muchas son las sensaciones que provoca el increíble paraíso subterráneo de Cantabria, región que guarda en su subsuelo más de 6.500 cuevas, unas de interés arqueológico e histórico  y muchas de gran valor geológico y espeleológico.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gallery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4000"/>
                                        <p:tgtEl>
                                          <p:spTgt spid="6"/>
                                        </p:tgtEl>
                                      </p:cBhvr>
                                    </p:animEffect>
                                  </p:childTnLst>
                                </p:cTn>
                              </p:par>
                              <p:par>
                                <p:cTn id="8" presetID="18" presetClass="entr" presetSubtype="3"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upRight)">
                                      <p:cBhvr>
                                        <p:cTn id="10" dur="4000"/>
                                        <p:tgtEl>
                                          <p:spTgt spid="5"/>
                                        </p:tgtEl>
                                      </p:cBhvr>
                                    </p:animEffect>
                                  </p:childTnLst>
                                </p:cTn>
                              </p:par>
                              <p:par>
                                <p:cTn id="11" presetID="4"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in)">
                                      <p:cBhvr>
                                        <p:cTn id="13" dur="4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4000" fill="hold"/>
                                        <p:tgtEl>
                                          <p:spTgt spid="5"/>
                                        </p:tgtEl>
                                        <p:attrNameLst>
                                          <p:attrName>ppt_w</p:attrName>
                                        </p:attrNameLst>
                                      </p:cBhvr>
                                      <p:tavLst>
                                        <p:tav tm="0">
                                          <p:val>
                                            <p:strVal val="4/3*#ppt_w"/>
                                          </p:val>
                                        </p:tav>
                                        <p:tav tm="100000">
                                          <p:val>
                                            <p:strVal val="#ppt_w"/>
                                          </p:val>
                                        </p:tav>
                                      </p:tavLst>
                                    </p:anim>
                                    <p:anim calcmode="lin" valueType="num">
                                      <p:cBhvr>
                                        <p:cTn id="21" dur="4000" fill="hold"/>
                                        <p:tgtEl>
                                          <p:spTgt spid="5"/>
                                        </p:tgtEl>
                                        <p:attrNameLst>
                                          <p:attrName>ppt_h</p:attrName>
                                        </p:attrNameLst>
                                      </p:cBhvr>
                                      <p:tavLst>
                                        <p:tav tm="0">
                                          <p:val>
                                            <p:strVal val="4/3*#ppt_h"/>
                                          </p:val>
                                        </p:tav>
                                        <p:tav tm="100000">
                                          <p:val>
                                            <p:strVal val="#ppt_h"/>
                                          </p:val>
                                        </p:tav>
                                      </p:tavLst>
                                    </p:anim>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4000" fill="hold"/>
                                        <p:tgtEl>
                                          <p:spTgt spid="6"/>
                                        </p:tgtEl>
                                        <p:attrNameLst>
                                          <p:attrName>ppt_w</p:attrName>
                                        </p:attrNameLst>
                                      </p:cBhvr>
                                      <p:tavLst>
                                        <p:tav tm="0">
                                          <p:val>
                                            <p:strVal val="4/3*#ppt_w"/>
                                          </p:val>
                                        </p:tav>
                                        <p:tav tm="100000">
                                          <p:val>
                                            <p:strVal val="#ppt_w"/>
                                          </p:val>
                                        </p:tav>
                                      </p:tavLst>
                                    </p:anim>
                                    <p:anim calcmode="lin" valueType="num">
                                      <p:cBhvr>
                                        <p:cTn id="25" dur="4000" fill="hold"/>
                                        <p:tgtEl>
                                          <p:spTgt spid="6"/>
                                        </p:tgtEl>
                                        <p:attrNameLst>
                                          <p:attrName>ppt_h</p:attrName>
                                        </p:attrNameLst>
                                      </p:cBhvr>
                                      <p:tavLst>
                                        <p:tav tm="0">
                                          <p:val>
                                            <p:strVal val="4/3*#ppt_h"/>
                                          </p:val>
                                        </p:tav>
                                        <p:tav tm="100000">
                                          <p:val>
                                            <p:strVal val="#ppt_h"/>
                                          </p:val>
                                        </p:tav>
                                      </p:tavLst>
                                    </p:anim>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2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2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539552"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cueva está incluida en las guías «Monumentos, museos y puntos de interés turístico accesibles para todos» y «Espacios y actividades en la naturaleza accesibles para todas las personas» de la Plataforma Representativa Estatal de Discapacitados Físicos (PREDIF).</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2000">
        <p14:flip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4000"/>
                                        <p:tgtEl>
                                          <p:spTgt spid="6"/>
                                        </p:tgtEl>
                                      </p:cBhvr>
                                    </p:animEffect>
                                  </p:childTnLst>
                                </p:cTn>
                              </p:par>
                              <p:par>
                                <p:cTn id="20" presetID="5" presetClass="entr" presetSubtype="1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4000"/>
                                        <p:tgtEl>
                                          <p:spTgt spid="5"/>
                                        </p:tgtEl>
                                      </p:cBhvr>
                                    </p:animEffect>
                                  </p:childTnLst>
                                </p:cTn>
                              </p:par>
                              <p:par>
                                <p:cTn id="23" presetID="16" presetClass="entr" presetSubtype="4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Horizontal)">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imágenes-montajes-y-fotomanipulaciones-digitales-de-Caras-Ionut-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251520" y="4369668"/>
            <a:ext cx="8352928"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Importante:</a:t>
            </a:r>
            <a:r>
              <a:rPr lang="es-ES" i="1" dirty="0" smtClean="0">
                <a:effectLst>
                  <a:glow rad="101600">
                    <a:srgbClr val="C00000">
                      <a:alpha val="60000"/>
                    </a:srgbClr>
                  </a:glow>
                  <a:outerShdw blurRad="38100" dist="38100" dir="2700000" algn="tl">
                    <a:srgbClr val="000000">
                      <a:alpha val="43137"/>
                    </a:srgbClr>
                  </a:outerShdw>
                </a:effectLst>
              </a:rPr>
              <a:t> Se trata de una visita apta para todo tipo de público, adaptada para personas con movilidad reducida. La cueva se encuentra adaptada para el paso de personas con movilidad reducida (el 90% del recorrido se puede realizar en silla de ruedas).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0000">
        <p14:flip dir="l"/>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heckerboard(across)">
                                      <p:cBhvr>
                                        <p:cTn id="15" dur="4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59 tipo de armas de fueg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los más intrépidos El </a:t>
            </a:r>
            <a:r>
              <a:rPr lang="es-ES" i="1" dirty="0" err="1" smtClean="0">
                <a:effectLst>
                  <a:glow rad="101600">
                    <a:srgbClr val="C00000">
                      <a:alpha val="60000"/>
                    </a:srgbClr>
                  </a:glow>
                  <a:outerShdw blurRad="38100" dist="38100" dir="2700000" algn="tl">
                    <a:srgbClr val="000000">
                      <a:alpha val="43137"/>
                    </a:srgbClr>
                  </a:outerShdw>
                </a:effectLst>
              </a:rPr>
              <a:t>Soplao</a:t>
            </a:r>
            <a:r>
              <a:rPr lang="es-ES" i="1" dirty="0" smtClean="0">
                <a:effectLst>
                  <a:glow rad="101600">
                    <a:srgbClr val="C00000">
                      <a:alpha val="60000"/>
                    </a:srgbClr>
                  </a:glow>
                  <a:outerShdw blurRad="38100" dist="38100" dir="2700000" algn="tl">
                    <a:srgbClr val="000000">
                      <a:alpha val="43137"/>
                    </a:srgbClr>
                  </a:outerShdw>
                </a:effectLst>
              </a:rPr>
              <a:t> ofrece una fantástica manera de conocer en profundidad el mundo subterráneo. Una ruta de 2,5 horas en la que los visitantes recorrerán las galerías de Campamento, El órgano y El Bosque, entre otras.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8000">
        <p14:shred/>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1160">
                                          <p:stCondLst>
                                            <p:cond delay="0"/>
                                          </p:stCondLst>
                                        </p:cTn>
                                        <p:tgtEl>
                                          <p:spTgt spid="3"/>
                                        </p:tgtEl>
                                      </p:cBhvr>
                                    </p:animEffect>
                                    <p:anim calcmode="lin" valueType="num">
                                      <p:cBhvr>
                                        <p:cTn id="8" dur="3644"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1328"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1328" tmFilter="0, 0; 0.125,0.2665; 0.25,0.4; 0.375,0.465; 0.5,0.5;  0.625,0.535; 0.75,0.6; 0.875,0.7335; 1,1">
                                          <p:stCondLst>
                                            <p:cond delay="1328"/>
                                          </p:stCondLst>
                                        </p:cTn>
                                        <p:tgtEl>
                                          <p:spTgt spid="3"/>
                                        </p:tgtEl>
                                        <p:attrNameLst>
                                          <p:attrName>ppt_y</p:attrName>
                                        </p:attrNameLst>
                                      </p:cBhvr>
                                      <p:tavLst>
                                        <p:tav tm="0" fmla="#ppt_y-sin(pi*$)/9">
                                          <p:val>
                                            <p:fltVal val="0"/>
                                          </p:val>
                                        </p:tav>
                                        <p:tav tm="100000">
                                          <p:val>
                                            <p:fltVal val="1"/>
                                          </p:val>
                                        </p:tav>
                                      </p:tavLst>
                                    </p:anim>
                                    <p:anim calcmode="lin" valueType="num">
                                      <p:cBhvr>
                                        <p:cTn id="11" dur="664" tmFilter="0, 0; 0.125,0.2665; 0.25,0.4; 0.375,0.465; 0.5,0.5;  0.625,0.535; 0.75,0.6; 0.875,0.7335; 1,1">
                                          <p:stCondLst>
                                            <p:cond delay="2648"/>
                                          </p:stCondLst>
                                        </p:cTn>
                                        <p:tgtEl>
                                          <p:spTgt spid="3"/>
                                        </p:tgtEl>
                                        <p:attrNameLst>
                                          <p:attrName>ppt_y</p:attrName>
                                        </p:attrNameLst>
                                      </p:cBhvr>
                                      <p:tavLst>
                                        <p:tav tm="0" fmla="#ppt_y-sin(pi*$)/27">
                                          <p:val>
                                            <p:fltVal val="0"/>
                                          </p:val>
                                        </p:tav>
                                        <p:tav tm="100000">
                                          <p:val>
                                            <p:fltVal val="1"/>
                                          </p:val>
                                        </p:tav>
                                      </p:tavLst>
                                    </p:anim>
                                    <p:anim calcmode="lin" valueType="num">
                                      <p:cBhvr>
                                        <p:cTn id="12" dur="328" tmFilter="0, 0; 0.125,0.2665; 0.25,0.4; 0.375,0.465; 0.5,0.5;  0.625,0.535; 0.75,0.6; 0.875,0.7335; 1,1">
                                          <p:stCondLst>
                                            <p:cond delay="3312"/>
                                          </p:stCondLst>
                                        </p:cTn>
                                        <p:tgtEl>
                                          <p:spTgt spid="3"/>
                                        </p:tgtEl>
                                        <p:attrNameLst>
                                          <p:attrName>ppt_y</p:attrName>
                                        </p:attrNameLst>
                                      </p:cBhvr>
                                      <p:tavLst>
                                        <p:tav tm="0" fmla="#ppt_y-sin(pi*$)/81">
                                          <p:val>
                                            <p:fltVal val="0"/>
                                          </p:val>
                                        </p:tav>
                                        <p:tav tm="100000">
                                          <p:val>
                                            <p:fltVal val="1"/>
                                          </p:val>
                                        </p:tav>
                                      </p:tavLst>
                                    </p:anim>
                                    <p:animScale>
                                      <p:cBhvr>
                                        <p:cTn id="13" dur="52">
                                          <p:stCondLst>
                                            <p:cond delay="1300"/>
                                          </p:stCondLst>
                                        </p:cTn>
                                        <p:tgtEl>
                                          <p:spTgt spid="3"/>
                                        </p:tgtEl>
                                      </p:cBhvr>
                                      <p:to x="100000" y="60000"/>
                                    </p:animScale>
                                    <p:animScale>
                                      <p:cBhvr>
                                        <p:cTn id="14" dur="332" decel="50000">
                                          <p:stCondLst>
                                            <p:cond delay="1352"/>
                                          </p:stCondLst>
                                        </p:cTn>
                                        <p:tgtEl>
                                          <p:spTgt spid="3"/>
                                        </p:tgtEl>
                                      </p:cBhvr>
                                      <p:to x="100000" y="100000"/>
                                    </p:animScale>
                                    <p:animScale>
                                      <p:cBhvr>
                                        <p:cTn id="15" dur="52">
                                          <p:stCondLst>
                                            <p:cond delay="2624"/>
                                          </p:stCondLst>
                                        </p:cTn>
                                        <p:tgtEl>
                                          <p:spTgt spid="3"/>
                                        </p:tgtEl>
                                      </p:cBhvr>
                                      <p:to x="100000" y="80000"/>
                                    </p:animScale>
                                    <p:animScale>
                                      <p:cBhvr>
                                        <p:cTn id="16" dur="332" decel="50000">
                                          <p:stCondLst>
                                            <p:cond delay="2676"/>
                                          </p:stCondLst>
                                        </p:cTn>
                                        <p:tgtEl>
                                          <p:spTgt spid="3"/>
                                        </p:tgtEl>
                                      </p:cBhvr>
                                      <p:to x="100000" y="100000"/>
                                    </p:animScale>
                                    <p:animScale>
                                      <p:cBhvr>
                                        <p:cTn id="17" dur="52">
                                          <p:stCondLst>
                                            <p:cond delay="3284"/>
                                          </p:stCondLst>
                                        </p:cTn>
                                        <p:tgtEl>
                                          <p:spTgt spid="3"/>
                                        </p:tgtEl>
                                      </p:cBhvr>
                                      <p:to x="100000" y="90000"/>
                                    </p:animScale>
                                    <p:animScale>
                                      <p:cBhvr>
                                        <p:cTn id="18" dur="332" decel="50000">
                                          <p:stCondLst>
                                            <p:cond delay="3336"/>
                                          </p:stCondLst>
                                        </p:cTn>
                                        <p:tgtEl>
                                          <p:spTgt spid="3"/>
                                        </p:tgtEl>
                                      </p:cBhvr>
                                      <p:to x="100000" y="100000"/>
                                    </p:animScale>
                                    <p:animScale>
                                      <p:cBhvr>
                                        <p:cTn id="19" dur="52">
                                          <p:stCondLst>
                                            <p:cond delay="3616"/>
                                          </p:stCondLst>
                                        </p:cTn>
                                        <p:tgtEl>
                                          <p:spTgt spid="3"/>
                                        </p:tgtEl>
                                      </p:cBhvr>
                                      <p:to x="100000" y="95000"/>
                                    </p:animScale>
                                    <p:animScale>
                                      <p:cBhvr>
                                        <p:cTn id="20" dur="332" decel="50000">
                                          <p:stCondLst>
                                            <p:cond delay="3668"/>
                                          </p:stCondLst>
                                        </p:cTn>
                                        <p:tgtEl>
                                          <p:spTgt spid="3"/>
                                        </p:tgtEl>
                                      </p:cBhvr>
                                      <p:to x="100000" y="100000"/>
                                    </p:animScale>
                                  </p:childTnLst>
                                </p:cTn>
                              </p:par>
                              <p:par>
                                <p:cTn id="21" presetID="30" presetClass="entr" presetSubtype="0"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3200" decel="100000"/>
                                        <p:tgtEl>
                                          <p:spTgt spid="3"/>
                                        </p:tgtEl>
                                      </p:cBhvr>
                                    </p:animEffect>
                                    <p:anim calcmode="lin" valueType="num">
                                      <p:cBhvr>
                                        <p:cTn id="24" dur="3200" decel="100000" fill="hold"/>
                                        <p:tgtEl>
                                          <p:spTgt spid="3"/>
                                        </p:tgtEl>
                                        <p:attrNameLst>
                                          <p:attrName>style.rotation</p:attrName>
                                        </p:attrNameLst>
                                      </p:cBhvr>
                                      <p:tavLst>
                                        <p:tav tm="0">
                                          <p:val>
                                            <p:fltVal val="-90"/>
                                          </p:val>
                                        </p:tav>
                                        <p:tav tm="100000">
                                          <p:val>
                                            <p:fltVal val="0"/>
                                          </p:val>
                                        </p:tav>
                                      </p:tavLst>
                                    </p:anim>
                                    <p:anim calcmode="lin" valueType="num">
                                      <p:cBhvr>
                                        <p:cTn id="25" dur="3200" decel="100000" fill="hold"/>
                                        <p:tgtEl>
                                          <p:spTgt spid="3"/>
                                        </p:tgtEl>
                                        <p:attrNameLst>
                                          <p:attrName>ppt_x</p:attrName>
                                        </p:attrNameLst>
                                      </p:cBhvr>
                                      <p:tavLst>
                                        <p:tav tm="0">
                                          <p:val>
                                            <p:strVal val="#ppt_x+0.4"/>
                                          </p:val>
                                        </p:tav>
                                        <p:tav tm="100000">
                                          <p:val>
                                            <p:strVal val="#ppt_x-0.05"/>
                                          </p:val>
                                        </p:tav>
                                      </p:tavLst>
                                    </p:anim>
                                    <p:anim calcmode="lin" valueType="num">
                                      <p:cBhvr>
                                        <p:cTn id="26" dur="3200" decel="100000" fill="hold"/>
                                        <p:tgtEl>
                                          <p:spTgt spid="3"/>
                                        </p:tgtEl>
                                        <p:attrNameLst>
                                          <p:attrName>ppt_y</p:attrName>
                                        </p:attrNameLst>
                                      </p:cBhvr>
                                      <p:tavLst>
                                        <p:tav tm="0">
                                          <p:val>
                                            <p:strVal val="#ppt_y-0.4"/>
                                          </p:val>
                                        </p:tav>
                                        <p:tav tm="100000">
                                          <p:val>
                                            <p:strVal val="#ppt_y+0.1"/>
                                          </p:val>
                                        </p:tav>
                                      </p:tavLst>
                                    </p:anim>
                                    <p:anim calcmode="lin" valueType="num">
                                      <p:cBhvr>
                                        <p:cTn id="27" dur="800" accel="100000" fill="hold">
                                          <p:stCondLst>
                                            <p:cond delay="3200"/>
                                          </p:stCondLst>
                                        </p:cTn>
                                        <p:tgtEl>
                                          <p:spTgt spid="3"/>
                                        </p:tgtEl>
                                        <p:attrNameLst>
                                          <p:attrName>ppt_x</p:attrName>
                                        </p:attrNameLst>
                                      </p:cBhvr>
                                      <p:tavLst>
                                        <p:tav tm="0">
                                          <p:val>
                                            <p:strVal val="#ppt_x-0.05"/>
                                          </p:val>
                                        </p:tav>
                                        <p:tav tm="100000">
                                          <p:val>
                                            <p:strVal val="#ppt_x"/>
                                          </p:val>
                                        </p:tav>
                                      </p:tavLst>
                                    </p:anim>
                                    <p:anim calcmode="lin" valueType="num">
                                      <p:cBhvr>
                                        <p:cTn id="28" dur="800" accel="100000" fill="hold">
                                          <p:stCondLst>
                                            <p:cond delay="3200"/>
                                          </p:stCondLst>
                                        </p:cTn>
                                        <p:tgtEl>
                                          <p:spTgt spid="3"/>
                                        </p:tgtEl>
                                        <p:attrNameLst>
                                          <p:attrName>ppt_y</p:attrName>
                                        </p:attrNameLst>
                                      </p:cBhvr>
                                      <p:tavLst>
                                        <p:tav tm="0">
                                          <p:val>
                                            <p:strVal val="#ppt_y+0.1"/>
                                          </p:val>
                                        </p:tav>
                                        <p:tav tm="100000">
                                          <p:val>
                                            <p:strVal val="#ppt_y"/>
                                          </p:val>
                                        </p:tav>
                                      </p:tavLst>
                                    </p:anim>
                                  </p:childTnLst>
                                </p:cTn>
                              </p:par>
                            </p:childTnLst>
                          </p:cTn>
                        </p:par>
                        <p:par>
                          <p:cTn id="29" fill="hold">
                            <p:stCondLst>
                              <p:cond delay="4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 pistolas y trabuco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52 pistolas y trabuco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83568" y="4657700"/>
            <a:ext cx="76328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visitante quedará sobrecogido por la variedad de formaciones y por la diversidad de espacios. La organización proporciona el equipamiento adecuado para la visita: casco con luz, buzo y botas de agua.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5000">
        <p14:shred dir="out"/>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4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358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45358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45358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23528"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los más intrépidos El </a:t>
            </a:r>
            <a:r>
              <a:rPr lang="es-ES" i="1" dirty="0" err="1" smtClean="0">
                <a:effectLst>
                  <a:glow rad="101600">
                    <a:srgbClr val="C00000">
                      <a:alpha val="60000"/>
                    </a:srgbClr>
                  </a:glow>
                  <a:outerShdw blurRad="38100" dist="38100" dir="2700000" algn="tl">
                    <a:srgbClr val="000000">
                      <a:alpha val="43137"/>
                    </a:srgbClr>
                  </a:outerShdw>
                </a:effectLst>
              </a:rPr>
              <a:t>Soplao</a:t>
            </a:r>
            <a:r>
              <a:rPr lang="es-ES" i="1" dirty="0" smtClean="0">
                <a:effectLst>
                  <a:glow rad="101600">
                    <a:srgbClr val="C00000">
                      <a:alpha val="60000"/>
                    </a:srgbClr>
                  </a:glow>
                  <a:outerShdw blurRad="38100" dist="38100" dir="2700000" algn="tl">
                    <a:srgbClr val="000000">
                      <a:alpha val="43137"/>
                    </a:srgbClr>
                  </a:outerShdw>
                </a:effectLst>
              </a:rPr>
              <a:t> ofrece una fantástica manera de conocer en profundidad el mundo subterráneo. Una ruta de 2,5 horas en la que los visitantes recorrerán las galerías de Campamento, El órgano y El Bosque, entre otras.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9000">
        <p:comb/>
      </p:transition>
    </mc:Choice>
    <mc:Fallback>
      <p:transition spd="slow" advTm="9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4000"/>
                                        <p:tgtEl>
                                          <p:spTgt spid="6"/>
                                        </p:tgtEl>
                                      </p:cBhvr>
                                    </p:animEffect>
                                  </p:childTnLst>
                                </p:cTn>
                              </p:par>
                              <p:par>
                                <p:cTn id="20" presetID="13"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out)">
                                      <p:cBhvr>
                                        <p:cTn id="22" dur="4000"/>
                                        <p:tgtEl>
                                          <p:spTgt spid="5"/>
                                        </p:tgtEl>
                                      </p:cBhvr>
                                    </p:animEffect>
                                  </p:childTnLst>
                                </p:cTn>
                              </p:par>
                              <p:par>
                                <p:cTn id="23" presetID="14"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randombar(horizontal)">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9788_492887494104904_554425886_n.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5" name="4 Imagen" descr="389788_492887494104904_554425886_n.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6" name="5 Imagen" descr="389788_492887494104904_554425886_n.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8" name="7 CuadroTexto"/>
          <p:cNvSpPr txBox="1"/>
          <p:nvPr/>
        </p:nvSpPr>
        <p:spPr>
          <a:xfrm>
            <a:off x="683568" y="4873724"/>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Considerada como uno de los grandes tesoros de la geología mundial, la </a:t>
            </a:r>
            <a:r>
              <a:rPr lang="es-ES" b="1" i="1" dirty="0" smtClean="0">
                <a:effectLst>
                  <a:glow rad="101600">
                    <a:srgbClr val="C00000">
                      <a:alpha val="60000"/>
                    </a:srgbClr>
                  </a:glow>
                  <a:outerShdw blurRad="38100" dist="38100" dir="2700000" algn="tl">
                    <a:srgbClr val="000000">
                      <a:alpha val="43137"/>
                    </a:srgbClr>
                  </a:outerShdw>
                </a:effectLst>
              </a:rPr>
              <a:t>cueva El </a:t>
            </a:r>
            <a:r>
              <a:rPr lang="es-ES" b="1" i="1" dirty="0" err="1" smtClean="0">
                <a:effectLst>
                  <a:glow rad="101600">
                    <a:srgbClr val="C00000">
                      <a:alpha val="60000"/>
                    </a:srgbClr>
                  </a:glow>
                  <a:outerShdw blurRad="38100" dist="38100" dir="2700000" algn="tl">
                    <a:srgbClr val="000000">
                      <a:alpha val="43137"/>
                    </a:srgbClr>
                  </a:outerShdw>
                </a:effectLst>
              </a:rPr>
              <a:t>Soplao</a:t>
            </a:r>
            <a:r>
              <a:rPr lang="es-ES" i="1" dirty="0" smtClean="0">
                <a:effectLst>
                  <a:glow rad="101600">
                    <a:srgbClr val="C00000">
                      <a:alpha val="60000"/>
                    </a:srgbClr>
                  </a:glow>
                  <a:outerShdw blurRad="38100" dist="38100" dir="2700000" algn="tl">
                    <a:srgbClr val="000000">
                      <a:alpha val="43137"/>
                    </a:srgbClr>
                  </a:outerShdw>
                </a:effectLst>
              </a:rPr>
              <a:t> es la gran novedad turística de Cantabria desde 2005.</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0000">
        <p:comb dir="vert"/>
      </p:transition>
    </mc:Choice>
    <mc:Fallback>
      <p:transition spd="slow" advTm="20000">
        <p:comb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21" presetClass="entr" presetSubtype="8"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8)">
                                      <p:cBhvr>
                                        <p:cTn id="19" dur="4000"/>
                                        <p:tgtEl>
                                          <p:spTgt spid="6"/>
                                        </p:tgtEl>
                                      </p:cBhvr>
                                    </p:animEffect>
                                  </p:childTnLst>
                                </p:cTn>
                              </p:par>
                              <p:par>
                                <p:cTn id="20" presetID="16" presetClass="entr" presetSubtype="37"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Vertical)">
                                      <p:cBhvr>
                                        <p:cTn id="22" dur="4000"/>
                                        <p:tgtEl>
                                          <p:spTgt spid="5"/>
                                        </p:tgtEl>
                                      </p:cBhvr>
                                    </p:animEffect>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2109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42109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611560"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Alberga una red subterránea de 20 kilómetros de longitud repleta de estalactitas, estalagmitas y columnas, así como la particularidad de combinar galerías mineras creadas por el hombre con cuevas de extraordinaria belleza de origen natural.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0000">
        <p15:prstTrans prst="wind"/>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4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08.jpg"/>
          <p:cNvPicPr>
            <a:picLocks noChangeAspect="1"/>
          </p:cNvPicPr>
          <p:nvPr/>
        </p:nvPicPr>
        <p:blipFill>
          <a:blip r:embed="rId2" cstate="print"/>
          <a:stretch>
            <a:fillRect/>
          </a:stretch>
        </p:blipFill>
        <p:spPr bwMode="auto">
          <a:xfrm>
            <a:off x="0" y="-1"/>
            <a:ext cx="9144000" cy="5677693"/>
          </a:xfrm>
          <a:prstGeom prst="rect">
            <a:avLst/>
          </a:prstGeom>
          <a:noFill/>
          <a:ln w="9525">
            <a:noFill/>
            <a:miter lim="800000"/>
            <a:headEnd/>
            <a:tailEnd/>
          </a:ln>
        </p:spPr>
      </p:pic>
      <p:pic>
        <p:nvPicPr>
          <p:cNvPr id="5" name="4 Imagen" descr="526808.jpg"/>
          <p:cNvPicPr>
            <a:picLocks noChangeAspect="1"/>
          </p:cNvPicPr>
          <p:nvPr/>
        </p:nvPicPr>
        <p:blipFill>
          <a:blip r:embed="rId2" cstate="print"/>
          <a:stretch>
            <a:fillRect/>
          </a:stretch>
        </p:blipFill>
        <p:spPr bwMode="auto">
          <a:xfrm>
            <a:off x="0" y="-1"/>
            <a:ext cx="9144000" cy="5677693"/>
          </a:xfrm>
          <a:prstGeom prst="rect">
            <a:avLst/>
          </a:prstGeom>
          <a:noFill/>
          <a:ln w="9525">
            <a:noFill/>
            <a:miter lim="800000"/>
            <a:headEnd/>
            <a:tailEnd/>
          </a:ln>
        </p:spPr>
      </p:pic>
      <p:pic>
        <p:nvPicPr>
          <p:cNvPr id="6" name="5 Imagen" descr="526808.jpg"/>
          <p:cNvPicPr>
            <a:picLocks noChangeAspect="1"/>
          </p:cNvPicPr>
          <p:nvPr/>
        </p:nvPicPr>
        <p:blipFill>
          <a:blip r:embed="rId2" cstate="print"/>
          <a:stretch>
            <a:fillRect/>
          </a:stretch>
        </p:blipFill>
        <p:spPr bwMode="auto">
          <a:xfrm>
            <a:off x="0" y="-1"/>
            <a:ext cx="9144000" cy="5677693"/>
          </a:xfrm>
          <a:prstGeom prst="rect">
            <a:avLst/>
          </a:prstGeom>
          <a:noFill/>
          <a:ln w="9525">
            <a:noFill/>
            <a:miter lim="800000"/>
            <a:headEnd/>
            <a:tailEnd/>
          </a:ln>
        </p:spPr>
      </p:pic>
      <p:sp>
        <p:nvSpPr>
          <p:cNvPr id="7" name="6 CuadroTexto"/>
          <p:cNvSpPr txBox="1"/>
          <p:nvPr/>
        </p:nvSpPr>
        <p:spPr>
          <a:xfrm>
            <a:off x="611560" y="4585692"/>
            <a:ext cx="76328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visitar las cuevas del </a:t>
            </a:r>
            <a:r>
              <a:rPr lang="es-ES" i="1" dirty="0" err="1" smtClean="0">
                <a:effectLst>
                  <a:glow rad="101600">
                    <a:srgbClr val="C00000">
                      <a:alpha val="60000"/>
                    </a:srgbClr>
                  </a:glow>
                  <a:outerShdw blurRad="38100" dist="38100" dir="2700000" algn="tl">
                    <a:srgbClr val="000000">
                      <a:alpha val="43137"/>
                    </a:srgbClr>
                  </a:outerShdw>
                </a:effectLst>
              </a:rPr>
              <a:t>Soplao</a:t>
            </a:r>
            <a:r>
              <a:rPr lang="es-ES" i="1" dirty="0" smtClean="0">
                <a:effectLst>
                  <a:glow rad="101600">
                    <a:srgbClr val="C00000">
                      <a:alpha val="60000"/>
                    </a:srgbClr>
                  </a:glow>
                  <a:outerShdw blurRad="38100" dist="38100" dir="2700000" algn="tl">
                    <a:srgbClr val="000000">
                      <a:alpha val="43137"/>
                    </a:srgbClr>
                  </a:outerShdw>
                </a:effectLst>
              </a:rPr>
              <a:t> hay dos opciones: comprar entradas individuales para la cueva o bien reservar una excursión organizada que incluya el transporte y el acceso a las cuevas.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5000">
        <p14:honeycomb/>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8"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in)">
                                      <p:cBhvr>
                                        <p:cTn id="19" dur="4000"/>
                                        <p:tgtEl>
                                          <p:spTgt spid="6"/>
                                        </p:tgtEl>
                                      </p:cBhvr>
                                    </p:animEffect>
                                  </p:childTnLst>
                                </p:cTn>
                              </p:par>
                              <p:par>
                                <p:cTn id="20" presetID="18" presetClass="entr" presetSubtype="3"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strips(upRight)">
                                      <p:cBhvr>
                                        <p:cTn id="22" dur="4000"/>
                                        <p:tgtEl>
                                          <p:spTgt spid="5"/>
                                        </p:tgtEl>
                                      </p:cBhvr>
                                    </p:animEffect>
                                  </p:childTnLst>
                                </p:cTn>
                              </p:par>
                              <p:par>
                                <p:cTn id="23" presetID="18" presetClass="entr" presetSubtype="9"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strips(upLef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593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39593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39593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395536"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Cueva El </a:t>
            </a:r>
            <a:r>
              <a:rPr lang="es-ES" i="1" dirty="0" err="1" smtClean="0">
                <a:effectLst>
                  <a:glow rad="101600">
                    <a:srgbClr val="C00000">
                      <a:alpha val="60000"/>
                    </a:srgbClr>
                  </a:glow>
                  <a:outerShdw blurRad="38100" dist="38100" dir="2700000" algn="tl">
                    <a:srgbClr val="000000">
                      <a:alpha val="43137"/>
                    </a:srgbClr>
                  </a:outerShdw>
                </a:effectLst>
              </a:rPr>
              <a:t>Soplao</a:t>
            </a:r>
            <a:r>
              <a:rPr lang="es-ES" i="1" dirty="0" smtClean="0">
                <a:effectLst>
                  <a:glow rad="101600">
                    <a:srgbClr val="C00000">
                      <a:alpha val="60000"/>
                    </a:srgbClr>
                  </a:glow>
                  <a:outerShdw blurRad="38100" dist="38100" dir="2700000" algn="tl">
                    <a:srgbClr val="000000">
                      <a:alpha val="43137"/>
                    </a:srgbClr>
                  </a:outerShdw>
                </a:effectLst>
              </a:rPr>
              <a:t> está situada a unos 70 kilómetros de la capital (Santander) y a sólo 20 kilómetros de Comillas o San Vicente de la Barquera, dos de los pueblos más bonitos de Cantabria.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4000">
        <p14:doors dir="vert"/>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4000"/>
                                        <p:tgtEl>
                                          <p:spTgt spid="6"/>
                                        </p:tgtEl>
                                      </p:cBhvr>
                                    </p:animEffect>
                                  </p:childTnLst>
                                </p:cTn>
                              </p:par>
                              <p:par>
                                <p:cTn id="20" presetID="14" presetClass="entr" presetSubtype="5"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randombar(vertical)">
                                      <p:cBhvr>
                                        <p:cTn id="22" dur="4000"/>
                                        <p:tgtEl>
                                          <p:spTgt spid="5"/>
                                        </p:tgtEl>
                                      </p:cBhvr>
                                    </p:animEffect>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38066_390308f5fac544a8f97ee9faf3a300b0_larg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538066_390308f5fac544a8f97ee9faf3a300b0_larg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538066_390308f5fac544a8f97ee9faf3a300b0_larg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23528" y="4873724"/>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ubicación es un enclave privilegiado, desde el que se pueden disfrutar unas maravillosas vistas panorámicas de los Picos de Europa y el valle del río Nansa.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2000">
        <p14:doors/>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13"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in)">
                                      <p:cBhvr>
                                        <p:cTn id="19" dur="4000"/>
                                        <p:tgtEl>
                                          <p:spTgt spid="6"/>
                                        </p:tgtEl>
                                      </p:cBhvr>
                                    </p:animEffect>
                                  </p:childTnLst>
                                </p:cTn>
                              </p:par>
                              <p:par>
                                <p:cTn id="20" presetID="8"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out)">
                                      <p:cBhvr>
                                        <p:cTn id="22" dur="4000"/>
                                        <p:tgtEl>
                                          <p:spTgt spid="5"/>
                                        </p:tgtEl>
                                      </p:cBhvr>
                                    </p:animEffect>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5268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5268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23528"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Todas las visitas comienzan con un breve viaje en tren hasta el acceso a la cueva y se realizan en pequeños grupos guiados por un experto geólogo, que explica los diferentes tipos de estalactitas, estalagmitas y columnas que existen.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14:prism isInverted="1"/>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4000"/>
                                        <p:tgtEl>
                                          <p:spTgt spid="6"/>
                                        </p:tgtEl>
                                      </p:cBhvr>
                                    </p:animEffect>
                                  </p:childTnLst>
                                </p:cTn>
                              </p:par>
                              <p:par>
                                <p:cTn id="20" presetID="5" presetClass="entr" presetSubtype="1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4000"/>
                                        <p:tgtEl>
                                          <p:spTgt spid="5"/>
                                        </p:tgtEl>
                                      </p:cBhvr>
                                    </p:animEffect>
                                  </p:childTnLst>
                                </p:cTn>
                              </p:par>
                              <p:par>
                                <p:cTn id="23" presetID="5"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heckerboard(dow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38201304011708059756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9938201304011708059756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9938201304011708059756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323528"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 que más llama la atención son las famosas </a:t>
            </a:r>
            <a:r>
              <a:rPr lang="es-ES" b="1" i="1" dirty="0" smtClean="0">
                <a:effectLst>
                  <a:glow rad="101600">
                    <a:srgbClr val="C00000">
                      <a:alpha val="60000"/>
                    </a:srgbClr>
                  </a:glow>
                  <a:outerShdw blurRad="38100" dist="38100" dir="2700000" algn="tl">
                    <a:srgbClr val="000000">
                      <a:alpha val="43137"/>
                    </a:srgbClr>
                  </a:outerShdw>
                </a:effectLst>
              </a:rPr>
              <a:t>formaciones excéntricas</a:t>
            </a:r>
            <a:r>
              <a:rPr lang="es-ES" i="1" dirty="0" smtClean="0">
                <a:effectLst>
                  <a:glow rad="101600">
                    <a:srgbClr val="C00000">
                      <a:alpha val="60000"/>
                    </a:srgbClr>
                  </a:glow>
                  <a:outerShdw blurRad="38100" dist="38100" dir="2700000" algn="tl">
                    <a:srgbClr val="000000">
                      <a:alpha val="43137"/>
                    </a:srgbClr>
                  </a:outerShdw>
                </a:effectLst>
              </a:rPr>
              <a:t> de la cueva. ¿Y qué es eso? Pues un tipo de estalactitas que por alguna razón no del todo clara hasta el día de hoy, no crecen en sentido vertical.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14:prism dir="r" isInverted="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4000"/>
                                        <p:tgtEl>
                                          <p:spTgt spid="6"/>
                                        </p:tgtEl>
                                      </p:cBhvr>
                                    </p:animEffect>
                                  </p:childTnLst>
                                </p:cTn>
                              </p:par>
                              <p:par>
                                <p:cTn id="20" presetID="20"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edge">
                                      <p:cBhvr>
                                        <p:cTn id="22" dur="4000"/>
                                        <p:tgtEl>
                                          <p:spTgt spid="5"/>
                                        </p:tgtEl>
                                      </p:cBhvr>
                                    </p:animEffect>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ok2013_00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book2013_00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467544"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lo que la lógica de la gravedad más el goteo constante durante años y años (miles acaso) debería producir. Pues no es así en esta cueva. Algunas de las estalactitas de El </a:t>
            </a:r>
            <a:r>
              <a:rPr lang="es-ES" i="1" dirty="0" err="1" smtClean="0">
                <a:effectLst>
                  <a:glow rad="101600">
                    <a:srgbClr val="C00000">
                      <a:alpha val="60000"/>
                    </a:srgbClr>
                  </a:glow>
                  <a:outerShdw blurRad="38100" dist="38100" dir="2700000" algn="tl">
                    <a:srgbClr val="000000">
                      <a:alpha val="43137"/>
                    </a:srgbClr>
                  </a:outerShdw>
                </a:effectLst>
              </a:rPr>
              <a:t>Soplao</a:t>
            </a:r>
            <a:r>
              <a:rPr lang="es-ES" i="1" dirty="0" smtClean="0">
                <a:effectLst>
                  <a:glow rad="101600">
                    <a:srgbClr val="C00000">
                      <a:alpha val="60000"/>
                    </a:srgbClr>
                  </a:glow>
                  <a:outerShdw blurRad="38100" dist="38100" dir="2700000" algn="tl">
                    <a:srgbClr val="000000">
                      <a:alpha val="43137"/>
                    </a:srgbClr>
                  </a:outerShdw>
                </a:effectLst>
              </a:rPr>
              <a:t> han crecido en otras direcciones.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comb/>
      </p:transition>
    </mc:Choice>
    <mc:Fallback>
      <p:transition spd="slow" advTm="26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16" presetClass="entr" presetSubtype="2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Horizontal)">
                                      <p:cBhvr>
                                        <p:cTn id="15" dur="4000"/>
                                        <p:tgtEl>
                                          <p:spTgt spid="5"/>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4704062201112231728282850417805527_0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54704062201112231728282850417805527_0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54704062201112231728282850417805527_0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251520"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Acceder a una cueva que en parte se comunica con una mina ya es excitante, pero a medida que vamos conociendo los detalles y las perlas geológicas de su interior no podemos dejar de sorprendernos.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comb dir="vert"/>
      </p:transition>
    </mc:Choice>
    <mc:Fallback>
      <p:transition spd="slow" advTm="26000">
        <p:comb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ppt_w/2"/>
                                          </p:val>
                                        </p:tav>
                                      </p:tavLst>
                                    </p:anim>
                                    <p:anim calcmode="lin" valueType="num">
                                      <p:cBhvr>
                                        <p:cTn id="7" dur="4000"/>
                                        <p:tgtEl>
                                          <p:spTgt spid="5"/>
                                        </p:tgtEl>
                                        <p:attrNameLst>
                                          <p:attrName>ppt_y</p:attrName>
                                        </p:attrNameLst>
                                      </p:cBhvr>
                                      <p:tavLst>
                                        <p:tav tm="0">
                                          <p:val>
                                            <p:strVal val="ppt_y"/>
                                          </p:val>
                                        </p:tav>
                                        <p:tav tm="100000">
                                          <p:val>
                                            <p:strVal val="ppt_y"/>
                                          </p:val>
                                        </p:tav>
                                      </p:tavLst>
                                    </p:anim>
                                    <p:anim calcmode="lin" valueType="num">
                                      <p:cBhvr>
                                        <p:cTn id="8" dur="4000"/>
                                        <p:tgtEl>
                                          <p:spTgt spid="5"/>
                                        </p:tgtEl>
                                        <p:attrNameLst>
                                          <p:attrName>ppt_w</p:attrName>
                                        </p:attrNameLst>
                                      </p:cBhvr>
                                      <p:tavLst>
                                        <p:tav tm="0">
                                          <p:val>
                                            <p:strVal val="ppt_w"/>
                                          </p:val>
                                        </p:tav>
                                        <p:tav tm="100000">
                                          <p:val>
                                            <p:fltVal val="0"/>
                                          </p:val>
                                        </p:tav>
                                      </p:tavLst>
                                    </p:anim>
                                    <p:anim calcmode="lin" valueType="num">
                                      <p:cBhvr>
                                        <p:cTn id="9" dur="4000"/>
                                        <p:tgtEl>
                                          <p:spTgt spid="5"/>
                                        </p:tgtEl>
                                        <p:attrNameLst>
                                          <p:attrName>ppt_h</p:attrName>
                                        </p:attrNameLst>
                                      </p:cBhvr>
                                      <p:tavLst>
                                        <p:tav tm="0">
                                          <p:val>
                                            <p:strVal val="ppt_h"/>
                                          </p:val>
                                        </p:tav>
                                        <p:tav tm="100000">
                                          <p:val>
                                            <p:strVal val="ppt_h"/>
                                          </p:val>
                                        </p:tav>
                                      </p:tavLst>
                                    </p:anim>
                                    <p:set>
                                      <p:cBhvr>
                                        <p:cTn id="10" dur="1" fill="hold">
                                          <p:stCondLst>
                                            <p:cond delay="3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000"/>
                                        <p:tgtEl>
                                          <p:spTgt spid="6"/>
                                        </p:tgtEl>
                                        <p:attrNameLst>
                                          <p:attrName>ppt_x</p:attrName>
                                        </p:attrNameLst>
                                      </p:cBhvr>
                                      <p:tavLst>
                                        <p:tav tm="0">
                                          <p:val>
                                            <p:strVal val="ppt_x"/>
                                          </p:val>
                                        </p:tav>
                                        <p:tav tm="100000">
                                          <p:val>
                                            <p:strVal val="ppt_x+ppt_w/2"/>
                                          </p:val>
                                        </p:tav>
                                      </p:tavLst>
                                    </p:anim>
                                    <p:anim calcmode="lin" valueType="num">
                                      <p:cBhvr>
                                        <p:cTn id="13" dur="4000"/>
                                        <p:tgtEl>
                                          <p:spTgt spid="6"/>
                                        </p:tgtEl>
                                        <p:attrNameLst>
                                          <p:attrName>ppt_y</p:attrName>
                                        </p:attrNameLst>
                                      </p:cBhvr>
                                      <p:tavLst>
                                        <p:tav tm="0">
                                          <p:val>
                                            <p:strVal val="ppt_y"/>
                                          </p:val>
                                        </p:tav>
                                        <p:tav tm="100000">
                                          <p:val>
                                            <p:strVal val="ppt_y"/>
                                          </p:val>
                                        </p:tav>
                                      </p:tavLst>
                                    </p:anim>
                                    <p:anim calcmode="lin" valueType="num">
                                      <p:cBhvr>
                                        <p:cTn id="14" dur="4000"/>
                                        <p:tgtEl>
                                          <p:spTgt spid="6"/>
                                        </p:tgtEl>
                                        <p:attrNameLst>
                                          <p:attrName>ppt_w</p:attrName>
                                        </p:attrNameLst>
                                      </p:cBhvr>
                                      <p:tavLst>
                                        <p:tav tm="0">
                                          <p:val>
                                            <p:strVal val="ppt_w"/>
                                          </p:val>
                                        </p:tav>
                                        <p:tav tm="100000">
                                          <p:val>
                                            <p:fltVal val="0"/>
                                          </p:val>
                                        </p:tav>
                                      </p:tavLst>
                                    </p:anim>
                                    <p:anim calcmode="lin" valueType="num">
                                      <p:cBhvr>
                                        <p:cTn id="15" dur="4000"/>
                                        <p:tgtEl>
                                          <p:spTgt spid="6"/>
                                        </p:tgtEl>
                                        <p:attrNameLst>
                                          <p:attrName>ppt_h</p:attrName>
                                        </p:attrNameLst>
                                      </p:cBhvr>
                                      <p:tavLst>
                                        <p:tav tm="0">
                                          <p:val>
                                            <p:strVal val="ppt_h"/>
                                          </p:val>
                                        </p:tav>
                                        <p:tav tm="100000">
                                          <p:val>
                                            <p:strVal val="ppt_h"/>
                                          </p:val>
                                        </p:tav>
                                      </p:tavLst>
                                    </p:anim>
                                    <p:set>
                                      <p:cBhvr>
                                        <p:cTn id="16" dur="1" fill="hold">
                                          <p:stCondLst>
                                            <p:cond delay="3999"/>
                                          </p:stCondLst>
                                        </p:cTn>
                                        <p:tgtEl>
                                          <p:spTgt spid="6"/>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4000"/>
                                        <p:tgtEl>
                                          <p:spTgt spid="5"/>
                                        </p:tgtEl>
                                      </p:cBhvr>
                                    </p:animEffect>
                                    <p:set>
                                      <p:cBhvr>
                                        <p:cTn id="19" dur="1" fill="hold">
                                          <p:stCondLst>
                                            <p:cond delay="3999"/>
                                          </p:stCondLst>
                                        </p:cTn>
                                        <p:tgtEl>
                                          <p:spTgt spid="5"/>
                                        </p:tgtEl>
                                        <p:attrNameLst>
                                          <p:attrName>style.visibility</p:attrName>
                                        </p:attrNameLst>
                                      </p:cBhvr>
                                      <p:to>
                                        <p:strVal val="hidden"/>
                                      </p:to>
                                    </p:set>
                                  </p:childTnLst>
                                </p:cTn>
                              </p:par>
                              <p:par>
                                <p:cTn id="20" presetID="4" presetClass="exit" presetSubtype="32" fill="hold" nodeType="withEffect">
                                  <p:stCondLst>
                                    <p:cond delay="0"/>
                                  </p:stCondLst>
                                  <p:childTnLst>
                                    <p:animEffect transition="out" filter="box(out)">
                                      <p:cBhvr>
                                        <p:cTn id="21" dur="4000"/>
                                        <p:tgtEl>
                                          <p:spTgt spid="6"/>
                                        </p:tgtEl>
                                      </p:cBhvr>
                                    </p:animEffect>
                                    <p:set>
                                      <p:cBhvr>
                                        <p:cTn id="22" dur="1" fill="hold">
                                          <p:stCondLst>
                                            <p:cond delay="3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4000" fill="hold"/>
                                        <p:tgtEl>
                                          <p:spTgt spid="4"/>
                                        </p:tgtEl>
                                        <p:attrNameLst>
                                          <p:attrName>ppt_w</p:attrName>
                                        </p:attrNameLst>
                                      </p:cBhvr>
                                      <p:tavLst>
                                        <p:tav tm="0">
                                          <p:val>
                                            <p:fltVal val="0"/>
                                          </p:val>
                                        </p:tav>
                                        <p:tav tm="100000">
                                          <p:val>
                                            <p:strVal val="#ppt_w"/>
                                          </p:val>
                                        </p:tav>
                                      </p:tavLst>
                                    </p:anim>
                                    <p:anim calcmode="lin" valueType="num">
                                      <p:cBhvr>
                                        <p:cTn id="26" dur="4000" fill="hold"/>
                                        <p:tgtEl>
                                          <p:spTgt spid="4"/>
                                        </p:tgtEl>
                                        <p:attrNameLst>
                                          <p:attrName>ppt_h</p:attrName>
                                        </p:attrNameLst>
                                      </p:cBhvr>
                                      <p:tavLst>
                                        <p:tav tm="0">
                                          <p:val>
                                            <p:strVal val="#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4000"/>
                                        <p:tgtEl>
                                          <p:spTgt spid="4"/>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rasIonut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CarasIonut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CarasIonut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251520"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caprichos y obras de la naturaleza no terminan aquí. Desde que los mineros de La Florida descubrieron la gruta hay mil detalles que admirar y conjuntos de estalagmitas y estalactitas que llaman poderosamente la atención.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14:warp dir="in"/>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8"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in)">
                                      <p:cBhvr>
                                        <p:cTn id="19" dur="4000"/>
                                        <p:tgtEl>
                                          <p:spTgt spid="6"/>
                                        </p:tgtEl>
                                      </p:cBhvr>
                                    </p:animEffect>
                                  </p:childTnLst>
                                </p:cTn>
                              </p:par>
                              <p:par>
                                <p:cTn id="20" presetID="13"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in)">
                                      <p:cBhvr>
                                        <p:cTn id="22" dur="4000"/>
                                        <p:tgtEl>
                                          <p:spTgt spid="5"/>
                                        </p:tgtEl>
                                      </p:cBhvr>
                                    </p:animEffect>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urves-caras-ionut.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curves-caras-ionut.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801716"/>
            <a:ext cx="856895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conjunto de ellos ha sido bautizado como </a:t>
            </a:r>
            <a:r>
              <a:rPr lang="es-ES" b="1" i="1" dirty="0" smtClean="0">
                <a:effectLst>
                  <a:glow rad="101600">
                    <a:srgbClr val="C00000">
                      <a:alpha val="60000"/>
                    </a:srgbClr>
                  </a:glow>
                  <a:outerShdw blurRad="38100" dist="38100" dir="2700000" algn="tl">
                    <a:srgbClr val="000000">
                      <a:alpha val="43137"/>
                    </a:srgbClr>
                  </a:outerShdw>
                </a:effectLst>
              </a:rPr>
              <a:t>Los Fantasmas</a:t>
            </a:r>
            <a:r>
              <a:rPr lang="es-ES" i="1" dirty="0" smtClean="0">
                <a:effectLst>
                  <a:glow rad="101600">
                    <a:srgbClr val="C00000">
                      <a:alpha val="60000"/>
                    </a:srgbClr>
                  </a:glow>
                  <a:outerShdw blurRad="38100" dist="38100" dir="2700000" algn="tl">
                    <a:srgbClr val="000000">
                      <a:alpha val="43137"/>
                    </a:srgbClr>
                  </a:outerShdw>
                </a:effectLst>
              </a:rPr>
              <a:t>, pero durante el recorrido por la cueva </a:t>
            </a:r>
            <a:r>
              <a:rPr lang="es-ES" b="1" i="1" dirty="0" smtClean="0">
                <a:effectLst>
                  <a:glow rad="101600">
                    <a:srgbClr val="C00000">
                      <a:alpha val="60000"/>
                    </a:srgbClr>
                  </a:glow>
                  <a:outerShdw blurRad="38100" dist="38100" dir="2700000" algn="tl">
                    <a:srgbClr val="000000">
                      <a:alpha val="43137"/>
                    </a:srgbClr>
                  </a:outerShdw>
                </a:effectLst>
              </a:rPr>
              <a:t>El </a:t>
            </a:r>
            <a:r>
              <a:rPr lang="es-ES" b="1" i="1" dirty="0" err="1" smtClean="0">
                <a:effectLst>
                  <a:glow rad="101600">
                    <a:srgbClr val="C00000">
                      <a:alpha val="60000"/>
                    </a:srgbClr>
                  </a:glow>
                  <a:outerShdw blurRad="38100" dist="38100" dir="2700000" algn="tl">
                    <a:srgbClr val="000000">
                      <a:alpha val="43137"/>
                    </a:srgbClr>
                  </a:outerShdw>
                </a:effectLst>
              </a:rPr>
              <a:t>Soplao</a:t>
            </a:r>
            <a:r>
              <a:rPr lang="es-ES" i="1" dirty="0" smtClean="0">
                <a:effectLst>
                  <a:glow rad="101600">
                    <a:srgbClr val="C00000">
                      <a:alpha val="60000"/>
                    </a:srgbClr>
                  </a:glow>
                  <a:outerShdw blurRad="38100" dist="38100" dir="2700000" algn="tl">
                    <a:srgbClr val="000000">
                      <a:alpha val="43137"/>
                    </a:srgbClr>
                  </a:outerShdw>
                </a:effectLst>
              </a:rPr>
              <a:t>, te pasará igual que cuando observas las nubes.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2000">
        <p14:warp dir="in"/>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4000"/>
                                        <p:tgtEl>
                                          <p:spTgt spid="6"/>
                                        </p:tgtEl>
                                      </p:cBhvr>
                                    </p:animEffec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4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4000" fill="hold"/>
                                        <p:tgtEl>
                                          <p:spTgt spid="6"/>
                                        </p:tgtEl>
                                        <p:attrNameLst>
                                          <p:attrName>ppt_w</p:attrName>
                                        </p:attrNameLst>
                                      </p:cBhvr>
                                      <p:tavLst>
                                        <p:tav tm="0">
                                          <p:val>
                                            <p:strVal val="4/3*#ppt_w"/>
                                          </p:val>
                                        </p:tav>
                                        <p:tav tm="100000">
                                          <p:val>
                                            <p:strVal val="#ppt_w"/>
                                          </p:val>
                                        </p:tav>
                                      </p:tavLst>
                                    </p:anim>
                                    <p:anim calcmode="lin" valueType="num">
                                      <p:cBhvr>
                                        <p:cTn id="18" dur="4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ras_Ionut_11_thum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Caras_Ionut_11_thum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Caras_Ionut_11_thum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755576" y="4873724"/>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Aparecen y se dibujan formas que por analogía recuerdan cualquier cosa conocida, haciendo brotar expresiones de admiración.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20000">
        <p15:prstTrans prst="pageCurlSingle"/>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4000"/>
                                        <p:tgtEl>
                                          <p:spTgt spid="6"/>
                                        </p:tgtEl>
                                      </p:cBhvr>
                                    </p:animEffect>
                                  </p:childTnLst>
                                </p:cTn>
                              </p:par>
                              <p:par>
                                <p:cTn id="20" presetID="8"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out)">
                                      <p:cBhvr>
                                        <p:cTn id="22" dur="4000"/>
                                        <p:tgtEl>
                                          <p:spTgt spid="5"/>
                                        </p:tgtEl>
                                      </p:cBhvr>
                                    </p:animEffect>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36519916_e5beec314f_b.jpg"/>
          <p:cNvPicPr>
            <a:picLocks noChangeAspect="1"/>
          </p:cNvPicPr>
          <p:nvPr/>
        </p:nvPicPr>
        <p:blipFill>
          <a:blip r:embed="rId2" cstate="print"/>
          <a:stretch>
            <a:fillRect/>
          </a:stretch>
        </p:blipFill>
        <p:spPr bwMode="auto">
          <a:xfrm>
            <a:off x="0" y="0"/>
            <a:ext cx="4427984" cy="5715000"/>
          </a:xfrm>
          <a:prstGeom prst="rect">
            <a:avLst/>
          </a:prstGeom>
          <a:noFill/>
          <a:ln w="9525">
            <a:noFill/>
            <a:miter lim="800000"/>
            <a:headEnd/>
            <a:tailEnd/>
          </a:ln>
        </p:spPr>
      </p:pic>
      <p:pic>
        <p:nvPicPr>
          <p:cNvPr id="7" name="6 Imagen" descr="5136519916_e5beec314f_b.jpg"/>
          <p:cNvPicPr>
            <a:picLocks noChangeAspect="1"/>
          </p:cNvPicPr>
          <p:nvPr/>
        </p:nvPicPr>
        <p:blipFill>
          <a:blip r:embed="rId2" cstate="print"/>
          <a:stretch>
            <a:fillRect/>
          </a:stretch>
        </p:blipFill>
        <p:spPr bwMode="auto">
          <a:xfrm>
            <a:off x="0" y="0"/>
            <a:ext cx="4427984" cy="5715000"/>
          </a:xfrm>
          <a:prstGeom prst="rect">
            <a:avLst/>
          </a:prstGeom>
          <a:noFill/>
          <a:ln w="9525">
            <a:noFill/>
            <a:miter lim="800000"/>
            <a:headEnd/>
            <a:tailEnd/>
          </a:ln>
        </p:spPr>
      </p:pic>
      <p:sp>
        <p:nvSpPr>
          <p:cNvPr id="8" name="7 Rectángulo"/>
          <p:cNvSpPr/>
          <p:nvPr/>
        </p:nvSpPr>
        <p:spPr>
          <a:xfrm>
            <a:off x="0" y="0"/>
            <a:ext cx="4473774" cy="5715000"/>
          </a:xfrm>
          <a:prstGeom prst="rect">
            <a:avLst/>
          </a:prstGeom>
          <a:solidFill>
            <a:schemeClr val="tx1">
              <a:lumMod val="85000"/>
              <a:alpha val="61961"/>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4644008" y="1561356"/>
            <a:ext cx="4320480"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Muy apropiado es también el nombre de </a:t>
            </a:r>
            <a:r>
              <a:rPr lang="es-ES" sz="2000" b="1" i="1" dirty="0" smtClean="0">
                <a:effectLst>
                  <a:glow rad="101600">
                    <a:srgbClr val="C00000">
                      <a:alpha val="60000"/>
                    </a:srgbClr>
                  </a:glow>
                  <a:outerShdw blurRad="38100" dist="38100" dir="2700000" algn="tl">
                    <a:srgbClr val="000000">
                      <a:alpha val="43137"/>
                    </a:srgbClr>
                  </a:outerShdw>
                </a:effectLst>
              </a:rPr>
              <a:t>Los Centinelas</a:t>
            </a:r>
            <a:r>
              <a:rPr lang="es-ES" sz="2000" i="1" dirty="0" smtClean="0">
                <a:effectLst>
                  <a:glow rad="101600">
                    <a:srgbClr val="C00000">
                      <a:alpha val="60000"/>
                    </a:srgbClr>
                  </a:glow>
                  <a:outerShdw blurRad="38100" dist="38100" dir="2700000" algn="tl">
                    <a:srgbClr val="000000">
                      <a:alpha val="43137"/>
                    </a:srgbClr>
                  </a:outerShdw>
                </a:effectLst>
              </a:rPr>
              <a:t> para dos estalagmitas poderosas y contundentes, que parecen guardar una de las zonas de la cueva en que las </a:t>
            </a:r>
            <a:r>
              <a:rPr lang="es-ES" sz="2000" b="1" i="1" dirty="0" smtClean="0">
                <a:effectLst>
                  <a:glow rad="101600">
                    <a:srgbClr val="C00000">
                      <a:alpha val="60000"/>
                    </a:srgbClr>
                  </a:glow>
                  <a:outerShdw blurRad="38100" dist="38100" dir="2700000" algn="tl">
                    <a:srgbClr val="000000">
                      <a:alpha val="43137"/>
                    </a:srgbClr>
                  </a:outerShdw>
                </a:effectLst>
              </a:rPr>
              <a:t>estalactitas excéntricas</a:t>
            </a:r>
            <a:r>
              <a:rPr lang="es-ES" sz="2000" i="1" dirty="0" smtClean="0">
                <a:effectLst>
                  <a:glow rad="101600">
                    <a:srgbClr val="C00000">
                      <a:alpha val="60000"/>
                    </a:srgbClr>
                  </a:glow>
                  <a:outerShdw blurRad="38100" dist="38100" dir="2700000" algn="tl">
                    <a:srgbClr val="000000">
                      <a:alpha val="43137"/>
                    </a:srgbClr>
                  </a:outerShdw>
                </a:effectLst>
              </a:rPr>
              <a:t> se pueden admirar más de cerca.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7000">
        <p14:prism dir="u"/>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4000"/>
                                        <p:tgtEl>
                                          <p:spTgt spid="7"/>
                                        </p:tgtEl>
                                        <p:attrNameLst>
                                          <p:attrName>ppt_w</p:attrName>
                                        </p:attrNameLst>
                                      </p:cBhvr>
                                      <p:tavLst>
                                        <p:tav tm="0">
                                          <p:val>
                                            <p:strVal val="ppt_w"/>
                                          </p:val>
                                        </p:tav>
                                        <p:tav tm="100000">
                                          <p:val>
                                            <p:fltVal val="0"/>
                                          </p:val>
                                        </p:tav>
                                      </p:tavLst>
                                    </p:anim>
                                    <p:anim calcmode="lin" valueType="num">
                                      <p:cBhvr>
                                        <p:cTn id="10" dur="4000"/>
                                        <p:tgtEl>
                                          <p:spTgt spid="7"/>
                                        </p:tgtEl>
                                        <p:attrNameLst>
                                          <p:attrName>ppt_h</p:attrName>
                                        </p:attrNameLst>
                                      </p:cBhvr>
                                      <p:tavLst>
                                        <p:tav tm="0">
                                          <p:val>
                                            <p:strVal val="ppt_h"/>
                                          </p:val>
                                        </p:tav>
                                        <p:tav tm="100000">
                                          <p:val>
                                            <p:fltVal val="0"/>
                                          </p:val>
                                        </p:tav>
                                      </p:tavLst>
                                    </p:anim>
                                    <p:set>
                                      <p:cBhvr>
                                        <p:cTn id="11" dur="1" fill="hold">
                                          <p:stCondLst>
                                            <p:cond delay="3999"/>
                                          </p:stCondLst>
                                        </p:cTn>
                                        <p:tgtEl>
                                          <p:spTgt spid="7"/>
                                        </p:tgtEl>
                                        <p:attrNameLst>
                                          <p:attrName>style.visibility</p:attrName>
                                        </p:attrNameLst>
                                      </p:cBhvr>
                                      <p:to>
                                        <p:strVal val="hidden"/>
                                      </p:to>
                                    </p:set>
                                  </p:childTnLst>
                                </p:cTn>
                              </p:par>
                              <p:par>
                                <p:cTn id="12" presetID="8" presetClass="exit" presetSubtype="32" fill="hold" nodeType="withEffect">
                                  <p:stCondLst>
                                    <p:cond delay="0"/>
                                  </p:stCondLst>
                                  <p:childTnLst>
                                    <p:animEffect transition="out" filter="diamond(out)">
                                      <p:cBhvr>
                                        <p:cTn id="13" dur="4000"/>
                                        <p:tgtEl>
                                          <p:spTgt spid="7"/>
                                        </p:tgtEl>
                                      </p:cBhvr>
                                    </p:animEffect>
                                    <p:set>
                                      <p:cBhvr>
                                        <p:cTn id="14" dur="1" fill="hold">
                                          <p:stCondLst>
                                            <p:cond delay="3999"/>
                                          </p:stCondLst>
                                        </p:cTn>
                                        <p:tgtEl>
                                          <p:spTgt spid="7"/>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fltVal val="0"/>
                                          </p:val>
                                        </p:tav>
                                        <p:tav tm="100000">
                                          <p:val>
                                            <p:strVal val="#ppt_w"/>
                                          </p:val>
                                        </p:tav>
                                      </p:tavLst>
                                    </p:anim>
                                    <p:anim calcmode="lin" valueType="num">
                                      <p:cBhvr>
                                        <p:cTn id="18" dur="4000" fill="hold"/>
                                        <p:tgtEl>
                                          <p:spTgt spid="4"/>
                                        </p:tgtEl>
                                        <p:attrNameLst>
                                          <p:attrName>ppt_h</p:attrName>
                                        </p:attrNameLst>
                                      </p:cBhvr>
                                      <p:tavLst>
                                        <p:tav tm="0">
                                          <p:val>
                                            <p:fltVal val="0"/>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4000"/>
                                        <p:tgtEl>
                                          <p:spTgt spid="4"/>
                                        </p:tgtEl>
                                      </p:cBhvr>
                                    </p:animEffect>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imágenes-montajes-y-fotomanipulaciones-digitales-de-Caras-Ionut-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imágenes-montajes-y-fotomanipulaciones-digitales-de-Caras-Ionut-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cueva tiene verdadera significación universal, pues al alto valor  medio-     ambiental que posee hay que añadirle sobre todo su altísimo valor estético, representado por la abundante y compleja diversidad de formaciones excéntricas que atesora, sin parangón en el mundo subterráneo.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3000">
        <p14:prism/>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4/3*#ppt_w"/>
                                          </p:val>
                                        </p:tav>
                                        <p:tav tm="100000">
                                          <p:val>
                                            <p:strVal val="#ppt_w"/>
                                          </p:val>
                                        </p:tav>
                                      </p:tavLst>
                                    </p:anim>
                                    <p:anim calcmode="lin" valueType="num">
                                      <p:cBhvr>
                                        <p:cTn id="8" dur="4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4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imágenes-montajes-y-fotomanipulaciones-digitales-de-Caras-Ionut-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Dentro de este apartado hay que destacar el “falso suelo”, una zona considerada por todos los espeleólogos como la “Capilla Sixtina” del mundo subterráneo, por su grandiosidad, disposición y conservación.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14:prism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3*ppt_w"/>
                                          </p:val>
                                        </p:tav>
                                      </p:tavLst>
                                    </p:anim>
                                    <p:anim calcmode="lin" valueType="num">
                                      <p:cBhvr>
                                        <p:cTn id="7" dur="4000"/>
                                        <p:tgtEl>
                                          <p:spTgt spid="5"/>
                                        </p:tgtEl>
                                        <p:attrNameLst>
                                          <p:attrName>ppt_h</p:attrName>
                                        </p:attrNameLst>
                                      </p:cBhvr>
                                      <p:tavLst>
                                        <p:tav tm="0">
                                          <p:val>
                                            <p:strVal val="ppt_h"/>
                                          </p:val>
                                        </p:tav>
                                        <p:tav tm="100000">
                                          <p:val>
                                            <p:strVal val="4/3*ppt_h"/>
                                          </p:val>
                                        </p:tav>
                                      </p:tavLst>
                                    </p:anim>
                                    <p:set>
                                      <p:cBhvr>
                                        <p:cTn id="8" dur="1" fill="hold">
                                          <p:stCondLst>
                                            <p:cond delay="3999"/>
                                          </p:stCondLst>
                                        </p:cTn>
                                        <p:tgtEl>
                                          <p:spTgt spid="5"/>
                                        </p:tgtEl>
                                        <p:attrNameLst>
                                          <p:attrName>style.visibility</p:attrName>
                                        </p:attrNameLst>
                                      </p:cBhvr>
                                      <p:to>
                                        <p:strVal val="hidden"/>
                                      </p:to>
                                    </p:set>
                                  </p:childTnLst>
                                </p:cTn>
                              </p:par>
                              <p:par>
                                <p:cTn id="9" presetID="5" presetClass="exit" presetSubtype="10" fill="hold" nodeType="withEffect">
                                  <p:stCondLst>
                                    <p:cond delay="0"/>
                                  </p:stCondLst>
                                  <p:childTnLst>
                                    <p:animEffect transition="out" filter="checkerboard(across)">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imágenes-montajes-y-fotomanipulaciones-digitales-de-Caras-Ionut-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4297660"/>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Junto a las excéntricas conviven en perfecta armonía, un particular universo de formaciones verticales (estalactitas y estalagmitas) y coladas de múltiples colores. Son también destacables las pisolitas, más conocidas como perlas de las cavernas.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1000">
        <p14:ferris dir="l"/>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3*ppt_w"/>
                                          </p:val>
                                        </p:tav>
                                      </p:tavLst>
                                    </p:anim>
                                    <p:anim calcmode="lin" valueType="num">
                                      <p:cBhvr>
                                        <p:cTn id="7" dur="4000"/>
                                        <p:tgtEl>
                                          <p:spTgt spid="5"/>
                                        </p:tgtEl>
                                        <p:attrNameLst>
                                          <p:attrName>ppt_h</p:attrName>
                                        </p:attrNameLst>
                                      </p:cBhvr>
                                      <p:tavLst>
                                        <p:tav tm="0">
                                          <p:val>
                                            <p:strVal val="ppt_h"/>
                                          </p:val>
                                        </p:tav>
                                        <p:tav tm="100000">
                                          <p:val>
                                            <p:strVal val="4/3*ppt_h"/>
                                          </p:val>
                                        </p:tav>
                                      </p:tavLst>
                                    </p:anim>
                                    <p:set>
                                      <p:cBhvr>
                                        <p:cTn id="8" dur="1" fill="hold">
                                          <p:stCondLst>
                                            <p:cond delay="3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500" fill="hold"/>
                                        <p:tgtEl>
                                          <p:spTgt spid="4"/>
                                        </p:tgtEl>
                                        <p:attrNameLst>
                                          <p:attrName>ppt_w</p:attrName>
                                        </p:attrNameLst>
                                      </p:cBhvr>
                                      <p:tavLst>
                                        <p:tav tm="0">
                                          <p:val>
                                            <p:strVal val="4/3*#ppt_w"/>
                                          </p:val>
                                        </p:tav>
                                        <p:tav tm="100000">
                                          <p:val>
                                            <p:strVal val="#ppt_w"/>
                                          </p:val>
                                        </p:tav>
                                      </p:tavLst>
                                    </p:anim>
                                    <p:anim calcmode="lin" valueType="num">
                                      <p:cBhvr>
                                        <p:cTn id="15" dur="4500" fill="hold"/>
                                        <p:tgtEl>
                                          <p:spTgt spid="4"/>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4500"/>
                                        <p:tgtEl>
                                          <p:spTgt spid="4"/>
                                        </p:tgtEl>
                                      </p:cBhvr>
                                    </p:animEffect>
                                  </p:childTnLst>
                                </p:cTn>
                              </p:par>
                            </p:childTnLst>
                          </p:cTn>
                        </p:par>
                        <p:par>
                          <p:cTn id="19" fill="hold">
                            <p:stCondLst>
                              <p:cond delay="4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35054452_7dafe58c41_b.jpg"/>
          <p:cNvPicPr>
            <a:picLocks noChangeAspect="1"/>
          </p:cNvPicPr>
          <p:nvPr/>
        </p:nvPicPr>
        <p:blipFill>
          <a:blip r:embed="rId2" cstate="print"/>
          <a:stretch>
            <a:fillRect/>
          </a:stretch>
        </p:blipFill>
        <p:spPr bwMode="auto">
          <a:xfrm>
            <a:off x="1907704" y="0"/>
            <a:ext cx="5256584" cy="5715000"/>
          </a:xfrm>
          <a:prstGeom prst="rect">
            <a:avLst/>
          </a:prstGeom>
          <a:noFill/>
          <a:ln w="9525">
            <a:noFill/>
            <a:miter lim="800000"/>
            <a:headEnd/>
            <a:tailEnd/>
          </a:ln>
        </p:spPr>
      </p:pic>
      <p:sp>
        <p:nvSpPr>
          <p:cNvPr id="5" name="4 Marco"/>
          <p:cNvSpPr/>
          <p:nvPr/>
        </p:nvSpPr>
        <p:spPr>
          <a:xfrm>
            <a:off x="0" y="0"/>
            <a:ext cx="1907704" cy="5715000"/>
          </a:xfrm>
          <a:prstGeom prst="frame">
            <a:avLst>
              <a:gd name="adj1" fmla="val 29167"/>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7164288" y="0"/>
            <a:ext cx="1979712" cy="5715000"/>
          </a:xfrm>
          <a:prstGeom prst="frame">
            <a:avLst>
              <a:gd name="adj1" fmla="val 29167"/>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pic>
        <p:nvPicPr>
          <p:cNvPr id="7" name="6 Imagen" descr="5135054452_7dafe58c41_b.jpg"/>
          <p:cNvPicPr>
            <a:picLocks noChangeAspect="1"/>
          </p:cNvPicPr>
          <p:nvPr/>
        </p:nvPicPr>
        <p:blipFill>
          <a:blip r:embed="rId2" cstate="print"/>
          <a:stretch>
            <a:fillRect/>
          </a:stretch>
        </p:blipFill>
        <p:spPr bwMode="auto">
          <a:xfrm>
            <a:off x="1907704" y="0"/>
            <a:ext cx="5256584" cy="5715000"/>
          </a:xfrm>
          <a:prstGeom prst="rect">
            <a:avLst/>
          </a:prstGeom>
          <a:noFill/>
          <a:ln w="9525">
            <a:noFill/>
            <a:miter lim="800000"/>
            <a:headEnd/>
            <a:tailEnd/>
          </a:ln>
        </p:spPr>
      </p:pic>
      <p:sp>
        <p:nvSpPr>
          <p:cNvPr id="8" name="7 Rectángulo"/>
          <p:cNvSpPr/>
          <p:nvPr/>
        </p:nvSpPr>
        <p:spPr>
          <a:xfrm>
            <a:off x="1907704" y="0"/>
            <a:ext cx="5256584" cy="5715000"/>
          </a:xfrm>
          <a:prstGeom prst="rect">
            <a:avLst/>
          </a:prstGeom>
          <a:solidFill>
            <a:schemeClr val="tx2">
              <a:lumMod val="90000"/>
              <a:alpha val="61961"/>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611560"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recorrido interior es de unos 1.200 metros de longitud y el tiempo estimado en transitar esta distancia es de unos 75 minutos, andando siempre en plano con una pendiente máxima del 8%, sólo en algunos tramos.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6000">
        <p14:ferris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4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4000"/>
                                        <p:tgtEl>
                                          <p:spTgt spid="6"/>
                                        </p:tgtEl>
                                      </p:cBhvr>
                                    </p:animEffect>
                                  </p:childTnLst>
                                </p:cTn>
                              </p:par>
                              <p:par>
                                <p:cTn id="11" presetID="8" presetClass="exit" presetSubtype="32" fill="hold" nodeType="withEffect">
                                  <p:stCondLst>
                                    <p:cond delay="0"/>
                                  </p:stCondLst>
                                  <p:childTnLst>
                                    <p:animEffect transition="out" filter="diamond(out)">
                                      <p:cBhvr>
                                        <p:cTn id="12" dur="4000"/>
                                        <p:tgtEl>
                                          <p:spTgt spid="8"/>
                                        </p:tgtEl>
                                      </p:cBhvr>
                                    </p:animEffect>
                                    <p:set>
                                      <p:cBhvr>
                                        <p:cTn id="13" dur="1" fill="hold">
                                          <p:stCondLst>
                                            <p:cond delay="3999"/>
                                          </p:stCondLst>
                                        </p:cTn>
                                        <p:tgtEl>
                                          <p:spTgt spid="8"/>
                                        </p:tgtEl>
                                        <p:attrNameLst>
                                          <p:attrName>style.visibility</p:attrName>
                                        </p:attrNameLst>
                                      </p:cBhvr>
                                      <p:to>
                                        <p:strVal val="hidden"/>
                                      </p:to>
                                    </p:set>
                                  </p:childTnLst>
                                </p:cTn>
                              </p:par>
                              <p:par>
                                <p:cTn id="14" presetID="4" presetClass="exit" presetSubtype="16" fill="hold" nodeType="withEffect">
                                  <p:stCondLst>
                                    <p:cond delay="0"/>
                                  </p:stCondLst>
                                  <p:childTnLst>
                                    <p:animEffect transition="out" filter="box(in)">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fltVal val="0"/>
                                          </p:val>
                                        </p:tav>
                                        <p:tav tm="100000">
                                          <p:val>
                                            <p:strVal val="#ppt_w"/>
                                          </p:val>
                                        </p:tav>
                                      </p:tavLst>
                                    </p:anim>
                                    <p:anim calcmode="lin" valueType="num">
                                      <p:cBhvr>
                                        <p:cTn id="20" dur="4000" fill="hold"/>
                                        <p:tgtEl>
                                          <p:spTgt spid="4"/>
                                        </p:tgtEl>
                                        <p:attrNameLst>
                                          <p:attrName>ppt_h</p:attrName>
                                        </p:attrNameLst>
                                      </p:cBhvr>
                                      <p:tavLst>
                                        <p:tav tm="0">
                                          <p:val>
                                            <p:fltVal val="0"/>
                                          </p:val>
                                        </p:tav>
                                        <p:tav tm="100000">
                                          <p:val>
                                            <p:strVal val="#ppt_h"/>
                                          </p:val>
                                        </p:tav>
                                      </p:tavLst>
                                    </p:anim>
                                  </p:childTnLst>
                                </p:cTn>
                              </p:par>
                              <p:par>
                                <p:cTn id="21" presetID="16" presetClass="entr" presetSubtype="37"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outVertical)">
                                      <p:cBhvr>
                                        <p:cTn id="23" dur="4000"/>
                                        <p:tgtEl>
                                          <p:spTgt spid="4"/>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onut Caras 1978 - Romanian professional photographer - Tutt'Art@ (5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Ionut Caras 1978 - Romanian professional photographer - Tutt'Art@ (5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4585692"/>
            <a:ext cx="8208912"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Los Fantasmas</a:t>
            </a:r>
            <a:r>
              <a:rPr lang="es-ES" i="1" dirty="0" smtClean="0">
                <a:effectLst>
                  <a:glow rad="101600">
                    <a:srgbClr val="C00000">
                      <a:alpha val="60000"/>
                    </a:srgbClr>
                  </a:glow>
                  <a:outerShdw blurRad="38100" dist="38100" dir="2700000" algn="tl">
                    <a:srgbClr val="000000">
                      <a:alpha val="43137"/>
                    </a:srgbClr>
                  </a:outerShdw>
                </a:effectLst>
              </a:rPr>
              <a:t>. Cuenta con más de 300 metros de desarrollo y zonas con 35 metros de anchura. Su nombre se debe a las grandes estalagmitas blancas a modo de típicos fantasmas, que encontramos en la misma.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conveyor dir="l"/>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4000"/>
                                        <p:tgtEl>
                                          <p:spTgt spid="5"/>
                                        </p:tgtEl>
                                      </p:cBhvr>
                                    </p:animEffect>
                                  </p:childTnLst>
                                </p:cTn>
                              </p:par>
                              <p:par>
                                <p:cTn id="16" presetID="21"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7).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2 Imagen" descr="1(27).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552" y="4369668"/>
            <a:ext cx="8352928"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La Gorda</a:t>
            </a:r>
            <a:r>
              <a:rPr lang="es-ES" i="1" dirty="0" smtClean="0">
                <a:effectLst>
                  <a:glow rad="101600">
                    <a:srgbClr val="C00000">
                      <a:alpha val="60000"/>
                    </a:srgbClr>
                  </a:glow>
                  <a:outerShdw blurRad="38100" dist="38100" dir="2700000" algn="tl">
                    <a:srgbClr val="000000">
                      <a:alpha val="43137"/>
                    </a:srgbClr>
                  </a:outerShdw>
                </a:effectLst>
              </a:rPr>
              <a:t>.  Una de las mayores en cuanto a volumen. Su nombre refleja la primera impresión que le produjo a uno de los primeros espeleólogos al sentirse insignificante antes sus dimensiones. Todos sus techos están repletos de </a:t>
            </a:r>
            <a:r>
              <a:rPr lang="es-ES" i="1" dirty="0" err="1" smtClean="0">
                <a:effectLst>
                  <a:glow rad="101600">
                    <a:srgbClr val="C00000">
                      <a:alpha val="60000"/>
                    </a:srgbClr>
                  </a:glow>
                  <a:outerShdw blurRad="38100" dist="38100" dir="2700000" algn="tl">
                    <a:srgbClr val="000000">
                      <a:alpha val="43137"/>
                    </a:srgbClr>
                  </a:outerShdw>
                </a:effectLst>
              </a:rPr>
              <a:t>helictitas</a:t>
            </a:r>
            <a:r>
              <a:rPr lang="es-ES" i="1" dirty="0" smtClean="0">
                <a:effectLst>
                  <a:glow rad="101600">
                    <a:srgbClr val="C00000">
                      <a:alpha val="60000"/>
                    </a:srgbClr>
                  </a:glow>
                  <a:outerShdw blurRad="38100" dist="38100" dir="2700000" algn="tl">
                    <a:srgbClr val="000000">
                      <a:alpha val="43137"/>
                    </a:srgbClr>
                  </a:outerShdw>
                </a:effectLst>
              </a:rPr>
              <a:t> de calcita.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conveyor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4000"/>
                                        <p:tgtEl>
                                          <p:spTgt spid="3"/>
                                        </p:tgtEl>
                                      </p:cBhvr>
                                    </p:animEffect>
                                    <p:anim calcmode="lin" valueType="num">
                                      <p:cBhvr>
                                        <p:cTn id="11" dur="4000"/>
                                        <p:tgtEl>
                                          <p:spTgt spid="3"/>
                                        </p:tgtEl>
                                        <p:attrNameLst>
                                          <p:attrName>ppt_x</p:attrName>
                                        </p:attrNameLst>
                                      </p:cBhvr>
                                      <p:tavLst>
                                        <p:tav tm="0">
                                          <p:val>
                                            <p:strVal val="ppt_x"/>
                                          </p:val>
                                        </p:tav>
                                        <p:tav tm="100000">
                                          <p:val>
                                            <p:strVal val="ppt_x"/>
                                          </p:val>
                                        </p:tav>
                                      </p:tavLst>
                                    </p:anim>
                                    <p:anim calcmode="lin" valueType="num">
                                      <p:cBhvr>
                                        <p:cTn id="12" dur="4000"/>
                                        <p:tgtEl>
                                          <p:spTgt spid="3"/>
                                        </p:tgtEl>
                                        <p:attrNameLst>
                                          <p:attrName>ppt_y</p:attrName>
                                        </p:attrNameLst>
                                      </p:cBhvr>
                                      <p:tavLst>
                                        <p:tav tm="0">
                                          <p:val>
                                            <p:strVal val="ppt_y"/>
                                          </p:val>
                                        </p:tav>
                                        <p:tav tm="100000">
                                          <p:val>
                                            <p:strVal val="ppt_y-.1"/>
                                          </p:val>
                                        </p:tav>
                                      </p:tavLst>
                                    </p:anim>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50" presetClass="entr" presetSubtype="0" decel="10000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4000" fill="hold"/>
                                        <p:tgtEl>
                                          <p:spTgt spid="2"/>
                                        </p:tgtEl>
                                        <p:attrNameLst>
                                          <p:attrName>ppt_w</p:attrName>
                                        </p:attrNameLst>
                                      </p:cBhvr>
                                      <p:tavLst>
                                        <p:tav tm="0">
                                          <p:val>
                                            <p:strVal val="#ppt_w+.3"/>
                                          </p:val>
                                        </p:tav>
                                        <p:tav tm="100000">
                                          <p:val>
                                            <p:strVal val="#ppt_w"/>
                                          </p:val>
                                        </p:tav>
                                      </p:tavLst>
                                    </p:anim>
                                    <p:anim calcmode="lin" valueType="num">
                                      <p:cBhvr>
                                        <p:cTn id="21" dur="4000" fill="hold"/>
                                        <p:tgtEl>
                                          <p:spTgt spid="2"/>
                                        </p:tgtEl>
                                        <p:attrNameLst>
                                          <p:attrName>ppt_h</p:attrName>
                                        </p:attrNameLst>
                                      </p:cBhvr>
                                      <p:tavLst>
                                        <p:tav tm="0">
                                          <p:val>
                                            <p:strVal val="#ppt_h"/>
                                          </p:val>
                                        </p:tav>
                                        <p:tav tm="100000">
                                          <p:val>
                                            <p:strVal val="#ppt_h"/>
                                          </p:val>
                                        </p:tav>
                                      </p:tavLst>
                                    </p:anim>
                                    <p:animEffect transition="in" filter="fade">
                                      <p:cBhvr>
                                        <p:cTn id="22" dur="4000"/>
                                        <p:tgtEl>
                                          <p:spTgt spid="2"/>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leaalrSqay1qb8vpuo1_128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tumblr_leaalrSqay1qb8vpuo1_1280.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sp>
        <p:nvSpPr>
          <p:cNvPr id="6" name="5 CuadroTexto"/>
          <p:cNvSpPr txBox="1"/>
          <p:nvPr/>
        </p:nvSpPr>
        <p:spPr>
          <a:xfrm>
            <a:off x="467544" y="4369668"/>
            <a:ext cx="8208912"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La cueva de El </a:t>
            </a:r>
            <a:r>
              <a:rPr lang="es-ES" b="1" i="1" dirty="0" err="1" smtClean="0">
                <a:effectLst>
                  <a:glow rad="101600">
                    <a:srgbClr val="C00000">
                      <a:alpha val="60000"/>
                    </a:srgbClr>
                  </a:glow>
                  <a:outerShdw blurRad="38100" dist="38100" dir="2700000" algn="tl">
                    <a:srgbClr val="000000">
                      <a:alpha val="43137"/>
                    </a:srgbClr>
                  </a:outerShdw>
                </a:effectLst>
              </a:rPr>
              <a:t>Soplao</a:t>
            </a:r>
            <a:r>
              <a:rPr lang="es-ES" i="1" dirty="0" smtClean="0">
                <a:effectLst>
                  <a:glow rad="101600">
                    <a:srgbClr val="C00000">
                      <a:alpha val="60000"/>
                    </a:srgbClr>
                  </a:glow>
                  <a:outerShdw blurRad="38100" dist="38100" dir="2700000" algn="tl">
                    <a:srgbClr val="000000">
                      <a:alpha val="43137"/>
                    </a:srgbClr>
                  </a:outerShdw>
                </a:effectLst>
              </a:rPr>
              <a:t> está situada entre los municipios de Herrerías, </a:t>
            </a:r>
            <a:r>
              <a:rPr lang="es-ES" i="1" dirty="0" err="1" smtClean="0">
                <a:effectLst>
                  <a:glow rad="101600">
                    <a:srgbClr val="C00000">
                      <a:alpha val="60000"/>
                    </a:srgbClr>
                  </a:glow>
                  <a:outerShdw blurRad="38100" dist="38100" dir="2700000" algn="tl">
                    <a:srgbClr val="000000">
                      <a:alpha val="43137"/>
                    </a:srgbClr>
                  </a:outerShdw>
                </a:effectLst>
              </a:rPr>
              <a:t>Valdáliga</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Rionansa</a:t>
            </a:r>
            <a:r>
              <a:rPr lang="es-ES" i="1" dirty="0" smtClean="0">
                <a:effectLst>
                  <a:glow rad="101600">
                    <a:srgbClr val="C00000">
                      <a:alpha val="60000"/>
                    </a:srgbClr>
                  </a:glow>
                  <a:outerShdw blurRad="38100" dist="38100" dir="2700000" algn="tl">
                    <a:srgbClr val="000000">
                      <a:alpha val="43137"/>
                    </a:srgbClr>
                  </a:outerShdw>
                </a:effectLst>
              </a:rPr>
              <a:t>, en lo alto de la Sierra de </a:t>
            </a:r>
            <a:r>
              <a:rPr lang="es-ES" i="1" dirty="0" err="1" smtClean="0">
                <a:effectLst>
                  <a:glow rad="101600">
                    <a:srgbClr val="C00000">
                      <a:alpha val="60000"/>
                    </a:srgbClr>
                  </a:glow>
                  <a:outerShdw blurRad="38100" dist="38100" dir="2700000" algn="tl">
                    <a:srgbClr val="000000">
                      <a:alpha val="43137"/>
                    </a:srgbClr>
                  </a:outerShdw>
                </a:effectLst>
              </a:rPr>
              <a:t>Arnero</a:t>
            </a:r>
            <a:r>
              <a:rPr lang="es-ES" i="1" dirty="0" smtClean="0">
                <a:effectLst>
                  <a:glow rad="101600">
                    <a:srgbClr val="C00000">
                      <a:alpha val="60000"/>
                    </a:srgbClr>
                  </a:glow>
                  <a:outerShdw blurRad="38100" dist="38100" dir="2700000" algn="tl">
                    <a:srgbClr val="000000">
                      <a:alpha val="43137"/>
                    </a:srgbClr>
                  </a:outerShdw>
                </a:effectLst>
              </a:rPr>
              <a:t>, a 540 metros de altitud, en un antiguo paraje de explotación minera para la extracción de blenda y galena.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prism isContent="1"/>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ppt_w/2"/>
                                          </p:val>
                                        </p:tav>
                                      </p:tavLst>
                                    </p:anim>
                                    <p:anim calcmode="lin" valueType="num">
                                      <p:cBhvr>
                                        <p:cTn id="7" dur="4000"/>
                                        <p:tgtEl>
                                          <p:spTgt spid="5"/>
                                        </p:tgtEl>
                                        <p:attrNameLst>
                                          <p:attrName>ppt_y</p:attrName>
                                        </p:attrNameLst>
                                      </p:cBhvr>
                                      <p:tavLst>
                                        <p:tav tm="0">
                                          <p:val>
                                            <p:strVal val="ppt_y"/>
                                          </p:val>
                                        </p:tav>
                                        <p:tav tm="100000">
                                          <p:val>
                                            <p:strVal val="ppt_y"/>
                                          </p:val>
                                        </p:tav>
                                      </p:tavLst>
                                    </p:anim>
                                    <p:anim calcmode="lin" valueType="num">
                                      <p:cBhvr>
                                        <p:cTn id="8" dur="4000"/>
                                        <p:tgtEl>
                                          <p:spTgt spid="5"/>
                                        </p:tgtEl>
                                        <p:attrNameLst>
                                          <p:attrName>ppt_w</p:attrName>
                                        </p:attrNameLst>
                                      </p:cBhvr>
                                      <p:tavLst>
                                        <p:tav tm="0">
                                          <p:val>
                                            <p:strVal val="ppt_w"/>
                                          </p:val>
                                        </p:tav>
                                        <p:tav tm="100000">
                                          <p:val>
                                            <p:fltVal val="0"/>
                                          </p:val>
                                        </p:tav>
                                      </p:tavLst>
                                    </p:anim>
                                    <p:anim calcmode="lin" valueType="num">
                                      <p:cBhvr>
                                        <p:cTn id="9" dur="4000"/>
                                        <p:tgtEl>
                                          <p:spTgt spid="5"/>
                                        </p:tgtEl>
                                        <p:attrNameLst>
                                          <p:attrName>ppt_h</p:attrName>
                                        </p:attrNameLst>
                                      </p:cBhvr>
                                      <p:tavLst>
                                        <p:tav tm="0">
                                          <p:val>
                                            <p:strVal val="ppt_h"/>
                                          </p:val>
                                        </p:tav>
                                        <p:tav tm="100000">
                                          <p:val>
                                            <p:strVal val="ppt_h"/>
                                          </p:val>
                                        </p:tav>
                                      </p:tavLst>
                                    </p:anim>
                                    <p:set>
                                      <p:cBhvr>
                                        <p:cTn id="10" dur="1" fill="hold">
                                          <p:stCondLst>
                                            <p:cond delay="3999"/>
                                          </p:stCondLst>
                                        </p:cTn>
                                        <p:tgtEl>
                                          <p:spTgt spid="5"/>
                                        </p:tgtEl>
                                        <p:attrNameLst>
                                          <p:attrName>style.visibility</p:attrName>
                                        </p:attrNameLst>
                                      </p:cBhvr>
                                      <p:to>
                                        <p:strVal val="hidden"/>
                                      </p:to>
                                    </p:set>
                                  </p:childTnLst>
                                </p:cTn>
                              </p:par>
                              <p:par>
                                <p:cTn id="11" presetID="17"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ppt_x</p:attrName>
                                        </p:attrNameLst>
                                      </p:cBhvr>
                                      <p:tavLst>
                                        <p:tav tm="0">
                                          <p:val>
                                            <p:strVal val="#ppt_x-#ppt_w/2"/>
                                          </p:val>
                                        </p:tav>
                                        <p:tav tm="100000">
                                          <p:val>
                                            <p:strVal val="#ppt_x"/>
                                          </p:val>
                                        </p:tav>
                                      </p:tavLst>
                                    </p:anim>
                                    <p:anim calcmode="lin" valueType="num">
                                      <p:cBhvr>
                                        <p:cTn id="14" dur="4000" fill="hold"/>
                                        <p:tgtEl>
                                          <p:spTgt spid="4"/>
                                        </p:tgtEl>
                                        <p:attrNameLst>
                                          <p:attrName>ppt_y</p:attrName>
                                        </p:attrNameLst>
                                      </p:cBhvr>
                                      <p:tavLst>
                                        <p:tav tm="0">
                                          <p:val>
                                            <p:strVal val="#ppt_y"/>
                                          </p:val>
                                        </p:tav>
                                        <p:tav tm="100000">
                                          <p:val>
                                            <p:strVal val="#ppt_y"/>
                                          </p:val>
                                        </p:tav>
                                      </p:tavLst>
                                    </p:anim>
                                    <p:anim calcmode="lin" valueType="num">
                                      <p:cBhvr>
                                        <p:cTn id="15" dur="4000" fill="hold"/>
                                        <p:tgtEl>
                                          <p:spTgt spid="4"/>
                                        </p:tgtEl>
                                        <p:attrNameLst>
                                          <p:attrName>ppt_w</p:attrName>
                                        </p:attrNameLst>
                                      </p:cBhvr>
                                      <p:tavLst>
                                        <p:tav tm="0">
                                          <p:val>
                                            <p:fltVal val="0"/>
                                          </p:val>
                                        </p:tav>
                                        <p:tav tm="100000">
                                          <p:val>
                                            <p:strVal val="#ppt_w"/>
                                          </p:val>
                                        </p:tav>
                                      </p:tavLst>
                                    </p:anim>
                                    <p:anim calcmode="lin" valueType="num">
                                      <p:cBhvr>
                                        <p:cTn id="16" dur="4000" fill="hold"/>
                                        <p:tgtEl>
                                          <p:spTgt spid="4"/>
                                        </p:tgtEl>
                                        <p:attrNameLst>
                                          <p:attrName>ppt_h</p:attrName>
                                        </p:attrNameLst>
                                      </p:cBhvr>
                                      <p:tavLst>
                                        <p:tav tm="0">
                                          <p:val>
                                            <p:strVal val="#ppt_h"/>
                                          </p:val>
                                        </p:tav>
                                        <p:tav tm="100000">
                                          <p:val>
                                            <p:strVal val="#ppt_h"/>
                                          </p:val>
                                        </p:tav>
                                      </p:tavLst>
                                    </p:anim>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8).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4" name="3 Imagen" descr="1(38).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369668"/>
            <a:ext cx="8496944"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¿CÓMO SE FORMAN LAS CONCRECIONES?</a:t>
            </a:r>
            <a:r>
              <a:rPr lang="es-ES" i="1" dirty="0" smtClean="0">
                <a:effectLst>
                  <a:glow rad="101600">
                    <a:srgbClr val="C00000">
                      <a:alpha val="60000"/>
                    </a:srgbClr>
                  </a:glow>
                  <a:outerShdw blurRad="38100" dist="38100" dir="2700000" algn="tl">
                    <a:srgbClr val="000000">
                      <a:alpha val="43137"/>
                    </a:srgbClr>
                  </a:outerShdw>
                </a:effectLst>
              </a:rPr>
              <a:t> Desde el punto de vista químico todas las concreciones se forman del mismo modo. Por Las fisuras de la roca, por milimétricas que sean, corre el agua que contiene numerosas sales disueltas, la principal de las cuales es el bicarbonato de calcio.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prism dir="r" isContent="1"/>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4"/>
                                        </p:tgtEl>
                                        <p:attrNameLst>
                                          <p:attrName>ppt_w</p:attrName>
                                        </p:attrNameLst>
                                      </p:cBhvr>
                                      <p:tavLst>
                                        <p:tav tm="0">
                                          <p:val>
                                            <p:strVal val="ppt_w"/>
                                          </p:val>
                                        </p:tav>
                                        <p:tav tm="100000">
                                          <p:val>
                                            <p:strVal val="4/3*ppt_w"/>
                                          </p:val>
                                        </p:tav>
                                      </p:tavLst>
                                    </p:anim>
                                    <p:anim calcmode="lin" valueType="num">
                                      <p:cBhvr>
                                        <p:cTn id="7" dur="4000"/>
                                        <p:tgtEl>
                                          <p:spTgt spid="4"/>
                                        </p:tgtEl>
                                        <p:attrNameLst>
                                          <p:attrName>ppt_h</p:attrName>
                                        </p:attrNameLst>
                                      </p:cBhvr>
                                      <p:tavLst>
                                        <p:tav tm="0">
                                          <p:val>
                                            <p:strVal val="ppt_h"/>
                                          </p:val>
                                        </p:tav>
                                        <p:tav tm="100000">
                                          <p:val>
                                            <p:strVal val="4/3*ppt_h"/>
                                          </p:val>
                                        </p:tav>
                                      </p:tavLst>
                                    </p:anim>
                                    <p:set>
                                      <p:cBhvr>
                                        <p:cTn id="8" dur="1" fill="hold">
                                          <p:stCondLst>
                                            <p:cond delay="3999"/>
                                          </p:stCondLst>
                                        </p:cTn>
                                        <p:tgtEl>
                                          <p:spTgt spid="4"/>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4000"/>
                                        <p:tgtEl>
                                          <p:spTgt spid="4"/>
                                        </p:tgtEl>
                                        <p:attrNameLst>
                                          <p:attrName>ppt_x</p:attrName>
                                        </p:attrNameLst>
                                      </p:cBhvr>
                                      <p:tavLst>
                                        <p:tav tm="0">
                                          <p:val>
                                            <p:strVal val="ppt_x"/>
                                          </p:val>
                                        </p:tav>
                                        <p:tav tm="100000">
                                          <p:val>
                                            <p:strVal val="ppt_x-.2"/>
                                          </p:val>
                                        </p:tav>
                                      </p:tavLst>
                                    </p:anim>
                                    <p:anim calcmode="lin" valueType="num">
                                      <p:cBhvr>
                                        <p:cTn id="11" dur="4000"/>
                                        <p:tgtEl>
                                          <p:spTgt spid="4"/>
                                        </p:tgtEl>
                                        <p:attrNameLst>
                                          <p:attrName>ppt_y</p:attrName>
                                        </p:attrNameLst>
                                      </p:cBhvr>
                                      <p:tavLst>
                                        <p:tav tm="0">
                                          <p:val>
                                            <p:strVal val="ppt_y"/>
                                          </p:val>
                                        </p:tav>
                                        <p:tav tm="100000">
                                          <p:val>
                                            <p:strVal val="ppt_y"/>
                                          </p:val>
                                        </p:tav>
                                      </p:tavLst>
                                    </p:anim>
                                    <p:animEffect transition="out" filter="fade">
                                      <p:cBhvr>
                                        <p:cTn id="12" dur="4000"/>
                                        <p:tgtEl>
                                          <p:spTgt spid="4"/>
                                        </p:tgtEl>
                                      </p:cBhvr>
                                    </p:animEffect>
                                    <p:set>
                                      <p:cBhvr>
                                        <p:cTn id="13" dur="1" fill="hold">
                                          <p:stCondLst>
                                            <p:cond delay="3999"/>
                                          </p:stCondLst>
                                        </p:cTn>
                                        <p:tgtEl>
                                          <p:spTgt spid="4"/>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anim calcmode="lin" valueType="num">
                                      <p:cBhvr>
                                        <p:cTn id="21" dur="4000" fill="hold"/>
                                        <p:tgtEl>
                                          <p:spTgt spid="2"/>
                                        </p:tgtEl>
                                        <p:attrNameLst>
                                          <p:attrName>ppt_x</p:attrName>
                                        </p:attrNameLst>
                                      </p:cBhvr>
                                      <p:tavLst>
                                        <p:tav tm="0">
                                          <p:val>
                                            <p:strVal val="#ppt_x"/>
                                          </p:val>
                                        </p:tav>
                                        <p:tav tm="100000">
                                          <p:val>
                                            <p:strVal val="#ppt_x"/>
                                          </p:val>
                                        </p:tav>
                                      </p:tavLst>
                                    </p:anim>
                                    <p:anim calcmode="lin" valueType="num">
                                      <p:cBhvr>
                                        <p:cTn id="22" dur="4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2 Imagen" descr="1(3).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081636"/>
            <a:ext cx="849694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circulación es lenta bajo presión, sin contacto con el aire. Cuando la solución acuosa entra en contacto con la atmósfera de la</a:t>
            </a:r>
            <a:r>
              <a:rPr lang="es-ES" b="1" i="1" dirty="0" smtClean="0">
                <a:effectLst>
                  <a:glow rad="101600">
                    <a:srgbClr val="C00000">
                      <a:alpha val="60000"/>
                    </a:srgbClr>
                  </a:glow>
                  <a:outerShdw blurRad="38100" dist="38100" dir="2700000" algn="tl">
                    <a:srgbClr val="000000">
                      <a:alpha val="43137"/>
                    </a:srgbClr>
                  </a:outerShdw>
                </a:effectLst>
              </a:rPr>
              <a:t> cueva de el </a:t>
            </a:r>
            <a:r>
              <a:rPr lang="es-ES" b="1" i="1" dirty="0" err="1" smtClean="0">
                <a:effectLst>
                  <a:glow rad="101600">
                    <a:srgbClr val="C00000">
                      <a:alpha val="60000"/>
                    </a:srgbClr>
                  </a:glow>
                  <a:outerShdw blurRad="38100" dist="38100" dir="2700000" algn="tl">
                    <a:srgbClr val="000000">
                      <a:alpha val="43137"/>
                    </a:srgbClr>
                  </a:outerShdw>
                </a:effectLst>
              </a:rPr>
              <a:t>Soplao</a:t>
            </a:r>
            <a:r>
              <a:rPr lang="es-ES" i="1" dirty="0" smtClean="0">
                <a:effectLst>
                  <a:glow rad="101600">
                    <a:srgbClr val="C00000">
                      <a:alpha val="60000"/>
                    </a:srgbClr>
                  </a:glow>
                  <a:outerShdw blurRad="38100" dist="38100" dir="2700000" algn="tl">
                    <a:srgbClr val="000000">
                      <a:alpha val="43137"/>
                    </a:srgbClr>
                  </a:outerShdw>
                </a:effectLst>
              </a:rPr>
              <a:t>, la presión a que está sometida cae repentinamente y se produce una reacción química que, gracias a la pérdida de anhídrido carbónico, convierte el bicarbonato de calcio en carbonato de calcio (en forma de calcita).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0000">
        <p14:window dir="vert"/>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4000"/>
                                        <p:tgtEl>
                                          <p:spTgt spid="3"/>
                                        </p:tgtEl>
                                      </p:cBhvr>
                                    </p:animEffect>
                                    <p:anim calcmode="lin" valueType="num">
                                      <p:cBhvr>
                                        <p:cTn id="11" dur="4000"/>
                                        <p:tgtEl>
                                          <p:spTgt spid="3"/>
                                        </p:tgtEl>
                                        <p:attrNameLst>
                                          <p:attrName>ppt_x</p:attrName>
                                        </p:attrNameLst>
                                      </p:cBhvr>
                                      <p:tavLst>
                                        <p:tav tm="0">
                                          <p:val>
                                            <p:strVal val="ppt_x"/>
                                          </p:val>
                                        </p:tav>
                                        <p:tav tm="100000">
                                          <p:val>
                                            <p:strVal val="ppt_x"/>
                                          </p:val>
                                        </p:tav>
                                      </p:tavLst>
                                    </p:anim>
                                    <p:anim calcmode="lin" valueType="num">
                                      <p:cBhvr>
                                        <p:cTn id="12" dur="4000"/>
                                        <p:tgtEl>
                                          <p:spTgt spid="3"/>
                                        </p:tgtEl>
                                        <p:attrNameLst>
                                          <p:attrName>ppt_y</p:attrName>
                                        </p:attrNameLst>
                                      </p:cBhvr>
                                      <p:tavLst>
                                        <p:tav tm="0">
                                          <p:val>
                                            <p:strVal val="ppt_y"/>
                                          </p:val>
                                        </p:tav>
                                        <p:tav tm="100000">
                                          <p:val>
                                            <p:strVal val="ppt_y-.1"/>
                                          </p:val>
                                        </p:tav>
                                      </p:tavLst>
                                    </p:anim>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50" presetClass="entr" presetSubtype="0" decel="10000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4000" fill="hold"/>
                                        <p:tgtEl>
                                          <p:spTgt spid="2"/>
                                        </p:tgtEl>
                                        <p:attrNameLst>
                                          <p:attrName>ppt_w</p:attrName>
                                        </p:attrNameLst>
                                      </p:cBhvr>
                                      <p:tavLst>
                                        <p:tav tm="0">
                                          <p:val>
                                            <p:strVal val="#ppt_w+.3"/>
                                          </p:val>
                                        </p:tav>
                                        <p:tav tm="100000">
                                          <p:val>
                                            <p:strVal val="#ppt_w"/>
                                          </p:val>
                                        </p:tav>
                                      </p:tavLst>
                                    </p:anim>
                                    <p:anim calcmode="lin" valueType="num">
                                      <p:cBhvr>
                                        <p:cTn id="21" dur="4000" fill="hold"/>
                                        <p:tgtEl>
                                          <p:spTgt spid="2"/>
                                        </p:tgtEl>
                                        <p:attrNameLst>
                                          <p:attrName>ppt_h</p:attrName>
                                        </p:attrNameLst>
                                      </p:cBhvr>
                                      <p:tavLst>
                                        <p:tav tm="0">
                                          <p:val>
                                            <p:strVal val="#ppt_h"/>
                                          </p:val>
                                        </p:tav>
                                        <p:tav tm="100000">
                                          <p:val>
                                            <p:strVal val="#ppt_h"/>
                                          </p:val>
                                        </p:tav>
                                      </p:tavLst>
                                    </p:anim>
                                    <p:animEffect transition="in" filter="fade">
                                      <p:cBhvr>
                                        <p:cTn id="22" dur="4000"/>
                                        <p:tgtEl>
                                          <p:spTgt spid="2"/>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2 Imagen" descr="1(7).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827584" y="4873724"/>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Mientras la primera es una sal soluble, la segunda no lo es y por lo tanto se precipita como sólido.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6000">
        <p14:window/>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strVal val="4/3*#ppt_w"/>
                                          </p:val>
                                        </p:tav>
                                        <p:tav tm="100000">
                                          <p:val>
                                            <p:strVal val="#ppt_w"/>
                                          </p:val>
                                        </p:tav>
                                      </p:tavLst>
                                    </p:anim>
                                    <p:anim calcmode="lin" valueType="num">
                                      <p:cBhvr>
                                        <p:cTn id="8" dur="4000" fill="hold"/>
                                        <p:tgtEl>
                                          <p:spTgt spid="3"/>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linds(vertical)">
                                      <p:cBhvr>
                                        <p:cTn id="11" dur="4000"/>
                                        <p:tgtEl>
                                          <p:spTgt spid="3"/>
                                        </p:tgtEl>
                                      </p:cBhvr>
                                    </p:animEffect>
                                  </p:childTnLst>
                                </p:cTn>
                              </p:par>
                              <p:par>
                                <p:cTn id="12" presetID="23" presetClass="entr" presetSubtype="288" fill="hold" nodeType="withEffect">
                                  <p:stCondLst>
                                    <p:cond delay="0"/>
                                  </p:stCondLst>
                                  <p:iterate type="lt">
                                    <p:tmPct val="0"/>
                                  </p:iterate>
                                  <p:childTnLst>
                                    <p:set>
                                      <p:cBhvr>
                                        <p:cTn id="13" dur="1" fill="hold">
                                          <p:stCondLst>
                                            <p:cond delay="0"/>
                                          </p:stCondLst>
                                        </p:cTn>
                                        <p:tgtEl>
                                          <p:spTgt spid="2"/>
                                        </p:tgtEl>
                                        <p:attrNameLst>
                                          <p:attrName>style.visibility</p:attrName>
                                        </p:attrNameLst>
                                      </p:cBhvr>
                                      <p:to>
                                        <p:strVal val="visible"/>
                                      </p:to>
                                    </p:set>
                                    <p:anim calcmode="lin" valueType="num">
                                      <p:cBhvr>
                                        <p:cTn id="14" dur="4000" fill="hold"/>
                                        <p:tgtEl>
                                          <p:spTgt spid="2"/>
                                        </p:tgtEl>
                                        <p:attrNameLst>
                                          <p:attrName>ppt_w</p:attrName>
                                        </p:attrNameLst>
                                      </p:cBhvr>
                                      <p:tavLst>
                                        <p:tav tm="0">
                                          <p:val>
                                            <p:strVal val="4/3*#ppt_w"/>
                                          </p:val>
                                        </p:tav>
                                        <p:tav tm="100000">
                                          <p:val>
                                            <p:strVal val="#ppt_w"/>
                                          </p:val>
                                        </p:tav>
                                      </p:tavLst>
                                    </p:anim>
                                    <p:anim calcmode="lin" valueType="num">
                                      <p:cBhvr>
                                        <p:cTn id="15" dur="4000" fill="hold"/>
                                        <p:tgtEl>
                                          <p:spTgt spid="2"/>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iterate type="lt">
                                    <p:tmPct val="0"/>
                                  </p:iterate>
                                  <p:childTnLst>
                                    <p:set>
                                      <p:cBhvr>
                                        <p:cTn id="17" dur="1" fill="hold">
                                          <p:stCondLst>
                                            <p:cond delay="0"/>
                                          </p:stCondLst>
                                        </p:cTn>
                                        <p:tgtEl>
                                          <p:spTgt spid="2"/>
                                        </p:tgtEl>
                                        <p:attrNameLst>
                                          <p:attrName>style.visibility</p:attrName>
                                        </p:attrNameLst>
                                      </p:cBhvr>
                                      <p:to>
                                        <p:strVal val="visible"/>
                                      </p:to>
                                    </p:set>
                                    <p:animEffect transition="in" filter="blinds(horizontal)">
                                      <p:cBhvr>
                                        <p:cTn id="18" dur="4000"/>
                                        <p:tgtEl>
                                          <p:spTgt spid="2"/>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2 Imagen" descr="1(5).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297660"/>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Normalmente las concreciones son de carbonato de calcio cristalino pero, si bien más raras, existen concreciones de otros minerales; los más comunes son la </a:t>
            </a:r>
            <a:r>
              <a:rPr lang="es-ES" i="1" dirty="0" err="1" smtClean="0">
                <a:effectLst>
                  <a:glow rad="101600">
                    <a:srgbClr val="C00000">
                      <a:alpha val="60000"/>
                    </a:srgbClr>
                  </a:glow>
                  <a:outerShdw blurRad="38100" dist="38100" dir="2700000" algn="tl">
                    <a:srgbClr val="000000">
                      <a:alpha val="43137"/>
                    </a:srgbClr>
                  </a:outerShdw>
                </a:effectLst>
              </a:rPr>
              <a:t>aragonita</a:t>
            </a:r>
            <a:r>
              <a:rPr lang="es-ES" i="1" dirty="0" smtClean="0">
                <a:effectLst>
                  <a:glow rad="101600">
                    <a:srgbClr val="C00000">
                      <a:alpha val="60000"/>
                    </a:srgbClr>
                  </a:glow>
                  <a:outerShdw blurRad="38100" dist="38100" dir="2700000" algn="tl">
                    <a:srgbClr val="000000">
                      <a:alpha val="43137"/>
                    </a:srgbClr>
                  </a:outerShdw>
                </a:effectLst>
              </a:rPr>
              <a:t> que tiene la misma fórmula química de la calcita pero una estructura cristalina diferente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prism isContent="1" isInverted="1"/>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strVal val="4/3*#ppt_w"/>
                                          </p:val>
                                        </p:tav>
                                        <p:tav tm="100000">
                                          <p:val>
                                            <p:strVal val="#ppt_w"/>
                                          </p:val>
                                        </p:tav>
                                      </p:tavLst>
                                    </p:anim>
                                    <p:anim calcmode="lin" valueType="num">
                                      <p:cBhvr>
                                        <p:cTn id="8" dur="4000" fill="hold"/>
                                        <p:tgtEl>
                                          <p:spTgt spid="3"/>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checkerboard(across)">
                                      <p:cBhvr>
                                        <p:cTn id="11" dur="4000"/>
                                        <p:tgtEl>
                                          <p:spTgt spid="3"/>
                                        </p:tgtEl>
                                      </p:cBhvr>
                                    </p:animEffec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4000" fill="hold"/>
                                        <p:tgtEl>
                                          <p:spTgt spid="2"/>
                                        </p:tgtEl>
                                        <p:attrNameLst>
                                          <p:attrName>ppt_w</p:attrName>
                                        </p:attrNameLst>
                                      </p:cBhvr>
                                      <p:tavLst>
                                        <p:tav tm="0">
                                          <p:val>
                                            <p:strVal val="4/3*#ppt_w"/>
                                          </p:val>
                                        </p:tav>
                                        <p:tav tm="100000">
                                          <p:val>
                                            <p:strVal val="#ppt_w"/>
                                          </p:val>
                                        </p:tav>
                                      </p:tavLst>
                                    </p:anim>
                                    <p:anim calcmode="lin" valueType="num">
                                      <p:cBhvr>
                                        <p:cTn id="15" dur="4000" fill="hold"/>
                                        <p:tgtEl>
                                          <p:spTgt spid="2"/>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checkerboard(down)">
                                      <p:cBhvr>
                                        <p:cTn id="18" dur="4000"/>
                                        <p:tgtEl>
                                          <p:spTgt spid="2"/>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cstate="print"/>
          <a:stretch>
            <a:fillRect/>
          </a:stretch>
        </p:blipFill>
        <p:spPr bwMode="auto">
          <a:xfrm>
            <a:off x="0" y="0"/>
            <a:ext cx="4788024" cy="5715000"/>
          </a:xfrm>
          <a:prstGeom prst="rect">
            <a:avLst/>
          </a:prstGeom>
          <a:noFill/>
          <a:ln w="9525">
            <a:noFill/>
            <a:miter lim="800000"/>
            <a:headEnd/>
            <a:tailEnd/>
          </a:ln>
        </p:spPr>
      </p:pic>
      <p:pic>
        <p:nvPicPr>
          <p:cNvPr id="3" name="2 Imagen" descr="1(13).jpg"/>
          <p:cNvPicPr>
            <a:picLocks noGrp="1" noChangeAspect="1"/>
          </p:cNvPicPr>
          <p:nvPr isPhoto="1"/>
        </p:nvPicPr>
        <p:blipFill>
          <a:blip r:embed="rId2" cstate="print"/>
          <a:stretch>
            <a:fillRect/>
          </a:stretch>
        </p:blipFill>
        <p:spPr bwMode="auto">
          <a:xfrm>
            <a:off x="0" y="0"/>
            <a:ext cx="4788024" cy="5715000"/>
          </a:xfrm>
          <a:prstGeom prst="rect">
            <a:avLst/>
          </a:prstGeom>
          <a:noFill/>
          <a:ln w="9525">
            <a:noFill/>
            <a:miter lim="800000"/>
            <a:headEnd/>
            <a:tailEnd/>
          </a:ln>
        </p:spPr>
      </p:pic>
      <p:sp>
        <p:nvSpPr>
          <p:cNvPr id="4" name="3 CuadroTexto"/>
          <p:cNvSpPr txBox="1"/>
          <p:nvPr/>
        </p:nvSpPr>
        <p:spPr>
          <a:xfrm>
            <a:off x="4932040" y="2065412"/>
            <a:ext cx="3960440"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La velocidad de deposición de las concreciones depende de Las condiciones ambientales y es muy variable; en nuestras latitudes y con nuestro clima Las concreciones crecen de 3 a 400 milésimas de milímetro por año.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prism dir="r" isContent="1" isInverted="1"/>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14" presetClass="exit" presetSubtype="10" fill="hold" nodeType="withEffect">
                                  <p:stCondLst>
                                    <p:cond delay="0"/>
                                  </p:stCondLst>
                                  <p:childTnLst>
                                    <p:animEffect transition="out" filter="randombar(horizontal)">
                                      <p:cBhvr>
                                        <p:cTn id="10" dur="4000"/>
                                        <p:tgtEl>
                                          <p:spTgt spid="3"/>
                                        </p:tgtEl>
                                      </p:cBhvr>
                                    </p:animEffect>
                                    <p:set>
                                      <p:cBhvr>
                                        <p:cTn id="11" dur="1" fill="hold">
                                          <p:stCondLst>
                                            <p:cond delay="3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4000" fill="hold"/>
                                        <p:tgtEl>
                                          <p:spTgt spid="2"/>
                                        </p:tgtEl>
                                        <p:attrNameLst>
                                          <p:attrName>ppt_w</p:attrName>
                                        </p:attrNameLst>
                                      </p:cBhvr>
                                      <p:tavLst>
                                        <p:tav tm="0">
                                          <p:val>
                                            <p:strVal val="4/3*#ppt_w"/>
                                          </p:val>
                                        </p:tav>
                                        <p:tav tm="100000">
                                          <p:val>
                                            <p:strVal val="#ppt_w"/>
                                          </p:val>
                                        </p:tav>
                                      </p:tavLst>
                                    </p:anim>
                                    <p:anim calcmode="lin" valueType="num">
                                      <p:cBhvr>
                                        <p:cTn id="15" dur="4000" fill="hold"/>
                                        <p:tgtEl>
                                          <p:spTgt spid="2"/>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4000"/>
                                        <p:tgtEl>
                                          <p:spTgt spid="2"/>
                                        </p:tgtEl>
                                      </p:cBhvr>
                                    </p:animEffect>
                                    <p:anim calcmode="lin" valueType="num">
                                      <p:cBhvr>
                                        <p:cTn id="19" dur="4000" fill="hold"/>
                                        <p:tgtEl>
                                          <p:spTgt spid="2"/>
                                        </p:tgtEl>
                                        <p:attrNameLst>
                                          <p:attrName>ppt_x</p:attrName>
                                        </p:attrNameLst>
                                      </p:cBhvr>
                                      <p:tavLst>
                                        <p:tav tm="0">
                                          <p:val>
                                            <p:strVal val="#ppt_x"/>
                                          </p:val>
                                        </p:tav>
                                        <p:tav tm="100000">
                                          <p:val>
                                            <p:strVal val="#ppt_x"/>
                                          </p:val>
                                        </p:tav>
                                      </p:tavLst>
                                    </p:anim>
                                    <p:anim calcmode="lin" valueType="num">
                                      <p:cBhvr>
                                        <p:cTn id="20" dur="4000" fill="hold"/>
                                        <p:tgtEl>
                                          <p:spTgt spid="2"/>
                                        </p:tgtEl>
                                        <p:attrNameLst>
                                          <p:attrName>ppt_y</p:attrName>
                                        </p:attrNameLst>
                                      </p:cBhvr>
                                      <p:tavLst>
                                        <p:tav tm="0">
                                          <p:val>
                                            <p:strVal val="#ppt_y-.1"/>
                                          </p:val>
                                        </p:tav>
                                        <p:tav tm="100000">
                                          <p:val>
                                            <p:strVal val="#ppt_y"/>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3" name="2 Imagen" descr="1(14).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4" name="3 CuadroTexto"/>
          <p:cNvSpPr txBox="1"/>
          <p:nvPr/>
        </p:nvSpPr>
        <p:spPr>
          <a:xfrm>
            <a:off x="539552"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Cabe tener en cuenta, sin embargo, que pueden dejar de crecer durante largos periodos o incluso, si se dan determinadas condiciones, re-disolverse parcialmente.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2000">
        <p14:flythrough/>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14" presetClass="exit" presetSubtype="5" fill="hold" nodeType="withEffect">
                                  <p:stCondLst>
                                    <p:cond delay="0"/>
                                  </p:stCondLst>
                                  <p:childTnLst>
                                    <p:animEffect transition="out" filter="randombar(vertical)">
                                      <p:cBhvr>
                                        <p:cTn id="10" dur="4000"/>
                                        <p:tgtEl>
                                          <p:spTgt spid="3"/>
                                        </p:tgtEl>
                                      </p:cBhvr>
                                    </p:animEffect>
                                    <p:set>
                                      <p:cBhvr>
                                        <p:cTn id="11" dur="1" fill="hold">
                                          <p:stCondLst>
                                            <p:cond delay="3999"/>
                                          </p:stCondLst>
                                        </p:cTn>
                                        <p:tgtEl>
                                          <p:spTgt spid="3"/>
                                        </p:tgtEl>
                                        <p:attrNameLst>
                                          <p:attrName>style.visibility</p:attrName>
                                        </p:attrNameLst>
                                      </p:cBhvr>
                                      <p:to>
                                        <p:strVal val="hidden"/>
                                      </p:to>
                                    </p:set>
                                  </p:childTnLst>
                                </p:cTn>
                              </p:par>
                              <p:par>
                                <p:cTn id="12" presetID="8" presetClass="entr" presetSubtype="32"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diamond(out)">
                                      <p:cBhvr>
                                        <p:cTn id="14" dur="4000"/>
                                        <p:tgtEl>
                                          <p:spTgt spid="2"/>
                                        </p:tgtEl>
                                      </p:cBhvr>
                                    </p:animEffect>
                                  </p:childTnLst>
                                </p:cTn>
                              </p:par>
                              <p:par>
                                <p:cTn id="15" presetID="23" presetClass="entr" presetSubtype="288"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4000" fill="hold"/>
                                        <p:tgtEl>
                                          <p:spTgt spid="2"/>
                                        </p:tgtEl>
                                        <p:attrNameLst>
                                          <p:attrName>ppt_w</p:attrName>
                                        </p:attrNameLst>
                                      </p:cBhvr>
                                      <p:tavLst>
                                        <p:tav tm="0">
                                          <p:val>
                                            <p:strVal val="4/3*#ppt_w"/>
                                          </p:val>
                                        </p:tav>
                                        <p:tav tm="100000">
                                          <p:val>
                                            <p:strVal val="#ppt_w"/>
                                          </p:val>
                                        </p:tav>
                                      </p:tavLst>
                                    </p:anim>
                                    <p:anim calcmode="lin" valueType="num">
                                      <p:cBhvr>
                                        <p:cTn id="18" dur="4000" fill="hold"/>
                                        <p:tgtEl>
                                          <p:spTgt spid="2"/>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2 Imagen" descr="1(9).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concreciones se clasifican, en función de su génesis, en cuatro grandes grupos: Las formadas por goteo, que se subdividen a su vez en estalactitas, tubulares y cortinas (colgantes) y en estalagmitas y concreciones de salpicadura (casos en que el agua llega al suelo).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advTm="32000">
        <p15:prstTrans prst="origami"/>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50" presetClass="exit" presetSubtype="0" accel="100000" fill="hold" nodeType="withEffect">
                                  <p:stCondLst>
                                    <p:cond delay="0"/>
                                  </p:stCondLst>
                                  <p:childTnLst>
                                    <p:anim calcmode="lin" valueType="num">
                                      <p:cBhvr>
                                        <p:cTn id="10" dur="4000"/>
                                        <p:tgtEl>
                                          <p:spTgt spid="3"/>
                                        </p:tgtEl>
                                        <p:attrNameLst>
                                          <p:attrName>ppt_w</p:attrName>
                                        </p:attrNameLst>
                                      </p:cBhvr>
                                      <p:tavLst>
                                        <p:tav tm="0">
                                          <p:val>
                                            <p:strVal val="ppt_w"/>
                                          </p:val>
                                        </p:tav>
                                        <p:tav tm="100000">
                                          <p:val>
                                            <p:strVal val="ppt_w+.3"/>
                                          </p:val>
                                        </p:tav>
                                      </p:tavLst>
                                    </p:anim>
                                    <p:anim calcmode="lin" valueType="num">
                                      <p:cBhvr>
                                        <p:cTn id="11" dur="4000"/>
                                        <p:tgtEl>
                                          <p:spTgt spid="3"/>
                                        </p:tgtEl>
                                        <p:attrNameLst>
                                          <p:attrName>ppt_h</p:attrName>
                                        </p:attrNameLst>
                                      </p:cBhvr>
                                      <p:tavLst>
                                        <p:tav tm="0">
                                          <p:val>
                                            <p:strVal val="ppt_h"/>
                                          </p:val>
                                        </p:tav>
                                        <p:tav tm="100000">
                                          <p:val>
                                            <p:strVal val="ppt_h"/>
                                          </p:val>
                                        </p:tav>
                                      </p:tavLst>
                                    </p:anim>
                                    <p:animEffect transition="out" filter="fade">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anim calcmode="lin" valueType="num">
                                      <p:cBhvr>
                                        <p:cTn id="21" dur="4000" fill="hold"/>
                                        <p:tgtEl>
                                          <p:spTgt spid="2"/>
                                        </p:tgtEl>
                                        <p:attrNameLst>
                                          <p:attrName>ppt_x</p:attrName>
                                        </p:attrNameLst>
                                      </p:cBhvr>
                                      <p:tavLst>
                                        <p:tav tm="0">
                                          <p:val>
                                            <p:strVal val="#ppt_x"/>
                                          </p:val>
                                        </p:tav>
                                        <p:tav tm="100000">
                                          <p:val>
                                            <p:strVal val="#ppt_x"/>
                                          </p:val>
                                        </p:tav>
                                      </p:tavLst>
                                    </p:anim>
                                    <p:anim calcmode="lin" valueType="num">
                                      <p:cBhvr>
                                        <p:cTn id="22" dur="4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cstate="print"/>
          <a:stretch>
            <a:fillRect/>
          </a:stretch>
        </p:blipFill>
        <p:spPr bwMode="auto">
          <a:xfrm>
            <a:off x="0" y="0"/>
            <a:ext cx="4860032" cy="5715000"/>
          </a:xfrm>
          <a:prstGeom prst="rect">
            <a:avLst/>
          </a:prstGeom>
          <a:noFill/>
          <a:ln w="9525">
            <a:noFill/>
            <a:miter lim="800000"/>
            <a:headEnd/>
            <a:tailEnd/>
          </a:ln>
        </p:spPr>
      </p:pic>
      <p:pic>
        <p:nvPicPr>
          <p:cNvPr id="3" name="2 Imagen" descr="1(11).jpg"/>
          <p:cNvPicPr>
            <a:picLocks noGrp="1" noChangeAspect="1"/>
          </p:cNvPicPr>
          <p:nvPr isPhoto="1"/>
        </p:nvPicPr>
        <p:blipFill>
          <a:blip r:embed="rId2" cstate="print"/>
          <a:stretch>
            <a:fillRect/>
          </a:stretch>
        </p:blipFill>
        <p:spPr bwMode="auto">
          <a:xfrm flipH="1">
            <a:off x="0" y="0"/>
            <a:ext cx="4860032" cy="5715000"/>
          </a:xfrm>
          <a:prstGeom prst="rect">
            <a:avLst/>
          </a:prstGeom>
          <a:noFill/>
          <a:ln w="9525">
            <a:noFill/>
            <a:miter lim="800000"/>
            <a:headEnd/>
            <a:tailEnd/>
          </a:ln>
        </p:spPr>
      </p:pic>
      <p:sp>
        <p:nvSpPr>
          <p:cNvPr id="4" name="3 CuadroTexto"/>
          <p:cNvSpPr txBox="1"/>
          <p:nvPr/>
        </p:nvSpPr>
        <p:spPr>
          <a:xfrm>
            <a:off x="5076056" y="2209428"/>
            <a:ext cx="3528392"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Las </a:t>
            </a:r>
            <a:r>
              <a:rPr lang="es-ES" sz="2000" b="1" i="1" dirty="0" smtClean="0">
                <a:effectLst>
                  <a:glow rad="101600">
                    <a:srgbClr val="C00000">
                      <a:alpha val="60000"/>
                    </a:srgbClr>
                  </a:glow>
                  <a:outerShdw blurRad="38100" dist="38100" dir="2700000" algn="tl">
                    <a:srgbClr val="000000">
                      <a:alpha val="43137"/>
                    </a:srgbClr>
                  </a:outerShdw>
                </a:effectLst>
              </a:rPr>
              <a:t>Cuevas del </a:t>
            </a:r>
            <a:r>
              <a:rPr lang="es-ES" sz="2000" b="1" i="1" dirty="0" err="1" smtClean="0">
                <a:effectLst>
                  <a:glow rad="101600">
                    <a:srgbClr val="C00000">
                      <a:alpha val="60000"/>
                    </a:srgbClr>
                  </a:glow>
                  <a:outerShdw blurRad="38100" dist="38100" dir="2700000" algn="tl">
                    <a:srgbClr val="000000">
                      <a:alpha val="43137"/>
                    </a:srgbClr>
                  </a:outerShdw>
                </a:effectLst>
              </a:rPr>
              <a:t>Soplao</a:t>
            </a:r>
            <a:r>
              <a:rPr lang="es-ES" sz="2000" b="1" i="1" dirty="0" smtClean="0">
                <a:effectLst>
                  <a:glow rad="101600">
                    <a:srgbClr val="C00000">
                      <a:alpha val="60000"/>
                    </a:srgbClr>
                  </a:glow>
                  <a:outerShdw blurRad="38100" dist="38100" dir="2700000" algn="tl">
                    <a:srgbClr val="000000">
                      <a:alpha val="43137"/>
                    </a:srgbClr>
                  </a:outerShdw>
                </a:effectLst>
              </a:rPr>
              <a:t> </a:t>
            </a:r>
            <a:r>
              <a:rPr lang="es-ES" sz="2000" i="1" dirty="0" smtClean="0">
                <a:effectLst>
                  <a:glow rad="101600">
                    <a:srgbClr val="C00000">
                      <a:alpha val="60000"/>
                    </a:srgbClr>
                  </a:glow>
                  <a:outerShdw blurRad="38100" dist="38100" dir="2700000" algn="tl">
                    <a:srgbClr val="000000">
                      <a:alpha val="43137"/>
                    </a:srgbClr>
                  </a:outerShdw>
                </a:effectLst>
              </a:rPr>
              <a:t>son únicas porque albergan formaciones de una gran variedad, pero sobre todo presentan una abundante y compleja diversidad de formaciones excéntricas,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blinds dir="vert"/>
      </p:transition>
    </mc:Choice>
    <mc:Fallback>
      <p:transition spd="slow" advTm="2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4000"/>
                                        <p:tgtEl>
                                          <p:spTgt spid="3"/>
                                        </p:tgtEl>
                                        <p:attrNameLst>
                                          <p:attrName>ppt_x</p:attrName>
                                        </p:attrNameLst>
                                      </p:cBhvr>
                                      <p:tavLst>
                                        <p:tav tm="0">
                                          <p:val>
                                            <p:strVal val="ppt_x"/>
                                          </p:val>
                                        </p:tav>
                                        <p:tav tm="100000">
                                          <p:val>
                                            <p:strVal val="ppt_x-.2"/>
                                          </p:val>
                                        </p:tav>
                                      </p:tavLst>
                                    </p:anim>
                                    <p:anim calcmode="lin" valueType="num">
                                      <p:cBhvr>
                                        <p:cTn id="11" dur="4000"/>
                                        <p:tgtEl>
                                          <p:spTgt spid="3"/>
                                        </p:tgtEl>
                                        <p:attrNameLst>
                                          <p:attrName>ppt_y</p:attrName>
                                        </p:attrNameLst>
                                      </p:cBhvr>
                                      <p:tavLst>
                                        <p:tav tm="0">
                                          <p:val>
                                            <p:strVal val="ppt_y"/>
                                          </p:val>
                                        </p:tav>
                                        <p:tav tm="100000">
                                          <p:val>
                                            <p:strVal val="ppt_y"/>
                                          </p:val>
                                        </p:tav>
                                      </p:tavLst>
                                    </p:anim>
                                    <p:animEffect transition="out" filter="fade">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anim calcmode="lin" valueType="num">
                                      <p:cBhvr>
                                        <p:cTn id="21" dur="4000" fill="hold"/>
                                        <p:tgtEl>
                                          <p:spTgt spid="2"/>
                                        </p:tgtEl>
                                        <p:attrNameLst>
                                          <p:attrName>ppt_x</p:attrName>
                                        </p:attrNameLst>
                                      </p:cBhvr>
                                      <p:tavLst>
                                        <p:tav tm="0">
                                          <p:val>
                                            <p:strVal val="#ppt_x"/>
                                          </p:val>
                                        </p:tav>
                                        <p:tav tm="100000">
                                          <p:val>
                                            <p:strVal val="#ppt_x"/>
                                          </p:val>
                                        </p:tav>
                                      </p:tavLst>
                                    </p:anim>
                                    <p:anim calcmode="lin" valueType="num">
                                      <p:cBhvr>
                                        <p:cTn id="22" dur="4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5).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2 Imagen" descr="1(75).jpg"/>
          <p:cNvPicPr>
            <a:picLocks noGrp="1" noChangeAspect="1"/>
          </p:cNvPicPr>
          <p:nvPr isPhoto="1"/>
        </p:nvPicPr>
        <p:blipFill>
          <a:blip r:embed="rId2" cstate="print"/>
          <a:stretch>
            <a:fillRect/>
          </a:stretch>
        </p:blipFill>
        <p:spPr bwMode="auto">
          <a:xfrm flipH="1">
            <a:off x="0" y="0"/>
            <a:ext cx="9144000" cy="5715000"/>
          </a:xfrm>
          <a:prstGeom prst="rect">
            <a:avLst/>
          </a:prstGeom>
          <a:noFill/>
          <a:ln w="9525">
            <a:noFill/>
            <a:miter lim="800000"/>
            <a:headEnd/>
            <a:tailEnd/>
          </a:ln>
        </p:spPr>
      </p:pic>
      <p:sp>
        <p:nvSpPr>
          <p:cNvPr id="4" name="3 CuadroTexto"/>
          <p:cNvSpPr txBox="1"/>
          <p:nvPr/>
        </p:nvSpPr>
        <p:spPr>
          <a:xfrm>
            <a:off x="611560" y="4297660"/>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Estalactitas que desafían la gravedad ya que crecen en cualquier dirección, asemejándose a ramas. También son muy llamativas las pisolitas, conocidas como perlas de las cavernas, que en el </a:t>
            </a:r>
            <a:r>
              <a:rPr lang="es-ES" i="1" dirty="0" err="1" smtClean="0">
                <a:effectLst>
                  <a:glow rad="101600">
                    <a:srgbClr val="C00000">
                      <a:alpha val="60000"/>
                    </a:srgbClr>
                  </a:glow>
                  <a:outerShdw blurRad="38100" dist="38100" dir="2700000" algn="tl">
                    <a:srgbClr val="000000">
                      <a:alpha val="43137"/>
                    </a:srgbClr>
                  </a:outerShdw>
                </a:effectLst>
              </a:rPr>
              <a:t>Soplao</a:t>
            </a:r>
            <a:r>
              <a:rPr lang="es-ES" i="1" dirty="0" smtClean="0">
                <a:effectLst>
                  <a:glow rad="101600">
                    <a:srgbClr val="C00000">
                      <a:alpha val="60000"/>
                    </a:srgbClr>
                  </a:glow>
                  <a:outerShdw blurRad="38100" dist="38100" dir="2700000" algn="tl">
                    <a:srgbClr val="000000">
                      <a:alpha val="43137"/>
                    </a:srgbClr>
                  </a:outerShdw>
                </a:effectLst>
              </a:rPr>
              <a:t> se presentan como mantos, o a modo de nido.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blinds dir="vert"/>
      </p:transition>
    </mc:Choice>
    <mc:Fallback>
      <p:transition spd="slow" advTm="29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4000"/>
                                        <p:tgtEl>
                                          <p:spTgt spid="3"/>
                                        </p:tgtEl>
                                      </p:cBhvr>
                                    </p:animEffect>
                                    <p:anim calcmode="lin" valueType="num">
                                      <p:cBhvr>
                                        <p:cTn id="11" dur="4000"/>
                                        <p:tgtEl>
                                          <p:spTgt spid="3"/>
                                        </p:tgtEl>
                                        <p:attrNameLst>
                                          <p:attrName>ppt_x</p:attrName>
                                        </p:attrNameLst>
                                      </p:cBhvr>
                                      <p:tavLst>
                                        <p:tav tm="0">
                                          <p:val>
                                            <p:strVal val="ppt_x"/>
                                          </p:val>
                                        </p:tav>
                                        <p:tav tm="100000">
                                          <p:val>
                                            <p:strVal val="ppt_x"/>
                                          </p:val>
                                        </p:tav>
                                      </p:tavLst>
                                    </p:anim>
                                    <p:anim calcmode="lin" valueType="num">
                                      <p:cBhvr>
                                        <p:cTn id="12" dur="4000"/>
                                        <p:tgtEl>
                                          <p:spTgt spid="3"/>
                                        </p:tgtEl>
                                        <p:attrNameLst>
                                          <p:attrName>ppt_y</p:attrName>
                                        </p:attrNameLst>
                                      </p:cBhvr>
                                      <p:tavLst>
                                        <p:tav tm="0">
                                          <p:val>
                                            <p:strVal val="ppt_y"/>
                                          </p:val>
                                        </p:tav>
                                        <p:tav tm="100000">
                                          <p:val>
                                            <p:strVal val="ppt_y-.1"/>
                                          </p:val>
                                        </p:tav>
                                      </p:tavLst>
                                    </p:anim>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5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Scale>
                                      <p:cBhvr>
                                        <p:cTn id="20" dur="4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 dur="4000" decel="50000" fill="hold">
                                          <p:stCondLst>
                                            <p:cond delay="0"/>
                                          </p:stCondLst>
                                        </p:cTn>
                                        <p:tgtEl>
                                          <p:spTgt spid="2"/>
                                        </p:tgtEl>
                                        <p:attrNameLst>
                                          <p:attrName>ppt_x</p:attrName>
                                          <p:attrName>ppt_y</p:attrName>
                                        </p:attrNameLst>
                                      </p:cBhvr>
                                    </p:animMotion>
                                    <p:animEffect transition="in" filter="fade">
                                      <p:cBhvr>
                                        <p:cTn id="22" dur="4000"/>
                                        <p:tgtEl>
                                          <p:spTgt spid="2"/>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2).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2 Imagen" descr="1(12).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683568"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esta zona no sólo tiene interés geológico sino también un excepcional patrimonio de arqueología minera de algo más de 20 kilómetros de galerías, planos inclinados o castilletes.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4000">
        <p:checker/>
      </p:transition>
    </mc:Choice>
    <mc:Fallback>
      <p:transition spd="slow" advTm="24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4000"/>
                                        <p:tgtEl>
                                          <p:spTgt spid="3"/>
                                        </p:tgtEl>
                                        <p:attrNameLst>
                                          <p:attrName>ppt_x</p:attrName>
                                        </p:attrNameLst>
                                      </p:cBhvr>
                                      <p:tavLst>
                                        <p:tav tm="0">
                                          <p:val>
                                            <p:strVal val="ppt_x"/>
                                          </p:val>
                                        </p:tav>
                                        <p:tav tm="100000">
                                          <p:val>
                                            <p:strVal val="ppt_x-.2"/>
                                          </p:val>
                                        </p:tav>
                                      </p:tavLst>
                                    </p:anim>
                                    <p:anim calcmode="lin" valueType="num">
                                      <p:cBhvr>
                                        <p:cTn id="11" dur="4000"/>
                                        <p:tgtEl>
                                          <p:spTgt spid="3"/>
                                        </p:tgtEl>
                                        <p:attrNameLst>
                                          <p:attrName>ppt_y</p:attrName>
                                        </p:attrNameLst>
                                      </p:cBhvr>
                                      <p:tavLst>
                                        <p:tav tm="0">
                                          <p:val>
                                            <p:strVal val="ppt_y"/>
                                          </p:val>
                                        </p:tav>
                                        <p:tav tm="100000">
                                          <p:val>
                                            <p:strVal val="ppt_y"/>
                                          </p:val>
                                        </p:tav>
                                      </p:tavLst>
                                    </p:anim>
                                    <p:animEffect transition="out" filter="fade">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21" presetClass="entr" presetSubtype="1"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1)">
                                      <p:cBhvr>
                                        <p:cTn id="20" dur="4000"/>
                                        <p:tgtEl>
                                          <p:spTgt spid="2"/>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2 Imagen" descr="1(39).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251520"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entorno constituye un enclave con espléndidas y profundas vistas sobre la sierra de </a:t>
            </a:r>
            <a:r>
              <a:rPr lang="es-ES" i="1" dirty="0" err="1" smtClean="0">
                <a:effectLst>
                  <a:glow rad="101600">
                    <a:srgbClr val="C00000">
                      <a:alpha val="60000"/>
                    </a:srgbClr>
                  </a:glow>
                  <a:outerShdw blurRad="38100" dist="38100" dir="2700000" algn="tl">
                    <a:srgbClr val="000000">
                      <a:alpha val="43137"/>
                    </a:srgbClr>
                  </a:outerShdw>
                </a:effectLst>
              </a:rPr>
              <a:t>Peñasagra</a:t>
            </a:r>
            <a:r>
              <a:rPr lang="es-ES" i="1" dirty="0" smtClean="0">
                <a:effectLst>
                  <a:glow rad="101600">
                    <a:srgbClr val="C00000">
                      <a:alpha val="60000"/>
                    </a:srgbClr>
                  </a:glow>
                  <a:outerShdw blurRad="38100" dist="38100" dir="2700000" algn="tl">
                    <a:srgbClr val="000000">
                      <a:alpha val="43137"/>
                    </a:srgbClr>
                  </a:outerShdw>
                </a:effectLst>
              </a:rPr>
              <a:t>, los Picos de Europa, el valle del Nansa y el mar Cantábrico, haciendo del mismo un lugar muy apetecido de excursionistas amantes del espacio natural.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2000">
        <p:checker/>
      </p:transition>
    </mc:Choice>
    <mc:Fallback>
      <p:transition spd="slow" advTm="32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3"/>
                                        </p:tgtEl>
                                      </p:cBhvr>
                                    </p:animEffect>
                                    <p:set>
                                      <p:cBhvr>
                                        <p:cTn id="11" dur="1" fill="hold">
                                          <p:stCondLst>
                                            <p:cond delay="3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4000" fill="hold"/>
                                        <p:tgtEl>
                                          <p:spTgt spid="2"/>
                                        </p:tgtEl>
                                        <p:attrNameLst>
                                          <p:attrName>ppt_w</p:attrName>
                                        </p:attrNameLst>
                                      </p:cBhvr>
                                      <p:tavLst>
                                        <p:tav tm="0">
                                          <p:val>
                                            <p:strVal val="4/3*#ppt_w"/>
                                          </p:val>
                                        </p:tav>
                                        <p:tav tm="100000">
                                          <p:val>
                                            <p:strVal val="#ppt_w"/>
                                          </p:val>
                                        </p:tav>
                                      </p:tavLst>
                                    </p:anim>
                                    <p:anim calcmode="lin" valueType="num">
                                      <p:cBhvr>
                                        <p:cTn id="15" dur="4000" fill="hold"/>
                                        <p:tgtEl>
                                          <p:spTgt spid="2"/>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diamond(out)">
                                      <p:cBhvr>
                                        <p:cTn id="18" dur="4000"/>
                                        <p:tgtEl>
                                          <p:spTgt spid="2"/>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WordArt 3"/>
          <p:cNvSpPr>
            <a:spLocks noChangeArrowheads="1" noChangeShapeType="1" noTextEdit="1"/>
          </p:cNvSpPr>
          <p:nvPr/>
        </p:nvSpPr>
        <p:spPr bwMode="auto">
          <a:xfrm>
            <a:off x="1547664" y="0"/>
            <a:ext cx="6408737" cy="1010709"/>
          </a:xfrm>
          <a:prstGeom prst="rect">
            <a:avLst/>
          </a:prstGeom>
        </p:spPr>
        <p:txBody>
          <a:bodyPr wrap="none" fromWordArt="1">
            <a:prstTxWarp prst="textDeflate">
              <a:avLst>
                <a:gd name="adj" fmla="val 28704"/>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2708" name="WordArt 4"/>
          <p:cNvSpPr>
            <a:spLocks noChangeArrowheads="1" noChangeShapeType="1" noTextEdit="1"/>
          </p:cNvSpPr>
          <p:nvPr/>
        </p:nvSpPr>
        <p:spPr bwMode="auto">
          <a:xfrm>
            <a:off x="2051720" y="1129308"/>
            <a:ext cx="4968875" cy="719667"/>
          </a:xfrm>
          <a:prstGeom prst="rect">
            <a:avLst/>
          </a:prstGeom>
        </p:spPr>
        <p:txBody>
          <a:bodyPr wrap="none" fromWordArt="1">
            <a:prstTxWarp prst="textDeflateBottom">
              <a:avLst>
                <a:gd name="adj" fmla="val 76472"/>
              </a:avLst>
            </a:prstTxWarp>
            <a:scene3d>
              <a:camera prst="perspectiveAbove"/>
              <a:lightRig rig="legacyNormal3" dir="b"/>
            </a:scene3d>
            <a:sp3d extrusionH="4302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0661" name="WordArt 5"/>
          <p:cNvSpPr>
            <a:spLocks noChangeArrowheads="1" noChangeShapeType="1" noTextEdit="1"/>
          </p:cNvSpPr>
          <p:nvPr/>
        </p:nvSpPr>
        <p:spPr bwMode="auto">
          <a:xfrm>
            <a:off x="1619672" y="1993404"/>
            <a:ext cx="6049963" cy="627944"/>
          </a:xfrm>
          <a:prstGeom prst="rect">
            <a:avLst/>
          </a:prstGeom>
        </p:spPr>
        <p:txBody>
          <a:bodyPr wrap="none" fromWordArt="1">
            <a:prstTxWarp prst="textWave2">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effectLst>
                <a:latin typeface="High Tower Text"/>
              </a:rPr>
              <a:t> </a:t>
            </a:r>
            <a:r>
              <a:rPr lang="es-ES" sz="3600" kern="10" dirty="0" smtClean="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Go</a:t>
            </a:r>
            <a:r>
              <a:rPr lang="es-ES" sz="3600" kern="10" dirty="0" smtClean="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 Pro Ero 3   </a:t>
            </a:r>
            <a:endPar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endParaRPr>
          </a:p>
        </p:txBody>
      </p:sp>
      <p:sp>
        <p:nvSpPr>
          <p:cNvPr id="70662" name="WordArt 6"/>
          <p:cNvSpPr>
            <a:spLocks noChangeArrowheads="1" noChangeShapeType="1" noTextEdit="1"/>
          </p:cNvSpPr>
          <p:nvPr/>
        </p:nvSpPr>
        <p:spPr bwMode="auto">
          <a:xfrm>
            <a:off x="1547664" y="2713484"/>
            <a:ext cx="5978525" cy="659694"/>
          </a:xfrm>
          <a:prstGeom prst="rect">
            <a:avLst/>
          </a:prstGeom>
        </p:spPr>
        <p:txBody>
          <a:bodyPr wrap="none" fromWordArt="1">
            <a:prstTxWarp prst="textWave2">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dirty="0">
                <a:ln w="19050">
                  <a:noFill/>
                  <a:round/>
                  <a:headEnd/>
                  <a:tailEnd/>
                </a:ln>
                <a:solidFill>
                  <a:srgbClr val="0066CC"/>
                </a:solidFill>
                <a:effectLst>
                  <a:prstShdw prst="shdw17" dist="17961" dir="13500000">
                    <a:srgbClr val="003D7A"/>
                  </a:prstShdw>
                </a:effectLst>
                <a:latin typeface="High Tower Text"/>
              </a:rPr>
              <a:t> </a:t>
            </a:r>
            <a:r>
              <a:rPr lang="es-ES" sz="3600" kern="10" dirty="0" smtClean="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rPr>
              <a:t>- </a:t>
            </a:r>
            <a:r>
              <a:rPr lang="es-ES" sz="3600" kern="10" dirty="0" err="1" smtClean="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rPr>
              <a:t>Roxane´s</a:t>
            </a:r>
            <a:r>
              <a:rPr lang="es-ES" sz="3600" kern="10" dirty="0" smtClean="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rPr>
              <a:t> </a:t>
            </a:r>
            <a:r>
              <a:rPr lang="es-ES" sz="3600" kern="10" dirty="0" err="1" smtClean="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rPr>
              <a:t>Veil</a:t>
            </a:r>
            <a:r>
              <a:rPr lang="es-ES" sz="3600" kern="10" dirty="0" smtClean="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rPr>
              <a:t>  </a:t>
            </a:r>
            <a:endParaRPr lang="es-ES" sz="3600" kern="10" dirty="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endParaRPr>
          </a:p>
        </p:txBody>
      </p:sp>
      <p:sp>
        <p:nvSpPr>
          <p:cNvPr id="70663" name="WordArt 7"/>
          <p:cNvSpPr>
            <a:spLocks noChangeArrowheads="1" noChangeShapeType="1" noTextEdit="1"/>
          </p:cNvSpPr>
          <p:nvPr/>
        </p:nvSpPr>
        <p:spPr bwMode="auto">
          <a:xfrm>
            <a:off x="1619672" y="3433564"/>
            <a:ext cx="5832475" cy="633237"/>
          </a:xfrm>
          <a:prstGeom prst="rect">
            <a:avLst/>
          </a:prstGeom>
        </p:spPr>
        <p:txBody>
          <a:bodyPr wrap="none" fromWordArt="1">
            <a:prstTxWarp prst="textWave2">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solidFill>
                  <a:srgbClr val="99CC00"/>
                </a:solidFill>
                <a:effectLst>
                  <a:prstShdw prst="shdw17" dist="17961" dir="13500000">
                    <a:srgbClr val="5C7A00"/>
                  </a:prstShdw>
                </a:effectLst>
                <a:latin typeface="Times New Roman"/>
                <a:cs typeface="Times New Roman"/>
              </a:rPr>
              <a:t> </a:t>
            </a:r>
            <a:r>
              <a:rPr lang="es-ES" sz="3600" kern="10" dirty="0" smtClean="0">
                <a:ln w="9525">
                  <a:noFill/>
                  <a:round/>
                  <a:headEnd/>
                  <a:tailEnd/>
                </a:ln>
                <a:solidFill>
                  <a:srgbClr val="99CC00"/>
                </a:solidFill>
                <a:effectLst>
                  <a:prstShdw prst="shdw17" dist="17961" dir="13500000">
                    <a:srgbClr val="5C7A00"/>
                  </a:prstShdw>
                  <a:reflection blurRad="6350" stA="60000" endA="900" endPos="58000" dir="5400000" sy="-100000" algn="bl" rotWithShape="0"/>
                </a:effectLst>
                <a:latin typeface="Times New Roman"/>
                <a:cs typeface="Times New Roman"/>
              </a:rPr>
              <a:t>- </a:t>
            </a:r>
            <a:r>
              <a:rPr lang="es-ES" sz="3600" kern="10" dirty="0" err="1" smtClean="0">
                <a:ln w="9525">
                  <a:noFill/>
                  <a:round/>
                  <a:headEnd/>
                  <a:tailEnd/>
                </a:ln>
                <a:solidFill>
                  <a:srgbClr val="99CC00"/>
                </a:solidFill>
                <a:effectLst>
                  <a:prstShdw prst="shdw17" dist="17961" dir="13500000">
                    <a:srgbClr val="5C7A00"/>
                  </a:prstShdw>
                  <a:reflection blurRad="6350" stA="60000" endA="900" endPos="58000" dir="5400000" sy="-100000" algn="bl" rotWithShape="0"/>
                </a:effectLst>
                <a:latin typeface="Times New Roman"/>
                <a:cs typeface="Times New Roman"/>
              </a:rPr>
              <a:t>Sci</a:t>
            </a:r>
            <a:r>
              <a:rPr lang="es-ES" sz="3600" kern="10" dirty="0" smtClean="0">
                <a:ln w="9525">
                  <a:noFill/>
                  <a:round/>
                  <a:headEnd/>
                  <a:tailEnd/>
                </a:ln>
                <a:solidFill>
                  <a:srgbClr val="99CC00"/>
                </a:solidFill>
                <a:effectLst>
                  <a:prstShdw prst="shdw17" dist="17961" dir="13500000">
                    <a:srgbClr val="5C7A00"/>
                  </a:prstShdw>
                  <a:reflection blurRad="6350" stA="60000" endA="900" endPos="58000" dir="5400000" sy="-100000" algn="bl" rotWithShape="0"/>
                </a:effectLst>
                <a:latin typeface="Times New Roman"/>
                <a:cs typeface="Times New Roman"/>
              </a:rPr>
              <a:t>-Fi  </a:t>
            </a:r>
            <a:endParaRPr lang="es-ES" sz="3600" kern="10" dirty="0">
              <a:ln w="9525">
                <a:noFill/>
                <a:round/>
                <a:headEnd/>
                <a:tailEnd/>
              </a:ln>
              <a:solidFill>
                <a:srgbClr val="99CC00"/>
              </a:solidFill>
              <a:effectLst>
                <a:prstShdw prst="shdw17" dist="17961" dir="13500000">
                  <a:srgbClr val="5C7A00"/>
                </a:prstShdw>
                <a:reflection blurRad="6350" stA="60000" endA="900" endPos="58000" dir="5400000" sy="-100000" algn="bl" rotWithShape="0"/>
              </a:effectLst>
              <a:latin typeface="Times New Roman"/>
              <a:cs typeface="Times New Roman"/>
            </a:endParaRPr>
          </a:p>
        </p:txBody>
      </p:sp>
      <p:sp>
        <p:nvSpPr>
          <p:cNvPr id="70664" name="WordArt 8"/>
          <p:cNvSpPr>
            <a:spLocks noChangeArrowheads="1" noChangeShapeType="1" noTextEdit="1"/>
          </p:cNvSpPr>
          <p:nvPr/>
        </p:nvSpPr>
        <p:spPr bwMode="auto">
          <a:xfrm>
            <a:off x="1763688" y="4297660"/>
            <a:ext cx="5544616" cy="622653"/>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n-US" sz="3600" kern="10" dirty="0">
                <a:ln w="12700">
                  <a:noFill/>
                  <a:round/>
                  <a:headEnd/>
                  <a:tailEnd/>
                </a:ln>
                <a:solidFill>
                  <a:srgbClr val="00FF00">
                    <a:alpha val="50195"/>
                  </a:srgbClr>
                </a:solidFill>
                <a:effectLst>
                  <a:prstShdw prst="shdw17" dist="17961" dir="13500000">
                    <a:srgbClr val="009900"/>
                  </a:prstShdw>
                </a:effectLst>
                <a:latin typeface="High Tower Text"/>
              </a:rPr>
              <a:t> </a:t>
            </a:r>
            <a:r>
              <a:rPr lang="en-US" sz="3600" kern="10" dirty="0" smtClean="0">
                <a:ln w="12700">
                  <a:noFill/>
                  <a:round/>
                  <a:headEnd/>
                  <a:tailEnd/>
                </a:ln>
                <a:solidFill>
                  <a:srgbClr val="00FF00">
                    <a:alpha val="50195"/>
                  </a:srgbClr>
                </a:solidFill>
                <a:effectLst>
                  <a:prstShdw prst="shdw17" dist="17961" dir="13500000">
                    <a:srgbClr val="009900"/>
                  </a:prstShdw>
                  <a:reflection blurRad="6350" stA="60000" endA="900" endPos="58000" dir="5400000" sy="-100000" algn="bl" rotWithShape="0"/>
                </a:effectLst>
                <a:latin typeface="High Tower Text"/>
              </a:rPr>
              <a:t>- The </a:t>
            </a:r>
            <a:r>
              <a:rPr lang="en-US" sz="3600" kern="10" dirty="0" err="1" smtClean="0">
                <a:ln w="12700">
                  <a:noFill/>
                  <a:round/>
                  <a:headEnd/>
                  <a:tailEnd/>
                </a:ln>
                <a:solidFill>
                  <a:srgbClr val="00FF00">
                    <a:alpha val="50195"/>
                  </a:srgbClr>
                </a:solidFill>
                <a:effectLst>
                  <a:prstShdw prst="shdw17" dist="17961" dir="13500000">
                    <a:srgbClr val="009900"/>
                  </a:prstShdw>
                  <a:reflection blurRad="6350" stA="60000" endA="900" endPos="58000" dir="5400000" sy="-100000" algn="bl" rotWithShape="0"/>
                </a:effectLst>
                <a:latin typeface="High Tower Text"/>
              </a:rPr>
              <a:t>Floathing</a:t>
            </a:r>
            <a:r>
              <a:rPr lang="en-US" sz="3600" kern="10" dirty="0" smtClean="0">
                <a:ln w="12700">
                  <a:noFill/>
                  <a:round/>
                  <a:headEnd/>
                  <a:tailEnd/>
                </a:ln>
                <a:solidFill>
                  <a:srgbClr val="00FF00">
                    <a:alpha val="50195"/>
                  </a:srgbClr>
                </a:solidFill>
                <a:effectLst>
                  <a:prstShdw prst="shdw17" dist="17961" dir="13500000">
                    <a:srgbClr val="009900"/>
                  </a:prstShdw>
                  <a:reflection blurRad="6350" stA="60000" endA="900" endPos="58000" dir="5400000" sy="-100000" algn="bl" rotWithShape="0"/>
                </a:effectLst>
                <a:latin typeface="High Tower Text"/>
              </a:rPr>
              <a:t> Bed  </a:t>
            </a:r>
            <a:endParaRPr lang="es-ES" sz="3600" kern="10" dirty="0">
              <a:ln w="12700">
                <a:noFill/>
                <a:round/>
                <a:headEnd/>
                <a:tailEnd/>
              </a:ln>
              <a:solidFill>
                <a:srgbClr val="00FF00">
                  <a:alpha val="50195"/>
                </a:srgbClr>
              </a:solidFill>
              <a:effectLst>
                <a:prstShdw prst="shdw17" dist="17961" dir="13500000">
                  <a:srgbClr val="009900"/>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3000" advTm="20000">
        <p14:vortex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2707"/>
                                        </p:tgtEl>
                                        <p:attrNameLst>
                                          <p:attrName>style.visibility</p:attrName>
                                        </p:attrNameLst>
                                      </p:cBhvr>
                                      <p:to>
                                        <p:strVal val="visible"/>
                                      </p:to>
                                    </p:set>
                                    <p:anim calcmode="lin" valueType="num">
                                      <p:cBhvr>
                                        <p:cTn id="7" dur="2000" fill="hold"/>
                                        <p:tgtEl>
                                          <p:spTgt spid="72707"/>
                                        </p:tgtEl>
                                        <p:attrNameLst>
                                          <p:attrName>ppt_w</p:attrName>
                                        </p:attrNameLst>
                                      </p:cBhvr>
                                      <p:tavLst>
                                        <p:tav tm="0">
                                          <p:val>
                                            <p:fltVal val="0"/>
                                          </p:val>
                                        </p:tav>
                                        <p:tav tm="100000">
                                          <p:val>
                                            <p:strVal val="#ppt_w"/>
                                          </p:val>
                                        </p:tav>
                                      </p:tavLst>
                                    </p:anim>
                                    <p:anim calcmode="lin" valueType="num">
                                      <p:cBhvr>
                                        <p:cTn id="8" dur="2000" fill="hold"/>
                                        <p:tgtEl>
                                          <p:spTgt spid="72707"/>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7" presetClass="entr" presetSubtype="4" fill="hold" nodeType="afterEffect">
                                  <p:stCondLst>
                                    <p:cond delay="500"/>
                                  </p:stCondLst>
                                  <p:childTnLst>
                                    <p:set>
                                      <p:cBhvr>
                                        <p:cTn id="11" dur="1" fill="hold">
                                          <p:stCondLst>
                                            <p:cond delay="0"/>
                                          </p:stCondLst>
                                        </p:cTn>
                                        <p:tgtEl>
                                          <p:spTgt spid="72708"/>
                                        </p:tgtEl>
                                        <p:attrNameLst>
                                          <p:attrName>style.visibility</p:attrName>
                                        </p:attrNameLst>
                                      </p:cBhvr>
                                      <p:to>
                                        <p:strVal val="visible"/>
                                      </p:to>
                                    </p:set>
                                    <p:anim calcmode="lin" valueType="num">
                                      <p:cBhvr additive="base">
                                        <p:cTn id="12" dur="2000" fill="hold"/>
                                        <p:tgtEl>
                                          <p:spTgt spid="72708"/>
                                        </p:tgtEl>
                                        <p:attrNameLst>
                                          <p:attrName>ppt_x</p:attrName>
                                        </p:attrNameLst>
                                      </p:cBhvr>
                                      <p:tavLst>
                                        <p:tav tm="0">
                                          <p:val>
                                            <p:strVal val="#ppt_x"/>
                                          </p:val>
                                        </p:tav>
                                        <p:tav tm="100000">
                                          <p:val>
                                            <p:strVal val="#ppt_x"/>
                                          </p:val>
                                        </p:tav>
                                      </p:tavLst>
                                    </p:anim>
                                    <p:anim calcmode="lin" valueType="num">
                                      <p:cBhvr additive="base">
                                        <p:cTn id="13" dur="2000" fill="hold"/>
                                        <p:tgtEl>
                                          <p:spTgt spid="72708"/>
                                        </p:tgtEl>
                                        <p:attrNameLst>
                                          <p:attrName>ppt_y</p:attrName>
                                        </p:attrNameLst>
                                      </p:cBhvr>
                                      <p:tavLst>
                                        <p:tav tm="0">
                                          <p:val>
                                            <p:strVal val="1+#ppt_h/2"/>
                                          </p:val>
                                        </p:tav>
                                        <p:tav tm="100000">
                                          <p:val>
                                            <p:strVal val="#ppt_y"/>
                                          </p:val>
                                        </p:tav>
                                      </p:tavLst>
                                    </p:anim>
                                  </p:childTnLst>
                                </p:cTn>
                              </p:par>
                              <p:par>
                                <p:cTn id="14" presetID="19" presetClass="entr" presetSubtype="10" fill="hold" nodeType="withEffect">
                                  <p:stCondLst>
                                    <p:cond delay="500"/>
                                  </p:stCondLst>
                                  <p:childTnLst>
                                    <p:set>
                                      <p:cBhvr>
                                        <p:cTn id="15" dur="1" fill="hold">
                                          <p:stCondLst>
                                            <p:cond delay="0"/>
                                          </p:stCondLst>
                                        </p:cTn>
                                        <p:tgtEl>
                                          <p:spTgt spid="72708"/>
                                        </p:tgtEl>
                                        <p:attrNameLst>
                                          <p:attrName>style.visibility</p:attrName>
                                        </p:attrNameLst>
                                      </p:cBhvr>
                                      <p:to>
                                        <p:strVal val="visible"/>
                                      </p:to>
                                    </p:set>
                                    <p:anim calcmode="lin" valueType="num">
                                      <p:cBhvr>
                                        <p:cTn id="16" dur="2000" fill="hold"/>
                                        <p:tgtEl>
                                          <p:spTgt spid="72708"/>
                                        </p:tgtEl>
                                        <p:attrNameLst>
                                          <p:attrName>ppt_w</p:attrName>
                                        </p:attrNameLst>
                                      </p:cBhvr>
                                      <p:tavLst>
                                        <p:tav tm="0" fmla="#ppt_w*sin(2.5*pi*$)">
                                          <p:val>
                                            <p:fltVal val="0"/>
                                          </p:val>
                                        </p:tav>
                                        <p:tav tm="100000">
                                          <p:val>
                                            <p:fltVal val="1"/>
                                          </p:val>
                                        </p:tav>
                                      </p:tavLst>
                                    </p:anim>
                                    <p:anim calcmode="lin" valueType="num">
                                      <p:cBhvr>
                                        <p:cTn id="17" dur="2000" fill="hold"/>
                                        <p:tgtEl>
                                          <p:spTgt spid="72708"/>
                                        </p:tgtEl>
                                        <p:attrNameLst>
                                          <p:attrName>ppt_h</p:attrName>
                                        </p:attrNameLst>
                                      </p:cBhvr>
                                      <p:tavLst>
                                        <p:tav tm="0">
                                          <p:val>
                                            <p:strVal val="#ppt_h"/>
                                          </p:val>
                                        </p:tav>
                                        <p:tav tm="100000">
                                          <p:val>
                                            <p:strVal val="#ppt_h"/>
                                          </p:val>
                                        </p:tav>
                                      </p:tavLst>
                                    </p:anim>
                                  </p:childTnLst>
                                </p:cTn>
                              </p:par>
                            </p:childTnLst>
                          </p:cTn>
                        </p:par>
                        <p:par>
                          <p:cTn id="18" fill="hold">
                            <p:stCondLst>
                              <p:cond delay="4500"/>
                            </p:stCondLst>
                            <p:childTnLst>
                              <p:par>
                                <p:cTn id="19" presetID="26" presetClass="entr" presetSubtype="0" fill="hold" nodeType="afterEffect">
                                  <p:stCondLst>
                                    <p:cond delay="500"/>
                                  </p:stCondLst>
                                  <p:childTnLst>
                                    <p:set>
                                      <p:cBhvr>
                                        <p:cTn id="20" dur="1" fill="hold">
                                          <p:stCondLst>
                                            <p:cond delay="0"/>
                                          </p:stCondLst>
                                        </p:cTn>
                                        <p:tgtEl>
                                          <p:spTgt spid="70661"/>
                                        </p:tgtEl>
                                        <p:attrNameLst>
                                          <p:attrName>style.visibility</p:attrName>
                                        </p:attrNameLst>
                                      </p:cBhvr>
                                      <p:to>
                                        <p:strVal val="visible"/>
                                      </p:to>
                                    </p:set>
                                    <p:animEffect transition="in" filter="wipe(down)">
                                      <p:cBhvr>
                                        <p:cTn id="21" dur="580">
                                          <p:stCondLst>
                                            <p:cond delay="0"/>
                                          </p:stCondLst>
                                        </p:cTn>
                                        <p:tgtEl>
                                          <p:spTgt spid="70661"/>
                                        </p:tgtEl>
                                      </p:cBhvr>
                                    </p:animEffect>
                                    <p:anim calcmode="lin" valueType="num">
                                      <p:cBhvr>
                                        <p:cTn id="22" dur="1822" tmFilter="0,0; 0.14,0.36; 0.43,0.73; 0.71,0.91; 1.0,1.0">
                                          <p:stCondLst>
                                            <p:cond delay="0"/>
                                          </p:stCondLst>
                                        </p:cTn>
                                        <p:tgtEl>
                                          <p:spTgt spid="70661"/>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70661"/>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70661"/>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70661"/>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70661"/>
                                        </p:tgtEl>
                                        <p:attrNameLst>
                                          <p:attrName>ppt_y</p:attrName>
                                        </p:attrNameLst>
                                      </p:cBhvr>
                                      <p:tavLst>
                                        <p:tav tm="0" fmla="#ppt_y-sin(pi*$)/81">
                                          <p:val>
                                            <p:fltVal val="0"/>
                                          </p:val>
                                        </p:tav>
                                        <p:tav tm="100000">
                                          <p:val>
                                            <p:fltVal val="1"/>
                                          </p:val>
                                        </p:tav>
                                      </p:tavLst>
                                    </p:anim>
                                    <p:animScale>
                                      <p:cBhvr>
                                        <p:cTn id="27" dur="26">
                                          <p:stCondLst>
                                            <p:cond delay="650"/>
                                          </p:stCondLst>
                                        </p:cTn>
                                        <p:tgtEl>
                                          <p:spTgt spid="70661"/>
                                        </p:tgtEl>
                                      </p:cBhvr>
                                      <p:to x="100000" y="60000"/>
                                    </p:animScale>
                                    <p:animScale>
                                      <p:cBhvr>
                                        <p:cTn id="28" dur="166" decel="50000">
                                          <p:stCondLst>
                                            <p:cond delay="676"/>
                                          </p:stCondLst>
                                        </p:cTn>
                                        <p:tgtEl>
                                          <p:spTgt spid="70661"/>
                                        </p:tgtEl>
                                      </p:cBhvr>
                                      <p:to x="100000" y="100000"/>
                                    </p:animScale>
                                    <p:animScale>
                                      <p:cBhvr>
                                        <p:cTn id="29" dur="26">
                                          <p:stCondLst>
                                            <p:cond delay="1312"/>
                                          </p:stCondLst>
                                        </p:cTn>
                                        <p:tgtEl>
                                          <p:spTgt spid="70661"/>
                                        </p:tgtEl>
                                      </p:cBhvr>
                                      <p:to x="100000" y="80000"/>
                                    </p:animScale>
                                    <p:animScale>
                                      <p:cBhvr>
                                        <p:cTn id="30" dur="166" decel="50000">
                                          <p:stCondLst>
                                            <p:cond delay="1338"/>
                                          </p:stCondLst>
                                        </p:cTn>
                                        <p:tgtEl>
                                          <p:spTgt spid="70661"/>
                                        </p:tgtEl>
                                      </p:cBhvr>
                                      <p:to x="100000" y="100000"/>
                                    </p:animScale>
                                    <p:animScale>
                                      <p:cBhvr>
                                        <p:cTn id="31" dur="26">
                                          <p:stCondLst>
                                            <p:cond delay="1642"/>
                                          </p:stCondLst>
                                        </p:cTn>
                                        <p:tgtEl>
                                          <p:spTgt spid="70661"/>
                                        </p:tgtEl>
                                      </p:cBhvr>
                                      <p:to x="100000" y="90000"/>
                                    </p:animScale>
                                    <p:animScale>
                                      <p:cBhvr>
                                        <p:cTn id="32" dur="166" decel="50000">
                                          <p:stCondLst>
                                            <p:cond delay="1668"/>
                                          </p:stCondLst>
                                        </p:cTn>
                                        <p:tgtEl>
                                          <p:spTgt spid="70661"/>
                                        </p:tgtEl>
                                      </p:cBhvr>
                                      <p:to x="100000" y="100000"/>
                                    </p:animScale>
                                    <p:animScale>
                                      <p:cBhvr>
                                        <p:cTn id="33" dur="26">
                                          <p:stCondLst>
                                            <p:cond delay="1808"/>
                                          </p:stCondLst>
                                        </p:cTn>
                                        <p:tgtEl>
                                          <p:spTgt spid="70661"/>
                                        </p:tgtEl>
                                      </p:cBhvr>
                                      <p:to x="100000" y="95000"/>
                                    </p:animScale>
                                    <p:animScale>
                                      <p:cBhvr>
                                        <p:cTn id="34" dur="166" decel="50000">
                                          <p:stCondLst>
                                            <p:cond delay="1834"/>
                                          </p:stCondLst>
                                        </p:cTn>
                                        <p:tgtEl>
                                          <p:spTgt spid="70661"/>
                                        </p:tgtEl>
                                      </p:cBhvr>
                                      <p:to x="100000" y="100000"/>
                                    </p:animScale>
                                  </p:childTnLst>
                                </p:cTn>
                              </p:par>
                            </p:childTnLst>
                          </p:cTn>
                        </p:par>
                        <p:par>
                          <p:cTn id="35" fill="hold">
                            <p:stCondLst>
                              <p:cond delay="7000"/>
                            </p:stCondLst>
                            <p:childTnLst>
                              <p:par>
                                <p:cTn id="36" presetID="26" presetClass="entr" presetSubtype="0" fill="hold" nodeType="afterEffect">
                                  <p:stCondLst>
                                    <p:cond delay="500"/>
                                  </p:stCondLst>
                                  <p:childTnLst>
                                    <p:set>
                                      <p:cBhvr>
                                        <p:cTn id="37" dur="1" fill="hold">
                                          <p:stCondLst>
                                            <p:cond delay="0"/>
                                          </p:stCondLst>
                                        </p:cTn>
                                        <p:tgtEl>
                                          <p:spTgt spid="70662"/>
                                        </p:tgtEl>
                                        <p:attrNameLst>
                                          <p:attrName>style.visibility</p:attrName>
                                        </p:attrNameLst>
                                      </p:cBhvr>
                                      <p:to>
                                        <p:strVal val="visible"/>
                                      </p:to>
                                    </p:set>
                                    <p:animEffect transition="in" filter="wipe(down)">
                                      <p:cBhvr>
                                        <p:cTn id="38" dur="580">
                                          <p:stCondLst>
                                            <p:cond delay="0"/>
                                          </p:stCondLst>
                                        </p:cTn>
                                        <p:tgtEl>
                                          <p:spTgt spid="70662"/>
                                        </p:tgtEl>
                                      </p:cBhvr>
                                    </p:animEffect>
                                    <p:anim calcmode="lin" valueType="num">
                                      <p:cBhvr>
                                        <p:cTn id="39" dur="1822" tmFilter="0,0; 0.14,0.36; 0.43,0.73; 0.71,0.91; 1.0,1.0">
                                          <p:stCondLst>
                                            <p:cond delay="0"/>
                                          </p:stCondLst>
                                        </p:cTn>
                                        <p:tgtEl>
                                          <p:spTgt spid="70662"/>
                                        </p:tgtEl>
                                        <p:attrNameLst>
                                          <p:attrName>ppt_x</p:attrName>
                                        </p:attrNameLst>
                                      </p:cBhvr>
                                      <p:tavLst>
                                        <p:tav tm="0">
                                          <p:val>
                                            <p:strVal val="#ppt_x-0.25"/>
                                          </p:val>
                                        </p:tav>
                                        <p:tav tm="100000">
                                          <p:val>
                                            <p:strVal val="#ppt_x"/>
                                          </p:val>
                                        </p:tav>
                                      </p:tavLst>
                                    </p:anim>
                                    <p:anim calcmode="lin" valueType="num">
                                      <p:cBhvr>
                                        <p:cTn id="40" dur="664" tmFilter="0.0,0.0; 0.25,0.07; 0.50,0.2; 0.75,0.467; 1.0,1.0">
                                          <p:stCondLst>
                                            <p:cond delay="0"/>
                                          </p:stCondLst>
                                        </p:cTn>
                                        <p:tgtEl>
                                          <p:spTgt spid="70662"/>
                                        </p:tgtEl>
                                        <p:attrNameLst>
                                          <p:attrName>ppt_y</p:attrName>
                                        </p:attrNameLst>
                                      </p:cBhvr>
                                      <p:tavLst>
                                        <p:tav tm="0" fmla="#ppt_y-sin(pi*$)/3">
                                          <p:val>
                                            <p:fltVal val="0.5"/>
                                          </p:val>
                                        </p:tav>
                                        <p:tav tm="100000">
                                          <p:val>
                                            <p:fltVal val="1"/>
                                          </p:val>
                                        </p:tav>
                                      </p:tavLst>
                                    </p:anim>
                                    <p:anim calcmode="lin" valueType="num">
                                      <p:cBhvr>
                                        <p:cTn id="41" dur="664" tmFilter="0, 0; 0.125,0.2665; 0.25,0.4; 0.375,0.465; 0.5,0.5;  0.625,0.535; 0.75,0.6; 0.875,0.7335; 1,1">
                                          <p:stCondLst>
                                            <p:cond delay="664"/>
                                          </p:stCondLst>
                                        </p:cTn>
                                        <p:tgtEl>
                                          <p:spTgt spid="70662"/>
                                        </p:tgtEl>
                                        <p:attrNameLst>
                                          <p:attrName>ppt_y</p:attrName>
                                        </p:attrNameLst>
                                      </p:cBhvr>
                                      <p:tavLst>
                                        <p:tav tm="0" fmla="#ppt_y-sin(pi*$)/9">
                                          <p:val>
                                            <p:fltVal val="0"/>
                                          </p:val>
                                        </p:tav>
                                        <p:tav tm="100000">
                                          <p:val>
                                            <p:fltVal val="1"/>
                                          </p:val>
                                        </p:tav>
                                      </p:tavLst>
                                    </p:anim>
                                    <p:anim calcmode="lin" valueType="num">
                                      <p:cBhvr>
                                        <p:cTn id="42" dur="332" tmFilter="0, 0; 0.125,0.2665; 0.25,0.4; 0.375,0.465; 0.5,0.5;  0.625,0.535; 0.75,0.6; 0.875,0.7335; 1,1">
                                          <p:stCondLst>
                                            <p:cond delay="1324"/>
                                          </p:stCondLst>
                                        </p:cTn>
                                        <p:tgtEl>
                                          <p:spTgt spid="70662"/>
                                        </p:tgtEl>
                                        <p:attrNameLst>
                                          <p:attrName>ppt_y</p:attrName>
                                        </p:attrNameLst>
                                      </p:cBhvr>
                                      <p:tavLst>
                                        <p:tav tm="0" fmla="#ppt_y-sin(pi*$)/27">
                                          <p:val>
                                            <p:fltVal val="0"/>
                                          </p:val>
                                        </p:tav>
                                        <p:tav tm="100000">
                                          <p:val>
                                            <p:fltVal val="1"/>
                                          </p:val>
                                        </p:tav>
                                      </p:tavLst>
                                    </p:anim>
                                    <p:anim calcmode="lin" valueType="num">
                                      <p:cBhvr>
                                        <p:cTn id="43" dur="164" tmFilter="0, 0; 0.125,0.2665; 0.25,0.4; 0.375,0.465; 0.5,0.5;  0.625,0.535; 0.75,0.6; 0.875,0.7335; 1,1">
                                          <p:stCondLst>
                                            <p:cond delay="1656"/>
                                          </p:stCondLst>
                                        </p:cTn>
                                        <p:tgtEl>
                                          <p:spTgt spid="70662"/>
                                        </p:tgtEl>
                                        <p:attrNameLst>
                                          <p:attrName>ppt_y</p:attrName>
                                        </p:attrNameLst>
                                      </p:cBhvr>
                                      <p:tavLst>
                                        <p:tav tm="0" fmla="#ppt_y-sin(pi*$)/81">
                                          <p:val>
                                            <p:fltVal val="0"/>
                                          </p:val>
                                        </p:tav>
                                        <p:tav tm="100000">
                                          <p:val>
                                            <p:fltVal val="1"/>
                                          </p:val>
                                        </p:tav>
                                      </p:tavLst>
                                    </p:anim>
                                    <p:animScale>
                                      <p:cBhvr>
                                        <p:cTn id="44" dur="26">
                                          <p:stCondLst>
                                            <p:cond delay="650"/>
                                          </p:stCondLst>
                                        </p:cTn>
                                        <p:tgtEl>
                                          <p:spTgt spid="70662"/>
                                        </p:tgtEl>
                                      </p:cBhvr>
                                      <p:to x="100000" y="60000"/>
                                    </p:animScale>
                                    <p:animScale>
                                      <p:cBhvr>
                                        <p:cTn id="45" dur="166" decel="50000">
                                          <p:stCondLst>
                                            <p:cond delay="676"/>
                                          </p:stCondLst>
                                        </p:cTn>
                                        <p:tgtEl>
                                          <p:spTgt spid="70662"/>
                                        </p:tgtEl>
                                      </p:cBhvr>
                                      <p:to x="100000" y="100000"/>
                                    </p:animScale>
                                    <p:animScale>
                                      <p:cBhvr>
                                        <p:cTn id="46" dur="26">
                                          <p:stCondLst>
                                            <p:cond delay="1312"/>
                                          </p:stCondLst>
                                        </p:cTn>
                                        <p:tgtEl>
                                          <p:spTgt spid="70662"/>
                                        </p:tgtEl>
                                      </p:cBhvr>
                                      <p:to x="100000" y="80000"/>
                                    </p:animScale>
                                    <p:animScale>
                                      <p:cBhvr>
                                        <p:cTn id="47" dur="166" decel="50000">
                                          <p:stCondLst>
                                            <p:cond delay="1338"/>
                                          </p:stCondLst>
                                        </p:cTn>
                                        <p:tgtEl>
                                          <p:spTgt spid="70662"/>
                                        </p:tgtEl>
                                      </p:cBhvr>
                                      <p:to x="100000" y="100000"/>
                                    </p:animScale>
                                    <p:animScale>
                                      <p:cBhvr>
                                        <p:cTn id="48" dur="26">
                                          <p:stCondLst>
                                            <p:cond delay="1642"/>
                                          </p:stCondLst>
                                        </p:cTn>
                                        <p:tgtEl>
                                          <p:spTgt spid="70662"/>
                                        </p:tgtEl>
                                      </p:cBhvr>
                                      <p:to x="100000" y="90000"/>
                                    </p:animScale>
                                    <p:animScale>
                                      <p:cBhvr>
                                        <p:cTn id="49" dur="166" decel="50000">
                                          <p:stCondLst>
                                            <p:cond delay="1668"/>
                                          </p:stCondLst>
                                        </p:cTn>
                                        <p:tgtEl>
                                          <p:spTgt spid="70662"/>
                                        </p:tgtEl>
                                      </p:cBhvr>
                                      <p:to x="100000" y="100000"/>
                                    </p:animScale>
                                    <p:animScale>
                                      <p:cBhvr>
                                        <p:cTn id="50" dur="26">
                                          <p:stCondLst>
                                            <p:cond delay="1808"/>
                                          </p:stCondLst>
                                        </p:cTn>
                                        <p:tgtEl>
                                          <p:spTgt spid="70662"/>
                                        </p:tgtEl>
                                      </p:cBhvr>
                                      <p:to x="100000" y="95000"/>
                                    </p:animScale>
                                    <p:animScale>
                                      <p:cBhvr>
                                        <p:cTn id="51" dur="166" decel="50000">
                                          <p:stCondLst>
                                            <p:cond delay="1834"/>
                                          </p:stCondLst>
                                        </p:cTn>
                                        <p:tgtEl>
                                          <p:spTgt spid="70662"/>
                                        </p:tgtEl>
                                      </p:cBhvr>
                                      <p:to x="100000" y="100000"/>
                                    </p:animScale>
                                  </p:childTnLst>
                                </p:cTn>
                              </p:par>
                            </p:childTnLst>
                          </p:cTn>
                        </p:par>
                        <p:par>
                          <p:cTn id="52" fill="hold">
                            <p:stCondLst>
                              <p:cond delay="9500"/>
                            </p:stCondLst>
                            <p:childTnLst>
                              <p:par>
                                <p:cTn id="53" presetID="26" presetClass="entr" presetSubtype="0" fill="hold" nodeType="afterEffect">
                                  <p:stCondLst>
                                    <p:cond delay="500"/>
                                  </p:stCondLst>
                                  <p:childTnLst>
                                    <p:set>
                                      <p:cBhvr>
                                        <p:cTn id="54" dur="1" fill="hold">
                                          <p:stCondLst>
                                            <p:cond delay="0"/>
                                          </p:stCondLst>
                                        </p:cTn>
                                        <p:tgtEl>
                                          <p:spTgt spid="70663"/>
                                        </p:tgtEl>
                                        <p:attrNameLst>
                                          <p:attrName>style.visibility</p:attrName>
                                        </p:attrNameLst>
                                      </p:cBhvr>
                                      <p:to>
                                        <p:strVal val="visible"/>
                                      </p:to>
                                    </p:set>
                                    <p:animEffect transition="in" filter="wipe(down)">
                                      <p:cBhvr>
                                        <p:cTn id="55" dur="580">
                                          <p:stCondLst>
                                            <p:cond delay="0"/>
                                          </p:stCondLst>
                                        </p:cTn>
                                        <p:tgtEl>
                                          <p:spTgt spid="70663"/>
                                        </p:tgtEl>
                                      </p:cBhvr>
                                    </p:animEffect>
                                    <p:anim calcmode="lin" valueType="num">
                                      <p:cBhvr>
                                        <p:cTn id="56" dur="1822" tmFilter="0,0; 0.14,0.36; 0.43,0.73; 0.71,0.91; 1.0,1.0">
                                          <p:stCondLst>
                                            <p:cond delay="0"/>
                                          </p:stCondLst>
                                        </p:cTn>
                                        <p:tgtEl>
                                          <p:spTgt spid="70663"/>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70663"/>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70663"/>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70663"/>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70663"/>
                                        </p:tgtEl>
                                        <p:attrNameLst>
                                          <p:attrName>ppt_y</p:attrName>
                                        </p:attrNameLst>
                                      </p:cBhvr>
                                      <p:tavLst>
                                        <p:tav tm="0" fmla="#ppt_y-sin(pi*$)/81">
                                          <p:val>
                                            <p:fltVal val="0"/>
                                          </p:val>
                                        </p:tav>
                                        <p:tav tm="100000">
                                          <p:val>
                                            <p:fltVal val="1"/>
                                          </p:val>
                                        </p:tav>
                                      </p:tavLst>
                                    </p:anim>
                                    <p:animScale>
                                      <p:cBhvr>
                                        <p:cTn id="61" dur="26">
                                          <p:stCondLst>
                                            <p:cond delay="650"/>
                                          </p:stCondLst>
                                        </p:cTn>
                                        <p:tgtEl>
                                          <p:spTgt spid="70663"/>
                                        </p:tgtEl>
                                      </p:cBhvr>
                                      <p:to x="100000" y="60000"/>
                                    </p:animScale>
                                    <p:animScale>
                                      <p:cBhvr>
                                        <p:cTn id="62" dur="166" decel="50000">
                                          <p:stCondLst>
                                            <p:cond delay="676"/>
                                          </p:stCondLst>
                                        </p:cTn>
                                        <p:tgtEl>
                                          <p:spTgt spid="70663"/>
                                        </p:tgtEl>
                                      </p:cBhvr>
                                      <p:to x="100000" y="100000"/>
                                    </p:animScale>
                                    <p:animScale>
                                      <p:cBhvr>
                                        <p:cTn id="63" dur="26">
                                          <p:stCondLst>
                                            <p:cond delay="1312"/>
                                          </p:stCondLst>
                                        </p:cTn>
                                        <p:tgtEl>
                                          <p:spTgt spid="70663"/>
                                        </p:tgtEl>
                                      </p:cBhvr>
                                      <p:to x="100000" y="80000"/>
                                    </p:animScale>
                                    <p:animScale>
                                      <p:cBhvr>
                                        <p:cTn id="64" dur="166" decel="50000">
                                          <p:stCondLst>
                                            <p:cond delay="1338"/>
                                          </p:stCondLst>
                                        </p:cTn>
                                        <p:tgtEl>
                                          <p:spTgt spid="70663"/>
                                        </p:tgtEl>
                                      </p:cBhvr>
                                      <p:to x="100000" y="100000"/>
                                    </p:animScale>
                                    <p:animScale>
                                      <p:cBhvr>
                                        <p:cTn id="65" dur="26">
                                          <p:stCondLst>
                                            <p:cond delay="1642"/>
                                          </p:stCondLst>
                                        </p:cTn>
                                        <p:tgtEl>
                                          <p:spTgt spid="70663"/>
                                        </p:tgtEl>
                                      </p:cBhvr>
                                      <p:to x="100000" y="90000"/>
                                    </p:animScale>
                                    <p:animScale>
                                      <p:cBhvr>
                                        <p:cTn id="66" dur="166" decel="50000">
                                          <p:stCondLst>
                                            <p:cond delay="1668"/>
                                          </p:stCondLst>
                                        </p:cTn>
                                        <p:tgtEl>
                                          <p:spTgt spid="70663"/>
                                        </p:tgtEl>
                                      </p:cBhvr>
                                      <p:to x="100000" y="100000"/>
                                    </p:animScale>
                                    <p:animScale>
                                      <p:cBhvr>
                                        <p:cTn id="67" dur="26">
                                          <p:stCondLst>
                                            <p:cond delay="1808"/>
                                          </p:stCondLst>
                                        </p:cTn>
                                        <p:tgtEl>
                                          <p:spTgt spid="70663"/>
                                        </p:tgtEl>
                                      </p:cBhvr>
                                      <p:to x="100000" y="95000"/>
                                    </p:animScale>
                                    <p:animScale>
                                      <p:cBhvr>
                                        <p:cTn id="68" dur="166" decel="50000">
                                          <p:stCondLst>
                                            <p:cond delay="1834"/>
                                          </p:stCondLst>
                                        </p:cTn>
                                        <p:tgtEl>
                                          <p:spTgt spid="70663"/>
                                        </p:tgtEl>
                                      </p:cBhvr>
                                      <p:to x="100000" y="100000"/>
                                    </p:animScale>
                                  </p:childTnLst>
                                </p:cTn>
                              </p:par>
                            </p:childTnLst>
                          </p:cTn>
                        </p:par>
                        <p:par>
                          <p:cTn id="69" fill="hold">
                            <p:stCondLst>
                              <p:cond delay="12000"/>
                            </p:stCondLst>
                            <p:childTnLst>
                              <p:par>
                                <p:cTn id="70" presetID="7" presetClass="entr" presetSubtype="4" fill="hold" nodeType="afterEffect">
                                  <p:stCondLst>
                                    <p:cond delay="500"/>
                                  </p:stCondLst>
                                  <p:childTnLst>
                                    <p:set>
                                      <p:cBhvr>
                                        <p:cTn id="71" dur="1" fill="hold">
                                          <p:stCondLst>
                                            <p:cond delay="0"/>
                                          </p:stCondLst>
                                        </p:cTn>
                                        <p:tgtEl>
                                          <p:spTgt spid="70664"/>
                                        </p:tgtEl>
                                        <p:attrNameLst>
                                          <p:attrName>style.visibility</p:attrName>
                                        </p:attrNameLst>
                                      </p:cBhvr>
                                      <p:to>
                                        <p:strVal val="visible"/>
                                      </p:to>
                                    </p:set>
                                    <p:anim calcmode="lin" valueType="num">
                                      <p:cBhvr additive="base">
                                        <p:cTn id="72" dur="2000" fill="hold"/>
                                        <p:tgtEl>
                                          <p:spTgt spid="70664"/>
                                        </p:tgtEl>
                                        <p:attrNameLst>
                                          <p:attrName>ppt_x</p:attrName>
                                        </p:attrNameLst>
                                      </p:cBhvr>
                                      <p:tavLst>
                                        <p:tav tm="0">
                                          <p:val>
                                            <p:strVal val="#ppt_x"/>
                                          </p:val>
                                        </p:tav>
                                        <p:tav tm="100000">
                                          <p:val>
                                            <p:strVal val="#ppt_x"/>
                                          </p:val>
                                        </p:tav>
                                      </p:tavLst>
                                    </p:anim>
                                    <p:anim calcmode="lin" valueType="num">
                                      <p:cBhvr additive="base">
                                        <p:cTn id="73" dur="2000" fill="hold"/>
                                        <p:tgtEl>
                                          <p:spTgt spid="706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75525069"/>
      </p:ext>
    </p:extLst>
  </p:cSld>
  <p:clrMapOvr>
    <a:masterClrMapping/>
  </p:clrMapOvr>
  <mc:AlternateContent xmlns:mc="http://schemas.openxmlformats.org/markup-compatibility/2006">
    <mc:Choice xmlns:p14="http://schemas.microsoft.com/office/powerpoint/2010/main" Requires="p14">
      <p:transition spd="slow" p14:dur="3250">
        <p14:vortex dir="r"/>
      </p:transition>
    </mc:Choice>
    <mc:Fallback>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0.2"/>
</p:tagLst>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6017</TotalTime>
  <Words>2494</Words>
  <Application>Microsoft Office PowerPoint</Application>
  <PresentationFormat>Presentación en pantalla (16:10)</PresentationFormat>
  <Paragraphs>73</Paragraphs>
  <Slides>61</Slides>
  <Notes>0</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61</vt:i4>
      </vt:variant>
    </vt:vector>
  </HeadingPairs>
  <TitlesOfParts>
    <vt:vector size="70" baseType="lpstr">
      <vt:lpstr>AcclamationItal</vt:lpstr>
      <vt:lpstr>Arial</vt:lpstr>
      <vt:lpstr>Arial Black</vt:lpstr>
      <vt:lpstr>Calibri</vt:lpstr>
      <vt:lpstr>High Tower Text</vt:lpstr>
      <vt:lpstr>Kristen ITC</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Vicente García</dc:creator>
  <cp:lastModifiedBy>Vicente Garcia</cp:lastModifiedBy>
  <cp:revision>380</cp:revision>
  <dcterms:created xsi:type="dcterms:W3CDTF">2014-04-16T21:19:33Z</dcterms:created>
  <dcterms:modified xsi:type="dcterms:W3CDTF">2023-10-03T21:08:39Z</dcterms:modified>
</cp:coreProperties>
</file>