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4195" r:id="rId3"/>
  </p:sldMasterIdLst>
  <p:sldIdLst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17" r:id="rId20"/>
    <p:sldId id="318" r:id="rId21"/>
    <p:sldId id="319" r:id="rId22"/>
    <p:sldId id="320" r:id="rId23"/>
    <p:sldId id="321" r:id="rId24"/>
    <p:sldId id="322" r:id="rId25"/>
    <p:sldId id="323" r:id="rId26"/>
    <p:sldId id="324" r:id="rId27"/>
    <p:sldId id="325" r:id="rId28"/>
    <p:sldId id="326" r:id="rId29"/>
    <p:sldId id="327" r:id="rId30"/>
    <p:sldId id="328" r:id="rId31"/>
    <p:sldId id="329" r:id="rId32"/>
    <p:sldId id="330" r:id="rId33"/>
    <p:sldId id="331" r:id="rId34"/>
    <p:sldId id="332" r:id="rId35"/>
    <p:sldId id="333" r:id="rId36"/>
    <p:sldId id="334" r:id="rId37"/>
    <p:sldId id="335" r:id="rId38"/>
    <p:sldId id="336" r:id="rId39"/>
    <p:sldId id="337" r:id="rId40"/>
    <p:sldId id="338" r:id="rId41"/>
    <p:sldId id="339" r:id="rId42"/>
    <p:sldId id="300" r:id="rId4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uYh5Chn8aPAK1kDTrebBA==" hashData="GI/3vUq8dBIKurxkjBXxqBvFe+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28990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78566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0448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469625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2473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6265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67132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670386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06554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17926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843215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73671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7113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3804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8572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4929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2424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5611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9341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0890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0484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2057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208060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357948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766549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844514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025102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492451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522206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571038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355689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282023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110998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2000">
              <a:schemeClr val="tx1"/>
            </a:gs>
            <a:gs pos="67000">
              <a:srgbClr val="FF0000"/>
            </a:gs>
            <a:gs pos="34000">
              <a:srgbClr val="FF0000"/>
            </a:gs>
            <a:gs pos="69000">
              <a:srgbClr val="FFFF00"/>
            </a:gs>
          </a:gsLst>
          <a:lin ang="6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91356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2000">
              <a:schemeClr val="tx1"/>
            </a:gs>
            <a:gs pos="67000">
              <a:srgbClr val="FF0000"/>
            </a:gs>
            <a:gs pos="34000">
              <a:srgbClr val="FF0000"/>
            </a:gs>
            <a:gs pos="69000">
              <a:srgbClr val="FFFF00"/>
            </a:gs>
          </a:gsLst>
          <a:lin ang="6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235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slide" Target="slide2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5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182290" y="476672"/>
            <a:ext cx="677942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25400" dist="88900" dir="5460000" sx="101000" sy="101000" algn="tl">
                    <a:schemeClr val="tx2">
                      <a:lumMod val="20000"/>
                      <a:lumOff val="80000"/>
                      <a:alpha val="75000"/>
                    </a:schemeClr>
                  </a:outerShdw>
                </a:effectLst>
                <a:latin typeface="Comic Sans MS"/>
                <a:ea typeface="Times New Roman"/>
              </a:rPr>
              <a:t>Cosas que no sabía 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25400" dist="88900" dir="5460000" sx="101000" sy="101000" algn="tl">
                  <a:schemeClr val="tx2">
                    <a:lumMod val="20000"/>
                    <a:lumOff val="80000"/>
                    <a:alpha val="75000"/>
                  </a:schemeClr>
                </a:outerShdw>
              </a:effectLst>
              <a:latin typeface="Comic Sans MS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25400" dist="88900" dir="5460000" sx="101000" sy="101000" algn="tl">
                    <a:schemeClr val="tx2">
                      <a:lumMod val="20000"/>
                      <a:lumOff val="80000"/>
                      <a:alpha val="75000"/>
                    </a:schemeClr>
                  </a:outerShdw>
                </a:effectLst>
                <a:latin typeface="Comic Sans MS"/>
                <a:ea typeface="Times New Roman"/>
              </a:rPr>
              <a:t>de </a:t>
            </a: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25400" dist="88900" dir="5460000" sx="101000" sy="101000" algn="tl">
                    <a:schemeClr val="tx2">
                      <a:lumMod val="20000"/>
                      <a:lumOff val="80000"/>
                      <a:alpha val="75000"/>
                    </a:schemeClr>
                  </a:outerShdw>
                </a:effectLst>
                <a:latin typeface="Comic Sans MS"/>
                <a:ea typeface="Times New Roman"/>
              </a:rPr>
              <a:t>Berlín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25400" dist="88900" dir="5460000" sx="101000" sy="101000" algn="tl">
                  <a:schemeClr val="tx2">
                    <a:lumMod val="20000"/>
                    <a:lumOff val="80000"/>
                    <a:alpha val="75000"/>
                  </a:schemeClr>
                </a:outerShdw>
              </a:effectLst>
              <a:latin typeface="Times New Roman"/>
              <a:ea typeface="Times New Roman"/>
            </a:endParaRPr>
          </a:p>
        </p:txBody>
      </p:sp>
      <p:pic>
        <p:nvPicPr>
          <p:cNvPr id="2" name="Picture 2" descr="C:\Users\Emilio\Desktop\german_flag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399506"/>
            <a:ext cx="2736304" cy="3333750"/>
          </a:xfrm>
          <a:prstGeom prst="rect">
            <a:avLst/>
          </a:prstGeom>
          <a:noFill/>
          <a:effectLst>
            <a:outerShdw blurRad="127000" dist="88900" dir="7200000" algn="ctr" rotWithShape="0">
              <a:schemeClr val="tx2">
                <a:lumMod val="7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>
            <a:hlinkClick r:id="rId4" action="ppaction://hlinksldjump"/>
          </p:cNvPr>
          <p:cNvSpPr txBox="1"/>
          <p:nvPr/>
        </p:nvSpPr>
        <p:spPr>
          <a:xfrm>
            <a:off x="6732240" y="6279703"/>
            <a:ext cx="2160240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AUTOMATICA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AQUI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1521" y="6279703"/>
            <a:ext cx="2160239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MANUAL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EN LA PANTALLA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17675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  <p:sndAc>
          <p:stSnd loop="1">
            <p:snd r:embed="rId2" name="Ema -  1 Volksmusic Medley (Loop).wav"/>
          </p:stSnd>
        </p:sndAc>
      </p:transition>
    </mc:Choice>
    <mc:Fallback>
      <p:transition spd="slow">
        <p:fade/>
        <p:sndAc>
          <p:stSnd loop="1">
            <p:snd r:embed="rId2" name="Ema -  1 Volksmusic Medley (Loop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6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milio\Desktop\Berlin-City-Map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92481"/>
            <a:ext cx="7200800" cy="4768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298385"/>
            <a:ext cx="72008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una ciudad de 3.500.000 de habitantes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su superficie entran 9 veces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superficie de París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5969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39552" y="260648"/>
            <a:ext cx="806489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Esta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edificada en un bosque,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y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todos los árboles públicos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y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hasta los ubicados en propiedades privadas están numerados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No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 puede talar un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arbol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ni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siquiera 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jardin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de una casa 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familia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, desde hace 125 años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3074" name="Picture 2" descr="C:\Users\Emilio\Desktop\images5C0O89B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88840"/>
            <a:ext cx="6204184" cy="34307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093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100566" y="1844824"/>
            <a:ext cx="504343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guerra se destruyó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95% de esta ciudad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Todos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edificios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que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 construyen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desde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hace 26 años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tienen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que autoabastecerse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electricidad por paneles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4100" name="Picture 4" descr="C:\Users\Emilio\Desktop\frankfurt-cas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55632"/>
            <a:ext cx="3849047" cy="58256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830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milio\Desktop\holocausto_judio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75" y="843880"/>
            <a:ext cx="7493000" cy="5105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203156"/>
            <a:ext cx="72008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guerra esta prohibida en la constitución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Alemania negar el holocausto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un delito penado por la ley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80995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576" y="260648"/>
            <a:ext cx="813690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un barrio muy elegante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todas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las calles tienen nombre de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paises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que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contribuyeron a pasar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primer invierno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despues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de la guerra,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con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ciudad destruida y 20 grados bajo cero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 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Avenida central se llama República Argentina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6146" name="Picture 2" descr="C:\Users\Emilio\Desktop\Berlin-Ville 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373071"/>
            <a:ext cx="6624736" cy="36015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178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99342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reyes de Prusia regalaron a la ciudad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lagos que eran de su propiedad con la condición de que no se contaminaran las aguas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7170" name="Picture 2" descr="C:\Users\Emilio\Desktop\catedral-berlin-Kriss-Szkurlatows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382" y="2127792"/>
            <a:ext cx="6461978" cy="4325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273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72000" y="1912764"/>
            <a:ext cx="4572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Berlin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no solo es la Capital sino que es un Estado,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con superficie 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980 km².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tiene 200 lagos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y tres cuartas partes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su superficie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es boscosa.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8194" name="Picture 2" descr="C:\Users\Emilio\Desktop\images 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60446"/>
            <a:ext cx="4320479" cy="5768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708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4581128"/>
            <a:ext cx="8640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que no recoge los excrementos de su perro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vía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pública,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tiene 60 Euros de multa.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Tienen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cestos especiales para su depósito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porque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todo se recicla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cs typeface="Arial"/>
              </a:rPr>
              <a:t>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9219" name="Picture 3" descr="C:\Users\Emilio\Desktop\perros-aleman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603853"/>
            <a:ext cx="4267200" cy="2943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51520" y="500479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perros pagan impuestos según su raza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y tienen seguro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5496" y="234888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Si un accidente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causa un perro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no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paga su dueño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sino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su propio seguro.</a:t>
            </a:r>
          </a:p>
        </p:txBody>
      </p:sp>
    </p:spTree>
    <p:extLst>
      <p:ext uri="{BB962C8B-B14F-4D97-AF65-F5344CB8AC3E}">
        <p14:creationId xmlns:p14="http://schemas.microsoft.com/office/powerpoint/2010/main" val="188713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374704" y="-27384"/>
            <a:ext cx="4769296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Todo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 cobra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no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hay nada gratis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entrar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 un baño público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o privado,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para uso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del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público cuesta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50 centavos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euro (unos siete pesos).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</a:t>
            </a:r>
            <a:r>
              <a:rPr lang="es-MX" sz="22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tiket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  <a:r>
              <a:rPr lang="es-MX" sz="22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despues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te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descuentan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un café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si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te cuesta mas de 2,50 euro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10242" name="Picture 2" descr="C:\Users\Emilio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4267200" cy="32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88466" y="3746063"/>
            <a:ext cx="428779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dos </a:t>
            </a:r>
            <a:r>
              <a:rPr lang="es-MX" sz="22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paises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que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tienen prohibido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fabricación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armas,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son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hoy los mas avanzados </a:t>
            </a:r>
            <a:r>
              <a:rPr lang="es-MX" sz="22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tecnologicamente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porque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invirtieron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</a:t>
            </a:r>
            <a:r>
              <a:rPr lang="es-MX" sz="22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educacion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y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desarrollo, aunque perdieron la guerra: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Japón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y Alemania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5" name="Picture 3" descr="C:\Users\Emilio\Desktop\th034UPXA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371" y="3886973"/>
            <a:ext cx="2143125" cy="2857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milio\Desktop\japón-map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886974"/>
            <a:ext cx="2336946" cy="28433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78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116632"/>
            <a:ext cx="864096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  bunker de Hitler después de algún tiempo,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gobierno de Berlín ordenó taparlo,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porque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 estaba convirtiendo en un santuario nazi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Hoy se elevan sobre ese lugar 1711 cubos de mármol en recuerdo de los 1711 campos de concentración del nazismo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12290" name="Picture 2" descr="C:\Users\Emilio\Desktop\Memorial_to_the_murdered_Jews_of_Europe 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7589444" cy="41653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1868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5715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ARCHIVOS 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GUERRA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la GESTAPO,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devolvió EEUU en el 2000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13314" name="Picture 2" descr="C:\Users\Emilio\Desktop\17015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720"/>
            <a:ext cx="5760640" cy="38596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4869160"/>
            <a:ext cx="8640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Hoy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estan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digitalizados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y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 puede buscar cualquier nombre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( Durante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nazismo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1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cada 12 alemanes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trabajaba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para la Gestapo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.)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6156176" y="1543432"/>
            <a:ext cx="29878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Pesan 40 toneladas.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Hasta entonces los utilizó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su propio beneficio.</a:t>
            </a:r>
          </a:p>
        </p:txBody>
      </p:sp>
    </p:spTree>
    <p:extLst>
      <p:ext uri="{BB962C8B-B14F-4D97-AF65-F5344CB8AC3E}">
        <p14:creationId xmlns:p14="http://schemas.microsoft.com/office/powerpoint/2010/main" val="91323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Emilio\Desktop\article-0-004CF6BF00000258-915_634x4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62481"/>
            <a:ext cx="6768752" cy="45147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594928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1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cada 4 alemanes trabajaba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como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denunciante para el Estado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5496" y="68431"/>
            <a:ext cx="91085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archivos de la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Stasi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,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policia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comunista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Alemania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Democratica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tambien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estan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digitalizados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477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399342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tren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elevado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que hay en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Berlin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recorre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300 km. en la ciudad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15362" name="Picture 2" descr="C:\Users\Emilio\Desktop\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45589"/>
            <a:ext cx="7200800" cy="46637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068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5325015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Y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luego de la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caida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del muro de Berlín,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comenzaron los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juicios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por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devolución de los inmuebles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antiguos dueños 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 sus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descendientes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16386" name="Picture 2" descr="C:\Users\Emilio\Desktop\hpim0527et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042" y="1916832"/>
            <a:ext cx="4610657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51520" y="275164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juicios por las propiedades todavía se continúan: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nazis quemaron las escrituras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las personas asesinadas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campos de concentración para no dejar rastros.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2924944"/>
            <a:ext cx="42540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Después los comunistas regalaron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propiedades a sus adeptos. </a:t>
            </a:r>
          </a:p>
        </p:txBody>
      </p:sp>
    </p:spTree>
    <p:extLst>
      <p:ext uri="{BB962C8B-B14F-4D97-AF65-F5344CB8AC3E}">
        <p14:creationId xmlns:p14="http://schemas.microsoft.com/office/powerpoint/2010/main" val="107286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72000" y="1700808"/>
            <a:ext cx="44644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propietarios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esas tierras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quieren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recuperarlas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y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piden tirar abajo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que queda el muro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Antes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berlineses protestaban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porque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 demoliera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muro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</p:txBody>
      </p:sp>
      <p:pic>
        <p:nvPicPr>
          <p:cNvPr id="17410" name="Picture 2" descr="C:\Users\Emilio\Desktop\th4526NWR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4320480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70892" y="869811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muro todavía existe en muchas zonas de Berlín.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70892" y="5445224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Hoy protestan para que no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sea demolido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que queda del muro.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44313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88640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casa donde se trató y se debatió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"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66FF33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solución final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"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hoy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esta convertida en museo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51520" y="5099700"/>
            <a:ext cx="8640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casa donde se repartió el mundo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posguerra entre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Roosevelt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, Stalin y Churchill,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antes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pertenecía a la realeza prusiana,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hoy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es un hotel y se puede visitar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cs typeface="Arial"/>
              </a:rPr>
              <a:t>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1027" name="Picture 3" descr="C:\Users\Emilio\Desktop\vacances-Berl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388969"/>
            <a:ext cx="4464496" cy="34939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Emilio\Desktop\berlin3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85292"/>
            <a:ext cx="4464496" cy="3501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443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399342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casas de los jerarcas nazis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ubicadas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la Isla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Cisnes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todavía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 conservan y se pueden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visitar.</a:t>
            </a:r>
            <a:endParaRPr lang="es-MX" sz="5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18434" name="Picture 2" descr="C:\Users\Emilio\Desktop\260px-Bundesarchiv_Bild_146-1979-074-36A,_Berlin,_Reichsluftfahrtministeri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924" y="1599671"/>
            <a:ext cx="6071412" cy="39469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07504" y="5589240"/>
            <a:ext cx="88924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Ministerio del Aire de German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Goering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, es el único que se salvó de la destrucción durante de guerra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5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0981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88032" y="1556792"/>
            <a:ext cx="4572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calle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donde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 encuentran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todas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las embajadas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llama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General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von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Stauffemberg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Al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final de la misma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un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monolito recuerda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lugar de su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ejecución.</a:t>
            </a:r>
            <a:endParaRPr lang="es-MX" sz="5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19459" name="Picture 3" descr="C:\Users\Emilio\Desktop\thEWZK1A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061" y="548680"/>
            <a:ext cx="3780420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5818038"/>
            <a:ext cx="88924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Calibri"/>
                <a:cs typeface="Arial"/>
              </a:rPr>
              <a:t>¡¡¡ Qué tal !!!</a:t>
            </a:r>
            <a:endParaRPr lang="es-MX" sz="5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79822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182290" y="476672"/>
            <a:ext cx="677942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Cosas que no sabía 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de </a:t>
            </a: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Berlín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pic>
        <p:nvPicPr>
          <p:cNvPr id="2" name="Picture 2" descr="C:\Users\Emilio\Desktop\german_flag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399506"/>
            <a:ext cx="2736304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4550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">
        <p:sndAc>
          <p:stSnd loop="1">
            <p:snd r:embed="rId2" name="Ema -  1 Volksmusic Medley (Loop).wav"/>
          </p:stSnd>
        </p:sndAc>
      </p:transition>
    </mc:Choice>
    <mc:Fallback>
      <p:transition advClick="0" advTm="2000">
        <p:sndAc>
          <p:stSnd loop="1">
            <p:snd r:embed="rId2" name="Ema -  1 Volksmusic Medley (Loop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298385"/>
            <a:ext cx="72008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una ciudad 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3’500.000 habitantes.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su superficie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entra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9 veces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superficie de París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cs typeface="Arial"/>
              </a:rPr>
              <a:t>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2050" name="Picture 2" descr="C:\Users\Emilio\Desktop\Berlin-City-Map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92481"/>
            <a:ext cx="7200800" cy="4768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6366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8000">
        <p:fade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39552" y="260648"/>
            <a:ext cx="80648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Esta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edificada en un bosque,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y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todos los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árboles, tanto públicos como privados están numerados.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3074" name="Picture 2" descr="C:\Users\Emilio\Desktop\images5C0O89B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68760"/>
            <a:ext cx="7906512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9552" y="5013176"/>
            <a:ext cx="8064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Desde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hace 125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años, no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 puede talar un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arbol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ni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siquiera 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jardín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casa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familiar.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9877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6000">
        <p:fade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100566" y="1844824"/>
            <a:ext cx="50434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guerra se destruyó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95% de esta ciudad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</p:txBody>
      </p:sp>
      <p:pic>
        <p:nvPicPr>
          <p:cNvPr id="4100" name="Picture 4" descr="C:\Users\Emilio\Desktop\frankfurt-cas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55632"/>
            <a:ext cx="3849047" cy="58256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139951" y="2930168"/>
            <a:ext cx="500404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Todos los edificios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que se construyen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desde hace 26 años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tienen que autoabastecerse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electricidad por paneles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cs typeface="Arial"/>
              </a:rPr>
              <a:t>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0363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1000">
        <p:fade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9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44624"/>
            <a:ext cx="720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guerra esta prohibida en la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constitución.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5122" name="Picture 2" descr="C:\Users\Emilio\Desktop\holocausto_judio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75" y="692696"/>
            <a:ext cx="7493000" cy="5105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971600" y="5910371"/>
            <a:ext cx="72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Alemania negar el holocausto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un delito penado por la ley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3697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6000">
        <p:fade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9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6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milio\Desktop\Berlin-Ville 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16833"/>
            <a:ext cx="7607964" cy="41360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5576" y="260648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un barrio muy elegante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todas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las calles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tienen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nombre de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paises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que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contribuyeron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pasar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primer invierno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despues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de la guerra,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con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ciudad destruida y 20 grados bajo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cero.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67544" y="6135687"/>
            <a:ext cx="8208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Avenida central se llama República Argentina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cs typeface="Arial"/>
              </a:rPr>
              <a:t>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4930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6000">
        <p:fade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99342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reyes de Prusia regalaron a la ciudad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lagos que eran de su propiedad con la condición de que no se contaminaran las aguas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7170" name="Picture 2" descr="C:\Users\Emilio\Desktop\catedral-berlin-Kriss-Szkurlatows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677" y="1772816"/>
            <a:ext cx="6784699" cy="45415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926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6000">
        <p:fade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72000" y="1912764"/>
            <a:ext cx="4572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Berlin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no solo es la Capital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sino que es un Estado,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con superficie 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980 km².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tiene 200 lagos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y tres cuartas partes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su superficie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es boscosa.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cs typeface="Arial"/>
              </a:rPr>
              <a:t>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8194" name="Picture 2" descr="C:\Users\Emilio\Desktop\images 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60446"/>
            <a:ext cx="4320479" cy="5768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700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fade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4581128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que no recoge los excrementos de su perro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vía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pública,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tiene 60 Euros 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multa.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9219" name="Picture 3" descr="C:\Users\Emilio\Desktop\perros-aleman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603853"/>
            <a:ext cx="4267200" cy="2943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51520" y="500479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perros pagan impuestos según su raza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y tienen seguro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5496" y="234888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Si un perro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Causa un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accidente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no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paga su dueño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sino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su propio seguro.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51520" y="5685055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Tienen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cestos especiales para su depósito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porque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todo se recicla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cs typeface="Arial"/>
              </a:rPr>
              <a:t>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14173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4000">
        <p:fade/>
      </p:transition>
    </mc:Choice>
    <mc:Fallback xmlns="">
      <p:transition spd="slow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9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8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8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374704" y="-27384"/>
            <a:ext cx="4769296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Todo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 cobra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no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hay nada gratis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entrar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 un baño público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o privado,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para uso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del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público cuesta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50 centavos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euro (unos siete pesos).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</a:t>
            </a:r>
            <a:r>
              <a:rPr lang="es-MX" sz="22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tiket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  <a:r>
              <a:rPr lang="es-MX" sz="22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despues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te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descuentan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un café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si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te cuesta mas de 2,50 euro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10242" name="Picture 2" descr="C:\Users\Emilio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4267200" cy="32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88466" y="3695541"/>
            <a:ext cx="428779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dos </a:t>
            </a:r>
            <a:r>
              <a:rPr lang="es-MX" sz="22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paises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que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tienen prohibido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fabricación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armas,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son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hoy los mas avanzados </a:t>
            </a:r>
            <a:r>
              <a:rPr lang="es-MX" sz="22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tecnologicamente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porque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invirtieron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</a:t>
            </a:r>
            <a:r>
              <a:rPr lang="es-MX" sz="22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educacion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y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desarrollo, aunque perdieron la guerra: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Japón 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y Alemania</a:t>
            </a: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cs typeface="Arial"/>
              </a:rPr>
              <a:t> </a:t>
            </a:r>
            <a:endParaRPr lang="es-MX" sz="2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5" name="Picture 3" descr="C:\Users\Emilio\Desktop\th034UPXA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371" y="3836451"/>
            <a:ext cx="2143125" cy="2857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milio\Desktop\japón-map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836452"/>
            <a:ext cx="2336946" cy="28433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854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0">
        <p:fade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8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8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9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116632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  bunker de Hitler después de algún tiempo,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gobierno de Berlín ordenó taparlo,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porque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 estaba convirtiendo en un santuario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nazi.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12290" name="Picture 2" descr="C:\Users\Emilio\Desktop\Memorial_to_the_murdered_Jews_of_Europe 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7589444" cy="41653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5613047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Hoy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 elevan sobre ese lugar 1711 cubos de mármol en recuerdo de los 1711 campos de concentración del nazismo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cs typeface="Arial"/>
              </a:rPr>
              <a:t>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641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6000">
        <p:fade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4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5715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ARCHIVOS 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GUERRA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la GESTAPO,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devolvió EEUU en el 2000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13314" name="Picture 2" descr="C:\Users\Emilio\Desktop\17015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720"/>
            <a:ext cx="5760640" cy="38596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4869160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Hoy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estan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digitalizados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y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 puede buscar cualquier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nombre.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6156176" y="1543432"/>
            <a:ext cx="29878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Pesan 40 toneladas.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Hasta entonces los utilizó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su propio beneficio.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51520" y="5949280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1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cada 12 alemanes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trabajaba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para la Gestapo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cs typeface="Arial"/>
              </a:rPr>
              <a:t>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16568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2000">
        <p:fade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9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9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9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Emilio\Desktop\article-0-004CF6BF00000258-915_634x4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62481"/>
            <a:ext cx="6768752" cy="45147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594928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1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cada 4 alemanes trabajaba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como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denunciante para el Estado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cs typeface="Arial"/>
              </a:rPr>
              <a:t>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5496" y="68431"/>
            <a:ext cx="91085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archivos de la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Stasi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,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policia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comunista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Alemania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Democratica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tambien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estan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digitalizados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1345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fade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8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399342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tren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elevado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que hay en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Berlin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recorre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300 km. en la ciudad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cs typeface="Arial"/>
              </a:rPr>
              <a:t>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15362" name="Picture 2" descr="C:\Users\Emilio\Desktop\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45589"/>
            <a:ext cx="7200800" cy="46637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672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6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5325015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Y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luego de la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caida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 del muro de Berlín,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comenzaron los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juicios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por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devolución de los inmuebles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antiguos dueños 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 sus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descendientes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cs typeface="Arial"/>
              </a:rPr>
              <a:t>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16386" name="Picture 2" descr="C:\Users\Emilio\Desktop\hpim0527et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042" y="1916832"/>
            <a:ext cx="4610657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51520" y="275164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juicios por las propiedades todavía se continúan: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nazis quemaron las escrituras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las personas asesinadas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campos de concentración para no dejar rastros.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2924944"/>
            <a:ext cx="42540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Después los comunistas regalaron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propiedades a sus adeptos. </a:t>
            </a:r>
          </a:p>
        </p:txBody>
      </p:sp>
    </p:spTree>
    <p:extLst>
      <p:ext uri="{BB962C8B-B14F-4D97-AF65-F5344CB8AC3E}">
        <p14:creationId xmlns:p14="http://schemas.microsoft.com/office/powerpoint/2010/main" val="45938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0">
        <p:fade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150"/>
                            </p:stCondLst>
                            <p:childTnLst>
                              <p:par>
                                <p:cTn id="9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75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250" de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250" de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9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72000" y="1700808"/>
            <a:ext cx="44644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propietarios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esas tierras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quieren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recuperarlas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y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piden tirar abajo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que queda el muro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Antes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berlineses protestaban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porque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 demoliera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muro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</p:txBody>
      </p:sp>
      <p:pic>
        <p:nvPicPr>
          <p:cNvPr id="17410" name="Picture 2" descr="C:\Users\Emilio\Desktop\th4526NWR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4320480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70892" y="869811"/>
            <a:ext cx="8640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muro todavía existe en muchas zonas de Berlín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70892" y="5445224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Hoy protestan para que no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sea demolido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que queda del muro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cs typeface="Arial"/>
              </a:rPr>
              <a:t>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2497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1625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88640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casa donde se trató y se debatió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"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66FF33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solución final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"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hoy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esta convertida en museo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51520" y="5099700"/>
            <a:ext cx="8640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casa donde se repartió el mundo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posguerra entre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Roosevelt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, Stalin y Churchill,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antes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pertenecía a la realeza prusiana,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hoy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es un hotel y se puede visitar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cs typeface="Arial"/>
              </a:rPr>
              <a:t>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1027" name="Picture 3" descr="C:\Users\Emilio\Desktop\vacances-Berl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388969"/>
            <a:ext cx="4464496" cy="34939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Emilio\Desktop\berlin3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85292"/>
            <a:ext cx="4464496" cy="3501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096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7000">
        <p:fade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399342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casas de los jerarcas nazis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ubicadas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en la Isla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los Cisnes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todavía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 conservan y se pueden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visitar.</a:t>
            </a:r>
            <a:endParaRPr lang="es-MX" sz="5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07504" y="5589240"/>
            <a:ext cx="8892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Ministerio del Aire de German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Goering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, es el único que se salvó de la destrucción durante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guerra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cs typeface="Arial"/>
              </a:rPr>
              <a:t> </a:t>
            </a:r>
            <a:endParaRPr lang="es-MX" sz="5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5" name="Picture 2" descr="C:\Users\Emilio\Desktop\Bundesarchiv_Bild_102-13848F_Berlin_Hotel_Adl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04993"/>
            <a:ext cx="4998502" cy="39986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528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3900">
        <p:fade/>
      </p:transition>
    </mc:Choice>
    <mc:Fallback xmlns="">
      <p:transition spd="slow" advClick="0" advTm="239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9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88032" y="1556792"/>
            <a:ext cx="4572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calle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donde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 encuentran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todas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las embajadas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se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llama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General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von </a:t>
            </a: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Stauffemberg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.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Al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final de la misma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un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monolito recuerda </a:t>
            </a:r>
            <a:endParaRPr lang="es-MX" sz="2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Bookman Old Style"/>
              <a:ea typeface="Times New Roman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el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lugar de su 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Times New Roman"/>
                <a:cs typeface="Arial"/>
              </a:rPr>
              <a:t>ejecución.</a:t>
            </a:r>
            <a:endParaRPr lang="es-MX" sz="5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19459" name="Picture 3" descr="C:\Users\Emilio\Desktop\thEWZK1A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061" y="548680"/>
            <a:ext cx="3780420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5818038"/>
            <a:ext cx="88924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ookman Old Style"/>
                <a:ea typeface="Calibri"/>
                <a:cs typeface="Arial"/>
              </a:rPr>
              <a:t>¡¡¡ Qué tal !!!</a:t>
            </a:r>
            <a:endParaRPr lang="es-MX" sz="5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1397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fade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1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1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1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19:15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24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88640"/>
            <a:ext cx="3672408" cy="6406639"/>
          </a:xfrm>
          <a:prstGeom prst="rect">
            <a:avLst/>
          </a:prstGeom>
          <a:solidFill>
            <a:schemeClr val="accent1">
              <a:lumMod val="20000"/>
              <a:lumOff val="80000"/>
              <a:alpha val="65000"/>
            </a:schemeClr>
          </a:solidFill>
          <a:ln w="28575">
            <a:noFill/>
          </a:ln>
          <a:effectLst>
            <a:outerShdw blurRad="50800" dist="50800" dir="5400000" sx="105000" sy="105000" algn="ctr" rotWithShape="0">
              <a:schemeClr val="accent3">
                <a:lumMod val="60000"/>
                <a:lumOff val="40000"/>
                <a:alpha val="92000"/>
              </a:schemeClr>
            </a:outerShdw>
          </a:effectLst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Volks</a:t>
            </a: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music</a:t>
            </a: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medley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The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German </a:t>
            </a: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bierkeller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08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23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  <a:endParaRPr lang="es-MX" sz="10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841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8000">
        <p:fade/>
        <p:sndAc>
          <p:stSnd>
            <p:snd r:embed="rId2" name="Phantom Of The Opera (Recortado)-1 EMA.wav"/>
          </p:stSnd>
        </p:sndAc>
      </p:transition>
    </mc:Choice>
    <mc:Fallback>
      <p:transition spd="slow" advClick="0" advTm="28000">
        <p:fade/>
        <p:sndAc>
          <p:stSnd>
            <p:snd r:embed="rId2" name="Phantom Of The Opera (Recortado)-1 E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 animBg="1"/>
      <p:bldP spid="9" grpId="0"/>
      <p:bldP spid="9" grpId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1454</Words>
  <Application>Microsoft Office PowerPoint</Application>
  <PresentationFormat>Presentación en pantalla (4:3)</PresentationFormat>
  <Paragraphs>361</Paragraphs>
  <Slides>40</Slides>
  <Notes>0</Notes>
  <HiddenSlides>19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40</vt:i4>
      </vt:variant>
    </vt:vector>
  </HeadingPairs>
  <TitlesOfParts>
    <vt:vector size="49" baseType="lpstr">
      <vt:lpstr>Arial</vt:lpstr>
      <vt:lpstr>Calibri</vt:lpstr>
      <vt:lpstr>Showcard Gothic</vt:lpstr>
      <vt:lpstr>Arial Black</vt:lpstr>
      <vt:lpstr>Arial Narrow</vt:lpstr>
      <vt:lpstr>Kristen ITC</vt:lpstr>
      <vt:lpstr>1_Diseño predeterminado</vt:lpstr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Cosas que no sabía de Berlin</dc:title>
  <dc:creator>Eaglenest</dc:creator>
  <cp:lastModifiedBy>Eaglenest</cp:lastModifiedBy>
  <cp:revision>12</cp:revision>
  <dcterms:created xsi:type="dcterms:W3CDTF">2015-03-21T13:32:37Z</dcterms:created>
  <dcterms:modified xsi:type="dcterms:W3CDTF">2015-03-25T02:02:10Z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Registrado por">
    <vt:lpwstr>Eaglenest</vt:lpwstr>
  </property>
  <property fmtid="{D5CDD505-2E9C-101B-9397-08002B2CF9AE}" pid="3" name="_MarkAsFinal">
    <vt:bool>true</vt:bool>
  </property>
</Properties>
</file>