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63" r:id="rId3"/>
    <p:sldId id="362" r:id="rId4"/>
    <p:sldId id="333" r:id="rId5"/>
    <p:sldId id="334" r:id="rId6"/>
    <p:sldId id="353" r:id="rId7"/>
    <p:sldId id="350" r:id="rId8"/>
    <p:sldId id="281" r:id="rId9"/>
    <p:sldId id="351" r:id="rId10"/>
    <p:sldId id="335" r:id="rId11"/>
    <p:sldId id="352" r:id="rId12"/>
    <p:sldId id="336" r:id="rId13"/>
    <p:sldId id="338" r:id="rId14"/>
    <p:sldId id="340" r:id="rId15"/>
    <p:sldId id="337" r:id="rId16"/>
    <p:sldId id="341" r:id="rId17"/>
    <p:sldId id="343" r:id="rId18"/>
    <p:sldId id="342" r:id="rId19"/>
    <p:sldId id="331" r:id="rId20"/>
    <p:sldId id="344" r:id="rId21"/>
    <p:sldId id="354" r:id="rId22"/>
    <p:sldId id="345" r:id="rId23"/>
    <p:sldId id="347" r:id="rId24"/>
    <p:sldId id="348" r:id="rId25"/>
    <p:sldId id="349" r:id="rId26"/>
    <p:sldId id="285" r:id="rId27"/>
    <p:sldId id="289" r:id="rId28"/>
    <p:sldId id="286" r:id="rId29"/>
    <p:sldId id="287" r:id="rId30"/>
    <p:sldId id="296" r:id="rId31"/>
    <p:sldId id="288" r:id="rId32"/>
    <p:sldId id="284" r:id="rId33"/>
    <p:sldId id="355" r:id="rId34"/>
    <p:sldId id="291" r:id="rId35"/>
    <p:sldId id="292" r:id="rId36"/>
    <p:sldId id="293" r:id="rId37"/>
    <p:sldId id="294" r:id="rId38"/>
    <p:sldId id="295" r:id="rId39"/>
    <p:sldId id="290" r:id="rId40"/>
    <p:sldId id="297" r:id="rId41"/>
    <p:sldId id="298" r:id="rId42"/>
    <p:sldId id="299" r:id="rId43"/>
    <p:sldId id="300" r:id="rId44"/>
    <p:sldId id="359" r:id="rId45"/>
    <p:sldId id="301" r:id="rId46"/>
    <p:sldId id="302" r:id="rId47"/>
    <p:sldId id="361" r:id="rId48"/>
    <p:sldId id="303" r:id="rId49"/>
    <p:sldId id="304" r:id="rId50"/>
    <p:sldId id="305" r:id="rId51"/>
    <p:sldId id="306" r:id="rId52"/>
    <p:sldId id="315" r:id="rId53"/>
    <p:sldId id="316" r:id="rId54"/>
    <p:sldId id="364" r:id="rId55"/>
    <p:sldId id="365" r:id="rId56"/>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sQiRlMGdMsF2m1cCguCaOw==" hashData="7fiDSF++EFRGxpBDCbdkyyudCQw="/>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B53C"/>
    <a:srgbClr val="006600"/>
    <a:srgbClr val="66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210" autoAdjust="0"/>
    <p:restoredTop sz="94660"/>
  </p:normalViewPr>
  <p:slideViewPr>
    <p:cSldViewPr>
      <p:cViewPr>
        <p:scale>
          <a:sx n="60" d="100"/>
          <a:sy n="60" d="100"/>
        </p:scale>
        <p:origin x="480" y="461"/>
      </p:cViewPr>
      <p:guideLst>
        <p:guide orient="horz" pos="1800"/>
        <p:guide pos="2880"/>
      </p:guideLst>
    </p:cSldViewPr>
  </p:slideViewPr>
  <p:notesTextViewPr>
    <p:cViewPr>
      <p:scale>
        <a:sx n="100" d="100"/>
        <a:sy n="100" d="100"/>
      </p:scale>
      <p:origin x="0" y="0"/>
    </p:cViewPr>
  </p:notesTextViewPr>
  <p:sorterViewPr>
    <p:cViewPr>
      <p:scale>
        <a:sx n="66" d="100"/>
        <a:sy n="66" d="100"/>
      </p:scale>
      <p:origin x="0" y="118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84"/>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306C5669-73AB-45A3-A87F-F3757386A1C1}" type="datetimeFigureOut">
              <a:rPr lang="es-ES"/>
              <a:pPr>
                <a:defRPr/>
              </a:pPr>
              <a:t>27/06/2024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0300DA2-EECC-48FB-94FD-741A01B234AB}"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4C140473-4412-4900-AA72-5A79A372C2D5}" type="datetimeFigureOut">
              <a:rPr lang="es-ES"/>
              <a:pPr>
                <a:defRPr/>
              </a:pPr>
              <a:t>27/06/2024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7BFA3DA-EEBB-4755-8E5B-7AB97067D4C5}"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46"/>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2E68AC9C-0DBF-4558-9C5A-5EE29C53E4FF}" type="datetimeFigureOut">
              <a:rPr lang="es-ES"/>
              <a:pPr>
                <a:defRPr/>
              </a:pPr>
              <a:t>27/06/2024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390DB78-0C0A-43AD-BE4A-E51A2C595759}"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196854A6-FA8C-4D1F-80B2-67D9567496DD}" type="datetimeFigureOut">
              <a:rPr lang="es-ES"/>
              <a:pPr>
                <a:defRPr/>
              </a:pPr>
              <a:t>27/06/2024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90CDCF4-D9B7-4D5F-B62F-316EC1329DB6}"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33"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33"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1C1EE4E9-BCEE-4179-81CE-6A62AB1A885F}" type="datetimeFigureOut">
              <a:rPr lang="es-ES"/>
              <a:pPr>
                <a:defRPr/>
              </a:pPr>
              <a:t>27/06/2024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971D3E19-7412-4DD6-AD0F-C177BD311D15}"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AAC4C06A-0FA6-478B-9324-67D8012A72D5}" type="datetimeFigureOut">
              <a:rPr lang="es-ES"/>
              <a:pPr>
                <a:defRPr/>
              </a:pPr>
              <a:t>27/06/2024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91010212-E770-43AF-91CE-7A9AAB305BD0}"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596115E6-E6EA-4EC5-B16C-9D2FD5B94E0D}" type="datetimeFigureOut">
              <a:rPr lang="es-ES"/>
              <a:pPr>
                <a:defRPr/>
              </a:pPr>
              <a:t>27/06/2024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00E16611-4F51-4620-A437-70C33BD980EB}"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19" y="227542"/>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4"/>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19" y="1195920"/>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9610068E-5047-46AC-84D3-5B0FFF10C1ED}" type="datetimeFigureOut">
              <a:rPr lang="es-ES"/>
              <a:pPr>
                <a:defRPr/>
              </a:pPr>
              <a:t>27/06/2024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4E0A942-B68C-40D0-9F9F-A7E5B5A9F9A5}"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DBC5481-607D-4099-ACF4-E8FE9F5D9B15}" type="datetimeFigureOut">
              <a:rPr lang="es-ES"/>
              <a:pPr>
                <a:defRPr/>
              </a:pPr>
              <a:t>27/06/2024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4F43DD0C-FAAB-4186-A6E0-F7EAC33C34D1}"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769D83C-A3D4-4F3B-A98A-68AA5D186693}" type="datetimeFigureOut">
              <a:rPr lang="es-ES"/>
              <a:pPr>
                <a:defRPr/>
              </a:pPr>
              <a:t>27/06/2024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9ECB4A3-1B0F-4E19-B0C4-004964BF5583}"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70"/>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70"/>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0743BF0-7BE7-4ED4-A4C3-2E07147BC739}" type="datetimeFigureOut">
              <a:rPr lang="es-ES"/>
              <a:pPr>
                <a:defRPr/>
              </a:pPr>
              <a:t>27/06/2024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2CDBE06-2745-4C2B-8741-1191B4FDD32B}"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682057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97A7929A-56E8-4E97-B1AB-03902821F565}" type="datetimeFigureOut">
              <a:rPr lang="es-ES"/>
              <a:pPr>
                <a:defRPr/>
              </a:pPr>
              <a:t>27/06/2024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1AE1C922-DC1C-4A09-98F9-BF7291C9ED05}"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3220079245"/>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hyperlink" Target="https://vk.com/mispps" TargetMode="External"/><Relationship Id="rId3" Type="http://schemas.openxmlformats.org/officeDocument/2006/relationships/image" Target="../media/image51.png"/><Relationship Id="rId7" Type="http://schemas.openxmlformats.org/officeDocument/2006/relationships/hyperlink" Target="https://www.facebook.com/mispps" TargetMode="External"/><Relationship Id="rId12" Type="http://schemas.openxmlformats.org/officeDocument/2006/relationships/image" Target="../media/image5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3.png"/><Relationship Id="rId11" Type="http://schemas.openxmlformats.org/officeDocument/2006/relationships/hyperlink" Target="https://plus.google.com/+Mispps/" TargetMode="External"/><Relationship Id="rId5" Type="http://schemas.openxmlformats.org/officeDocument/2006/relationships/image" Target="../media/image52.png"/><Relationship Id="rId10" Type="http://schemas.openxmlformats.org/officeDocument/2006/relationships/image" Target="../media/image5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899594" y="1"/>
            <a:ext cx="7273925" cy="1200150"/>
          </a:xfrm>
          <a:prstGeom prst="rect">
            <a:avLst/>
          </a:prstGeom>
        </p:spPr>
        <p:txBody>
          <a:bodyPr wrap="none" fromWordArt="1">
            <a:prstTxWarp prst="textTriangle">
              <a:avLst>
                <a:gd name="adj" fmla="val 36224"/>
              </a:avLst>
            </a:prstTxWarp>
            <a:scene3d>
              <a:camera prst="perspectiveAbove"/>
              <a:lightRig rig="legacyNormal3" dir="t"/>
            </a:scene3d>
            <a:sp3d extrusionH="8874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Corralas de Madrid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80900" name="WordArt 4"/>
          <p:cNvSpPr>
            <a:spLocks noChangeArrowheads="1" noChangeShapeType="1" noTextEdit="1"/>
          </p:cNvSpPr>
          <p:nvPr/>
        </p:nvSpPr>
        <p:spPr bwMode="auto">
          <a:xfrm>
            <a:off x="971602" y="1417340"/>
            <a:ext cx="7056437" cy="879476"/>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endParaRPr>
          </a:p>
        </p:txBody>
      </p:sp>
      <p:sp>
        <p:nvSpPr>
          <p:cNvPr id="80901" name="WordArt 5"/>
          <p:cNvSpPr>
            <a:spLocks noChangeArrowheads="1" noChangeShapeType="1" noTextEdit="1"/>
          </p:cNvSpPr>
          <p:nvPr/>
        </p:nvSpPr>
        <p:spPr bwMode="auto">
          <a:xfrm>
            <a:off x="1043610" y="2569469"/>
            <a:ext cx="6911975" cy="875159"/>
          </a:xfrm>
          <a:prstGeom prst="rect">
            <a:avLst/>
          </a:prstGeom>
        </p:spPr>
        <p:txBody>
          <a:bodyPr wrap="none" fromWordArt="1">
            <a:prstTxWarp prst="textFadeUp">
              <a:avLst>
                <a:gd name="adj" fmla="val 8153"/>
              </a:avLst>
            </a:prstTxWarp>
            <a:scene3d>
              <a:camera prst="perspectiveRelaxedModerately"/>
              <a:lightRig rig="threePt" dir="t"/>
            </a:scene3d>
            <a:sp3d extrusionH="57150">
              <a:bevelT w="38100" h="38100" prst="angle"/>
            </a:sp3d>
          </a:bodyPr>
          <a:lstStyle/>
          <a:p>
            <a:pPr algn="ct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Diseño</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a:t>
            </a:r>
            <a:endPar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endParaRPr>
          </a:p>
        </p:txBody>
      </p:sp>
      <p:sp>
        <p:nvSpPr>
          <p:cNvPr id="80902" name="WordArt 6"/>
          <p:cNvSpPr>
            <a:spLocks noChangeArrowheads="1" noChangeShapeType="1" noTextEdit="1"/>
          </p:cNvSpPr>
          <p:nvPr/>
        </p:nvSpPr>
        <p:spPr bwMode="auto">
          <a:xfrm>
            <a:off x="2051720" y="3649588"/>
            <a:ext cx="5041900" cy="78043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es-ES" sz="3600" kern="10" dirty="0" smtClean="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VICENTE GARCÍA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endParaRPr>
          </a:p>
        </p:txBody>
      </p:sp>
      <p:sp>
        <p:nvSpPr>
          <p:cNvPr id="80903" name="WordArt 7"/>
          <p:cNvSpPr>
            <a:spLocks noChangeArrowheads="1" noChangeShapeType="1" noTextEdit="1"/>
          </p:cNvSpPr>
          <p:nvPr/>
        </p:nvSpPr>
        <p:spPr bwMode="auto">
          <a:xfrm>
            <a:off x="2700338" y="4729710"/>
            <a:ext cx="3816350" cy="62969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i="1" kern="10" dirty="0" smtClean="0">
                <a:ln w="9525">
                  <a:noFill/>
                  <a:round/>
                  <a:headEnd/>
                  <a:tailEnd/>
                </a:ln>
                <a:solidFill>
                  <a:srgbClr val="FFFFFF"/>
                </a:solidFill>
                <a:effectLst>
                  <a:prstShdw prst="shdw17" dist="17961" dir="13500000">
                    <a:srgbClr val="999999"/>
                  </a:prstShdw>
                </a:effectLst>
                <a:latin typeface="High Tower Text"/>
              </a:rPr>
              <a:t> </a:t>
            </a:r>
            <a:r>
              <a:rPr lang="es-ES" sz="3600" i="1" kern="10" dirty="0" smtClean="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i="1" kern="10" dirty="0" smtClean="0">
                <a:ln w="9525">
                  <a:noFill/>
                  <a:round/>
                  <a:headEnd/>
                  <a:tailEnd/>
                </a:ln>
                <a:solidFill>
                  <a:srgbClr val="FFFFFF"/>
                </a:solidFill>
                <a:effectLst>
                  <a:prstShdw prst="shdw17" dist="17961" dir="13500000">
                    <a:srgbClr val="999999"/>
                  </a:prstShdw>
                </a:effectLst>
                <a:latin typeface="High Tower Text"/>
              </a:rPr>
              <a:t> </a:t>
            </a:r>
            <a:endParaRPr lang="es-ES" sz="3600" i="1" kern="10" dirty="0">
              <a:ln w="9525">
                <a:noFill/>
                <a:round/>
                <a:headEnd/>
                <a:tailEnd/>
              </a:ln>
              <a:solidFill>
                <a:srgbClr val="FFFFFF"/>
              </a:solidFill>
              <a:effectLst>
                <a:prstShdw prst="shdw17" dist="17961" dir="13500000">
                  <a:srgbClr val="999999"/>
                </a:prstShdw>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3500" advTm="15000">
        <p14:vortex dir="r"/>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grpId="0"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grpId="0"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9" grpId="0" animBg="1"/>
      <p:bldP spid="80900" grpId="0" animBg="1"/>
      <p:bldP spid="80901" grpId="0" animBg="1"/>
      <p:bldP spid="80902" grpId="0" animBg="1"/>
      <p:bldP spid="8090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99592" y="0"/>
            <a:ext cx="7159268" cy="985292"/>
          </a:xfrm>
          <a:prstGeom prst="rect">
            <a:avLst/>
          </a:prstGeom>
          <a:noFill/>
        </p:spPr>
        <p:txBody>
          <a:bodyPr wrap="none" lIns="91440" tIns="45720" rIns="91440" bIns="45720">
            <a:prstTxWarp prst="textStop">
              <a:avLst/>
            </a:prstTxWarp>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32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32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Corralas de Madrid - de Ayer y de Hoy </a:t>
            </a:r>
            <a:endParaRPr lang="es-ES" sz="32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3" name="2 CuadroTexto"/>
          <p:cNvSpPr txBox="1"/>
          <p:nvPr/>
        </p:nvSpPr>
        <p:spPr>
          <a:xfrm>
            <a:off x="395536" y="985292"/>
            <a:ext cx="8496944" cy="3046988"/>
          </a:xfrm>
          <a:prstGeom prst="rect">
            <a:avLst/>
          </a:prstGeom>
          <a:noFill/>
        </p:spPr>
        <p:txBody>
          <a:bodyPr wrap="squar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latin typeface="Lucida Bright" pitchFamily="18" charset="0"/>
              </a:rPr>
              <a:t>No se sabe el número exacto de corralas que existen en la actualidad en Madrid, se habla de entre 400 y 500, la gran mayoría en torno a barrios cercanos a las zonas fabriles como Lavapiés, Embajadores o La Latina. Para muchos, son el máximo exponente de la arquitectura popular madrileña, pero estas viviendas a menudo no se encontraban en buenas condiciones higiénicas ni contaban con ventilación.</a:t>
            </a:r>
            <a:endParaRPr lang="es-ES" sz="24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395536" y="4145340"/>
            <a:ext cx="8424936" cy="1569660"/>
          </a:xfrm>
          <a:prstGeom prst="rect">
            <a:avLst/>
          </a:prstGeom>
          <a:noFill/>
        </p:spPr>
        <p:txBody>
          <a:bodyPr wrap="squar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latin typeface="Lucida Bright" pitchFamily="18" charset="0"/>
              </a:rPr>
              <a:t>Durante tres siglos, fueron las viviendas 'más castizas' de Madrid, aunque también las más humildes, y un lugar de 'comunidad' en donde los vecinos eran casi una familia.</a:t>
            </a:r>
            <a:endParaRPr lang="es-ES" sz="24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56000">
        <p14:vortex dir="r"/>
      </p:transition>
    </mc:Choice>
    <mc:Fallback xmlns="">
      <p:transition spd="slow" advTm="5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10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71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30 cañon de cuña.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pic>
        <p:nvPicPr>
          <p:cNvPr id="4" name="3 Imagen" descr="30 cañon de cuña.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fachada estrecha y estructura normalmente de madera, las corralas fueron    inmortalizadas en obras literarias tan famosas como 'Fortunata y Jacinta', de Benito Pérez Galdós (a pesar de que Fortunata vivía, según la novela, en la mismísima Plaza Mayor).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0000">
        <p14:vortex dir="r"/>
        <p:sndAc>
          <p:stSnd loop="1">
            <p:snd r:embed="rId2" name="variadas.wav"/>
          </p:stSnd>
        </p:sndAc>
      </p:transition>
    </mc:Choice>
    <mc:Fallback xmlns="">
      <p:transition spd="slow" advTm="30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4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4000"/>
                                        <p:tgtEl>
                                          <p:spTgt spid="4"/>
                                        </p:tgtEl>
                                      </p:cBhvr>
                                    </p:animEffect>
                                  </p:childTnLst>
                                </p:cTn>
                              </p:par>
                              <p:par>
                                <p:cTn id="11" presetID="21"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4000"/>
                                        <p:tgtEl>
                                          <p:spTgt spid="4"/>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 cañon de carr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31 cañon de carr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el tiempo, muchas corralas han desaparecido, pero aún quedan cerca de 400 en Madrid, sobre todo en la zona de Lavapiés, Embajadores y Barrio de La Latina. Hacemos un recorrido por su historia y sus principales características.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6875463" y="0"/>
            <a:ext cx="2268537" cy="5715000"/>
          </a:xfrm>
          <a:prstGeom prst="rect">
            <a:avLst/>
          </a:prstGeo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4" name="3 Marcador de contenido" descr="Bilder_TA_017_02.jpg"/>
          <p:cNvPicPr>
            <a:picLocks noGrp="1" noChangeAspect="1"/>
          </p:cNvPicPr>
          <p:nvPr>
            <p:ph idx="1"/>
          </p:nvPr>
        </p:nvPicPr>
        <p:blipFill>
          <a:blip r:embed="rId2" cstate="print"/>
          <a:srcRect/>
          <a:stretch>
            <a:fillRect/>
          </a:stretch>
        </p:blipFill>
        <p:spPr>
          <a:xfrm>
            <a:off x="2195513" y="0"/>
            <a:ext cx="4679950" cy="5715000"/>
          </a:xfrm>
        </p:spPr>
      </p:pic>
      <p:sp>
        <p:nvSpPr>
          <p:cNvPr id="8" name="7 Rectángulo"/>
          <p:cNvSpPr/>
          <p:nvPr/>
        </p:nvSpPr>
        <p:spPr>
          <a:xfrm>
            <a:off x="0" y="0"/>
            <a:ext cx="2195513" cy="5715000"/>
          </a:xfrm>
          <a:prstGeom prst="rect">
            <a:avLst/>
          </a:prstGeo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vivienda del Madrid más humilde. Las corralas son viviendas unidas en torno a un patio interior. Todas están comunicadas por una galería a modo de terraza construida en torno al patio, que </a:t>
            </a:r>
            <a:r>
              <a:rPr lang="es-ES" i="1" dirty="0" smtClean="0">
                <a:effectLst>
                  <a:glow rad="101600">
                    <a:srgbClr val="C00000">
                      <a:alpha val="60000"/>
                    </a:srgbClr>
                  </a:glow>
                  <a:outerShdw blurRad="38100" dist="38100" dir="2700000" algn="tl">
                    <a:srgbClr val="000000">
                      <a:alpha val="43137"/>
                    </a:srgbClr>
                  </a:outerShdw>
                </a:effectLst>
              </a:rPr>
              <a:t>era </a:t>
            </a:r>
            <a:r>
              <a:rPr lang="es-ES" i="1" dirty="0" smtClean="0">
                <a:effectLst>
                  <a:glow rad="101600">
                    <a:srgbClr val="C00000">
                      <a:alpha val="60000"/>
                    </a:srgbClr>
                  </a:glow>
                  <a:outerShdw blurRad="38100" dist="38100" dir="2700000" algn="tl">
                    <a:srgbClr val="000000">
                      <a:alpha val="43137"/>
                    </a:srgbClr>
                  </a:outerShdw>
                </a:effectLst>
              </a:rPr>
              <a:t>en principio, el centro neurálgico en donde los </a:t>
            </a:r>
            <a:r>
              <a:rPr lang="es-ES" i="1" dirty="0" smtClean="0">
                <a:effectLst>
                  <a:glow rad="101600">
                    <a:srgbClr val="C00000">
                      <a:alpha val="60000"/>
                    </a:srgbClr>
                  </a:glow>
                  <a:outerShdw blurRad="38100" dist="38100" dir="2700000" algn="tl">
                    <a:srgbClr val="000000">
                      <a:alpha val="43137"/>
                    </a:srgbClr>
                  </a:outerShdw>
                </a:effectLst>
              </a:rPr>
              <a:t>vecinos de </a:t>
            </a:r>
            <a:r>
              <a:rPr lang="es-ES" i="1" dirty="0" smtClean="0">
                <a:effectLst>
                  <a:glow rad="101600">
                    <a:srgbClr val="C00000">
                      <a:alpha val="60000"/>
                    </a:srgbClr>
                  </a:glow>
                  <a:outerShdw blurRad="38100" dist="38100" dir="2700000" algn="tl">
                    <a:srgbClr val="000000">
                      <a:alpha val="43137"/>
                    </a:srgbClr>
                  </a:outerShdw>
                </a:effectLst>
              </a:rPr>
              <a:t>antaño hacían vida.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4000"/>
                                        <p:tgtEl>
                                          <p:spTgt spid="4"/>
                                        </p:tgtEl>
                                      </p:cBhvr>
                                    </p:animEffect>
                                  </p:childTnLst>
                                </p:cTn>
                              </p:par>
                              <p:par>
                                <p:cTn id="8" presetID="8"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4000"/>
                                        <p:tgtEl>
                                          <p:spTgt spid="7"/>
                                        </p:tgtEl>
                                      </p:cBhvr>
                                    </p:animEffect>
                                  </p:childTnLst>
                                </p:cTn>
                              </p:par>
                              <p:par>
                                <p:cTn id="11" presetID="8" presetClass="entr" presetSubtype="1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amond(in)">
                                      <p:cBhvr>
                                        <p:cTn id="13" dur="4000"/>
                                        <p:tgtEl>
                                          <p:spTgt spid="8"/>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2 Albert-Einstein-Summer-1939-Nassau-Point-Long-Island-NY.jpg"/>
          <p:cNvPicPr>
            <a:picLocks noChangeAspect="1"/>
          </p:cNvPicPr>
          <p:nvPr/>
        </p:nvPicPr>
        <p:blipFill>
          <a:blip r:embed="rId2" cstate="print"/>
          <a:srcRect/>
          <a:stretch>
            <a:fillRect/>
          </a:stretch>
        </p:blipFill>
        <p:spPr bwMode="auto">
          <a:xfrm>
            <a:off x="0" y="0"/>
            <a:ext cx="5724128" cy="5715000"/>
          </a:xfrm>
          <a:prstGeom prst="rect">
            <a:avLst/>
          </a:prstGeom>
          <a:noFill/>
          <a:ln w="9525">
            <a:noFill/>
            <a:miter lim="800000"/>
            <a:headEnd/>
            <a:tailEnd/>
          </a:ln>
        </p:spPr>
      </p:pic>
      <p:pic>
        <p:nvPicPr>
          <p:cNvPr id="6" name="5 Imagen" descr="02 Albert-Einstein-Summer-1939-Nassau-Point-Long-Island-NY.jpg"/>
          <p:cNvPicPr>
            <a:picLocks noChangeAspect="1"/>
          </p:cNvPicPr>
          <p:nvPr/>
        </p:nvPicPr>
        <p:blipFill>
          <a:blip r:embed="rId2" cstate="print"/>
          <a:srcRect/>
          <a:stretch>
            <a:fillRect/>
          </a:stretch>
        </p:blipFill>
        <p:spPr bwMode="auto">
          <a:xfrm>
            <a:off x="0" y="0"/>
            <a:ext cx="5724128" cy="5715000"/>
          </a:xfrm>
          <a:prstGeom prst="rect">
            <a:avLst/>
          </a:prstGeom>
          <a:noFill/>
          <a:ln w="9525">
            <a:noFill/>
            <a:miter lim="800000"/>
            <a:headEnd/>
            <a:tailEnd/>
          </a:ln>
        </p:spPr>
      </p:pic>
      <p:sp>
        <p:nvSpPr>
          <p:cNvPr id="4" name="3 CuadroTexto"/>
          <p:cNvSpPr txBox="1"/>
          <p:nvPr/>
        </p:nvSpPr>
        <p:spPr>
          <a:xfrm>
            <a:off x="5868144" y="1313795"/>
            <a:ext cx="3096344" cy="440120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Estas 'casas corredor' fueron muy populares en los siglos XVII, XVIII y XIX, y el lugar al que podían acceder los trabajadores con menos renta per cápita. Fueron una evolución de las antiguas casas castellanas con patio interior, solo que éstas comenzaron a elevarse ante el aumento demográfico de la capital.</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5000">
        <p14:vortex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fltVal val="0"/>
                                          </p:val>
                                        </p:tav>
                                        <p:tav tm="100000">
                                          <p:val>
                                            <p:strVal val="#ppt_w"/>
                                          </p:val>
                                        </p:tav>
                                      </p:tavLst>
                                    </p:anim>
                                    <p:anim calcmode="lin" valueType="num">
                                      <p:cBhvr>
                                        <p:cTn id="8" dur="4000" fill="hold"/>
                                        <p:tgtEl>
                                          <p:spTgt spid="6"/>
                                        </p:tgtEl>
                                        <p:attrNameLst>
                                          <p:attrName>ppt_h</p:attrName>
                                        </p:attrNameLst>
                                      </p:cBhvr>
                                      <p:tavLst>
                                        <p:tav tm="0">
                                          <p:val>
                                            <p:strVal val="#ppt_h"/>
                                          </p:val>
                                        </p:tav>
                                        <p:tav tm="100000">
                                          <p:val>
                                            <p:strVal val="#ppt_h"/>
                                          </p:val>
                                        </p:tav>
                                      </p:tavLst>
                                    </p:anim>
                                  </p:childTnLst>
                                </p:cTn>
                              </p:par>
                              <p:par>
                                <p:cTn id="9" presetID="14" presetClass="entr" presetSubtype="5"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randombar(vertical)">
                                      <p:cBhvr>
                                        <p:cTn id="11" dur="3000"/>
                                        <p:tgtEl>
                                          <p:spTgt spid="6"/>
                                        </p:tgtEl>
                                      </p:cBhvr>
                                    </p:animEffect>
                                  </p:childTnLst>
                                </p:cTn>
                              </p:par>
                              <p:par>
                                <p:cTn id="12" presetID="4"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4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fltVal val="0"/>
                                          </p:val>
                                        </p:tav>
                                        <p:tav tm="100000">
                                          <p:val>
                                            <p:strVal val="#ppt_w"/>
                                          </p:val>
                                        </p:tav>
                                      </p:tavLst>
                                    </p:anim>
                                    <p:anim calcmode="lin" valueType="num">
                                      <p:cBhvr>
                                        <p:cTn id="18" dur="4000" fill="hold"/>
                                        <p:tgtEl>
                                          <p:spTgt spid="5"/>
                                        </p:tgtEl>
                                        <p:attrNameLst>
                                          <p:attrName>ppt_h</p:attrName>
                                        </p:attrNameLst>
                                      </p:cBhvr>
                                      <p:tavLst>
                                        <p:tav tm="0">
                                          <p:val>
                                            <p:strVal val="#ppt_h"/>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4000" fill="hold"/>
                                        <p:tgtEl>
                                          <p:spTgt spid="5"/>
                                        </p:tgtEl>
                                        <p:attrNameLst>
                                          <p:attrName>ppt_w</p:attrName>
                                        </p:attrNameLst>
                                      </p:cBhvr>
                                      <p:tavLst>
                                        <p:tav tm="0">
                                          <p:val>
                                            <p:fltVal val="0"/>
                                          </p:val>
                                        </p:tav>
                                        <p:tav tm="100000">
                                          <p:val>
                                            <p:strVal val="#ppt_w"/>
                                          </p:val>
                                        </p:tav>
                                      </p:tavLst>
                                    </p:anim>
                                    <p:anim calcmode="lin" valueType="num">
                                      <p:cBhvr>
                                        <p:cTn id="22" dur="4000" fill="hold"/>
                                        <p:tgtEl>
                                          <p:spTgt spid="5"/>
                                        </p:tgtEl>
                                        <p:attrNameLst>
                                          <p:attrName>ppt_h</p:attrName>
                                        </p:attrNameLst>
                                      </p:cBhvr>
                                      <p:tavLst>
                                        <p:tav tm="0">
                                          <p:val>
                                            <p:fltVal val="0"/>
                                          </p:val>
                                        </p:tav>
                                        <p:tav tm="100000">
                                          <p:val>
                                            <p:strVal val="#ppt_h"/>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na María\Desktop\playas-25.jpg"/>
          <p:cNvPicPr>
            <a:picLocks noChangeAspect="1" noChangeArrowheads="1"/>
          </p:cNvPicPr>
          <p:nvPr/>
        </p:nvPicPr>
        <p:blipFill>
          <a:blip r:embed="rId2" cstate="print"/>
          <a:srcRect t="75200" r="50000"/>
          <a:stretch>
            <a:fillRect/>
          </a:stretch>
        </p:blipFill>
        <p:spPr bwMode="auto">
          <a:xfrm>
            <a:off x="0" y="4297363"/>
            <a:ext cx="4572000" cy="1417637"/>
          </a:xfrm>
          <a:prstGeom prst="rect">
            <a:avLst/>
          </a:prstGeom>
          <a:noFill/>
          <a:ln w="9525">
            <a:noFill/>
            <a:miter lim="800000"/>
            <a:headEnd/>
            <a:tailEnd/>
          </a:ln>
        </p:spPr>
      </p:pic>
      <p:pic>
        <p:nvPicPr>
          <p:cNvPr id="3" name="Picture 2" descr="C:\Users\Ana María\Desktop\playas-25.jpg"/>
          <p:cNvPicPr>
            <a:picLocks noChangeAspect="1" noChangeArrowheads="1"/>
          </p:cNvPicPr>
          <p:nvPr/>
        </p:nvPicPr>
        <p:blipFill>
          <a:blip r:embed="rId2" cstate="print"/>
          <a:srcRect l="50000" t="75200"/>
          <a:stretch>
            <a:fillRect/>
          </a:stretch>
        </p:blipFill>
        <p:spPr bwMode="auto">
          <a:xfrm>
            <a:off x="4572000" y="4297363"/>
            <a:ext cx="4572000" cy="1417637"/>
          </a:xfrm>
          <a:prstGeom prst="rect">
            <a:avLst/>
          </a:prstGeom>
          <a:noFill/>
          <a:ln w="9525">
            <a:noFill/>
            <a:miter lim="800000"/>
            <a:headEnd/>
            <a:tailEnd/>
          </a:ln>
        </p:spPr>
      </p:pic>
      <p:pic>
        <p:nvPicPr>
          <p:cNvPr id="4" name="Picture 2" descr="C:\Users\Ana María\Desktop\playas-25.jpg"/>
          <p:cNvPicPr>
            <a:picLocks noChangeAspect="1" noChangeArrowheads="1"/>
          </p:cNvPicPr>
          <p:nvPr/>
        </p:nvPicPr>
        <p:blipFill>
          <a:blip r:embed="rId2" cstate="print"/>
          <a:srcRect t="50000" r="50000" b="24800"/>
          <a:stretch>
            <a:fillRect/>
          </a:stretch>
        </p:blipFill>
        <p:spPr bwMode="auto">
          <a:xfrm>
            <a:off x="0" y="2857500"/>
            <a:ext cx="4572000" cy="1439863"/>
          </a:xfrm>
          <a:prstGeom prst="rect">
            <a:avLst/>
          </a:prstGeom>
          <a:noFill/>
          <a:ln w="9525">
            <a:noFill/>
            <a:miter lim="800000"/>
            <a:headEnd/>
            <a:tailEnd/>
          </a:ln>
        </p:spPr>
      </p:pic>
      <p:pic>
        <p:nvPicPr>
          <p:cNvPr id="5" name="Picture 2" descr="C:\Users\Ana María\Desktop\playas-25.jpg"/>
          <p:cNvPicPr>
            <a:picLocks noChangeAspect="1" noChangeArrowheads="1"/>
          </p:cNvPicPr>
          <p:nvPr/>
        </p:nvPicPr>
        <p:blipFill>
          <a:blip r:embed="rId2" cstate="print"/>
          <a:srcRect l="50000" t="50000" b="24800"/>
          <a:stretch>
            <a:fillRect/>
          </a:stretch>
        </p:blipFill>
        <p:spPr bwMode="auto">
          <a:xfrm>
            <a:off x="4572000" y="2857500"/>
            <a:ext cx="4572000" cy="1439863"/>
          </a:xfrm>
          <a:prstGeom prst="rect">
            <a:avLst/>
          </a:prstGeom>
          <a:noFill/>
          <a:ln w="9525">
            <a:noFill/>
            <a:miter lim="800000"/>
            <a:headEnd/>
            <a:tailEnd/>
          </a:ln>
        </p:spPr>
      </p:pic>
      <p:pic>
        <p:nvPicPr>
          <p:cNvPr id="6" name="Picture 2" descr="C:\Users\Ana María\Desktop\playas-25.jpg"/>
          <p:cNvPicPr>
            <a:picLocks noChangeAspect="1" noChangeArrowheads="1"/>
          </p:cNvPicPr>
          <p:nvPr/>
        </p:nvPicPr>
        <p:blipFill>
          <a:blip r:embed="rId2" cstate="print"/>
          <a:srcRect t="24800" r="50000" b="50000"/>
          <a:stretch>
            <a:fillRect/>
          </a:stretch>
        </p:blipFill>
        <p:spPr bwMode="auto">
          <a:xfrm>
            <a:off x="0" y="1417638"/>
            <a:ext cx="4572000" cy="1439862"/>
          </a:xfrm>
          <a:prstGeom prst="rect">
            <a:avLst/>
          </a:prstGeom>
          <a:noFill/>
          <a:ln w="9525">
            <a:noFill/>
            <a:miter lim="800000"/>
            <a:headEnd/>
            <a:tailEnd/>
          </a:ln>
        </p:spPr>
      </p:pic>
      <p:pic>
        <p:nvPicPr>
          <p:cNvPr id="7" name="Picture 2" descr="C:\Users\Ana María\Desktop\playas-25.jpg"/>
          <p:cNvPicPr>
            <a:picLocks noChangeAspect="1" noChangeArrowheads="1"/>
          </p:cNvPicPr>
          <p:nvPr/>
        </p:nvPicPr>
        <p:blipFill>
          <a:blip r:embed="rId2" cstate="print"/>
          <a:srcRect l="50000" t="24800" b="50000"/>
          <a:stretch>
            <a:fillRect/>
          </a:stretch>
        </p:blipFill>
        <p:spPr bwMode="auto">
          <a:xfrm>
            <a:off x="4572000" y="1417638"/>
            <a:ext cx="4572000" cy="1439862"/>
          </a:xfrm>
          <a:prstGeom prst="rect">
            <a:avLst/>
          </a:prstGeom>
          <a:noFill/>
          <a:ln w="9525">
            <a:noFill/>
            <a:miter lim="800000"/>
            <a:headEnd/>
            <a:tailEnd/>
          </a:ln>
        </p:spPr>
      </p:pic>
      <p:pic>
        <p:nvPicPr>
          <p:cNvPr id="8" name="Picture 2" descr="C:\Users\Ana María\Desktop\playas-25.jpg"/>
          <p:cNvPicPr>
            <a:picLocks noChangeAspect="1" noChangeArrowheads="1"/>
          </p:cNvPicPr>
          <p:nvPr/>
        </p:nvPicPr>
        <p:blipFill>
          <a:blip r:embed="rId2" cstate="print"/>
          <a:srcRect l="50000" b="75200"/>
          <a:stretch>
            <a:fillRect/>
          </a:stretch>
        </p:blipFill>
        <p:spPr bwMode="auto">
          <a:xfrm>
            <a:off x="4572000" y="0"/>
            <a:ext cx="4572000" cy="1417638"/>
          </a:xfrm>
          <a:prstGeom prst="rect">
            <a:avLst/>
          </a:prstGeom>
          <a:noFill/>
          <a:ln w="9525">
            <a:noFill/>
            <a:miter lim="800000"/>
            <a:headEnd/>
            <a:tailEnd/>
          </a:ln>
        </p:spPr>
      </p:pic>
      <p:pic>
        <p:nvPicPr>
          <p:cNvPr id="9" name="Picture 2" descr="C:\Users\Ana María\Desktop\playas-25.jpg"/>
          <p:cNvPicPr>
            <a:picLocks noChangeAspect="1" noChangeArrowheads="1"/>
          </p:cNvPicPr>
          <p:nvPr/>
        </p:nvPicPr>
        <p:blipFill>
          <a:blip r:embed="rId2" cstate="print"/>
          <a:srcRect r="50000" b="75200"/>
          <a:stretch>
            <a:fillRect/>
          </a:stretch>
        </p:blipFill>
        <p:spPr bwMode="auto">
          <a:xfrm>
            <a:off x="0" y="0"/>
            <a:ext cx="4572000" cy="1417638"/>
          </a:xfrm>
          <a:prstGeom prst="rect">
            <a:avLst/>
          </a:prstGeom>
          <a:noFill/>
          <a:ln w="9525">
            <a:noFill/>
            <a:miter lim="800000"/>
            <a:headEnd/>
            <a:tailEnd/>
          </a:ln>
        </p:spPr>
      </p:pic>
      <p:sp>
        <p:nvSpPr>
          <p:cNvPr id="10" name="9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corralas están construidas sobre planta rectangular. Las casas son más bien pequeñas y los patios, alargados o cuadrados. Desde los patios se accede a los corredores y a las viviendas particulares por unas escaleras.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300"/>
                                        <p:tgtEl>
                                          <p:spTgt spid="9"/>
                                        </p:tgtEl>
                                      </p:cBhvr>
                                    </p:animEffect>
                                  </p:childTnLst>
                                </p:cTn>
                              </p:par>
                            </p:childTnLst>
                          </p:cTn>
                        </p:par>
                        <p:par>
                          <p:cTn id="8" fill="hold">
                            <p:stCondLst>
                              <p:cond delay="3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300"/>
                                        <p:tgtEl>
                                          <p:spTgt spid="8"/>
                                        </p:tgtEl>
                                      </p:cBhvr>
                                    </p:animEffect>
                                  </p:childTnLst>
                                </p:cTn>
                              </p:par>
                            </p:childTnLst>
                          </p:cTn>
                        </p:par>
                        <p:par>
                          <p:cTn id="12" fill="hold">
                            <p:stCondLst>
                              <p:cond delay="600"/>
                            </p:stCondLst>
                            <p:childTnLst>
                              <p:par>
                                <p:cTn id="13" presetID="22" presetClass="entr" presetSubtype="1"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up)">
                                      <p:cBhvr>
                                        <p:cTn id="15" dur="300"/>
                                        <p:tgtEl>
                                          <p:spTgt spid="7"/>
                                        </p:tgtEl>
                                      </p:cBhvr>
                                    </p:animEffect>
                                  </p:childTnLst>
                                </p:cTn>
                              </p:par>
                            </p:childTnLst>
                          </p:cTn>
                        </p:par>
                        <p:par>
                          <p:cTn id="16" fill="hold">
                            <p:stCondLst>
                              <p:cond delay="900"/>
                            </p:stCondLst>
                            <p:childTnLst>
                              <p:par>
                                <p:cTn id="17" presetID="22" presetClass="entr" presetSubtype="2"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right)">
                                      <p:cBhvr>
                                        <p:cTn id="19" dur="300"/>
                                        <p:tgtEl>
                                          <p:spTgt spid="6"/>
                                        </p:tgtEl>
                                      </p:cBhvr>
                                    </p:animEffect>
                                  </p:childTnLst>
                                </p:cTn>
                              </p:par>
                            </p:childTnLst>
                          </p:cTn>
                        </p:par>
                        <p:par>
                          <p:cTn id="20" fill="hold">
                            <p:stCondLst>
                              <p:cond delay="1200"/>
                            </p:stCondLst>
                            <p:childTnLst>
                              <p:par>
                                <p:cTn id="21" presetID="22" presetClass="entr" presetSubtype="1"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up)">
                                      <p:cBhvr>
                                        <p:cTn id="23" dur="300"/>
                                        <p:tgtEl>
                                          <p:spTgt spid="4"/>
                                        </p:tgtEl>
                                      </p:cBhvr>
                                    </p:animEffect>
                                  </p:childTnLst>
                                </p:cTn>
                              </p:par>
                            </p:childTnLst>
                          </p:cTn>
                        </p:par>
                        <p:par>
                          <p:cTn id="24" fill="hold">
                            <p:stCondLst>
                              <p:cond delay="1500"/>
                            </p:stCondLst>
                            <p:childTnLst>
                              <p:par>
                                <p:cTn id="25" presetID="22" presetClass="entr" presetSubtype="8"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300"/>
                                        <p:tgtEl>
                                          <p:spTgt spid="5"/>
                                        </p:tgtEl>
                                      </p:cBhvr>
                                    </p:animEffect>
                                  </p:childTnLst>
                                </p:cTn>
                              </p:par>
                            </p:childTnLst>
                          </p:cTn>
                        </p:par>
                        <p:par>
                          <p:cTn id="28" fill="hold">
                            <p:stCondLst>
                              <p:cond delay="1800"/>
                            </p:stCondLst>
                            <p:childTnLst>
                              <p:par>
                                <p:cTn id="29" presetID="22" presetClass="entr" presetSubtype="1"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up)">
                                      <p:cBhvr>
                                        <p:cTn id="31" dur="300"/>
                                        <p:tgtEl>
                                          <p:spTgt spid="3"/>
                                        </p:tgtEl>
                                      </p:cBhvr>
                                    </p:animEffect>
                                  </p:childTnLst>
                                </p:cTn>
                              </p:par>
                            </p:childTnLst>
                          </p:cTn>
                        </p:par>
                        <p:par>
                          <p:cTn id="32" fill="hold">
                            <p:stCondLst>
                              <p:cond delay="2100"/>
                            </p:stCondLst>
                            <p:childTnLst>
                              <p:par>
                                <p:cTn id="33" presetID="22" presetClass="entr" presetSubtype="2" fill="hold" nodeType="afterEffect">
                                  <p:stCondLst>
                                    <p:cond delay="0"/>
                                  </p:stCondLst>
                                  <p:childTnLst>
                                    <p:set>
                                      <p:cBhvr>
                                        <p:cTn id="34" dur="1" fill="hold">
                                          <p:stCondLst>
                                            <p:cond delay="0"/>
                                          </p:stCondLst>
                                        </p:cTn>
                                        <p:tgtEl>
                                          <p:spTgt spid="2050"/>
                                        </p:tgtEl>
                                        <p:attrNameLst>
                                          <p:attrName>style.visibility</p:attrName>
                                        </p:attrNameLst>
                                      </p:cBhvr>
                                      <p:to>
                                        <p:strVal val="visible"/>
                                      </p:to>
                                    </p:set>
                                    <p:animEffect transition="in" filter="wipe(right)">
                                      <p:cBhvr>
                                        <p:cTn id="35" dur="300"/>
                                        <p:tgtEl>
                                          <p:spTgt spid="2050"/>
                                        </p:tgtEl>
                                      </p:cBhvr>
                                    </p:animEffect>
                                  </p:childTnLst>
                                </p:cTn>
                              </p:par>
                            </p:childTnLst>
                          </p:cTn>
                        </p:par>
                        <p:par>
                          <p:cTn id="36" fill="hold">
                            <p:stCondLst>
                              <p:cond delay="24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0"/>
                                        </p:tgtEl>
                                        <p:attrNameLst>
                                          <p:attrName>style.visibility</p:attrName>
                                        </p:attrNameLst>
                                      </p:cBhvr>
                                      <p:to>
                                        <p:strVal val="visible"/>
                                      </p:to>
                                    </p:set>
                                    <p:animEffect transition="in" filter="fade">
                                      <p:cBhvr>
                                        <p:cTn id="39" dur="1000"/>
                                        <p:tgtEl>
                                          <p:spTgt spid="10"/>
                                        </p:tgtEl>
                                      </p:cBhvr>
                                    </p:animEffect>
                                    <p:anim calcmode="lin" valueType="num">
                                      <p:cBhvr>
                                        <p:cTn id="40" dur="1000" fill="hold"/>
                                        <p:tgtEl>
                                          <p:spTgt spid="10"/>
                                        </p:tgtEl>
                                        <p:attrNameLst>
                                          <p:attrName>ppt_x</p:attrName>
                                        </p:attrNameLst>
                                      </p:cBhvr>
                                      <p:tavLst>
                                        <p:tav tm="0">
                                          <p:val>
                                            <p:strVal val="#ppt_x-.1"/>
                                          </p:val>
                                        </p:tav>
                                        <p:tav tm="100000">
                                          <p:val>
                                            <p:strVal val="#ppt_x"/>
                                          </p:val>
                                        </p:tav>
                                      </p:tavLst>
                                    </p:anim>
                                    <p:anim calcmode="lin" valueType="num">
                                      <p:cBhvr>
                                        <p:cTn id="4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3 British-Troops-Cheerfully-Board-their-Train-for-the-First-Stage-of-their-Trip-to-the-Western-Front-–-England-September-20-1939.jpg"/>
          <p:cNvPicPr>
            <a:picLocks noChangeAspect="1"/>
          </p:cNvPicPr>
          <p:nvPr/>
        </p:nvPicPr>
        <p:blipFill>
          <a:blip r:embed="rId3" cstate="print"/>
          <a:srcRect/>
          <a:stretch>
            <a:fillRect/>
          </a:stretch>
        </p:blipFill>
        <p:spPr bwMode="auto">
          <a:xfrm>
            <a:off x="0" y="0"/>
            <a:ext cx="5699125" cy="5715000"/>
          </a:xfrm>
          <a:prstGeom prst="rect">
            <a:avLst/>
          </a:prstGeom>
          <a:noFill/>
          <a:ln w="9525">
            <a:noFill/>
            <a:miter lim="800000"/>
            <a:headEnd/>
            <a:tailEnd/>
          </a:ln>
        </p:spPr>
      </p:pic>
      <p:pic>
        <p:nvPicPr>
          <p:cNvPr id="6" name="5 Imagen" descr="03 British-Troops-Cheerfully-Board-their-Train-for-the-First-Stage-of-their-Trip-to-the-Western-Front-–-England-September-20-1939.jpg"/>
          <p:cNvPicPr>
            <a:picLocks noChangeAspect="1"/>
          </p:cNvPicPr>
          <p:nvPr/>
        </p:nvPicPr>
        <p:blipFill>
          <a:blip r:embed="rId3" cstate="print"/>
          <a:srcRect/>
          <a:stretch>
            <a:fillRect/>
          </a:stretch>
        </p:blipFill>
        <p:spPr bwMode="auto">
          <a:xfrm>
            <a:off x="0" y="0"/>
            <a:ext cx="5699125" cy="5715000"/>
          </a:xfrm>
          <a:prstGeom prst="rect">
            <a:avLst/>
          </a:prstGeom>
          <a:noFill/>
          <a:ln w="9525">
            <a:noFill/>
            <a:miter lim="800000"/>
            <a:headEnd/>
            <a:tailEnd/>
          </a:ln>
        </p:spPr>
      </p:pic>
      <p:pic>
        <p:nvPicPr>
          <p:cNvPr id="7" name="6 Imagen" descr="03_1 Soldados británicos regresando de la guerra en 1939.jpg"/>
          <p:cNvPicPr>
            <a:picLocks noChangeAspect="1"/>
          </p:cNvPicPr>
          <p:nvPr/>
        </p:nvPicPr>
        <p:blipFill>
          <a:blip r:embed="rId3" cstate="print"/>
          <a:srcRect/>
          <a:stretch>
            <a:fillRect/>
          </a:stretch>
        </p:blipFill>
        <p:spPr bwMode="auto">
          <a:xfrm>
            <a:off x="0" y="0"/>
            <a:ext cx="5699125" cy="5715000"/>
          </a:xfrm>
          <a:prstGeom prst="rect">
            <a:avLst/>
          </a:prstGeom>
          <a:noFill/>
          <a:ln w="9525">
            <a:noFill/>
            <a:miter lim="800000"/>
            <a:headEnd/>
            <a:tailEnd/>
          </a:ln>
        </p:spPr>
      </p:pic>
      <p:sp>
        <p:nvSpPr>
          <p:cNvPr id="8" name="7 CuadroTexto"/>
          <p:cNvSpPr txBox="1"/>
          <p:nvPr/>
        </p:nvSpPr>
        <p:spPr>
          <a:xfrm>
            <a:off x="5940152" y="1561356"/>
            <a:ext cx="2952328"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Las corralas de hoy no son exactamente iguales a como eran. Muchas fueron reformadas en los años ochenta para modernizarlas por dentro (respetando la característica estructura exterior).</a:t>
            </a:r>
            <a:endParaRPr lang="es-ES" sz="2000" i="1" dirty="0">
              <a:effectLst>
                <a:glow rad="101600">
                  <a:srgbClr val="C00000">
                    <a:alpha val="60000"/>
                  </a:srgbClr>
                </a:glow>
                <a:outerShdw blurRad="38100" dist="38100" dir="2700000" algn="tl">
                  <a:srgbClr val="000000">
                    <a:alpha val="43137"/>
                  </a:srgbClr>
                </a:outerShdw>
              </a:effectLst>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3500" advTm="25000">
        <p14:vortex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4000"/>
                                        <p:tgtEl>
                                          <p:spTgt spid="5"/>
                                        </p:tgtEl>
                                      </p:cBhvr>
                                    </p:animEffect>
                                  </p:childTnLst>
                                </p:cTn>
                              </p:par>
                              <p:par>
                                <p:cTn id="8" presetID="16" presetClass="entr" presetSubtype="4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Horizontal)">
                                      <p:cBhvr>
                                        <p:cTn id="10" dur="40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4000"/>
                                        <p:tgtEl>
                                          <p:spTgt spid="7"/>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C:\Users\Ana María\Desktop\goluboe_pesok_bereg_palmy.jpg"/>
          <p:cNvPicPr>
            <a:picLocks noChangeAspect="1" noChangeArrowheads="1"/>
          </p:cNvPicPr>
          <p:nvPr/>
        </p:nvPicPr>
        <p:blipFill>
          <a:blip r:embed="rId2" cstate="print"/>
          <a:srcRect b="75581"/>
          <a:stretch>
            <a:fillRect/>
          </a:stretch>
        </p:blipFill>
        <p:spPr bwMode="auto">
          <a:xfrm>
            <a:off x="0" y="-238125"/>
            <a:ext cx="9144000" cy="1511300"/>
          </a:xfrm>
          <a:prstGeom prst="rect">
            <a:avLst/>
          </a:prstGeom>
          <a:noFill/>
          <a:ln w="9525">
            <a:noFill/>
            <a:miter lim="800000"/>
            <a:headEnd/>
            <a:tailEnd/>
          </a:ln>
        </p:spPr>
      </p:pic>
      <p:pic>
        <p:nvPicPr>
          <p:cNvPr id="20" name="Picture 6" descr="C:\Users\Ana María\Desktop\goluboe_pesok_bereg_palmy.jpg"/>
          <p:cNvPicPr>
            <a:picLocks noChangeAspect="1" noChangeArrowheads="1"/>
          </p:cNvPicPr>
          <p:nvPr/>
        </p:nvPicPr>
        <p:blipFill>
          <a:blip r:embed="rId2" cstate="print"/>
          <a:srcRect t="24419" b="50000"/>
          <a:stretch>
            <a:fillRect/>
          </a:stretch>
        </p:blipFill>
        <p:spPr bwMode="auto">
          <a:xfrm>
            <a:off x="0" y="1273175"/>
            <a:ext cx="9144000" cy="1584325"/>
          </a:xfrm>
          <a:prstGeom prst="rect">
            <a:avLst/>
          </a:prstGeom>
          <a:noFill/>
          <a:ln w="9525">
            <a:noFill/>
            <a:miter lim="800000"/>
            <a:headEnd/>
            <a:tailEnd/>
          </a:ln>
        </p:spPr>
      </p:pic>
      <p:pic>
        <p:nvPicPr>
          <p:cNvPr id="21" name="Picture 6" descr="C:\Users\Ana María\Desktop\goluboe_pesok_bereg_palmy.jpg"/>
          <p:cNvPicPr>
            <a:picLocks noChangeAspect="1" noChangeArrowheads="1"/>
          </p:cNvPicPr>
          <p:nvPr/>
        </p:nvPicPr>
        <p:blipFill>
          <a:blip r:embed="rId2" cstate="print"/>
          <a:srcRect t="50000" b="24419"/>
          <a:stretch>
            <a:fillRect/>
          </a:stretch>
        </p:blipFill>
        <p:spPr bwMode="auto">
          <a:xfrm>
            <a:off x="0" y="2857500"/>
            <a:ext cx="9144000" cy="1584325"/>
          </a:xfrm>
          <a:prstGeom prst="rect">
            <a:avLst/>
          </a:prstGeom>
          <a:noFill/>
          <a:ln w="9525">
            <a:noFill/>
            <a:miter lim="800000"/>
            <a:headEnd/>
            <a:tailEnd/>
          </a:ln>
        </p:spPr>
      </p:pic>
      <p:pic>
        <p:nvPicPr>
          <p:cNvPr id="22" name="Picture 6" descr="C:\Users\Ana María\Desktop\goluboe_pesok_bereg_palmy.jpg"/>
          <p:cNvPicPr>
            <a:picLocks noChangeAspect="1" noChangeArrowheads="1"/>
          </p:cNvPicPr>
          <p:nvPr/>
        </p:nvPicPr>
        <p:blipFill>
          <a:blip r:embed="rId2" cstate="print"/>
          <a:srcRect t="74419"/>
          <a:stretch>
            <a:fillRect/>
          </a:stretch>
        </p:blipFill>
        <p:spPr bwMode="auto">
          <a:xfrm>
            <a:off x="0" y="4370388"/>
            <a:ext cx="9144000" cy="1582737"/>
          </a:xfrm>
          <a:prstGeom prst="rect">
            <a:avLst/>
          </a:prstGeom>
          <a:noFill/>
          <a:ln w="9525">
            <a:noFill/>
            <a:miter lim="800000"/>
            <a:headEnd/>
            <a:tailEnd/>
          </a:ln>
        </p:spPr>
      </p:pic>
      <p:sp>
        <p:nvSpPr>
          <p:cNvPr id="6" name="5 CuadroTexto"/>
          <p:cNvSpPr txBox="1"/>
          <p:nvPr/>
        </p:nvSpPr>
        <p:spPr>
          <a:xfrm>
            <a:off x="467544" y="4873724"/>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viviendas de las corralas, por ejemplo, no tenían aseo. Cada planta tenía uno a compartir por todos los vecinos.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18000">
        <p14:vortex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2054"/>
                                        </p:tgtEl>
                                        <p:attrNameLst>
                                          <p:attrName>style.visibility</p:attrName>
                                        </p:attrNameLst>
                                      </p:cBhvr>
                                      <p:to>
                                        <p:strVal val="visible"/>
                                      </p:to>
                                    </p:set>
                                    <p:anim calcmode="lin" valueType="num">
                                      <p:cBhvr>
                                        <p:cTn id="7" dur="1000" fill="hold"/>
                                        <p:tgtEl>
                                          <p:spTgt spid="2054"/>
                                        </p:tgtEl>
                                        <p:attrNameLst>
                                          <p:attrName>ppt_x</p:attrName>
                                        </p:attrNameLst>
                                      </p:cBhvr>
                                      <p:tavLst>
                                        <p:tav tm="0">
                                          <p:val>
                                            <p:strVal val="#ppt_x"/>
                                          </p:val>
                                        </p:tav>
                                        <p:tav tm="100000">
                                          <p:val>
                                            <p:strVal val="#ppt_x"/>
                                          </p:val>
                                        </p:tav>
                                      </p:tavLst>
                                    </p:anim>
                                    <p:anim calcmode="lin" valueType="num">
                                      <p:cBhvr>
                                        <p:cTn id="8" dur="1000" fill="hold"/>
                                        <p:tgtEl>
                                          <p:spTgt spid="2054"/>
                                        </p:tgtEl>
                                        <p:attrNameLst>
                                          <p:attrName>ppt_y</p:attrName>
                                        </p:attrNameLst>
                                      </p:cBhvr>
                                      <p:tavLst>
                                        <p:tav tm="0">
                                          <p:val>
                                            <p:strVal val="#ppt_y-#ppt_h/2"/>
                                          </p:val>
                                        </p:tav>
                                        <p:tav tm="100000">
                                          <p:val>
                                            <p:strVal val="#ppt_y"/>
                                          </p:val>
                                        </p:tav>
                                      </p:tavLst>
                                    </p:anim>
                                    <p:anim calcmode="lin" valueType="num">
                                      <p:cBhvr>
                                        <p:cTn id="9" dur="1000" fill="hold"/>
                                        <p:tgtEl>
                                          <p:spTgt spid="2054"/>
                                        </p:tgtEl>
                                        <p:attrNameLst>
                                          <p:attrName>ppt_w</p:attrName>
                                        </p:attrNameLst>
                                      </p:cBhvr>
                                      <p:tavLst>
                                        <p:tav tm="0">
                                          <p:val>
                                            <p:strVal val="#ppt_w"/>
                                          </p:val>
                                        </p:tav>
                                        <p:tav tm="100000">
                                          <p:val>
                                            <p:strVal val="#ppt_w"/>
                                          </p:val>
                                        </p:tav>
                                      </p:tavLst>
                                    </p:anim>
                                    <p:anim calcmode="lin" valueType="num">
                                      <p:cBhvr>
                                        <p:cTn id="10" dur="1000" fill="hold"/>
                                        <p:tgtEl>
                                          <p:spTgt spid="2054"/>
                                        </p:tgtEl>
                                        <p:attrNameLst>
                                          <p:attrName>ppt_h</p:attrName>
                                        </p:attrNameLst>
                                      </p:cBhvr>
                                      <p:tavLst>
                                        <p:tav tm="0">
                                          <p:val>
                                            <p:fltVal val="0"/>
                                          </p:val>
                                        </p:tav>
                                        <p:tav tm="100000">
                                          <p:val>
                                            <p:strVal val="#ppt_h"/>
                                          </p:val>
                                        </p:tav>
                                      </p:tavLst>
                                    </p:anim>
                                  </p:childTnLst>
                                </p:cTn>
                              </p:par>
                            </p:childTnLst>
                          </p:cTn>
                        </p:par>
                        <p:par>
                          <p:cTn id="11" fill="hold">
                            <p:stCondLst>
                              <p:cond delay="1000"/>
                            </p:stCondLst>
                            <p:childTnLst>
                              <p:par>
                                <p:cTn id="12" presetID="17" presetClass="entr" presetSubtype="1" fill="hold" nodeType="after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p:cTn id="14" dur="1000" fill="hold"/>
                                        <p:tgtEl>
                                          <p:spTgt spid="20"/>
                                        </p:tgtEl>
                                        <p:attrNameLst>
                                          <p:attrName>ppt_x</p:attrName>
                                        </p:attrNameLst>
                                      </p:cBhvr>
                                      <p:tavLst>
                                        <p:tav tm="0">
                                          <p:val>
                                            <p:strVal val="#ppt_x"/>
                                          </p:val>
                                        </p:tav>
                                        <p:tav tm="100000">
                                          <p:val>
                                            <p:strVal val="#ppt_x"/>
                                          </p:val>
                                        </p:tav>
                                      </p:tavLst>
                                    </p:anim>
                                    <p:anim calcmode="lin" valueType="num">
                                      <p:cBhvr>
                                        <p:cTn id="15" dur="1000" fill="hold"/>
                                        <p:tgtEl>
                                          <p:spTgt spid="20"/>
                                        </p:tgtEl>
                                        <p:attrNameLst>
                                          <p:attrName>ppt_y</p:attrName>
                                        </p:attrNameLst>
                                      </p:cBhvr>
                                      <p:tavLst>
                                        <p:tav tm="0">
                                          <p:val>
                                            <p:strVal val="#ppt_y-#ppt_h/2"/>
                                          </p:val>
                                        </p:tav>
                                        <p:tav tm="100000">
                                          <p:val>
                                            <p:strVal val="#ppt_y"/>
                                          </p:val>
                                        </p:tav>
                                      </p:tavLst>
                                    </p:anim>
                                    <p:anim calcmode="lin" valueType="num">
                                      <p:cBhvr>
                                        <p:cTn id="16" dur="1000" fill="hold"/>
                                        <p:tgtEl>
                                          <p:spTgt spid="20"/>
                                        </p:tgtEl>
                                        <p:attrNameLst>
                                          <p:attrName>ppt_w</p:attrName>
                                        </p:attrNameLst>
                                      </p:cBhvr>
                                      <p:tavLst>
                                        <p:tav tm="0">
                                          <p:val>
                                            <p:strVal val="#ppt_w"/>
                                          </p:val>
                                        </p:tav>
                                        <p:tav tm="100000">
                                          <p:val>
                                            <p:strVal val="#ppt_w"/>
                                          </p:val>
                                        </p:tav>
                                      </p:tavLst>
                                    </p:anim>
                                    <p:anim calcmode="lin" valueType="num">
                                      <p:cBhvr>
                                        <p:cTn id="17" dur="1000" fill="hold"/>
                                        <p:tgtEl>
                                          <p:spTgt spid="20"/>
                                        </p:tgtEl>
                                        <p:attrNameLst>
                                          <p:attrName>ppt_h</p:attrName>
                                        </p:attrNameLst>
                                      </p:cBhvr>
                                      <p:tavLst>
                                        <p:tav tm="0">
                                          <p:val>
                                            <p:fltVal val="0"/>
                                          </p:val>
                                        </p:tav>
                                        <p:tav tm="100000">
                                          <p:val>
                                            <p:strVal val="#ppt_h"/>
                                          </p:val>
                                        </p:tav>
                                      </p:tavLst>
                                    </p:anim>
                                  </p:childTnLst>
                                </p:cTn>
                              </p:par>
                            </p:childTnLst>
                          </p:cTn>
                        </p:par>
                        <p:par>
                          <p:cTn id="18" fill="hold">
                            <p:stCondLst>
                              <p:cond delay="2000"/>
                            </p:stCondLst>
                            <p:childTnLst>
                              <p:par>
                                <p:cTn id="19" presetID="17" presetClass="entr" presetSubtype="1" fill="hold"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1000" fill="hold"/>
                                        <p:tgtEl>
                                          <p:spTgt spid="21"/>
                                        </p:tgtEl>
                                        <p:attrNameLst>
                                          <p:attrName>ppt_x</p:attrName>
                                        </p:attrNameLst>
                                      </p:cBhvr>
                                      <p:tavLst>
                                        <p:tav tm="0">
                                          <p:val>
                                            <p:strVal val="#ppt_x"/>
                                          </p:val>
                                        </p:tav>
                                        <p:tav tm="100000">
                                          <p:val>
                                            <p:strVal val="#ppt_x"/>
                                          </p:val>
                                        </p:tav>
                                      </p:tavLst>
                                    </p:anim>
                                    <p:anim calcmode="lin" valueType="num">
                                      <p:cBhvr>
                                        <p:cTn id="22" dur="1000" fill="hold"/>
                                        <p:tgtEl>
                                          <p:spTgt spid="21"/>
                                        </p:tgtEl>
                                        <p:attrNameLst>
                                          <p:attrName>ppt_y</p:attrName>
                                        </p:attrNameLst>
                                      </p:cBhvr>
                                      <p:tavLst>
                                        <p:tav tm="0">
                                          <p:val>
                                            <p:strVal val="#ppt_y-#ppt_h/2"/>
                                          </p:val>
                                        </p:tav>
                                        <p:tav tm="100000">
                                          <p:val>
                                            <p:strVal val="#ppt_y"/>
                                          </p:val>
                                        </p:tav>
                                      </p:tavLst>
                                    </p:anim>
                                    <p:anim calcmode="lin" valueType="num">
                                      <p:cBhvr>
                                        <p:cTn id="23" dur="1000" fill="hold"/>
                                        <p:tgtEl>
                                          <p:spTgt spid="21"/>
                                        </p:tgtEl>
                                        <p:attrNameLst>
                                          <p:attrName>ppt_w</p:attrName>
                                        </p:attrNameLst>
                                      </p:cBhvr>
                                      <p:tavLst>
                                        <p:tav tm="0">
                                          <p:val>
                                            <p:strVal val="#ppt_w"/>
                                          </p:val>
                                        </p:tav>
                                        <p:tav tm="100000">
                                          <p:val>
                                            <p:strVal val="#ppt_w"/>
                                          </p:val>
                                        </p:tav>
                                      </p:tavLst>
                                    </p:anim>
                                    <p:anim calcmode="lin" valueType="num">
                                      <p:cBhvr>
                                        <p:cTn id="24" dur="1000" fill="hold"/>
                                        <p:tgtEl>
                                          <p:spTgt spid="21"/>
                                        </p:tgtEl>
                                        <p:attrNameLst>
                                          <p:attrName>ppt_h</p:attrName>
                                        </p:attrNameLst>
                                      </p:cBhvr>
                                      <p:tavLst>
                                        <p:tav tm="0">
                                          <p:val>
                                            <p:fltVal val="0"/>
                                          </p:val>
                                        </p:tav>
                                        <p:tav tm="100000">
                                          <p:val>
                                            <p:strVal val="#ppt_h"/>
                                          </p:val>
                                        </p:tav>
                                      </p:tavLst>
                                    </p:anim>
                                  </p:childTnLst>
                                </p:cTn>
                              </p:par>
                            </p:childTnLst>
                          </p:cTn>
                        </p:par>
                        <p:par>
                          <p:cTn id="25" fill="hold">
                            <p:stCondLst>
                              <p:cond delay="3000"/>
                            </p:stCondLst>
                            <p:childTnLst>
                              <p:par>
                                <p:cTn id="26" presetID="17" presetClass="entr" presetSubtype="1"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p:cTn id="28" dur="1000" fill="hold"/>
                                        <p:tgtEl>
                                          <p:spTgt spid="22"/>
                                        </p:tgtEl>
                                        <p:attrNameLst>
                                          <p:attrName>ppt_x</p:attrName>
                                        </p:attrNameLst>
                                      </p:cBhvr>
                                      <p:tavLst>
                                        <p:tav tm="0">
                                          <p:val>
                                            <p:strVal val="#ppt_x"/>
                                          </p:val>
                                        </p:tav>
                                        <p:tav tm="100000">
                                          <p:val>
                                            <p:strVal val="#ppt_x"/>
                                          </p:val>
                                        </p:tav>
                                      </p:tavLst>
                                    </p:anim>
                                    <p:anim calcmode="lin" valueType="num">
                                      <p:cBhvr>
                                        <p:cTn id="29" dur="1000" fill="hold"/>
                                        <p:tgtEl>
                                          <p:spTgt spid="22"/>
                                        </p:tgtEl>
                                        <p:attrNameLst>
                                          <p:attrName>ppt_y</p:attrName>
                                        </p:attrNameLst>
                                      </p:cBhvr>
                                      <p:tavLst>
                                        <p:tav tm="0">
                                          <p:val>
                                            <p:strVal val="#ppt_y-#ppt_h/2"/>
                                          </p:val>
                                        </p:tav>
                                        <p:tav tm="100000">
                                          <p:val>
                                            <p:strVal val="#ppt_y"/>
                                          </p:val>
                                        </p:tav>
                                      </p:tavLst>
                                    </p:anim>
                                    <p:anim calcmode="lin" valueType="num">
                                      <p:cBhvr>
                                        <p:cTn id="30" dur="1000" fill="hold"/>
                                        <p:tgtEl>
                                          <p:spTgt spid="22"/>
                                        </p:tgtEl>
                                        <p:attrNameLst>
                                          <p:attrName>ppt_w</p:attrName>
                                        </p:attrNameLst>
                                      </p:cBhvr>
                                      <p:tavLst>
                                        <p:tav tm="0">
                                          <p:val>
                                            <p:strVal val="#ppt_w"/>
                                          </p:val>
                                        </p:tav>
                                        <p:tav tm="100000">
                                          <p:val>
                                            <p:strVal val="#ppt_w"/>
                                          </p:val>
                                        </p:tav>
                                      </p:tavLst>
                                    </p:anim>
                                    <p:anim calcmode="lin" valueType="num">
                                      <p:cBhvr>
                                        <p:cTn id="31" dur="1000" fill="hold"/>
                                        <p:tgtEl>
                                          <p:spTgt spid="22"/>
                                        </p:tgtEl>
                                        <p:attrNameLst>
                                          <p:attrName>ppt_h</p:attrName>
                                        </p:attrNameLst>
                                      </p:cBhvr>
                                      <p:tavLst>
                                        <p:tav tm="0">
                                          <p:val>
                                            <p:fltVal val="0"/>
                                          </p:val>
                                        </p:tav>
                                        <p:tav tm="100000">
                                          <p:val>
                                            <p:strVal val="#ppt_h"/>
                                          </p:val>
                                        </p:tav>
                                      </p:tavLst>
                                    </p:anim>
                                  </p:childTnLst>
                                </p:cTn>
                              </p:par>
                            </p:childTnLst>
                          </p:cTn>
                        </p:par>
                        <p:par>
                          <p:cTn id="32" fill="hold">
                            <p:stCondLst>
                              <p:cond delay="4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1"/>
                                          </p:val>
                                        </p:tav>
                                        <p:tav tm="100000">
                                          <p:val>
                                            <p:strVal val="#ppt_x"/>
                                          </p:val>
                                        </p:tav>
                                      </p:tavLst>
                                    </p:anim>
                                    <p:anim calcmode="lin" valueType="num">
                                      <p:cBhvr>
                                        <p:cTn id="3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 Desembarco en la Playa Omaha en la mañana del 6 de junio de 1944.jpg"/>
          <p:cNvPicPr>
            <a:picLocks noChangeAspect="1"/>
          </p:cNvPicPr>
          <p:nvPr/>
        </p:nvPicPr>
        <p:blipFill>
          <a:blip r:embed="rId2" cstate="print"/>
          <a:srcRect/>
          <a:stretch>
            <a:fillRect/>
          </a:stretch>
        </p:blipFill>
        <p:spPr bwMode="auto">
          <a:xfrm>
            <a:off x="0" y="0"/>
            <a:ext cx="4932363" cy="5715000"/>
          </a:xfrm>
          <a:prstGeom prst="rect">
            <a:avLst/>
          </a:prstGeom>
          <a:noFill/>
          <a:ln w="9525">
            <a:noFill/>
            <a:miter lim="800000"/>
            <a:headEnd/>
            <a:tailEnd/>
          </a:ln>
        </p:spPr>
      </p:pic>
      <p:pic>
        <p:nvPicPr>
          <p:cNvPr id="5" name="4 Imagen" descr="04 Desembarco en la Playa Omaha en la mañana del 6 de junio de 1944.jpg"/>
          <p:cNvPicPr>
            <a:picLocks noChangeAspect="1"/>
          </p:cNvPicPr>
          <p:nvPr/>
        </p:nvPicPr>
        <p:blipFill>
          <a:blip r:embed="rId2" cstate="print"/>
          <a:srcRect/>
          <a:stretch>
            <a:fillRect/>
          </a:stretch>
        </p:blipFill>
        <p:spPr bwMode="auto">
          <a:xfrm>
            <a:off x="0" y="0"/>
            <a:ext cx="4932363" cy="5715000"/>
          </a:xfrm>
          <a:prstGeom prst="rect">
            <a:avLst/>
          </a:prstGeom>
          <a:noFill/>
          <a:ln w="9525">
            <a:noFill/>
            <a:miter lim="800000"/>
            <a:headEnd/>
            <a:tailEnd/>
          </a:ln>
        </p:spPr>
      </p:pic>
      <p:sp>
        <p:nvSpPr>
          <p:cNvPr id="6" name="5 CuadroTexto"/>
          <p:cNvSpPr txBox="1"/>
          <p:nvPr/>
        </p:nvSpPr>
        <p:spPr>
          <a:xfrm>
            <a:off x="5148064" y="1345332"/>
            <a:ext cx="3816424" cy="3046988"/>
          </a:xfrm>
          <a:prstGeom prst="rect">
            <a:avLst/>
          </a:prstGeom>
          <a:noFill/>
        </p:spPr>
        <p:txBody>
          <a:bodyPr wrap="squar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rPr>
              <a:t>Los espacios particulares, de apenas 20 metros cuadrados, eran demasiado pequeños, así que en esas reformas, muchas se unieron entre sí para conseguir viviendas más amplias.</a:t>
            </a:r>
            <a:endParaRPr lang="es-ES" sz="24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4000">
        <p15:prstTrans prst="prestig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4000"/>
                                        <p:tgtEl>
                                          <p:spTgt spid="4"/>
                                        </p:tgtEl>
                                      </p:cBhvr>
                                    </p:animEffec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4000"/>
                                        <p:tgtEl>
                                          <p:spTgt spid="5"/>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C:\Users\Ana María\Desktop\25299y.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15" name="Picture 4" descr="C:\Users\Ana María\Desktop\25299y.jpg"/>
          <p:cNvPicPr>
            <a:picLocks noChangeAspect="1" noChangeArrowheads="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16" name="Picture 4" descr="C:\Users\Ana María\Desktop\25299y.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17" name="Picture 4" descr="C:\Users\Ana María\Desktop\25299y.jpg"/>
          <p:cNvPicPr>
            <a:picLocks noChangeAspect="1" noChangeArrowheads="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sp>
        <p:nvSpPr>
          <p:cNvPr id="6" name="5 CuadroTexto"/>
          <p:cNvSpPr txBox="1"/>
          <p:nvPr/>
        </p:nvSpPr>
        <p:spPr>
          <a:xfrm>
            <a:off x="395536" y="4873724"/>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aunque son viviendas muy características de Madrid, también existen en otras provincias, como Sevilla, Granada, Tenerife o Vitoria…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heel(2)">
                                      <p:cBhvr>
                                        <p:cTn id="7" dur="1000"/>
                                        <p:tgtEl>
                                          <p:spTgt spid="17"/>
                                        </p:tgtEl>
                                      </p:cBhvr>
                                    </p:animEffect>
                                  </p:childTnLst>
                                </p:cTn>
                              </p:par>
                            </p:childTnLst>
                          </p:cTn>
                        </p:par>
                        <p:par>
                          <p:cTn id="8" fill="hold">
                            <p:stCondLst>
                              <p:cond delay="1000"/>
                            </p:stCondLst>
                            <p:childTnLst>
                              <p:par>
                                <p:cTn id="9" presetID="21" presetClass="entr" presetSubtype="2"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heel(2)">
                                      <p:cBhvr>
                                        <p:cTn id="11" dur="1000"/>
                                        <p:tgtEl>
                                          <p:spTgt spid="15"/>
                                        </p:tgtEl>
                                      </p:cBhvr>
                                    </p:animEffect>
                                  </p:childTnLst>
                                </p:cTn>
                              </p:par>
                            </p:childTnLst>
                          </p:cTn>
                        </p:par>
                        <p:par>
                          <p:cTn id="12" fill="hold">
                            <p:stCondLst>
                              <p:cond delay="2000"/>
                            </p:stCondLst>
                            <p:childTnLst>
                              <p:par>
                                <p:cTn id="13" presetID="21" presetClass="entr" presetSubtype="2" fill="hold" nodeType="afterEffect">
                                  <p:stCondLst>
                                    <p:cond delay="0"/>
                                  </p:stCondLst>
                                  <p:childTnLst>
                                    <p:set>
                                      <p:cBhvr>
                                        <p:cTn id="14" dur="1" fill="hold">
                                          <p:stCondLst>
                                            <p:cond delay="0"/>
                                          </p:stCondLst>
                                        </p:cTn>
                                        <p:tgtEl>
                                          <p:spTgt spid="2052"/>
                                        </p:tgtEl>
                                        <p:attrNameLst>
                                          <p:attrName>style.visibility</p:attrName>
                                        </p:attrNameLst>
                                      </p:cBhvr>
                                      <p:to>
                                        <p:strVal val="visible"/>
                                      </p:to>
                                    </p:set>
                                    <p:animEffect transition="in" filter="wheel(2)">
                                      <p:cBhvr>
                                        <p:cTn id="15" dur="1000"/>
                                        <p:tgtEl>
                                          <p:spTgt spid="2052"/>
                                        </p:tgtEl>
                                      </p:cBhvr>
                                    </p:animEffect>
                                  </p:childTnLst>
                                </p:cTn>
                              </p:par>
                            </p:childTnLst>
                          </p:cTn>
                        </p:par>
                        <p:par>
                          <p:cTn id="16" fill="hold">
                            <p:stCondLst>
                              <p:cond delay="3000"/>
                            </p:stCondLst>
                            <p:childTnLst>
                              <p:par>
                                <p:cTn id="17" presetID="21" presetClass="entr" presetSubtype="2"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heel(2)">
                                      <p:cBhvr>
                                        <p:cTn id="19" dur="1000"/>
                                        <p:tgtEl>
                                          <p:spTgt spid="16"/>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 mascaron de pro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45 mascaron de pro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patio servía como centro de la vida comunitaria de todo el vecindario. A él acudían a hacer las tareas domésticas, pero también a charlar, a organizar fiestas, a cotillear, etc. Los vecinos vivían en un entorno sin prácticamente ninguna intimidad, donde todos sabían las alegrías y sufrimientos de todos.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6000">
        <p14:vortex dir="r"/>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3"/>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par>
                                <p:cTn id="13" presetID="16" presetClass="entr" presetSubtype="37"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Vertical)">
                                      <p:cBhvr>
                                        <p:cTn id="15" dur="4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ppt_w+.3"/>
                                          </p:val>
                                        </p:tav>
                                        <p:tav tm="100000">
                                          <p:val>
                                            <p:strVal val="#ppt_w"/>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animEffect transition="in" filter="fade">
                                      <p:cBhvr>
                                        <p:cTn id="20" dur="4000"/>
                                        <p:tgtEl>
                                          <p:spTgt spid="5"/>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 mascaron de proa.jpg"/>
          <p:cNvPicPr>
            <a:picLocks noChangeAspect="1"/>
          </p:cNvPicPr>
          <p:nvPr/>
        </p:nvPicPr>
        <p:blipFill>
          <a:blip r:embed="rId2" cstate="print"/>
          <a:srcRect/>
          <a:stretch>
            <a:fillRect/>
          </a:stretch>
        </p:blipFill>
        <p:spPr bwMode="auto">
          <a:xfrm>
            <a:off x="0" y="-311150"/>
            <a:ext cx="9144000" cy="6408738"/>
          </a:xfrm>
          <a:prstGeom prst="rect">
            <a:avLst/>
          </a:prstGeom>
          <a:noFill/>
          <a:ln w="9525">
            <a:noFill/>
            <a:miter lim="800000"/>
            <a:headEnd/>
            <a:tailEnd/>
          </a:ln>
        </p:spPr>
      </p:pic>
      <p:pic>
        <p:nvPicPr>
          <p:cNvPr id="5" name="4 Imagen" descr="45 mascaron de proa.jpg"/>
          <p:cNvPicPr>
            <a:picLocks noChangeAspect="1"/>
          </p:cNvPicPr>
          <p:nvPr/>
        </p:nvPicPr>
        <p:blipFill>
          <a:blip r:embed="rId2" cstate="print"/>
          <a:srcRect/>
          <a:stretch>
            <a:fillRect/>
          </a:stretch>
        </p:blipFill>
        <p:spPr bwMode="auto">
          <a:xfrm>
            <a:off x="0" y="-311150"/>
            <a:ext cx="9144000" cy="6408738"/>
          </a:xfrm>
          <a:prstGeom prst="rect">
            <a:avLst/>
          </a:prstGeom>
          <a:noFill/>
          <a:ln w="9525">
            <a:noFill/>
            <a:miter lim="800000"/>
            <a:headEnd/>
            <a:tailEnd/>
          </a:ln>
        </p:spPr>
      </p:pic>
      <p:sp>
        <p:nvSpPr>
          <p:cNvPr id="6" name="5 CuadroTexto"/>
          <p:cNvSpPr txBox="1"/>
          <p:nvPr/>
        </p:nvSpPr>
        <p:spPr>
          <a:xfrm>
            <a:off x="755576" y="4873724"/>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vida que llevaban era como la de una extensa familia o quizás como la de una comunidad religiosa. La solidaridad era una característica destacable.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1000">
        <p14:vortex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3"/>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4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ppt_w+.3"/>
                                          </p:val>
                                        </p:tav>
                                        <p:tav tm="100000">
                                          <p:val>
                                            <p:strVal val="#ppt_w"/>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animEffect transition="in" filter="fade">
                                      <p:cBhvr>
                                        <p:cTn id="20" dur="4000"/>
                                        <p:tgtEl>
                                          <p:spTgt spid="5"/>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Ana María\Desktop\caribbeanshores12h.jpg"/>
          <p:cNvPicPr>
            <a:picLocks noChangeAspect="1" noChangeArrowheads="1"/>
          </p:cNvPicPr>
          <p:nvPr/>
        </p:nvPicPr>
        <p:blipFill>
          <a:blip r:embed="rId2" cstate="print"/>
          <a:srcRect r="75200"/>
          <a:stretch>
            <a:fillRect/>
          </a:stretch>
        </p:blipFill>
        <p:spPr bwMode="auto">
          <a:xfrm>
            <a:off x="-180975" y="0"/>
            <a:ext cx="2449513" cy="5715000"/>
          </a:xfrm>
          <a:prstGeom prst="rect">
            <a:avLst/>
          </a:prstGeom>
          <a:noFill/>
          <a:ln w="9525">
            <a:noFill/>
            <a:miter lim="800000"/>
            <a:headEnd/>
            <a:tailEnd/>
          </a:ln>
        </p:spPr>
      </p:pic>
      <p:pic>
        <p:nvPicPr>
          <p:cNvPr id="11" name="Picture 3" descr="C:\Users\Ana María\Desktop\caribbeanshores12h.jpg"/>
          <p:cNvPicPr>
            <a:picLocks noChangeAspect="1" noChangeArrowheads="1"/>
          </p:cNvPicPr>
          <p:nvPr/>
        </p:nvPicPr>
        <p:blipFill>
          <a:blip r:embed="rId2" cstate="print"/>
          <a:srcRect l="24800" r="50000"/>
          <a:stretch>
            <a:fillRect/>
          </a:stretch>
        </p:blipFill>
        <p:spPr bwMode="auto">
          <a:xfrm>
            <a:off x="2268538" y="0"/>
            <a:ext cx="2303462" cy="5715000"/>
          </a:xfrm>
          <a:prstGeom prst="rect">
            <a:avLst/>
          </a:prstGeom>
          <a:noFill/>
          <a:ln w="9525">
            <a:noFill/>
            <a:miter lim="800000"/>
            <a:headEnd/>
            <a:tailEnd/>
          </a:ln>
        </p:spPr>
      </p:pic>
      <p:pic>
        <p:nvPicPr>
          <p:cNvPr id="12" name="Picture 3" descr="C:\Users\Ana María\Desktop\caribbeanshores12h.jpg"/>
          <p:cNvPicPr>
            <a:picLocks noChangeAspect="1" noChangeArrowheads="1"/>
          </p:cNvPicPr>
          <p:nvPr/>
        </p:nvPicPr>
        <p:blipFill>
          <a:blip r:embed="rId2" cstate="print"/>
          <a:srcRect l="50000" r="24800"/>
          <a:stretch>
            <a:fillRect/>
          </a:stretch>
        </p:blipFill>
        <p:spPr bwMode="auto">
          <a:xfrm>
            <a:off x="4572000" y="0"/>
            <a:ext cx="2303463" cy="5715000"/>
          </a:xfrm>
          <a:prstGeom prst="rect">
            <a:avLst/>
          </a:prstGeom>
          <a:noFill/>
          <a:ln w="9525">
            <a:noFill/>
            <a:miter lim="800000"/>
            <a:headEnd/>
            <a:tailEnd/>
          </a:ln>
        </p:spPr>
      </p:pic>
      <p:pic>
        <p:nvPicPr>
          <p:cNvPr id="13" name="Picture 3" descr="C:\Users\Ana María\Desktop\caribbeanshores12h.jpg"/>
          <p:cNvPicPr>
            <a:picLocks noChangeAspect="1" noChangeArrowheads="1"/>
          </p:cNvPicPr>
          <p:nvPr/>
        </p:nvPicPr>
        <p:blipFill>
          <a:blip r:embed="rId2" cstate="print"/>
          <a:srcRect l="75200"/>
          <a:stretch>
            <a:fillRect/>
          </a:stretch>
        </p:blipFill>
        <p:spPr bwMode="auto">
          <a:xfrm>
            <a:off x="6875463" y="0"/>
            <a:ext cx="2268537" cy="5715000"/>
          </a:xfrm>
          <a:prstGeom prst="rect">
            <a:avLst/>
          </a:prstGeom>
          <a:noFill/>
          <a:ln w="9525">
            <a:noFill/>
            <a:miter lim="800000"/>
            <a:headEnd/>
            <a:tailEnd/>
          </a:ln>
        </p:spPr>
      </p:pic>
      <p:sp>
        <p:nvSpPr>
          <p:cNvPr id="7" name="6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mediados del siglo XX, cuando apareció la televisión, el primer vecino en comprarla solía sacarla al corredor o al patio y todos se arremolinaban en torno al aparato para ver las corridas de toros.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5000">
        <p14:vortex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ppt_x</p:attrName>
                                        </p:attrNameLst>
                                      </p:cBhvr>
                                      <p:tavLst>
                                        <p:tav tm="0">
                                          <p:val>
                                            <p:strVal val="#ppt_x+#ppt_w/2"/>
                                          </p:val>
                                        </p:tav>
                                        <p:tav tm="100000">
                                          <p:val>
                                            <p:strVal val="#ppt_x"/>
                                          </p:val>
                                        </p:tav>
                                      </p:tavLst>
                                    </p:anim>
                                    <p:anim calcmode="lin" valueType="num">
                                      <p:cBhvr>
                                        <p:cTn id="8" dur="1000" fill="hold"/>
                                        <p:tgtEl>
                                          <p:spTgt spid="13"/>
                                        </p:tgtEl>
                                        <p:attrNameLst>
                                          <p:attrName>ppt_y</p:attrName>
                                        </p:attrNameLst>
                                      </p:cBhvr>
                                      <p:tavLst>
                                        <p:tav tm="0">
                                          <p:val>
                                            <p:strVal val="#ppt_y"/>
                                          </p:val>
                                        </p:tav>
                                        <p:tav tm="100000">
                                          <p:val>
                                            <p:strVal val="#ppt_y"/>
                                          </p:val>
                                        </p:tav>
                                      </p:tavLst>
                                    </p:anim>
                                    <p:anim calcmode="lin" valueType="num">
                                      <p:cBhvr>
                                        <p:cTn id="9" dur="1000" fill="hold"/>
                                        <p:tgtEl>
                                          <p:spTgt spid="13"/>
                                        </p:tgtEl>
                                        <p:attrNameLst>
                                          <p:attrName>ppt_w</p:attrName>
                                        </p:attrNameLst>
                                      </p:cBhvr>
                                      <p:tavLst>
                                        <p:tav tm="0">
                                          <p:val>
                                            <p:fltVal val="0"/>
                                          </p:val>
                                        </p:tav>
                                        <p:tav tm="100000">
                                          <p:val>
                                            <p:strVal val="#ppt_w"/>
                                          </p:val>
                                        </p:tav>
                                      </p:tavLst>
                                    </p:anim>
                                    <p:anim calcmode="lin" valueType="num">
                                      <p:cBhvr>
                                        <p:cTn id="10" dur="1000" fill="hold"/>
                                        <p:tgtEl>
                                          <p:spTgt spid="13"/>
                                        </p:tgtEl>
                                        <p:attrNameLst>
                                          <p:attrName>ppt_h</p:attrName>
                                        </p:attrNameLst>
                                      </p:cBhvr>
                                      <p:tavLst>
                                        <p:tav tm="0">
                                          <p:val>
                                            <p:strVal val="#ppt_h"/>
                                          </p:val>
                                        </p:tav>
                                        <p:tav tm="100000">
                                          <p:val>
                                            <p:strVal val="#ppt_h"/>
                                          </p:val>
                                        </p:tav>
                                      </p:tavLst>
                                    </p:anim>
                                  </p:childTnLst>
                                </p:cTn>
                              </p:par>
                            </p:childTnLst>
                          </p:cTn>
                        </p:par>
                        <p:par>
                          <p:cTn id="11" fill="hold">
                            <p:stCondLst>
                              <p:cond delay="1000"/>
                            </p:stCondLst>
                            <p:childTnLst>
                              <p:par>
                                <p:cTn id="12" presetID="17" presetClass="entr" presetSubtype="2"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1000" fill="hold"/>
                                        <p:tgtEl>
                                          <p:spTgt spid="12"/>
                                        </p:tgtEl>
                                        <p:attrNameLst>
                                          <p:attrName>ppt_x</p:attrName>
                                        </p:attrNameLst>
                                      </p:cBhvr>
                                      <p:tavLst>
                                        <p:tav tm="0">
                                          <p:val>
                                            <p:strVal val="#ppt_x+#ppt_w/2"/>
                                          </p:val>
                                        </p:tav>
                                        <p:tav tm="100000">
                                          <p:val>
                                            <p:strVal val="#ppt_x"/>
                                          </p:val>
                                        </p:tav>
                                      </p:tavLst>
                                    </p:anim>
                                    <p:anim calcmode="lin" valueType="num">
                                      <p:cBhvr>
                                        <p:cTn id="15" dur="1000" fill="hold"/>
                                        <p:tgtEl>
                                          <p:spTgt spid="12"/>
                                        </p:tgtEl>
                                        <p:attrNameLst>
                                          <p:attrName>ppt_y</p:attrName>
                                        </p:attrNameLst>
                                      </p:cBhvr>
                                      <p:tavLst>
                                        <p:tav tm="0">
                                          <p:val>
                                            <p:strVal val="#ppt_y"/>
                                          </p:val>
                                        </p:tav>
                                        <p:tav tm="100000">
                                          <p:val>
                                            <p:strVal val="#ppt_y"/>
                                          </p:val>
                                        </p:tav>
                                      </p:tavLst>
                                    </p:anim>
                                    <p:anim calcmode="lin" valueType="num">
                                      <p:cBhvr>
                                        <p:cTn id="16" dur="1000" fill="hold"/>
                                        <p:tgtEl>
                                          <p:spTgt spid="12"/>
                                        </p:tgtEl>
                                        <p:attrNameLst>
                                          <p:attrName>ppt_w</p:attrName>
                                        </p:attrNameLst>
                                      </p:cBhvr>
                                      <p:tavLst>
                                        <p:tav tm="0">
                                          <p:val>
                                            <p:fltVal val="0"/>
                                          </p:val>
                                        </p:tav>
                                        <p:tav tm="100000">
                                          <p:val>
                                            <p:strVal val="#ppt_w"/>
                                          </p:val>
                                        </p:tav>
                                      </p:tavLst>
                                    </p:anim>
                                    <p:anim calcmode="lin" valueType="num">
                                      <p:cBhvr>
                                        <p:cTn id="17" dur="1000" fill="hold"/>
                                        <p:tgtEl>
                                          <p:spTgt spid="12"/>
                                        </p:tgtEl>
                                        <p:attrNameLst>
                                          <p:attrName>ppt_h</p:attrName>
                                        </p:attrNameLst>
                                      </p:cBhvr>
                                      <p:tavLst>
                                        <p:tav tm="0">
                                          <p:val>
                                            <p:strVal val="#ppt_h"/>
                                          </p:val>
                                        </p:tav>
                                        <p:tav tm="100000">
                                          <p:val>
                                            <p:strVal val="#ppt_h"/>
                                          </p:val>
                                        </p:tav>
                                      </p:tavLst>
                                    </p:anim>
                                  </p:childTnLst>
                                </p:cTn>
                              </p:par>
                            </p:childTnLst>
                          </p:cTn>
                        </p:par>
                        <p:par>
                          <p:cTn id="18" fill="hold">
                            <p:stCondLst>
                              <p:cond delay="2000"/>
                            </p:stCondLst>
                            <p:childTnLst>
                              <p:par>
                                <p:cTn id="19" presetID="17" presetClass="entr" presetSubtype="2"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1000" fill="hold"/>
                                        <p:tgtEl>
                                          <p:spTgt spid="11"/>
                                        </p:tgtEl>
                                        <p:attrNameLst>
                                          <p:attrName>ppt_x</p:attrName>
                                        </p:attrNameLst>
                                      </p:cBhvr>
                                      <p:tavLst>
                                        <p:tav tm="0">
                                          <p:val>
                                            <p:strVal val="#ppt_x+#ppt_w/2"/>
                                          </p:val>
                                        </p:tav>
                                        <p:tav tm="100000">
                                          <p:val>
                                            <p:strVal val="#ppt_x"/>
                                          </p:val>
                                        </p:tav>
                                      </p:tavLst>
                                    </p:anim>
                                    <p:anim calcmode="lin" valueType="num">
                                      <p:cBhvr>
                                        <p:cTn id="22" dur="1000" fill="hold"/>
                                        <p:tgtEl>
                                          <p:spTgt spid="11"/>
                                        </p:tgtEl>
                                        <p:attrNameLst>
                                          <p:attrName>ppt_y</p:attrName>
                                        </p:attrNameLst>
                                      </p:cBhvr>
                                      <p:tavLst>
                                        <p:tav tm="0">
                                          <p:val>
                                            <p:strVal val="#ppt_y"/>
                                          </p:val>
                                        </p:tav>
                                        <p:tav tm="100000">
                                          <p:val>
                                            <p:strVal val="#ppt_y"/>
                                          </p:val>
                                        </p:tav>
                                      </p:tavLst>
                                    </p:anim>
                                    <p:anim calcmode="lin" valueType="num">
                                      <p:cBhvr>
                                        <p:cTn id="23" dur="1000" fill="hold"/>
                                        <p:tgtEl>
                                          <p:spTgt spid="11"/>
                                        </p:tgtEl>
                                        <p:attrNameLst>
                                          <p:attrName>ppt_w</p:attrName>
                                        </p:attrNameLst>
                                      </p:cBhvr>
                                      <p:tavLst>
                                        <p:tav tm="0">
                                          <p:val>
                                            <p:fltVal val="0"/>
                                          </p:val>
                                        </p:tav>
                                        <p:tav tm="100000">
                                          <p:val>
                                            <p:strVal val="#ppt_w"/>
                                          </p:val>
                                        </p:tav>
                                      </p:tavLst>
                                    </p:anim>
                                    <p:anim calcmode="lin" valueType="num">
                                      <p:cBhvr>
                                        <p:cTn id="24" dur="10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3000"/>
                            </p:stCondLst>
                            <p:childTnLst>
                              <p:par>
                                <p:cTn id="26" presetID="17" presetClass="entr" presetSubtype="2" fill="hold" nodeType="afterEffect">
                                  <p:stCondLst>
                                    <p:cond delay="0"/>
                                  </p:stCondLst>
                                  <p:childTnLst>
                                    <p:set>
                                      <p:cBhvr>
                                        <p:cTn id="27" dur="1" fill="hold">
                                          <p:stCondLst>
                                            <p:cond delay="0"/>
                                          </p:stCondLst>
                                        </p:cTn>
                                        <p:tgtEl>
                                          <p:spTgt spid="2051"/>
                                        </p:tgtEl>
                                        <p:attrNameLst>
                                          <p:attrName>style.visibility</p:attrName>
                                        </p:attrNameLst>
                                      </p:cBhvr>
                                      <p:to>
                                        <p:strVal val="visible"/>
                                      </p:to>
                                    </p:set>
                                    <p:anim calcmode="lin" valueType="num">
                                      <p:cBhvr>
                                        <p:cTn id="28" dur="1000" fill="hold"/>
                                        <p:tgtEl>
                                          <p:spTgt spid="2051"/>
                                        </p:tgtEl>
                                        <p:attrNameLst>
                                          <p:attrName>ppt_x</p:attrName>
                                        </p:attrNameLst>
                                      </p:cBhvr>
                                      <p:tavLst>
                                        <p:tav tm="0">
                                          <p:val>
                                            <p:strVal val="#ppt_x+#ppt_w/2"/>
                                          </p:val>
                                        </p:tav>
                                        <p:tav tm="100000">
                                          <p:val>
                                            <p:strVal val="#ppt_x"/>
                                          </p:val>
                                        </p:tav>
                                      </p:tavLst>
                                    </p:anim>
                                    <p:anim calcmode="lin" valueType="num">
                                      <p:cBhvr>
                                        <p:cTn id="29" dur="1000" fill="hold"/>
                                        <p:tgtEl>
                                          <p:spTgt spid="2051"/>
                                        </p:tgtEl>
                                        <p:attrNameLst>
                                          <p:attrName>ppt_y</p:attrName>
                                        </p:attrNameLst>
                                      </p:cBhvr>
                                      <p:tavLst>
                                        <p:tav tm="0">
                                          <p:val>
                                            <p:strVal val="#ppt_y"/>
                                          </p:val>
                                        </p:tav>
                                        <p:tav tm="100000">
                                          <p:val>
                                            <p:strVal val="#ppt_y"/>
                                          </p:val>
                                        </p:tav>
                                      </p:tavLst>
                                    </p:anim>
                                    <p:anim calcmode="lin" valueType="num">
                                      <p:cBhvr>
                                        <p:cTn id="30" dur="1000" fill="hold"/>
                                        <p:tgtEl>
                                          <p:spTgt spid="2051"/>
                                        </p:tgtEl>
                                        <p:attrNameLst>
                                          <p:attrName>ppt_w</p:attrName>
                                        </p:attrNameLst>
                                      </p:cBhvr>
                                      <p:tavLst>
                                        <p:tav tm="0">
                                          <p:val>
                                            <p:fltVal val="0"/>
                                          </p:val>
                                        </p:tav>
                                        <p:tav tm="100000">
                                          <p:val>
                                            <p:strVal val="#ppt_w"/>
                                          </p:val>
                                        </p:tav>
                                      </p:tavLst>
                                    </p:anim>
                                    <p:anim calcmode="lin" valueType="num">
                                      <p:cBhvr>
                                        <p:cTn id="31" dur="1000" fill="hold"/>
                                        <p:tgtEl>
                                          <p:spTgt spid="2051"/>
                                        </p:tgtEl>
                                        <p:attrNameLst>
                                          <p:attrName>ppt_h</p:attrName>
                                        </p:attrNameLst>
                                      </p:cBhvr>
                                      <p:tavLst>
                                        <p:tav tm="0">
                                          <p:val>
                                            <p:strVal val="#ppt_h"/>
                                          </p:val>
                                        </p:tav>
                                        <p:tav tm="100000">
                                          <p:val>
                                            <p:strVal val="#ppt_h"/>
                                          </p:val>
                                        </p:tav>
                                      </p:tavLst>
                                    </p:anim>
                                  </p:childTnLst>
                                </p:cTn>
                              </p:par>
                            </p:childTnLst>
                          </p:cTn>
                        </p:par>
                        <p:par>
                          <p:cTn id="32" fill="hold">
                            <p:stCondLst>
                              <p:cond delay="4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1"/>
                                          </p:val>
                                        </p:tav>
                                        <p:tav tm="100000">
                                          <p:val>
                                            <p:strVal val="#ppt_x"/>
                                          </p:val>
                                        </p:tav>
                                      </p:tavLst>
                                    </p:anim>
                                    <p:anim calcmode="lin" valueType="num">
                                      <p:cBhvr>
                                        <p:cTn id="3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 pistolas y trabucos.jpg"/>
          <p:cNvPicPr>
            <a:picLocks noChangeAspect="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p:spPr>
      </p:pic>
      <p:pic>
        <p:nvPicPr>
          <p:cNvPr id="5" name="4 Imagen" descr="52 pistolas y trabucos.jpg"/>
          <p:cNvPicPr>
            <a:picLocks noChangeAspect="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p:spPr>
      </p:pic>
      <p:sp>
        <p:nvSpPr>
          <p:cNvPr id="7" name="6 CuadroTexto"/>
          <p:cNvSpPr txBox="1"/>
          <p:nvPr/>
        </p:nvSpPr>
        <p:spPr>
          <a:xfrm>
            <a:off x="683568"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 se compartía en las corralas. Desde las alegrías y penas, hasta el propio retrete. Esta vida pública fue lo que le otorgó ese carácter castizo a estas construcciones tan típicamente madrileñas.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C:\Users\Ana María\Desktop\ENAGUA.jpg"/>
          <p:cNvPicPr>
            <a:picLocks noChangeAspect="1" noChangeArrowheads="1"/>
          </p:cNvPicPr>
          <p:nvPr/>
        </p:nvPicPr>
        <p:blipFill>
          <a:blip r:embed="rId2" cstate="print"/>
          <a:srcRect/>
          <a:stretch>
            <a:fillRect/>
          </a:stretch>
        </p:blipFill>
        <p:spPr bwMode="auto">
          <a:xfrm>
            <a:off x="0" y="11113"/>
            <a:ext cx="5003800" cy="5703887"/>
          </a:xfrm>
          <a:prstGeom prst="rect">
            <a:avLst/>
          </a:prstGeom>
          <a:noFill/>
          <a:ln w="9525">
            <a:noFill/>
            <a:miter lim="800000"/>
            <a:headEnd/>
            <a:tailEnd/>
          </a:ln>
        </p:spPr>
      </p:pic>
      <p:pic>
        <p:nvPicPr>
          <p:cNvPr id="6" name="Picture 5" descr="C:\Users\Ana María\Desktop\ENAGUA.jpg"/>
          <p:cNvPicPr>
            <a:picLocks noChangeAspect="1" noChangeArrowheads="1"/>
          </p:cNvPicPr>
          <p:nvPr/>
        </p:nvPicPr>
        <p:blipFill>
          <a:blip r:embed="rId2" cstate="print"/>
          <a:srcRect/>
          <a:stretch>
            <a:fillRect/>
          </a:stretch>
        </p:blipFill>
        <p:spPr bwMode="auto">
          <a:xfrm>
            <a:off x="0" y="11113"/>
            <a:ext cx="5003800" cy="5703887"/>
          </a:xfrm>
          <a:prstGeom prst="rect">
            <a:avLst/>
          </a:prstGeom>
          <a:noFill/>
          <a:ln w="9525">
            <a:noFill/>
            <a:miter lim="800000"/>
            <a:headEnd/>
            <a:tailEnd/>
          </a:ln>
        </p:spPr>
      </p:pic>
      <p:pic>
        <p:nvPicPr>
          <p:cNvPr id="7" name="Picture 5" descr="C:\Users\Ana María\Desktop\ENAGUA.jpg"/>
          <p:cNvPicPr>
            <a:picLocks noChangeAspect="1" noChangeArrowheads="1"/>
          </p:cNvPicPr>
          <p:nvPr/>
        </p:nvPicPr>
        <p:blipFill>
          <a:blip r:embed="rId2" cstate="print"/>
          <a:srcRect/>
          <a:stretch>
            <a:fillRect/>
          </a:stretch>
        </p:blipFill>
        <p:spPr bwMode="auto">
          <a:xfrm>
            <a:off x="0" y="11113"/>
            <a:ext cx="5003800" cy="5703887"/>
          </a:xfrm>
          <a:prstGeom prst="rect">
            <a:avLst/>
          </a:prstGeom>
          <a:noFill/>
          <a:ln w="9525">
            <a:noFill/>
            <a:miter lim="800000"/>
            <a:headEnd/>
            <a:tailEnd/>
          </a:ln>
        </p:spPr>
      </p:pic>
      <p:sp>
        <p:nvSpPr>
          <p:cNvPr id="8" name="7 CuadroTexto"/>
          <p:cNvSpPr txBox="1"/>
          <p:nvPr/>
        </p:nvSpPr>
        <p:spPr>
          <a:xfrm>
            <a:off x="5148064" y="1345332"/>
            <a:ext cx="3744416" cy="3785652"/>
          </a:xfrm>
          <a:prstGeom prst="rect">
            <a:avLst/>
          </a:prstGeom>
          <a:noFill/>
        </p:spPr>
        <p:txBody>
          <a:bodyPr wrap="squar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rPr>
              <a:t>Asomarse al balcón y hablar con el vecino era el día a día de los habitantes de estas viviendas. Discutir por las cuerdas de tender la ropa también formaba parte de la rutina diaria de los que habitaban en las corralas de Madrid.</a:t>
            </a:r>
            <a:endParaRPr lang="es-ES" sz="24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7000">
        <p14:vortex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9221"/>
                                        </p:tgtEl>
                                      </p:cBhvr>
                                    </p:animEffect>
                                    <p:set>
                                      <p:cBhvr>
                                        <p:cTn id="7" dur="1" fill="hold">
                                          <p:stCondLst>
                                            <p:cond delay="2999"/>
                                          </p:stCondLst>
                                        </p:cTn>
                                        <p:tgtEl>
                                          <p:spTgt spid="9221"/>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4000"/>
                                        <p:tgtEl>
                                          <p:spTgt spid="6"/>
                                        </p:tgtEl>
                                      </p:cBhvr>
                                    </p:animEffect>
                                  </p:childTnLst>
                                </p:cTn>
                              </p:par>
                              <p:par>
                                <p:cTn id="11" presetID="23" presetClass="entr" presetSubtype="27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4000" fill="hold"/>
                                        <p:tgtEl>
                                          <p:spTgt spid="7"/>
                                        </p:tgtEl>
                                        <p:attrNameLst>
                                          <p:attrName>ppt_w</p:attrName>
                                        </p:attrNameLst>
                                      </p:cBhvr>
                                      <p:tavLst>
                                        <p:tav tm="0">
                                          <p:val>
                                            <p:strVal val="2/3*#ppt_w"/>
                                          </p:val>
                                        </p:tav>
                                        <p:tav tm="100000">
                                          <p:val>
                                            <p:strVal val="#ppt_w"/>
                                          </p:val>
                                        </p:tav>
                                      </p:tavLst>
                                    </p:anim>
                                    <p:anim calcmode="lin" valueType="num">
                                      <p:cBhvr>
                                        <p:cTn id="14" dur="4000" fill="hold"/>
                                        <p:tgtEl>
                                          <p:spTgt spid="7"/>
                                        </p:tgtEl>
                                        <p:attrNameLst>
                                          <p:attrName>ppt_h</p:attrName>
                                        </p:attrNameLst>
                                      </p:cBhvr>
                                      <p:tavLst>
                                        <p:tav tm="0">
                                          <p:val>
                                            <p:strVal val="2/3*#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vertical)">
                                      <p:cBhvr>
                                        <p:cTn id="17" dur="4000"/>
                                        <p:tgtEl>
                                          <p:spTgt spid="7"/>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59 tipo de armas de fueg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83568" y="4585692"/>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el tiempo, la gran familia que formaban las comunidades de vecinos organizaban eventos en los que se celebraba la castiza verbena de San Cayetano o se representaban las zarzuelas más famosas de la época.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1160">
                                          <p:stCondLst>
                                            <p:cond delay="0"/>
                                          </p:stCondLst>
                                        </p:cTn>
                                        <p:tgtEl>
                                          <p:spTgt spid="3"/>
                                        </p:tgtEl>
                                      </p:cBhvr>
                                    </p:animEffect>
                                    <p:anim calcmode="lin" valueType="num">
                                      <p:cBhvr>
                                        <p:cTn id="8" dur="3644"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132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1328" tmFilter="0, 0; 0.125,0.2665; 0.25,0.4; 0.375,0.465; 0.5,0.5;  0.625,0.535; 0.75,0.6; 0.875,0.7335; 1,1">
                                          <p:stCondLst>
                                            <p:cond delay="1328"/>
                                          </p:stCondLst>
                                        </p:cTn>
                                        <p:tgtEl>
                                          <p:spTgt spid="3"/>
                                        </p:tgtEl>
                                        <p:attrNameLst>
                                          <p:attrName>ppt_y</p:attrName>
                                        </p:attrNameLst>
                                      </p:cBhvr>
                                      <p:tavLst>
                                        <p:tav tm="0" fmla="#ppt_y-sin(pi*$)/9">
                                          <p:val>
                                            <p:fltVal val="0"/>
                                          </p:val>
                                        </p:tav>
                                        <p:tav tm="100000">
                                          <p:val>
                                            <p:fltVal val="1"/>
                                          </p:val>
                                        </p:tav>
                                      </p:tavLst>
                                    </p:anim>
                                    <p:anim calcmode="lin" valueType="num">
                                      <p:cBhvr>
                                        <p:cTn id="11" dur="664" tmFilter="0, 0; 0.125,0.2665; 0.25,0.4; 0.375,0.465; 0.5,0.5;  0.625,0.535; 0.75,0.6; 0.875,0.7335; 1,1">
                                          <p:stCondLst>
                                            <p:cond delay="2648"/>
                                          </p:stCondLst>
                                        </p:cTn>
                                        <p:tgtEl>
                                          <p:spTgt spid="3"/>
                                        </p:tgtEl>
                                        <p:attrNameLst>
                                          <p:attrName>ppt_y</p:attrName>
                                        </p:attrNameLst>
                                      </p:cBhvr>
                                      <p:tavLst>
                                        <p:tav tm="0" fmla="#ppt_y-sin(pi*$)/27">
                                          <p:val>
                                            <p:fltVal val="0"/>
                                          </p:val>
                                        </p:tav>
                                        <p:tav tm="100000">
                                          <p:val>
                                            <p:fltVal val="1"/>
                                          </p:val>
                                        </p:tav>
                                      </p:tavLst>
                                    </p:anim>
                                    <p:anim calcmode="lin" valueType="num">
                                      <p:cBhvr>
                                        <p:cTn id="12" dur="328" tmFilter="0, 0; 0.125,0.2665; 0.25,0.4; 0.375,0.465; 0.5,0.5;  0.625,0.535; 0.75,0.6; 0.875,0.7335; 1,1">
                                          <p:stCondLst>
                                            <p:cond delay="3312"/>
                                          </p:stCondLst>
                                        </p:cTn>
                                        <p:tgtEl>
                                          <p:spTgt spid="3"/>
                                        </p:tgtEl>
                                        <p:attrNameLst>
                                          <p:attrName>ppt_y</p:attrName>
                                        </p:attrNameLst>
                                      </p:cBhvr>
                                      <p:tavLst>
                                        <p:tav tm="0" fmla="#ppt_y-sin(pi*$)/81">
                                          <p:val>
                                            <p:fltVal val="0"/>
                                          </p:val>
                                        </p:tav>
                                        <p:tav tm="100000">
                                          <p:val>
                                            <p:fltVal val="1"/>
                                          </p:val>
                                        </p:tav>
                                      </p:tavLst>
                                    </p:anim>
                                    <p:animScale>
                                      <p:cBhvr>
                                        <p:cTn id="13" dur="52">
                                          <p:stCondLst>
                                            <p:cond delay="1300"/>
                                          </p:stCondLst>
                                        </p:cTn>
                                        <p:tgtEl>
                                          <p:spTgt spid="3"/>
                                        </p:tgtEl>
                                      </p:cBhvr>
                                      <p:to x="100000" y="60000"/>
                                    </p:animScale>
                                    <p:animScale>
                                      <p:cBhvr>
                                        <p:cTn id="14" dur="332" decel="50000">
                                          <p:stCondLst>
                                            <p:cond delay="1352"/>
                                          </p:stCondLst>
                                        </p:cTn>
                                        <p:tgtEl>
                                          <p:spTgt spid="3"/>
                                        </p:tgtEl>
                                      </p:cBhvr>
                                      <p:to x="100000" y="100000"/>
                                    </p:animScale>
                                    <p:animScale>
                                      <p:cBhvr>
                                        <p:cTn id="15" dur="52">
                                          <p:stCondLst>
                                            <p:cond delay="2624"/>
                                          </p:stCondLst>
                                        </p:cTn>
                                        <p:tgtEl>
                                          <p:spTgt spid="3"/>
                                        </p:tgtEl>
                                      </p:cBhvr>
                                      <p:to x="100000" y="80000"/>
                                    </p:animScale>
                                    <p:animScale>
                                      <p:cBhvr>
                                        <p:cTn id="16" dur="332" decel="50000">
                                          <p:stCondLst>
                                            <p:cond delay="2676"/>
                                          </p:stCondLst>
                                        </p:cTn>
                                        <p:tgtEl>
                                          <p:spTgt spid="3"/>
                                        </p:tgtEl>
                                      </p:cBhvr>
                                      <p:to x="100000" y="100000"/>
                                    </p:animScale>
                                    <p:animScale>
                                      <p:cBhvr>
                                        <p:cTn id="17" dur="52">
                                          <p:stCondLst>
                                            <p:cond delay="3284"/>
                                          </p:stCondLst>
                                        </p:cTn>
                                        <p:tgtEl>
                                          <p:spTgt spid="3"/>
                                        </p:tgtEl>
                                      </p:cBhvr>
                                      <p:to x="100000" y="90000"/>
                                    </p:animScale>
                                    <p:animScale>
                                      <p:cBhvr>
                                        <p:cTn id="18" dur="332" decel="50000">
                                          <p:stCondLst>
                                            <p:cond delay="3336"/>
                                          </p:stCondLst>
                                        </p:cTn>
                                        <p:tgtEl>
                                          <p:spTgt spid="3"/>
                                        </p:tgtEl>
                                      </p:cBhvr>
                                      <p:to x="100000" y="100000"/>
                                    </p:animScale>
                                    <p:animScale>
                                      <p:cBhvr>
                                        <p:cTn id="19" dur="52">
                                          <p:stCondLst>
                                            <p:cond delay="3616"/>
                                          </p:stCondLst>
                                        </p:cTn>
                                        <p:tgtEl>
                                          <p:spTgt spid="3"/>
                                        </p:tgtEl>
                                      </p:cBhvr>
                                      <p:to x="100000" y="95000"/>
                                    </p:animScale>
                                    <p:animScale>
                                      <p:cBhvr>
                                        <p:cTn id="20" dur="332" decel="50000">
                                          <p:stCondLst>
                                            <p:cond delay="3668"/>
                                          </p:stCondLst>
                                        </p:cTn>
                                        <p:tgtEl>
                                          <p:spTgt spid="3"/>
                                        </p:tgtEl>
                                      </p:cBhvr>
                                      <p:to x="100000" y="100000"/>
                                    </p:animScale>
                                  </p:childTnLst>
                                </p:cTn>
                              </p:par>
                              <p:par>
                                <p:cTn id="21" presetID="30" presetClass="entr" presetSubtype="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3200" decel="100000"/>
                                        <p:tgtEl>
                                          <p:spTgt spid="3"/>
                                        </p:tgtEl>
                                      </p:cBhvr>
                                    </p:animEffect>
                                    <p:anim calcmode="lin" valueType="num">
                                      <p:cBhvr>
                                        <p:cTn id="24" dur="3200" decel="100000" fill="hold"/>
                                        <p:tgtEl>
                                          <p:spTgt spid="3"/>
                                        </p:tgtEl>
                                        <p:attrNameLst>
                                          <p:attrName>style.rotation</p:attrName>
                                        </p:attrNameLst>
                                      </p:cBhvr>
                                      <p:tavLst>
                                        <p:tav tm="0">
                                          <p:val>
                                            <p:fltVal val="-90"/>
                                          </p:val>
                                        </p:tav>
                                        <p:tav tm="100000">
                                          <p:val>
                                            <p:fltVal val="0"/>
                                          </p:val>
                                        </p:tav>
                                      </p:tavLst>
                                    </p:anim>
                                    <p:anim calcmode="lin" valueType="num">
                                      <p:cBhvr>
                                        <p:cTn id="25" dur="3200" decel="100000" fill="hold"/>
                                        <p:tgtEl>
                                          <p:spTgt spid="3"/>
                                        </p:tgtEl>
                                        <p:attrNameLst>
                                          <p:attrName>ppt_x</p:attrName>
                                        </p:attrNameLst>
                                      </p:cBhvr>
                                      <p:tavLst>
                                        <p:tav tm="0">
                                          <p:val>
                                            <p:strVal val="#ppt_x+0.4"/>
                                          </p:val>
                                        </p:tav>
                                        <p:tav tm="100000">
                                          <p:val>
                                            <p:strVal val="#ppt_x-0.05"/>
                                          </p:val>
                                        </p:tav>
                                      </p:tavLst>
                                    </p:anim>
                                    <p:anim calcmode="lin" valueType="num">
                                      <p:cBhvr>
                                        <p:cTn id="26" dur="3200" decel="100000" fill="hold"/>
                                        <p:tgtEl>
                                          <p:spTgt spid="3"/>
                                        </p:tgtEl>
                                        <p:attrNameLst>
                                          <p:attrName>ppt_y</p:attrName>
                                        </p:attrNameLst>
                                      </p:cBhvr>
                                      <p:tavLst>
                                        <p:tav tm="0">
                                          <p:val>
                                            <p:strVal val="#ppt_y-0.4"/>
                                          </p:val>
                                        </p:tav>
                                        <p:tav tm="100000">
                                          <p:val>
                                            <p:strVal val="#ppt_y+0.1"/>
                                          </p:val>
                                        </p:tav>
                                      </p:tavLst>
                                    </p:anim>
                                    <p:anim calcmode="lin" valueType="num">
                                      <p:cBhvr>
                                        <p:cTn id="27" dur="800" accel="100000" fill="hold">
                                          <p:stCondLst>
                                            <p:cond delay="3200"/>
                                          </p:stCondLst>
                                        </p:cTn>
                                        <p:tgtEl>
                                          <p:spTgt spid="3"/>
                                        </p:tgtEl>
                                        <p:attrNameLst>
                                          <p:attrName>ppt_x</p:attrName>
                                        </p:attrNameLst>
                                      </p:cBhvr>
                                      <p:tavLst>
                                        <p:tav tm="0">
                                          <p:val>
                                            <p:strVal val="#ppt_x-0.05"/>
                                          </p:val>
                                        </p:tav>
                                        <p:tav tm="100000">
                                          <p:val>
                                            <p:strVal val="#ppt_x"/>
                                          </p:val>
                                        </p:tav>
                                      </p:tavLst>
                                    </p:anim>
                                    <p:anim calcmode="lin" valueType="num">
                                      <p:cBhvr>
                                        <p:cTn id="28" dur="800" accel="100000" fill="hold">
                                          <p:stCondLst>
                                            <p:cond delay="3200"/>
                                          </p:stCondLst>
                                        </p:cTn>
                                        <p:tgtEl>
                                          <p:spTgt spid="3"/>
                                        </p:tgtEl>
                                        <p:attrNameLst>
                                          <p:attrName>ppt_y</p:attrName>
                                        </p:attrNameLst>
                                      </p:cBhvr>
                                      <p:tavLst>
                                        <p:tav tm="0">
                                          <p:val>
                                            <p:strVal val="#ppt_y+0.1"/>
                                          </p:val>
                                        </p:tav>
                                        <p:tav tm="100000">
                                          <p:val>
                                            <p:strVal val="#ppt_y"/>
                                          </p:val>
                                        </p:tav>
                                      </p:tavLst>
                                    </p:anim>
                                  </p:childTnLst>
                                </p:cTn>
                              </p:par>
                              <p:par>
                                <p:cTn id="29" presetID="15" presetClass="entr" presetSubtype="0"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4000" fill="hold"/>
                                        <p:tgtEl>
                                          <p:spTgt spid="3"/>
                                        </p:tgtEl>
                                        <p:attrNameLst>
                                          <p:attrName>ppt_w</p:attrName>
                                        </p:attrNameLst>
                                      </p:cBhvr>
                                      <p:tavLst>
                                        <p:tav tm="0">
                                          <p:val>
                                            <p:fltVal val="0"/>
                                          </p:val>
                                        </p:tav>
                                        <p:tav tm="100000">
                                          <p:val>
                                            <p:strVal val="#ppt_w"/>
                                          </p:val>
                                        </p:tav>
                                      </p:tavLst>
                                    </p:anim>
                                    <p:anim calcmode="lin" valueType="num">
                                      <p:cBhvr>
                                        <p:cTn id="32" dur="4000" fill="hold"/>
                                        <p:tgtEl>
                                          <p:spTgt spid="3"/>
                                        </p:tgtEl>
                                        <p:attrNameLst>
                                          <p:attrName>ppt_h</p:attrName>
                                        </p:attrNameLst>
                                      </p:cBhvr>
                                      <p:tavLst>
                                        <p:tav tm="0">
                                          <p:val>
                                            <p:fltVal val="0"/>
                                          </p:val>
                                        </p:tav>
                                        <p:tav tm="100000">
                                          <p:val>
                                            <p:strVal val="#ppt_h"/>
                                          </p:val>
                                        </p:tav>
                                      </p:tavLst>
                                    </p:anim>
                                    <p:anim calcmode="lin" valueType="num">
                                      <p:cBhvr>
                                        <p:cTn id="33" dur="4000" fill="hold"/>
                                        <p:tgtEl>
                                          <p:spTgt spid="3"/>
                                        </p:tgtEl>
                                        <p:attrNameLst>
                                          <p:attrName>ppt_x</p:attrName>
                                        </p:attrNameLst>
                                      </p:cBhvr>
                                      <p:tavLst>
                                        <p:tav tm="0" fmla="#ppt_x+(cos(-2*pi*(1-$))*-#ppt_x-sin(-2*pi*(1-$))*(1-#ppt_y))*(1-$)">
                                          <p:val>
                                            <p:fltVal val="0"/>
                                          </p:val>
                                        </p:tav>
                                        <p:tav tm="100000">
                                          <p:val>
                                            <p:fltVal val="1"/>
                                          </p:val>
                                        </p:tav>
                                      </p:tavLst>
                                    </p:anim>
                                    <p:anim calcmode="lin" valueType="num">
                                      <p:cBhvr>
                                        <p:cTn id="34" dur="400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35" fill="hold">
                            <p:stCondLst>
                              <p:cond delay="4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anim calcmode="lin" valueType="num">
                                      <p:cBhvr>
                                        <p:cTn id="39" dur="1000" fill="hold"/>
                                        <p:tgtEl>
                                          <p:spTgt spid="6"/>
                                        </p:tgtEl>
                                        <p:attrNameLst>
                                          <p:attrName>ppt_x</p:attrName>
                                        </p:attrNameLst>
                                      </p:cBhvr>
                                      <p:tavLst>
                                        <p:tav tm="0">
                                          <p:val>
                                            <p:strVal val="#ppt_x-.1"/>
                                          </p:val>
                                        </p:tav>
                                        <p:tav tm="100000">
                                          <p:val>
                                            <p:strVal val="#ppt_x"/>
                                          </p:val>
                                        </p:tav>
                                      </p:tavLst>
                                    </p:anim>
                                    <p:anim calcmode="lin" valueType="num">
                                      <p:cBhvr>
                                        <p:cTn id="4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na María\Desktop\leto_zhara_more_plyazh_palmy_pesok.jpg"/>
          <p:cNvPicPr>
            <a:picLocks noChangeAspect="1" noChangeArrowheads="1"/>
          </p:cNvPicPr>
          <p:nvPr/>
        </p:nvPicPr>
        <p:blipFill>
          <a:blip r:embed="rId2" cstate="print"/>
          <a:srcRect r="50000" b="50381"/>
          <a:stretch>
            <a:fillRect/>
          </a:stretch>
        </p:blipFill>
        <p:spPr bwMode="auto">
          <a:xfrm>
            <a:off x="0" y="-263525"/>
            <a:ext cx="4572000" cy="3121025"/>
          </a:xfrm>
          <a:prstGeom prst="rect">
            <a:avLst/>
          </a:prstGeom>
          <a:noFill/>
          <a:ln w="9525">
            <a:noFill/>
            <a:miter lim="800000"/>
            <a:headEnd/>
            <a:tailEnd/>
          </a:ln>
        </p:spPr>
      </p:pic>
      <p:pic>
        <p:nvPicPr>
          <p:cNvPr id="3" name="Picture 6" descr="C:\Users\Ana María\Desktop\leto_zhara_more_plyazh_palmy_pesok.jpg"/>
          <p:cNvPicPr>
            <a:picLocks noChangeAspect="1" noChangeArrowheads="1"/>
          </p:cNvPicPr>
          <p:nvPr/>
        </p:nvPicPr>
        <p:blipFill>
          <a:blip r:embed="rId2" cstate="print"/>
          <a:srcRect l="50000" b="50381"/>
          <a:stretch>
            <a:fillRect/>
          </a:stretch>
        </p:blipFill>
        <p:spPr bwMode="auto">
          <a:xfrm>
            <a:off x="4572000" y="-263525"/>
            <a:ext cx="4572000" cy="3121025"/>
          </a:xfrm>
          <a:prstGeom prst="rect">
            <a:avLst/>
          </a:prstGeom>
          <a:noFill/>
          <a:ln w="9525">
            <a:noFill/>
            <a:miter lim="800000"/>
            <a:headEnd/>
            <a:tailEnd/>
          </a:ln>
        </p:spPr>
      </p:pic>
      <p:pic>
        <p:nvPicPr>
          <p:cNvPr id="4" name="Picture 6" descr="C:\Users\Ana María\Desktop\leto_zhara_more_plyazh_palmy_pesok.jpg"/>
          <p:cNvPicPr>
            <a:picLocks noChangeAspect="1" noChangeArrowheads="1"/>
          </p:cNvPicPr>
          <p:nvPr/>
        </p:nvPicPr>
        <p:blipFill>
          <a:blip r:embed="rId2" cstate="print"/>
          <a:srcRect t="50381" r="50000"/>
          <a:stretch>
            <a:fillRect/>
          </a:stretch>
        </p:blipFill>
        <p:spPr bwMode="auto">
          <a:xfrm>
            <a:off x="0" y="2857500"/>
            <a:ext cx="4572000" cy="3121025"/>
          </a:xfrm>
          <a:prstGeom prst="rect">
            <a:avLst/>
          </a:prstGeom>
          <a:noFill/>
          <a:ln w="9525">
            <a:noFill/>
            <a:miter lim="800000"/>
            <a:headEnd/>
            <a:tailEnd/>
          </a:ln>
        </p:spPr>
      </p:pic>
      <p:pic>
        <p:nvPicPr>
          <p:cNvPr id="5" name="Picture 6" descr="C:\Users\Ana María\Desktop\leto_zhara_more_plyazh_palmy_pesok.jpg"/>
          <p:cNvPicPr>
            <a:picLocks noChangeAspect="1" noChangeArrowheads="1"/>
          </p:cNvPicPr>
          <p:nvPr/>
        </p:nvPicPr>
        <p:blipFill>
          <a:blip r:embed="rId2" cstate="print"/>
          <a:srcRect l="50000" t="49808"/>
          <a:stretch>
            <a:fillRect/>
          </a:stretch>
        </p:blipFill>
        <p:spPr bwMode="auto">
          <a:xfrm>
            <a:off x="4572000" y="2857500"/>
            <a:ext cx="4572000" cy="3121025"/>
          </a:xfrm>
          <a:prstGeom prst="rect">
            <a:avLst/>
          </a:prstGeom>
          <a:noFill/>
          <a:ln w="9525">
            <a:noFill/>
            <a:miter lim="800000"/>
            <a:headEnd/>
            <a:tailEnd/>
          </a:ln>
        </p:spPr>
      </p:pic>
      <p:sp>
        <p:nvSpPr>
          <p:cNvPr id="6" name="5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Solía ser habitual que se reunieran varias familias en la casa del que disponía de una fuente de calor. En el verano, lo contrario, se asaban dentro y tenían que </a:t>
            </a:r>
            <a:r>
              <a:rPr lang="es-ES" i="1" dirty="0" smtClean="0">
                <a:effectLst>
                  <a:glow rad="101600">
                    <a:srgbClr val="C00000">
                      <a:alpha val="60000"/>
                    </a:srgbClr>
                  </a:glow>
                  <a:outerShdw blurRad="38100" dist="38100" dir="2700000" algn="tl">
                    <a:srgbClr val="000000">
                      <a:alpha val="43137"/>
                    </a:srgbClr>
                  </a:outerShdw>
                </a:effectLst>
              </a:rPr>
              <a:t>salir </a:t>
            </a:r>
            <a:r>
              <a:rPr lang="es-ES" i="1" dirty="0" smtClean="0">
                <a:effectLst>
                  <a:glow rad="101600">
                    <a:srgbClr val="C00000">
                      <a:alpha val="60000"/>
                    </a:srgbClr>
                  </a:glow>
                  <a:outerShdw blurRad="38100" dist="38100" dir="2700000" algn="tl">
                    <a:srgbClr val="000000">
                      <a:alpha val="43137"/>
                    </a:srgbClr>
                  </a:outerShdw>
                </a:effectLst>
              </a:rPr>
              <a:t>a tomar el fresco a las calles.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5000">
        <p14:vortex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4000"/>
                                        <p:tgtEl>
                                          <p:spTgt spid="2"/>
                                        </p:tgtEl>
                                      </p:cBhvr>
                                    </p:animEffect>
                                  </p:childTnLst>
                                </p:cTn>
                              </p:par>
                              <p:par>
                                <p:cTn id="8" presetID="2" presetClass="entr" presetSubtype="9"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4000" fill="hold"/>
                                        <p:tgtEl>
                                          <p:spTgt spid="2"/>
                                        </p:tgtEl>
                                        <p:attrNameLst>
                                          <p:attrName>ppt_x</p:attrName>
                                        </p:attrNameLst>
                                      </p:cBhvr>
                                      <p:tavLst>
                                        <p:tav tm="0">
                                          <p:val>
                                            <p:strVal val="0-#ppt_w/2"/>
                                          </p:val>
                                        </p:tav>
                                        <p:tav tm="100000">
                                          <p:val>
                                            <p:strVal val="#ppt_x"/>
                                          </p:val>
                                        </p:tav>
                                      </p:tavLst>
                                    </p:anim>
                                    <p:anim calcmode="lin" valueType="num">
                                      <p:cBhvr additive="base">
                                        <p:cTn id="11" dur="4000" fill="hold"/>
                                        <p:tgtEl>
                                          <p:spTgt spid="2"/>
                                        </p:tgtEl>
                                        <p:attrNameLst>
                                          <p:attrName>ppt_y</p:attrName>
                                        </p:attrNameLst>
                                      </p:cBhvr>
                                      <p:tavLst>
                                        <p:tav tm="0">
                                          <p:val>
                                            <p:strVal val="0-#ppt_h/2"/>
                                          </p:val>
                                        </p:tav>
                                        <p:tav tm="100000">
                                          <p:val>
                                            <p:strVal val="#ppt_y"/>
                                          </p:val>
                                        </p:tav>
                                      </p:tavLst>
                                    </p:anim>
                                  </p:childTnLst>
                                </p:cTn>
                              </p:par>
                              <p:par>
                                <p:cTn id="12" presetID="8" presetClass="emph" presetSubtype="0" fill="hold" nodeType="withEffect">
                                  <p:stCondLst>
                                    <p:cond delay="0"/>
                                  </p:stCondLst>
                                  <p:childTnLst>
                                    <p:animRot by="-21600000">
                                      <p:cBhvr>
                                        <p:cTn id="13" dur="4000" fill="hold"/>
                                        <p:tgtEl>
                                          <p:spTgt spid="2"/>
                                        </p:tgtEl>
                                        <p:attrNameLst>
                                          <p:attrName>r</p:attrName>
                                        </p:attrNameLst>
                                      </p:cBhvr>
                                    </p:animRot>
                                  </p:childTnLst>
                                </p:cTn>
                              </p:par>
                              <p:par>
                                <p:cTn id="14" presetID="4" presetClass="entr" presetSubtype="16"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box(in)">
                                      <p:cBhvr>
                                        <p:cTn id="16" dur="4000"/>
                                        <p:tgtEl>
                                          <p:spTgt spid="3"/>
                                        </p:tgtEl>
                                      </p:cBhvr>
                                    </p:animEffect>
                                  </p:childTnLst>
                                </p:cTn>
                              </p:par>
                              <p:par>
                                <p:cTn id="17" presetID="2" presetClass="entr" presetSubtype="3"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4000" fill="hold"/>
                                        <p:tgtEl>
                                          <p:spTgt spid="3"/>
                                        </p:tgtEl>
                                        <p:attrNameLst>
                                          <p:attrName>ppt_x</p:attrName>
                                        </p:attrNameLst>
                                      </p:cBhvr>
                                      <p:tavLst>
                                        <p:tav tm="0">
                                          <p:val>
                                            <p:strVal val="1+#ppt_w/2"/>
                                          </p:val>
                                        </p:tav>
                                        <p:tav tm="100000">
                                          <p:val>
                                            <p:strVal val="#ppt_x"/>
                                          </p:val>
                                        </p:tav>
                                      </p:tavLst>
                                    </p:anim>
                                    <p:anim calcmode="lin" valueType="num">
                                      <p:cBhvr additive="base">
                                        <p:cTn id="20" dur="4000" fill="hold"/>
                                        <p:tgtEl>
                                          <p:spTgt spid="3"/>
                                        </p:tgtEl>
                                        <p:attrNameLst>
                                          <p:attrName>ppt_y</p:attrName>
                                        </p:attrNameLst>
                                      </p:cBhvr>
                                      <p:tavLst>
                                        <p:tav tm="0">
                                          <p:val>
                                            <p:strVal val="0-#ppt_h/2"/>
                                          </p:val>
                                        </p:tav>
                                        <p:tav tm="100000">
                                          <p:val>
                                            <p:strVal val="#ppt_y"/>
                                          </p:val>
                                        </p:tav>
                                      </p:tavLst>
                                    </p:anim>
                                  </p:childTnLst>
                                </p:cTn>
                              </p:par>
                              <p:par>
                                <p:cTn id="21" presetID="8" presetClass="emph" presetSubtype="0" fill="hold" nodeType="withEffect">
                                  <p:stCondLst>
                                    <p:cond delay="0"/>
                                  </p:stCondLst>
                                  <p:childTnLst>
                                    <p:animRot by="21600000">
                                      <p:cBhvr>
                                        <p:cTn id="22" dur="4000" fill="hold"/>
                                        <p:tgtEl>
                                          <p:spTgt spid="3"/>
                                        </p:tgtEl>
                                        <p:attrNameLst>
                                          <p:attrName>r</p:attrName>
                                        </p:attrNameLst>
                                      </p:cBhvr>
                                    </p:animRot>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4000"/>
                                        <p:tgtEl>
                                          <p:spTgt spid="4"/>
                                        </p:tgtEl>
                                      </p:cBhvr>
                                    </p:animEffect>
                                  </p:childTnLst>
                                </p:cTn>
                              </p:par>
                              <p:par>
                                <p:cTn id="26" presetID="2" presetClass="entr" presetSubtype="1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4000" fill="hold"/>
                                        <p:tgtEl>
                                          <p:spTgt spid="4"/>
                                        </p:tgtEl>
                                        <p:attrNameLst>
                                          <p:attrName>ppt_x</p:attrName>
                                        </p:attrNameLst>
                                      </p:cBhvr>
                                      <p:tavLst>
                                        <p:tav tm="0">
                                          <p:val>
                                            <p:strVal val="0-#ppt_w/2"/>
                                          </p:val>
                                        </p:tav>
                                        <p:tav tm="100000">
                                          <p:val>
                                            <p:strVal val="#ppt_x"/>
                                          </p:val>
                                        </p:tav>
                                      </p:tavLst>
                                    </p:anim>
                                    <p:anim calcmode="lin" valueType="num">
                                      <p:cBhvr additive="base">
                                        <p:cTn id="29" dur="4000" fill="hold"/>
                                        <p:tgtEl>
                                          <p:spTgt spid="4"/>
                                        </p:tgtEl>
                                        <p:attrNameLst>
                                          <p:attrName>ppt_y</p:attrName>
                                        </p:attrNameLst>
                                      </p:cBhvr>
                                      <p:tavLst>
                                        <p:tav tm="0">
                                          <p:val>
                                            <p:strVal val="1+#ppt_h/2"/>
                                          </p:val>
                                        </p:tav>
                                        <p:tav tm="100000">
                                          <p:val>
                                            <p:strVal val="#ppt_y"/>
                                          </p:val>
                                        </p:tav>
                                      </p:tavLst>
                                    </p:anim>
                                  </p:childTnLst>
                                </p:cTn>
                              </p:par>
                              <p:par>
                                <p:cTn id="30" presetID="8" presetClass="emph" presetSubtype="0" fill="hold" nodeType="withEffect">
                                  <p:stCondLst>
                                    <p:cond delay="0"/>
                                  </p:stCondLst>
                                  <p:childTnLst>
                                    <p:animRot by="21600000">
                                      <p:cBhvr>
                                        <p:cTn id="31" dur="4000" fill="hold"/>
                                        <p:tgtEl>
                                          <p:spTgt spid="4"/>
                                        </p:tgtEl>
                                        <p:attrNameLst>
                                          <p:attrName>r</p:attrName>
                                        </p:attrNameLst>
                                      </p:cBhvr>
                                    </p:animRot>
                                  </p:childTnLst>
                                </p:cTn>
                              </p:par>
                              <p:par>
                                <p:cTn id="32" presetID="4" presetClass="entr" presetSubtype="16"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ox(in)">
                                      <p:cBhvr>
                                        <p:cTn id="34" dur="4000"/>
                                        <p:tgtEl>
                                          <p:spTgt spid="5"/>
                                        </p:tgtEl>
                                      </p:cBhvr>
                                    </p:animEffect>
                                  </p:childTnLst>
                                </p:cTn>
                              </p:par>
                              <p:par>
                                <p:cTn id="35" presetID="2" presetClass="entr" presetSubtype="6"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4000" fill="hold"/>
                                        <p:tgtEl>
                                          <p:spTgt spid="5"/>
                                        </p:tgtEl>
                                        <p:attrNameLst>
                                          <p:attrName>ppt_x</p:attrName>
                                        </p:attrNameLst>
                                      </p:cBhvr>
                                      <p:tavLst>
                                        <p:tav tm="0">
                                          <p:val>
                                            <p:strVal val="1+#ppt_w/2"/>
                                          </p:val>
                                        </p:tav>
                                        <p:tav tm="100000">
                                          <p:val>
                                            <p:strVal val="#ppt_x"/>
                                          </p:val>
                                        </p:tav>
                                      </p:tavLst>
                                    </p:anim>
                                    <p:anim calcmode="lin" valueType="num">
                                      <p:cBhvr additive="base">
                                        <p:cTn id="38" dur="4000" fill="hold"/>
                                        <p:tgtEl>
                                          <p:spTgt spid="5"/>
                                        </p:tgtEl>
                                        <p:attrNameLst>
                                          <p:attrName>ppt_y</p:attrName>
                                        </p:attrNameLst>
                                      </p:cBhvr>
                                      <p:tavLst>
                                        <p:tav tm="0">
                                          <p:val>
                                            <p:strVal val="1+#ppt_h/2"/>
                                          </p:val>
                                        </p:tav>
                                        <p:tav tm="100000">
                                          <p:val>
                                            <p:strVal val="#ppt_y"/>
                                          </p:val>
                                        </p:tav>
                                      </p:tavLst>
                                    </p:anim>
                                  </p:childTnLst>
                                </p:cTn>
                              </p:par>
                              <p:par>
                                <p:cTn id="39" presetID="8" presetClass="emph" presetSubtype="0" fill="hold" nodeType="withEffect">
                                  <p:stCondLst>
                                    <p:cond delay="0"/>
                                  </p:stCondLst>
                                  <p:childTnLst>
                                    <p:animRot by="-21600000">
                                      <p:cBhvr>
                                        <p:cTn id="40" dur="4000" fill="hold"/>
                                        <p:tgtEl>
                                          <p:spTgt spid="5"/>
                                        </p:tgtEl>
                                        <p:attrNameLst>
                                          <p:attrName>r</p:attrName>
                                        </p:attrNameLst>
                                      </p:cBhvr>
                                    </p:animRot>
                                  </p:childTnLst>
                                </p:cTn>
                              </p:par>
                            </p:childTnLst>
                          </p:cTn>
                        </p:par>
                        <p:par>
                          <p:cTn id="41" fill="hold">
                            <p:stCondLst>
                              <p:cond delay="4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6"/>
                                        </p:tgtEl>
                                        <p:attrNameLst>
                                          <p:attrName>style.visibility</p:attrName>
                                        </p:attrNameLst>
                                      </p:cBhvr>
                                      <p:to>
                                        <p:strVal val="visible"/>
                                      </p:to>
                                    </p:set>
                                    <p:animEffect transition="in" filter="fade">
                                      <p:cBhvr>
                                        <p:cTn id="44" dur="1000"/>
                                        <p:tgtEl>
                                          <p:spTgt spid="6"/>
                                        </p:tgtEl>
                                      </p:cBhvr>
                                    </p:animEffect>
                                    <p:anim calcmode="lin" valueType="num">
                                      <p:cBhvr>
                                        <p:cTn id="45" dur="1000" fill="hold"/>
                                        <p:tgtEl>
                                          <p:spTgt spid="6"/>
                                        </p:tgtEl>
                                        <p:attrNameLst>
                                          <p:attrName>ppt_x</p:attrName>
                                        </p:attrNameLst>
                                      </p:cBhvr>
                                      <p:tavLst>
                                        <p:tav tm="0">
                                          <p:val>
                                            <p:strVal val="#ppt_x-.1"/>
                                          </p:val>
                                        </p:tav>
                                        <p:tav tm="100000">
                                          <p:val>
                                            <p:strVal val="#ppt_x"/>
                                          </p:val>
                                        </p:tav>
                                      </p:tavLst>
                                    </p:anim>
                                    <p:anim calcmode="lin" valueType="num">
                                      <p:cBhvr>
                                        <p:cTn id="4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0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0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297660"/>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aquellas condiciones no era de extrañar que las enfermedades y las plagas se cebaran con los colectivos de residentes en corrales; en los corrales y casas de vecinos la mortalidad era bastante mayor por deficiente alimentación, hacinamiento, promiscuidad y ausencia de higiene.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3000">
        <p14:vortex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2000"/>
                                        <p:tgtEl>
                                          <p:spTgt spid="8"/>
                                        </p:tgtEl>
                                        <p:attrNameLst>
                                          <p:attrName>ppt_w</p:attrName>
                                        </p:attrNameLst>
                                      </p:cBhvr>
                                      <p:tavLst>
                                        <p:tav tm="0">
                                          <p:val>
                                            <p:strVal val="ppt_w"/>
                                          </p:val>
                                        </p:tav>
                                        <p:tav tm="100000">
                                          <p:val>
                                            <p:fltVal val="0"/>
                                          </p:val>
                                        </p:tav>
                                      </p:tavLst>
                                    </p:anim>
                                    <p:anim calcmode="lin" valueType="num">
                                      <p:cBhvr>
                                        <p:cTn id="10" dur="2000"/>
                                        <p:tgtEl>
                                          <p:spTgt spid="8"/>
                                        </p:tgtEl>
                                        <p:attrNameLst>
                                          <p:attrName>ppt_h</p:attrName>
                                        </p:attrNameLst>
                                      </p:cBhvr>
                                      <p:tavLst>
                                        <p:tav tm="0">
                                          <p:val>
                                            <p:strVal val="ppt_h"/>
                                          </p:val>
                                        </p:tav>
                                        <p:tav tm="100000">
                                          <p:val>
                                            <p:strVal val="ppt_h"/>
                                          </p:val>
                                        </p:tav>
                                      </p:tavLst>
                                    </p:anim>
                                    <p:set>
                                      <p:cBhvr>
                                        <p:cTn id="11" dur="1" fill="hold">
                                          <p:stCondLst>
                                            <p:cond delay="1999"/>
                                          </p:stCondLst>
                                        </p:cTn>
                                        <p:tgtEl>
                                          <p:spTgt spid="8"/>
                                        </p:tgtEl>
                                        <p:attrNameLst>
                                          <p:attrName>style.visibility</p:attrName>
                                        </p:attrNameLst>
                                      </p:cBhvr>
                                      <p:to>
                                        <p:strVal val="hidden"/>
                                      </p:to>
                                    </p:set>
                                  </p:childTnLst>
                                </p:cTn>
                              </p:par>
                              <p:par>
                                <p:cTn id="12" presetID="3" presetClass="entr" presetSubtype="5" fill="hold" nodeType="withEffect">
                                  <p:stCondLst>
                                    <p:cond delay="1500"/>
                                  </p:stCondLst>
                                  <p:childTnLst>
                                    <p:set>
                                      <p:cBhvr>
                                        <p:cTn id="13" dur="1" fill="hold">
                                          <p:stCondLst>
                                            <p:cond delay="0"/>
                                          </p:stCondLst>
                                        </p:cTn>
                                        <p:tgtEl>
                                          <p:spTgt spid="5"/>
                                        </p:tgtEl>
                                        <p:attrNameLst>
                                          <p:attrName>style.visibility</p:attrName>
                                        </p:attrNameLst>
                                      </p:cBhvr>
                                      <p:to>
                                        <p:strVal val="visible"/>
                                      </p:to>
                                    </p:set>
                                    <p:animEffect transition="in" filter="blinds(vertical)">
                                      <p:cBhvr>
                                        <p:cTn id="14" dur="2000"/>
                                        <p:tgtEl>
                                          <p:spTgt spid="5"/>
                                        </p:tgtEl>
                                      </p:cBhvr>
                                    </p:animEffect>
                                  </p:childTnLst>
                                </p:cTn>
                              </p:par>
                              <p:par>
                                <p:cTn id="15" presetID="55" presetClass="entr" presetSubtype="0" fill="hold" nodeType="withEffect">
                                  <p:stCondLst>
                                    <p:cond delay="150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strVal val="#ppt_w*0.70"/>
                                          </p:val>
                                        </p:tav>
                                        <p:tav tm="100000">
                                          <p:val>
                                            <p:strVal val="#ppt_w"/>
                                          </p:val>
                                        </p:tav>
                                      </p:tavLst>
                                    </p:anim>
                                    <p:anim calcmode="lin" valueType="num">
                                      <p:cBhvr>
                                        <p:cTn id="18" dur="2000" fill="hold"/>
                                        <p:tgtEl>
                                          <p:spTgt spid="5"/>
                                        </p:tgtEl>
                                        <p:attrNameLst>
                                          <p:attrName>ppt_h</p:attrName>
                                        </p:attrNameLst>
                                      </p:cBhvr>
                                      <p:tavLst>
                                        <p:tav tm="0">
                                          <p:val>
                                            <p:strVal val="#ppt_h"/>
                                          </p:val>
                                        </p:tav>
                                        <p:tav tm="100000">
                                          <p:val>
                                            <p:strVal val="#ppt_h"/>
                                          </p:val>
                                        </p:tav>
                                      </p:tavLst>
                                    </p:anim>
                                    <p:animEffect transition="in" filter="fade">
                                      <p:cBhvr>
                                        <p:cTn id="19" dur="2000"/>
                                        <p:tgtEl>
                                          <p:spTgt spid="5"/>
                                        </p:tgtEl>
                                      </p:cBhvr>
                                    </p:animEffect>
                                  </p:childTnLst>
                                </p:cTn>
                              </p:par>
                            </p:childTnLst>
                          </p:cTn>
                        </p:par>
                        <p:par>
                          <p:cTn id="20" fill="hold">
                            <p:stCondLst>
                              <p:cond delay="3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6948488" y="0"/>
            <a:ext cx="2195512" cy="5715000"/>
          </a:xfrm>
          <a:prstGeom prst="rect">
            <a:avLst/>
          </a:pr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2052" name="5 Imagen" descr="alma-tadema.jpg"/>
          <p:cNvPicPr>
            <a:picLocks noChangeAspect="1"/>
          </p:cNvPicPr>
          <p:nvPr/>
        </p:nvPicPr>
        <p:blipFill>
          <a:blip r:embed="rId2" cstate="print"/>
          <a:srcRect/>
          <a:stretch>
            <a:fillRect/>
          </a:stretch>
        </p:blipFill>
        <p:spPr bwMode="auto">
          <a:xfrm>
            <a:off x="2195513" y="0"/>
            <a:ext cx="4752975" cy="5715000"/>
          </a:xfrm>
          <a:prstGeom prst="rect">
            <a:avLst/>
          </a:prstGeom>
          <a:noFill/>
          <a:ln w="9525">
            <a:noFill/>
            <a:miter lim="800000"/>
            <a:headEnd/>
            <a:tailEnd/>
          </a:ln>
        </p:spPr>
      </p:pic>
      <p:sp>
        <p:nvSpPr>
          <p:cNvPr id="9" name="8 Rectángulo"/>
          <p:cNvSpPr/>
          <p:nvPr/>
        </p:nvSpPr>
        <p:spPr>
          <a:xfrm>
            <a:off x="2195513" y="0"/>
            <a:ext cx="4752975" cy="5715000"/>
          </a:xfrm>
          <a:prstGeom prst="rect">
            <a:avLst/>
          </a:prstGeom>
          <a:solidFill>
            <a:schemeClr val="accent2">
              <a:lumMod val="40000"/>
              <a:lumOff val="60000"/>
              <a:alpha val="66667"/>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2195513" cy="5715000"/>
          </a:xfrm>
          <a:prstGeom prst="rect">
            <a:avLst/>
          </a:pr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67544"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Madrid, famoso por sus 500 corralas en la actualidad, vivió un movimiento muy similar al de Granada, aunque posterior: a partir de 1561, con su elección como capital del Reino, empezó a llegar gente y se hizo necesario levantar estas corralas (las viviendas sociales baratas del momento).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4000">
        <p15:prstTrans prst="wind"/>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4000"/>
                                        <p:tgtEl>
                                          <p:spTgt spid="9"/>
                                        </p:tgtEl>
                                      </p:cBhvr>
                                    </p:animEffect>
                                    <p:set>
                                      <p:cBhvr>
                                        <p:cTn id="7" dur="1" fill="hold">
                                          <p:stCondLst>
                                            <p:cond delay="3999"/>
                                          </p:stCondLst>
                                        </p:cTn>
                                        <p:tgtEl>
                                          <p:spTgt spid="9"/>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4000"/>
                                        <p:tgtEl>
                                          <p:spTgt spid="4"/>
                                        </p:tgtEl>
                                      </p:cBhvr>
                                    </p:animEffect>
                                  </p:childTnLst>
                                </p:cTn>
                              </p:par>
                              <p:par>
                                <p:cTn id="11" presetID="16" presetClass="entr" presetSubtype="21" fill="hold" nodeType="withEffect">
                                  <p:stCondLst>
                                    <p:cond delay="0"/>
                                  </p:stCondLst>
                                  <p:childTnLst>
                                    <p:set>
                                      <p:cBhvr>
                                        <p:cTn id="12" dur="1" fill="hold">
                                          <p:stCondLst>
                                            <p:cond delay="0"/>
                                          </p:stCondLst>
                                        </p:cTn>
                                        <p:tgtEl>
                                          <p:spTgt spid="2052"/>
                                        </p:tgtEl>
                                        <p:attrNameLst>
                                          <p:attrName>style.visibility</p:attrName>
                                        </p:attrNameLst>
                                      </p:cBhvr>
                                      <p:to>
                                        <p:strVal val="visible"/>
                                      </p:to>
                                    </p:set>
                                    <p:animEffect transition="in" filter="barn(inVertical)">
                                      <p:cBhvr>
                                        <p:cTn id="13" dur="4000"/>
                                        <p:tgtEl>
                                          <p:spTgt spid="2052"/>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horizontal)">
                                      <p:cBhvr>
                                        <p:cTn id="16" dur="4000"/>
                                        <p:tgtEl>
                                          <p:spTgt spid="4"/>
                                        </p:tgtEl>
                                      </p:cBhvr>
                                    </p:animEffect>
                                  </p:childTnLst>
                                </p:cTn>
                              </p:par>
                              <p:par>
                                <p:cTn id="17" presetID="20"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edge">
                                      <p:cBhvr>
                                        <p:cTn id="19" dur="4000"/>
                                        <p:tgtEl>
                                          <p:spTgt spid="6"/>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4000"/>
                                        <p:tgtEl>
                                          <p:spTgt spid="6"/>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3 Vidriera artistica del Museo Naval o Cuartel General de la Armada.jpg"/>
          <p:cNvPicPr>
            <a:picLocks noChangeAspect="1"/>
          </p:cNvPicPr>
          <p:nvPr/>
        </p:nvPicPr>
        <p:blipFill>
          <a:blip r:embed="rId2" cstate="print"/>
          <a:srcRect/>
          <a:stretch>
            <a:fillRect/>
          </a:stretch>
        </p:blipFill>
        <p:spPr bwMode="auto">
          <a:xfrm>
            <a:off x="0" y="-238125"/>
            <a:ext cx="9144000" cy="6119813"/>
          </a:xfrm>
          <a:prstGeom prst="rect">
            <a:avLst/>
          </a:prstGeom>
          <a:noFill/>
          <a:ln w="9525">
            <a:noFill/>
            <a:miter lim="800000"/>
            <a:headEnd/>
            <a:tailEnd/>
          </a:ln>
        </p:spPr>
      </p:pic>
      <p:sp>
        <p:nvSpPr>
          <p:cNvPr id="4" name="3 CuadroTexto"/>
          <p:cNvSpPr txBox="1"/>
          <p:nvPr/>
        </p:nvSpPr>
        <p:spPr>
          <a:xfrm>
            <a:off x="683568" y="4369668"/>
            <a:ext cx="8208912" cy="1200329"/>
          </a:xfrm>
          <a:prstGeom prst="rect">
            <a:avLst/>
          </a:prstGeom>
          <a:noFill/>
        </p:spPr>
        <p:txBody>
          <a:bodyPr wrap="square" rtlCol="0">
            <a:spAutoFit/>
          </a:bodyPr>
          <a:lstStyle/>
          <a:p>
            <a:r>
              <a:rPr lang="es-ES" dirty="0" smtClean="0"/>
              <a:t> </a:t>
            </a:r>
            <a:r>
              <a:rPr lang="es-ES" i="1" dirty="0" smtClean="0">
                <a:effectLst>
                  <a:glow rad="101600">
                    <a:srgbClr val="C00000">
                      <a:alpha val="60000"/>
                    </a:srgbClr>
                  </a:glow>
                  <a:outerShdw blurRad="38100" dist="38100" dir="2700000" algn="tl">
                    <a:srgbClr val="000000">
                      <a:alpha val="43137"/>
                    </a:srgbClr>
                  </a:outerShdw>
                </a:effectLst>
              </a:rPr>
              <a:t>A mediados del siglo XIX, nuevamente hubo que levantar decenas de corrales (de hasta seis plantas en el caso madrileño). Aquellas viviendas madrileñas de corredor empezaron a ser llamadas popularmente corralas, por vez primera en el siglo XIX.</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9000">
        <p14:vortex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ppt_x</p:attrName>
                                        </p:attrNameLst>
                                      </p:cBhvr>
                                      <p:tavLst>
                                        <p:tav tm="0">
                                          <p:val>
                                            <p:strVal val="#ppt_x-.2"/>
                                          </p:val>
                                        </p:tav>
                                        <p:tav tm="100000">
                                          <p:val>
                                            <p:strVal val="#ppt_x"/>
                                          </p:val>
                                        </p:tav>
                                      </p:tavLst>
                                    </p:anim>
                                    <p:anim calcmode="lin" valueType="num">
                                      <p:cBhvr>
                                        <p:cTn id="8" dur="4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9" dur="4000"/>
                                        <p:tgtEl>
                                          <p:spTgt spid="3"/>
                                        </p:tgtEl>
                                      </p:cBhvr>
                                    </p:animEffect>
                                  </p:childTnLst>
                                </p:cTn>
                              </p:par>
                              <p:par>
                                <p:cTn id="10" presetID="19" presetClass="entr" presetSubtype="1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4000" fill="hold"/>
                                        <p:tgtEl>
                                          <p:spTgt spid="3"/>
                                        </p:tgtEl>
                                        <p:attrNameLst>
                                          <p:attrName>ppt_w</p:attrName>
                                        </p:attrNameLst>
                                      </p:cBhvr>
                                      <p:tavLst>
                                        <p:tav tm="0" fmla="#ppt_w*sin(2.5*pi*$)">
                                          <p:val>
                                            <p:fltVal val="0"/>
                                          </p:val>
                                        </p:tav>
                                        <p:tav tm="100000">
                                          <p:val>
                                            <p:fltVal val="1"/>
                                          </p:val>
                                        </p:tav>
                                      </p:tavLst>
                                    </p:anim>
                                    <p:anim calcmode="lin" valueType="num">
                                      <p:cBhvr>
                                        <p:cTn id="13" dur="4000" fill="hold"/>
                                        <p:tgtEl>
                                          <p:spTgt spid="3"/>
                                        </p:tgtEl>
                                        <p:attrNameLst>
                                          <p:attrName>ppt_h</p:attrName>
                                        </p:attrNameLst>
                                      </p:cBhvr>
                                      <p:tavLst>
                                        <p:tav tm="0">
                                          <p:val>
                                            <p:strVal val="#ppt_h"/>
                                          </p:val>
                                        </p:tav>
                                        <p:tav tm="100000">
                                          <p:val>
                                            <p:strVal val="#ppt_h"/>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1"/>
                                          </p:val>
                                        </p:tav>
                                        <p:tav tm="100000">
                                          <p:val>
                                            <p:strVal val="#ppt_x"/>
                                          </p:val>
                                        </p:tav>
                                      </p:tavLst>
                                    </p:anim>
                                    <p:anim calcmode="lin" valueType="num">
                                      <p:cBhvr>
                                        <p:cTn id="1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 Crucero principe Alfonso.jpg"/>
          <p:cNvPicPr>
            <a:picLocks noChangeAspect="1"/>
          </p:cNvPicPr>
          <p:nvPr/>
        </p:nvPicPr>
        <p:blipFill>
          <a:blip r:embed="rId3" cstate="print"/>
          <a:srcRect/>
          <a:stretch>
            <a:fillRect/>
          </a:stretch>
        </p:blipFill>
        <p:spPr bwMode="auto">
          <a:xfrm>
            <a:off x="0" y="0"/>
            <a:ext cx="5292725" cy="5715000"/>
          </a:xfrm>
          <a:prstGeom prst="rect">
            <a:avLst/>
          </a:prstGeom>
          <a:noFill/>
          <a:ln w="9525">
            <a:noFill/>
            <a:miter lim="800000"/>
            <a:headEnd/>
            <a:tailEnd/>
          </a:ln>
        </p:spPr>
      </p:pic>
      <p:pic>
        <p:nvPicPr>
          <p:cNvPr id="5" name="4 Imagen" descr="06 Crucero principe Alfonso.jpg"/>
          <p:cNvPicPr>
            <a:picLocks noChangeAspect="1"/>
          </p:cNvPicPr>
          <p:nvPr/>
        </p:nvPicPr>
        <p:blipFill>
          <a:blip r:embed="rId3" cstate="print"/>
          <a:srcRect/>
          <a:stretch>
            <a:fillRect/>
          </a:stretch>
        </p:blipFill>
        <p:spPr bwMode="auto">
          <a:xfrm>
            <a:off x="0" y="0"/>
            <a:ext cx="5292725" cy="5715000"/>
          </a:xfrm>
          <a:prstGeom prst="rect">
            <a:avLst/>
          </a:prstGeom>
          <a:noFill/>
          <a:ln w="9525">
            <a:noFill/>
            <a:miter lim="800000"/>
            <a:headEnd/>
            <a:tailEnd/>
          </a:ln>
        </p:spPr>
      </p:pic>
      <p:sp>
        <p:nvSpPr>
          <p:cNvPr id="6" name="5 CuadroTexto"/>
          <p:cNvSpPr txBox="1"/>
          <p:nvPr/>
        </p:nvSpPr>
        <p:spPr>
          <a:xfrm>
            <a:off x="5436096" y="1345332"/>
            <a:ext cx="3528392" cy="3785652"/>
          </a:xfrm>
          <a:prstGeom prst="rect">
            <a:avLst/>
          </a:prstGeom>
          <a:noFill/>
        </p:spPr>
        <p:txBody>
          <a:bodyPr wrap="squar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rPr>
              <a:t>La vida en las corralas se ha romantizado y hoy en día forma parte del acervo cultural madrileño. Están presentes en zarzuelas, obras de teatro y son la máxima expresión del Madrid más castizo y folclórico.</a:t>
            </a:r>
            <a:endParaRPr lang="es-ES" sz="2400" i="1" dirty="0">
              <a:effectLst>
                <a:glow rad="101600">
                  <a:srgbClr val="C00000">
                    <a:alpha val="60000"/>
                  </a:srgbClr>
                </a:glow>
                <a:outerShdw blurRad="38100" dist="38100" dir="2700000" algn="tl">
                  <a:srgbClr val="000000">
                    <a:alpha val="43137"/>
                  </a:srgbClr>
                </a:outerShdw>
              </a:effectLst>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35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2)">
                                      <p:cBhvr>
                                        <p:cTn id="11" dur="4000"/>
                                        <p:tgtEl>
                                          <p:spTgt spid="4"/>
                                        </p:tgtEl>
                                      </p:cBhvr>
                                    </p:animEffect>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4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fltVal val="0"/>
                                          </p:val>
                                        </p:tav>
                                        <p:tav tm="100000">
                                          <p:val>
                                            <p:strVal val="#ppt_w"/>
                                          </p:val>
                                        </p:tav>
                                      </p:tavLst>
                                    </p:anim>
                                    <p:anim calcmode="lin" valueType="num">
                                      <p:cBhvr>
                                        <p:cTn id="18" dur="4000" fill="hold"/>
                                        <p:tgtEl>
                                          <p:spTgt spid="5"/>
                                        </p:tgtEl>
                                        <p:attrNameLst>
                                          <p:attrName>ppt_h</p:attrName>
                                        </p:attrNameLst>
                                      </p:cBhvr>
                                      <p:tavLst>
                                        <p:tav tm="0">
                                          <p:val>
                                            <p:strVal val="#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7 Crucero modelo Reina Regente.jpg"/>
          <p:cNvPicPr>
            <a:picLocks noChangeAspect="1"/>
          </p:cNvPicPr>
          <p:nvPr/>
        </p:nvPicPr>
        <p:blipFill>
          <a:blip r:embed="rId2" cstate="print"/>
          <a:srcRect/>
          <a:stretch>
            <a:fillRect/>
          </a:stretch>
        </p:blipFill>
        <p:spPr bwMode="auto">
          <a:xfrm>
            <a:off x="1" y="0"/>
            <a:ext cx="5292080" cy="5715000"/>
          </a:xfrm>
          <a:prstGeom prst="rect">
            <a:avLst/>
          </a:prstGeom>
          <a:noFill/>
          <a:ln w="9525">
            <a:noFill/>
            <a:miter lim="800000"/>
            <a:headEnd/>
            <a:tailEnd/>
          </a:ln>
        </p:spPr>
      </p:pic>
      <p:pic>
        <p:nvPicPr>
          <p:cNvPr id="7" name="6 Imagen" descr="07 Crucero modelo Reina Regente.jpg"/>
          <p:cNvPicPr>
            <a:picLocks noChangeAspect="1"/>
          </p:cNvPicPr>
          <p:nvPr/>
        </p:nvPicPr>
        <p:blipFill>
          <a:blip r:embed="rId2" cstate="print"/>
          <a:srcRect/>
          <a:stretch>
            <a:fillRect/>
          </a:stretch>
        </p:blipFill>
        <p:spPr bwMode="auto">
          <a:xfrm>
            <a:off x="1" y="0"/>
            <a:ext cx="5292080" cy="5715000"/>
          </a:xfrm>
          <a:prstGeom prst="rect">
            <a:avLst/>
          </a:prstGeom>
          <a:noFill/>
          <a:ln w="9525">
            <a:noFill/>
            <a:miter lim="800000"/>
            <a:headEnd/>
            <a:tailEnd/>
          </a:ln>
        </p:spPr>
      </p:pic>
      <p:sp>
        <p:nvSpPr>
          <p:cNvPr id="5" name="4 CuadroTexto"/>
          <p:cNvSpPr txBox="1"/>
          <p:nvPr/>
        </p:nvSpPr>
        <p:spPr>
          <a:xfrm>
            <a:off x="5508104" y="1345332"/>
            <a:ext cx="3312368" cy="3477875"/>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rPr>
              <a:t>Hoy vemos con ojos maravillados sus formas arquitectónicas tradicionales e imaginamos el ambiente popular, llano, sencillo, que algún día tuvieron (y que pueden seguir teniendo hoy en día las que quedan).</a:t>
            </a:r>
            <a:endParaRPr lang="es-ES" sz="22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4000" fill="hold"/>
                                        <p:tgtEl>
                                          <p:spTgt spid="7"/>
                                        </p:tgtEl>
                                        <p:attrNameLst>
                                          <p:attrName>ppt_w</p:attrName>
                                        </p:attrNameLst>
                                      </p:cBhvr>
                                      <p:tavLst>
                                        <p:tav tm="0">
                                          <p:val>
                                            <p:strVal val="4/3*#ppt_w"/>
                                          </p:val>
                                        </p:tav>
                                        <p:tav tm="100000">
                                          <p:val>
                                            <p:strVal val="#ppt_w"/>
                                          </p:val>
                                        </p:tav>
                                      </p:tavLst>
                                    </p:anim>
                                    <p:anim calcmode="lin" valueType="num">
                                      <p:cBhvr>
                                        <p:cTn id="15" dur="4000" fill="hold"/>
                                        <p:tgtEl>
                                          <p:spTgt spid="7"/>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ox(out)">
                                      <p:cBhvr>
                                        <p:cTn id="18" dur="4000"/>
                                        <p:tgtEl>
                                          <p:spTgt spid="7"/>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9 Modelo del galeón Nuestra Señora de la Concepción y de las Ánima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09 Modelo del galeón Nuestra Señora de la Concepción y de las Ánima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vida en la corrala era comunitaria. Todos hacían vida en el patio central, donde los niños jugaban y los adultos socializaban. Pero, no hay que dejarse llevar por el romanticismo, la vida en estos lugares no debía ser cómoda.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4000"/>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000" fill="hold"/>
                                        <p:tgtEl>
                                          <p:spTgt spid="6"/>
                                        </p:tgtEl>
                                        <p:attrNameLst>
                                          <p:attrName>ppt_w</p:attrName>
                                        </p:attrNameLst>
                                      </p:cBhvr>
                                      <p:tavLst>
                                        <p:tav tm="0">
                                          <p:val>
                                            <p:strVal val="2/3*#ppt_w"/>
                                          </p:val>
                                        </p:tav>
                                        <p:tav tm="100000">
                                          <p:val>
                                            <p:strVal val="#ppt_w"/>
                                          </p:val>
                                        </p:tav>
                                      </p:tavLst>
                                    </p:anim>
                                    <p:anim calcmode="lin" valueType="num">
                                      <p:cBhvr>
                                        <p:cTn id="11" dur="4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4000"/>
                                        <p:tgtEl>
                                          <p:spTgt spid="6"/>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C724C07E0C367C957D1B6C4CB42F69E1B3C9B317158_900_900.JPE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24C724C07E0C367C957D1B6C4CB42F69E1B3C9B317158_900_900.JPE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39552"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Estas casas no contaban, a veces, ni siquiera con habitaciones, y se creaban estancias usando como paredes biombos o cortinas. Al vivir tanta gente tan concentrada y hacinada, eran focos de contagio de enfermedades.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7000">
        <p14:vortex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9788_492887494104904_554425886_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389788_492887494104904_554425886_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389788_492887494104904_554425886_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539552"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cocina para guisar era muy elemental. A lo sumo un hornillo alimentado con unas ramas o con carbón vegetal; era habitual ver los corredores llenos de leña, jaulas con gallinas y conejos. Incluso algunas corralas dispusieron de cuadras para animales en sus bajos, aunque eran los menos.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3000">
        <p14:vortex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21" presetClass="entr" presetSubtype="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8)">
                                      <p:cBhvr>
                                        <p:cTn id="19" dur="4000"/>
                                        <p:tgtEl>
                                          <p:spTgt spid="6"/>
                                        </p:tgtEl>
                                      </p:cBhvr>
                                    </p:animEffect>
                                  </p:childTnLst>
                                </p:cTn>
                              </p:par>
                              <p:par>
                                <p:cTn id="20" presetID="16" presetClass="entr" presetSubtype="37"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Vertical)">
                                      <p:cBhvr>
                                        <p:cTn id="22" dur="4000"/>
                                        <p:tgtEl>
                                          <p:spTgt spid="5"/>
                                        </p:tgtEl>
                                      </p:cBhvr>
                                    </p:animEffect>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45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445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7" name="6 Imagen" descr="445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251520"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no cabe duda de que este tipo de edificios son ya una seña de identidad de Madrid, y muchos siguen en pie. Con el tiempo, las viviendas fueron mejorando sus condiciones: se incluyeron cuartos de baño y se tiraron y construyeron nuevos tabiques en las casas para dotarlas de mayor tamaño.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4000">
        <p14:vortex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linds(horizontal)">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4000" fill="hold"/>
                                        <p:tgtEl>
                                          <p:spTgt spid="6"/>
                                        </p:tgtEl>
                                        <p:attrNameLst>
                                          <p:attrName>ppt_w</p:attrName>
                                        </p:attrNameLst>
                                      </p:cBhvr>
                                      <p:tavLst>
                                        <p:tav tm="0">
                                          <p:val>
                                            <p:strVal val="4/3*#ppt_w"/>
                                          </p:val>
                                        </p:tav>
                                        <p:tav tm="100000">
                                          <p:val>
                                            <p:strVal val="#ppt_w"/>
                                          </p:val>
                                        </p:tav>
                                      </p:tavLst>
                                    </p:anim>
                                    <p:anim calcmode="lin" valueType="num">
                                      <p:cBhvr>
                                        <p:cTn id="15" dur="4000" fill="hold"/>
                                        <p:tgtEl>
                                          <p:spTgt spid="6"/>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in)">
                                      <p:cBhvr>
                                        <p:cTn id="18" dur="4000"/>
                                        <p:tgtEl>
                                          <p:spTgt spid="6"/>
                                        </p:tgtEl>
                                      </p:cBhvr>
                                    </p:animEffect>
                                  </p:childTnLst>
                                </p:cTn>
                              </p:par>
                              <p:par>
                                <p:cTn id="19" presetID="23" presetClass="entr" presetSubtype="288"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4000" fill="hold"/>
                                        <p:tgtEl>
                                          <p:spTgt spid="7"/>
                                        </p:tgtEl>
                                        <p:attrNameLst>
                                          <p:attrName>ppt_w</p:attrName>
                                        </p:attrNameLst>
                                      </p:cBhvr>
                                      <p:tavLst>
                                        <p:tav tm="0">
                                          <p:val>
                                            <p:strVal val="4/3*#ppt_w"/>
                                          </p:val>
                                        </p:tav>
                                        <p:tav tm="100000">
                                          <p:val>
                                            <p:strVal val="#ppt_w"/>
                                          </p:val>
                                        </p:tav>
                                      </p:tavLst>
                                    </p:anim>
                                    <p:anim calcmode="lin" valueType="num">
                                      <p:cBhvr>
                                        <p:cTn id="22" dur="4000" fill="hold"/>
                                        <p:tgtEl>
                                          <p:spTgt spid="7"/>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arn(outVertical)">
                                      <p:cBhvr>
                                        <p:cTn id="25" dur="4000"/>
                                        <p:tgtEl>
                                          <p:spTgt spid="7"/>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942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38942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38942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539552"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Hoy, lejos de ser viviendas para clases altas, sí son hogares dignos (aunque esta consideración es muy relativa) que cumplen con todas las normas habitacionales.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3000">
        <p14:vortex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4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000" fill="hold"/>
                                        <p:tgtEl>
                                          <p:spTgt spid="6"/>
                                        </p:tgtEl>
                                        <p:attrNameLst>
                                          <p:attrName>ppt_w</p:attrName>
                                        </p:attrNameLst>
                                      </p:cBhvr>
                                      <p:tavLst>
                                        <p:tav tm="0">
                                          <p:val>
                                            <p:strVal val="4/3*#ppt_w"/>
                                          </p:val>
                                        </p:tav>
                                        <p:tav tm="100000">
                                          <p:val>
                                            <p:strVal val="#ppt_w"/>
                                          </p:val>
                                        </p:tav>
                                      </p:tavLst>
                                    </p:anim>
                                    <p:anim calcmode="lin" valueType="num">
                                      <p:cBhvr>
                                        <p:cTn id="11" dur="4000" fill="hold"/>
                                        <p:tgtEl>
                                          <p:spTgt spid="6"/>
                                        </p:tgtEl>
                                        <p:attrNameLst>
                                          <p:attrName>ppt_h</p:attrName>
                                        </p:attrNameLst>
                                      </p:cBhvr>
                                      <p:tavLst>
                                        <p:tav tm="0">
                                          <p:val>
                                            <p:strVal val="4/3*#ppt_h"/>
                                          </p:val>
                                        </p:tav>
                                        <p:tav tm="100000">
                                          <p:val>
                                            <p:strVal val="#ppt_h"/>
                                          </p:val>
                                        </p:tav>
                                      </p:tavLst>
                                    </p:anim>
                                  </p:childTnLst>
                                </p:cTn>
                              </p:par>
                              <p:par>
                                <p:cTn id="12" presetID="18" presetClass="entr" presetSubtype="3"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strips(upRight)">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4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4000" fill="hold"/>
                                        <p:tgtEl>
                                          <p:spTgt spid="4"/>
                                        </p:tgtEl>
                                        <p:attrNameLst>
                                          <p:attrName>ppt_w</p:attrName>
                                        </p:attrNameLst>
                                      </p:cBhvr>
                                      <p:tavLst>
                                        <p:tav tm="0">
                                          <p:val>
                                            <p:strVal val="4/3*#ppt_w"/>
                                          </p:val>
                                        </p:tav>
                                        <p:tav tm="100000">
                                          <p:val>
                                            <p:strVal val="#ppt_w"/>
                                          </p:val>
                                        </p:tav>
                                      </p:tavLst>
                                    </p:anim>
                                    <p:anim calcmode="lin" valueType="num">
                                      <p:cBhvr>
                                        <p:cTn id="25" dur="4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cstate="print"/>
          <a:stretch>
            <a:fillRect/>
          </a:stretch>
        </p:blipFill>
        <p:spPr bwMode="auto">
          <a:xfrm>
            <a:off x="0" y="-310357"/>
            <a:ext cx="9144000" cy="6096000"/>
          </a:xfrm>
          <a:prstGeom prst="rect">
            <a:avLst/>
          </a:prstGeom>
          <a:noFill/>
          <a:ln w="9525">
            <a:noFill/>
            <a:miter lim="800000"/>
            <a:headEnd/>
            <a:tailEnd/>
          </a:ln>
        </p:spPr>
      </p:pic>
      <p:pic>
        <p:nvPicPr>
          <p:cNvPr id="5" name="4 Imagen" descr="526810.jpg"/>
          <p:cNvPicPr>
            <a:picLocks noChangeAspect="1"/>
          </p:cNvPicPr>
          <p:nvPr/>
        </p:nvPicPr>
        <p:blipFill>
          <a:blip r:embed="rId2" cstate="print"/>
          <a:stretch>
            <a:fillRect/>
          </a:stretch>
        </p:blipFill>
        <p:spPr bwMode="auto">
          <a:xfrm>
            <a:off x="0" y="-310357"/>
            <a:ext cx="9144000" cy="6096000"/>
          </a:xfrm>
          <a:prstGeom prst="rect">
            <a:avLst/>
          </a:prstGeom>
          <a:noFill/>
          <a:ln w="9525">
            <a:noFill/>
            <a:miter lim="800000"/>
            <a:headEnd/>
            <a:tailEnd/>
          </a:ln>
        </p:spPr>
      </p:pic>
      <p:pic>
        <p:nvPicPr>
          <p:cNvPr id="6" name="5 Imagen" descr="526810.jpg"/>
          <p:cNvPicPr>
            <a:picLocks noChangeAspect="1"/>
          </p:cNvPicPr>
          <p:nvPr/>
        </p:nvPicPr>
        <p:blipFill>
          <a:blip r:embed="rId2" cstate="print"/>
          <a:stretch>
            <a:fillRect/>
          </a:stretch>
        </p:blipFill>
        <p:spPr bwMode="auto">
          <a:xfrm>
            <a:off x="0" y="-310357"/>
            <a:ext cx="9144000" cy="6096000"/>
          </a:xfrm>
          <a:prstGeom prst="rect">
            <a:avLst/>
          </a:prstGeom>
          <a:noFill/>
          <a:ln w="9525">
            <a:noFill/>
            <a:miter lim="800000"/>
            <a:headEnd/>
            <a:tailEnd/>
          </a:ln>
        </p:spPr>
      </p:pic>
      <p:sp>
        <p:nvSpPr>
          <p:cNvPr id="7" name="6 CuadroTexto"/>
          <p:cNvSpPr txBox="1"/>
          <p:nvPr/>
        </p:nvSpPr>
        <p:spPr>
          <a:xfrm>
            <a:off x="539552"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mayoría de las que quedan en la capital se concentran en barrios populares, como Lavapiés, Carabanchel o Tetuán. Hay cientos de ellas. Algunas continúan siendo lo que siempre fueron: casas para clases populares.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out)">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jpg"/>
          <p:cNvPicPr>
            <a:picLocks noChangeAspect="1"/>
          </p:cNvPicPr>
          <p:nvPr/>
        </p:nvPicPr>
        <p:blipFill>
          <a:blip r:embed="rId2" cstate="print"/>
          <a:srcRect/>
          <a:stretch>
            <a:fillRect/>
          </a:stretch>
        </p:blipFill>
        <p:spPr bwMode="auto">
          <a:xfrm>
            <a:off x="0" y="-263525"/>
            <a:ext cx="9144000" cy="5978525"/>
          </a:xfrm>
          <a:prstGeom prst="rect">
            <a:avLst/>
          </a:prstGeom>
          <a:noFill/>
          <a:ln w="9525">
            <a:noFill/>
            <a:miter lim="800000"/>
            <a:headEnd/>
            <a:tailEnd/>
          </a:ln>
        </p:spPr>
      </p:pic>
      <p:pic>
        <p:nvPicPr>
          <p:cNvPr id="5" name="4 Imagen" descr="27.jpg"/>
          <p:cNvPicPr>
            <a:picLocks noChangeAspect="1"/>
          </p:cNvPicPr>
          <p:nvPr/>
        </p:nvPicPr>
        <p:blipFill>
          <a:blip r:embed="rId2" cstate="print"/>
          <a:srcRect/>
          <a:stretch>
            <a:fillRect/>
          </a:stretch>
        </p:blipFill>
        <p:spPr bwMode="auto">
          <a:xfrm>
            <a:off x="0" y="-263525"/>
            <a:ext cx="9144000" cy="5978525"/>
          </a:xfrm>
          <a:prstGeom prst="rect">
            <a:avLst/>
          </a:prstGeom>
          <a:noFill/>
          <a:ln w="9525">
            <a:noFill/>
            <a:miter lim="800000"/>
            <a:headEnd/>
            <a:tailEnd/>
          </a:ln>
        </p:spPr>
      </p:pic>
      <p:pic>
        <p:nvPicPr>
          <p:cNvPr id="6" name="5 Imagen" descr="27.jpg"/>
          <p:cNvPicPr>
            <a:picLocks noChangeAspect="1"/>
          </p:cNvPicPr>
          <p:nvPr/>
        </p:nvPicPr>
        <p:blipFill>
          <a:blip r:embed="rId2" cstate="print"/>
          <a:srcRect/>
          <a:stretch>
            <a:fillRect/>
          </a:stretch>
        </p:blipFill>
        <p:spPr bwMode="auto">
          <a:xfrm>
            <a:off x="0" y="-263525"/>
            <a:ext cx="9144000" cy="5978525"/>
          </a:xfrm>
          <a:prstGeom prst="rect">
            <a:avLst/>
          </a:prstGeom>
          <a:noFill/>
          <a:ln w="9525">
            <a:noFill/>
            <a:miter lim="800000"/>
            <a:headEnd/>
            <a:tailEnd/>
          </a:ln>
        </p:spPr>
      </p:pic>
      <p:sp>
        <p:nvSpPr>
          <p:cNvPr id="7" name="6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las viviendas eran muy pequeñas los vecinos pasaban muchas horas en los espacios comunes. Los niños corrían sin miedo por los pasillos y las mujeres aprovechaban para lavar la ropa en el pilón comunitario.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6000">
        <p15:prstTrans prst="curtains"/>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de las corralas más antiguas y que mejor conservada hay en Madrid es la conocida comúnmente como El Corralón. Con esa característica estructura de madera, se trata de una de las más grandes en dimensión de las que aún pueden visitarse.  Se encuentra en la Calle de Carlos Arniches, número 3.</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4000">
        <p14:vortex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4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ppt_w</p:attrName>
                                        </p:attrNameLst>
                                      </p:cBhvr>
                                      <p:tavLst>
                                        <p:tav tm="0">
                                          <p:val>
                                            <p:strVal val="4/3*#ppt_w"/>
                                          </p:val>
                                        </p:tav>
                                        <p:tav tm="100000">
                                          <p:val>
                                            <p:strVal val="#ppt_w"/>
                                          </p:val>
                                        </p:tav>
                                      </p:tavLst>
                                    </p:anim>
                                    <p:anim calcmode="lin" valueType="num">
                                      <p:cBhvr>
                                        <p:cTn id="11" dur="4000" fill="hold"/>
                                        <p:tgtEl>
                                          <p:spTgt spid="5"/>
                                        </p:tgtEl>
                                        <p:attrNameLst>
                                          <p:attrName>ppt_h</p:attrName>
                                        </p:attrNameLst>
                                      </p:cBhvr>
                                      <p:tavLst>
                                        <p:tav tm="0">
                                          <p:val>
                                            <p:strVal val="4/3*#ppt_h"/>
                                          </p:val>
                                        </p:tav>
                                        <p:tav tm="100000">
                                          <p:val>
                                            <p:strVal val="#ppt_h"/>
                                          </p:val>
                                        </p:tav>
                                      </p:tavLst>
                                    </p:anim>
                                  </p:childTnLst>
                                </p:cTn>
                              </p:par>
                              <p:par>
                                <p:cTn id="12" presetID="21"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4)">
                                      <p:cBhvr>
                                        <p:cTn id="14" dur="4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4/3*#ppt_w"/>
                                          </p:val>
                                        </p:tav>
                                        <p:tav tm="100000">
                                          <p:val>
                                            <p:strVal val="#ppt_w"/>
                                          </p:val>
                                        </p:tav>
                                      </p:tavLst>
                                    </p:anim>
                                    <p:anim calcmode="lin" valueType="num">
                                      <p:cBhvr>
                                        <p:cTn id="18" dur="4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jpg"/>
          <p:cNvPicPr>
            <a:picLocks noChangeAspect="1"/>
          </p:cNvPicPr>
          <p:nvPr/>
        </p:nvPicPr>
        <p:blipFill>
          <a:blip r:embed="rId2" cstate="print"/>
          <a:srcRect/>
          <a:stretch>
            <a:fillRect/>
          </a:stretch>
        </p:blipFill>
        <p:spPr bwMode="auto">
          <a:xfrm>
            <a:off x="2051050" y="0"/>
            <a:ext cx="5041900" cy="5715000"/>
          </a:xfrm>
          <a:prstGeom prst="rect">
            <a:avLst/>
          </a:prstGeom>
          <a:noFill/>
          <a:ln w="9525">
            <a:noFill/>
            <a:miter lim="800000"/>
            <a:headEnd/>
            <a:tailEnd/>
          </a:ln>
        </p:spPr>
      </p:pic>
      <p:sp>
        <p:nvSpPr>
          <p:cNvPr id="8" name="7 Rectángulo"/>
          <p:cNvSpPr/>
          <p:nvPr/>
        </p:nvSpPr>
        <p:spPr>
          <a:xfrm>
            <a:off x="0" y="0"/>
            <a:ext cx="2051050" cy="5715000"/>
          </a:xfrm>
          <a:prstGeom prst="rect">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7092950" y="0"/>
            <a:ext cx="2051050" cy="5715000"/>
          </a:xfrm>
          <a:prstGeom prst="rect">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2051050" y="0"/>
            <a:ext cx="5041900" cy="5715000"/>
          </a:xfrm>
          <a:prstGeom prst="rect">
            <a:avLst/>
          </a:prstGeom>
          <a:solidFill>
            <a:schemeClr val="tx2">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2051050" y="0"/>
            <a:ext cx="5041900" cy="5715000"/>
          </a:xfrm>
          <a:prstGeom prst="rect">
            <a:avLst/>
          </a:prstGeom>
          <a:solidFill>
            <a:schemeClr val="accent6">
              <a:lumMod val="20000"/>
              <a:lumOff val="8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539552" y="4369668"/>
            <a:ext cx="777686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Jornaleros, vendedores ambulantes… estos eran los oficios de los que vivían en las corralas madrileñas. Además, cada uno venía de una parte de España, por lo que estos patios eran más representativos que el propio Congreso de Los Diputados.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0000">
        <p14:vortex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4000"/>
                                        <p:tgtEl>
                                          <p:spTgt spid="8"/>
                                        </p:tgtEl>
                                      </p:cBhvr>
                                    </p:animEffect>
                                  </p:childTnLst>
                                </p:cTn>
                              </p:par>
                              <p:par>
                                <p:cTn id="8" presetID="3" presetClass="entr" presetSubtype="1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4000"/>
                                        <p:tgtEl>
                                          <p:spTgt spid="9"/>
                                        </p:tgtEl>
                                      </p:cBhvr>
                                    </p:animEffect>
                                  </p:childTnLst>
                                </p:cTn>
                              </p:par>
                              <p:par>
                                <p:cTn id="11" presetID="13" presetClass="exit" presetSubtype="32" fill="hold" grpId="0" nodeType="withEffect">
                                  <p:stCondLst>
                                    <p:cond delay="0"/>
                                  </p:stCondLst>
                                  <p:childTnLst>
                                    <p:animEffect transition="out" filter="plus(out)">
                                      <p:cBhvr>
                                        <p:cTn id="12" dur="4000"/>
                                        <p:tgtEl>
                                          <p:spTgt spid="11"/>
                                        </p:tgtEl>
                                      </p:cBhvr>
                                    </p:animEffect>
                                    <p:set>
                                      <p:cBhvr>
                                        <p:cTn id="13" dur="1" fill="hold">
                                          <p:stCondLst>
                                            <p:cond delay="3999"/>
                                          </p:stCondLst>
                                        </p:cTn>
                                        <p:tgtEl>
                                          <p:spTgt spid="11"/>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4000"/>
                                        <p:tgtEl>
                                          <p:spTgt spid="12"/>
                                        </p:tgtEl>
                                      </p:cBhvr>
                                    </p:animEffect>
                                    <p:set>
                                      <p:cBhvr>
                                        <p:cTn id="16" dur="1" fill="hold">
                                          <p:stCondLst>
                                            <p:cond delay="3999"/>
                                          </p:stCondLst>
                                        </p:cTn>
                                        <p:tgtEl>
                                          <p:spTgt spid="12"/>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fltVal val="0"/>
                                          </p:val>
                                        </p:tav>
                                        <p:tav tm="100000">
                                          <p:val>
                                            <p:strVal val="#ppt_w"/>
                                          </p:val>
                                        </p:tav>
                                      </p:tavLst>
                                    </p:anim>
                                    <p:anim calcmode="lin" valueType="num">
                                      <p:cBhvr>
                                        <p:cTn id="20" dur="4000" fill="hold"/>
                                        <p:tgtEl>
                                          <p:spTgt spid="4"/>
                                        </p:tgtEl>
                                        <p:attrNameLst>
                                          <p:attrName>ppt_h</p:attrName>
                                        </p:attrNameLst>
                                      </p:cBhvr>
                                      <p:tavLst>
                                        <p:tav tm="0">
                                          <p:val>
                                            <p:fltVal val="0"/>
                                          </p:val>
                                        </p:tav>
                                        <p:tav tm="100000">
                                          <p:val>
                                            <p:strVal val="#ppt_h"/>
                                          </p:val>
                                        </p:tav>
                                      </p:tavLst>
                                    </p:anim>
                                  </p:childTnLst>
                                </p:cTn>
                              </p:par>
                              <p:par>
                                <p:cTn id="21" presetID="13"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plus(out)">
                                      <p:cBhvr>
                                        <p:cTn id="23" dur="4000"/>
                                        <p:tgtEl>
                                          <p:spTgt spid="4"/>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39593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39593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las condiciones económicas de los ‘corraleros’ mejoraban, iban abandonando estas pequeñas casas. Esto hizo que entre los años sesenta y ochenta muchas de ellas acabaran en un estado deplorable.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14" presetClass="entr" presetSubtype="5"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randombar(vertical)">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4000" fill="hold"/>
                                        <p:tgtEl>
                                          <p:spTgt spid="6"/>
                                        </p:tgtEl>
                                        <p:attrNameLst>
                                          <p:attrName>ppt_w</p:attrName>
                                        </p:attrNameLst>
                                      </p:cBhvr>
                                      <p:tavLst>
                                        <p:tav tm="0">
                                          <p:val>
                                            <p:strVal val="4/3*#ppt_w"/>
                                          </p:val>
                                        </p:tav>
                                        <p:tav tm="100000">
                                          <p:val>
                                            <p:strVal val="#ppt_w"/>
                                          </p:val>
                                        </p:tav>
                                      </p:tavLst>
                                    </p:anim>
                                    <p:anim calcmode="lin" valueType="num">
                                      <p:cBhvr>
                                        <p:cTn id="15" dur="4000" fill="hold"/>
                                        <p:tgtEl>
                                          <p:spTgt spid="6"/>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ox(out)">
                                      <p:cBhvr>
                                        <p:cTn id="18" dur="4000"/>
                                        <p:tgtEl>
                                          <p:spTgt spid="6"/>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6322-1024x768.jpg"/>
          <p:cNvPicPr>
            <a:picLocks noChangeAspect="1"/>
          </p:cNvPicPr>
          <p:nvPr/>
        </p:nvPicPr>
        <p:blipFill>
          <a:blip r:embed="rId2" cstate="print"/>
          <a:srcRect/>
          <a:stretch>
            <a:fillRect/>
          </a:stretch>
        </p:blipFill>
        <p:spPr bwMode="auto">
          <a:xfrm>
            <a:off x="0" y="-215900"/>
            <a:ext cx="9144000" cy="6146800"/>
          </a:xfrm>
          <a:prstGeom prst="rect">
            <a:avLst/>
          </a:prstGeom>
          <a:noFill/>
          <a:ln w="9525">
            <a:noFill/>
            <a:miter lim="800000"/>
            <a:headEnd/>
            <a:tailEnd/>
          </a:ln>
        </p:spPr>
      </p:pic>
      <p:pic>
        <p:nvPicPr>
          <p:cNvPr id="5" name="4 Imagen" descr="396322-1024x768.jpg"/>
          <p:cNvPicPr>
            <a:picLocks noChangeAspect="1"/>
          </p:cNvPicPr>
          <p:nvPr/>
        </p:nvPicPr>
        <p:blipFill>
          <a:blip r:embed="rId2" cstate="print"/>
          <a:srcRect/>
          <a:stretch>
            <a:fillRect/>
          </a:stretch>
        </p:blipFill>
        <p:spPr bwMode="auto">
          <a:xfrm>
            <a:off x="0" y="-215900"/>
            <a:ext cx="9144000" cy="6146800"/>
          </a:xfrm>
          <a:prstGeom prst="rect">
            <a:avLst/>
          </a:prstGeom>
          <a:noFill/>
          <a:ln w="9525">
            <a:noFill/>
            <a:miter lim="800000"/>
            <a:headEnd/>
            <a:tailEnd/>
          </a:ln>
        </p:spPr>
      </p:pic>
      <p:pic>
        <p:nvPicPr>
          <p:cNvPr id="6" name="5 Imagen" descr="396322-1024x768.jpg"/>
          <p:cNvPicPr>
            <a:picLocks noChangeAspect="1"/>
          </p:cNvPicPr>
          <p:nvPr/>
        </p:nvPicPr>
        <p:blipFill>
          <a:blip r:embed="rId2" cstate="print"/>
          <a:srcRect/>
          <a:stretch>
            <a:fillRect/>
          </a:stretch>
        </p:blipFill>
        <p:spPr bwMode="auto">
          <a:xfrm>
            <a:off x="0" y="-215900"/>
            <a:ext cx="9144000" cy="6146800"/>
          </a:xfrm>
          <a:prstGeom prst="rect">
            <a:avLst/>
          </a:prstGeom>
          <a:noFill/>
          <a:ln w="9525">
            <a:noFill/>
            <a:miter lim="800000"/>
            <a:headEnd/>
            <a:tailEnd/>
          </a:ln>
        </p:spPr>
      </p:pic>
      <p:sp>
        <p:nvSpPr>
          <p:cNvPr id="7" name="6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pesar de ello, se estima que en Madrid aún se conservan casi 400 corralas en buen estado. Alguna de ellas se ha convertido en hotel que aloja a los turistas que buscan disfrutar del Madrid más auténtico.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arn(outHorizontal)">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21091.jpg"/>
          <p:cNvPicPr>
            <a:picLocks noChangeAspect="1"/>
          </p:cNvPicPr>
          <p:nvPr/>
        </p:nvPicPr>
        <p:blipFill>
          <a:blip r:embed="rId2" cstate="print"/>
          <a:srcRect/>
          <a:stretch>
            <a:fillRect/>
          </a:stretch>
        </p:blipFill>
        <p:spPr bwMode="auto">
          <a:xfrm>
            <a:off x="0" y="-342900"/>
            <a:ext cx="9144000" cy="6321425"/>
          </a:xfrm>
          <a:prstGeom prst="rect">
            <a:avLst/>
          </a:prstGeom>
          <a:noFill/>
          <a:ln w="9525">
            <a:noFill/>
            <a:miter lim="800000"/>
            <a:headEnd/>
            <a:tailEnd/>
          </a:ln>
        </p:spPr>
      </p:pic>
      <p:pic>
        <p:nvPicPr>
          <p:cNvPr id="5" name="4 Imagen" descr="421091.jpg"/>
          <p:cNvPicPr>
            <a:picLocks noChangeAspect="1"/>
          </p:cNvPicPr>
          <p:nvPr/>
        </p:nvPicPr>
        <p:blipFill>
          <a:blip r:embed="rId2" cstate="print"/>
          <a:srcRect/>
          <a:stretch>
            <a:fillRect/>
          </a:stretch>
        </p:blipFill>
        <p:spPr bwMode="auto">
          <a:xfrm>
            <a:off x="0" y="-342900"/>
            <a:ext cx="9144000" cy="6321425"/>
          </a:xfrm>
          <a:prstGeom prst="rect">
            <a:avLst/>
          </a:prstGeom>
          <a:noFill/>
          <a:ln w="9525">
            <a:noFill/>
            <a:miter lim="800000"/>
            <a:headEnd/>
            <a:tailEnd/>
          </a:ln>
        </p:spPr>
      </p:pic>
      <p:sp>
        <p:nvSpPr>
          <p:cNvPr id="6" name="5 CuadroTexto"/>
          <p:cNvSpPr txBox="1"/>
          <p:nvPr/>
        </p:nvSpPr>
        <p:spPr>
          <a:xfrm>
            <a:off x="467544"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mayoría de las corralas se encuentran en los barrios de Lavapiés y La Latina. Pero también hay varias por Carabanchel, Tetuán o el barrio de Malasaña. Todo Madrid sucumbió a los encantos de estas construcciones.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08.jpg"/>
          <p:cNvPicPr>
            <a:picLocks noChangeAspect="1"/>
          </p:cNvPicPr>
          <p:nvPr/>
        </p:nvPicPr>
        <p:blipFill>
          <a:blip r:embed="rId2" cstate="print"/>
          <a:stretch>
            <a:fillRect/>
          </a:stretch>
        </p:blipFill>
        <p:spPr bwMode="auto">
          <a:xfrm>
            <a:off x="0" y="0"/>
            <a:ext cx="9143999" cy="6297613"/>
          </a:xfrm>
          <a:prstGeom prst="rect">
            <a:avLst/>
          </a:prstGeom>
          <a:noFill/>
          <a:ln w="9525">
            <a:noFill/>
            <a:miter lim="800000"/>
            <a:headEnd/>
            <a:tailEnd/>
          </a:ln>
        </p:spPr>
      </p:pic>
      <p:pic>
        <p:nvPicPr>
          <p:cNvPr id="5" name="4 Imagen" descr="526808.jpg"/>
          <p:cNvPicPr>
            <a:picLocks noChangeAspect="1"/>
          </p:cNvPicPr>
          <p:nvPr/>
        </p:nvPicPr>
        <p:blipFill>
          <a:blip r:embed="rId2" cstate="print"/>
          <a:stretch>
            <a:fillRect/>
          </a:stretch>
        </p:blipFill>
        <p:spPr bwMode="auto">
          <a:xfrm>
            <a:off x="0" y="0"/>
            <a:ext cx="9143999" cy="6297613"/>
          </a:xfrm>
          <a:prstGeom prst="rect">
            <a:avLst/>
          </a:prstGeom>
          <a:noFill/>
          <a:ln w="9525">
            <a:noFill/>
            <a:miter lim="800000"/>
            <a:headEnd/>
            <a:tailEnd/>
          </a:ln>
        </p:spPr>
      </p:pic>
      <p:pic>
        <p:nvPicPr>
          <p:cNvPr id="6" name="5 Imagen" descr="526808.jpg"/>
          <p:cNvPicPr>
            <a:picLocks noChangeAspect="1"/>
          </p:cNvPicPr>
          <p:nvPr/>
        </p:nvPicPr>
        <p:blipFill>
          <a:blip r:embed="rId2" cstate="print"/>
          <a:stretch>
            <a:fillRect/>
          </a:stretch>
        </p:blipFill>
        <p:spPr bwMode="auto">
          <a:xfrm>
            <a:off x="0" y="0"/>
            <a:ext cx="9143999" cy="6297613"/>
          </a:xfrm>
          <a:prstGeom prst="rect">
            <a:avLst/>
          </a:prstGeom>
          <a:noFill/>
          <a:ln w="9525">
            <a:noFill/>
            <a:miter lim="800000"/>
            <a:headEnd/>
            <a:tailEnd/>
          </a:ln>
        </p:spPr>
      </p:pic>
      <p:sp>
        <p:nvSpPr>
          <p:cNvPr id="7" name="6 CuadroTexto"/>
          <p:cNvSpPr txBox="1"/>
          <p:nvPr/>
        </p:nvSpPr>
        <p:spPr>
          <a:xfrm>
            <a:off x="611560"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si hay una que sea auténtica y que siga teniendo su carácter original, esa es la Corrala de Sombrerete. Construida en 1872, inspiró la zarzuela de La Revoltosa. También quedó inmortalizada en la obra Fortunata y Jacinta, de Benito Pérez Galdós.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0000">
        <p14:vortex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3"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upRigh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in)">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38066_390308f5fac544a8f97ee9faf3a300b0_large.jpg"/>
          <p:cNvPicPr>
            <a:picLocks noChangeAspect="1"/>
          </p:cNvPicPr>
          <p:nvPr/>
        </p:nvPicPr>
        <p:blipFill>
          <a:blip r:embed="rId2" cstate="print"/>
          <a:stretch>
            <a:fillRect/>
          </a:stretch>
        </p:blipFill>
        <p:spPr bwMode="auto">
          <a:xfrm>
            <a:off x="0" y="-342900"/>
            <a:ext cx="9144000" cy="6481763"/>
          </a:xfrm>
          <a:prstGeom prst="rect">
            <a:avLst/>
          </a:prstGeom>
          <a:noFill/>
          <a:ln w="9525">
            <a:noFill/>
            <a:miter lim="800000"/>
            <a:headEnd/>
            <a:tailEnd/>
          </a:ln>
        </p:spPr>
      </p:pic>
      <p:pic>
        <p:nvPicPr>
          <p:cNvPr id="5" name="4 Imagen" descr="538066_390308f5fac544a8f97ee9faf3a300b0_large.jpg"/>
          <p:cNvPicPr>
            <a:picLocks noChangeAspect="1"/>
          </p:cNvPicPr>
          <p:nvPr/>
        </p:nvPicPr>
        <p:blipFill>
          <a:blip r:embed="rId2" cstate="print"/>
          <a:stretch>
            <a:fillRect/>
          </a:stretch>
        </p:blipFill>
        <p:spPr bwMode="auto">
          <a:xfrm>
            <a:off x="0" y="-342900"/>
            <a:ext cx="9144000" cy="6481763"/>
          </a:xfrm>
          <a:prstGeom prst="rect">
            <a:avLst/>
          </a:prstGeom>
          <a:noFill/>
          <a:ln w="9525">
            <a:noFill/>
            <a:miter lim="800000"/>
            <a:headEnd/>
            <a:tailEnd/>
          </a:ln>
        </p:spPr>
      </p:pic>
      <p:pic>
        <p:nvPicPr>
          <p:cNvPr id="6" name="5 Imagen" descr="538066_390308f5fac544a8f97ee9faf3a300b0_large.jpg"/>
          <p:cNvPicPr>
            <a:picLocks noChangeAspect="1"/>
          </p:cNvPicPr>
          <p:nvPr/>
        </p:nvPicPr>
        <p:blipFill>
          <a:blip r:embed="rId2" cstate="print"/>
          <a:stretch>
            <a:fillRect/>
          </a:stretch>
        </p:blipFill>
        <p:spPr bwMode="auto">
          <a:xfrm>
            <a:off x="0" y="-342900"/>
            <a:ext cx="9144000" cy="6481763"/>
          </a:xfrm>
          <a:prstGeom prst="rect">
            <a:avLst/>
          </a:prstGeom>
          <a:noFill/>
          <a:ln w="9525">
            <a:noFill/>
            <a:miter lim="800000"/>
            <a:headEnd/>
            <a:tailEnd/>
          </a:ln>
        </p:spPr>
      </p:pic>
      <p:sp>
        <p:nvSpPr>
          <p:cNvPr id="7" name="6 CuadroTexto"/>
          <p:cNvSpPr txBox="1"/>
          <p:nvPr/>
        </p:nvSpPr>
        <p:spPr>
          <a:xfrm>
            <a:off x="539552"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Todavía puedes pasear por Lavapiés y disfrutar de estas construcciones tan auténticas. El carácter madrileño sigue resistiendo en estos patios de vecinos que siguen viendo la vida pasar bajo sus balcones.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plus(in)">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3581.jpg"/>
          <p:cNvPicPr>
            <a:picLocks noChangeAspect="1"/>
          </p:cNvPicPr>
          <p:nvPr/>
        </p:nvPicPr>
        <p:blipFill>
          <a:blip r:embed="rId2" cstate="print"/>
          <a:srcRect/>
          <a:stretch>
            <a:fillRect/>
          </a:stretch>
        </p:blipFill>
        <p:spPr bwMode="auto">
          <a:xfrm>
            <a:off x="0" y="-184150"/>
            <a:ext cx="9144000" cy="6402388"/>
          </a:xfrm>
          <a:prstGeom prst="rect">
            <a:avLst/>
          </a:prstGeom>
          <a:noFill/>
          <a:ln w="9525">
            <a:noFill/>
            <a:miter lim="800000"/>
            <a:headEnd/>
            <a:tailEnd/>
          </a:ln>
        </p:spPr>
      </p:pic>
      <p:pic>
        <p:nvPicPr>
          <p:cNvPr id="5" name="4 Imagen" descr="453581.jpg"/>
          <p:cNvPicPr>
            <a:picLocks noChangeAspect="1"/>
          </p:cNvPicPr>
          <p:nvPr/>
        </p:nvPicPr>
        <p:blipFill>
          <a:blip r:embed="rId2" cstate="print"/>
          <a:srcRect/>
          <a:stretch>
            <a:fillRect/>
          </a:stretch>
        </p:blipFill>
        <p:spPr bwMode="auto">
          <a:xfrm>
            <a:off x="0" y="-184150"/>
            <a:ext cx="9144000" cy="6402388"/>
          </a:xfrm>
          <a:prstGeom prst="rect">
            <a:avLst/>
          </a:prstGeom>
          <a:noFill/>
          <a:ln w="9525">
            <a:noFill/>
            <a:miter lim="800000"/>
            <a:headEnd/>
            <a:tailEnd/>
          </a:ln>
        </p:spPr>
      </p:pic>
      <p:pic>
        <p:nvPicPr>
          <p:cNvPr id="6" name="5 Imagen" descr="453581.jpg"/>
          <p:cNvPicPr>
            <a:picLocks noChangeAspect="1"/>
          </p:cNvPicPr>
          <p:nvPr/>
        </p:nvPicPr>
        <p:blipFill>
          <a:blip r:embed="rId2" cstate="print"/>
          <a:srcRect/>
          <a:stretch>
            <a:fillRect/>
          </a:stretch>
        </p:blipFill>
        <p:spPr bwMode="auto">
          <a:xfrm>
            <a:off x="0" y="-184150"/>
            <a:ext cx="9144000" cy="6402388"/>
          </a:xfrm>
          <a:prstGeom prst="rect">
            <a:avLst/>
          </a:prstGeom>
          <a:noFill/>
          <a:ln w="9525">
            <a:noFill/>
            <a:miter lim="800000"/>
            <a:headEnd/>
            <a:tailEnd/>
          </a:ln>
        </p:spPr>
      </p:pic>
      <p:sp>
        <p:nvSpPr>
          <p:cNvPr id="8" name="7 CuadroTexto"/>
          <p:cNvSpPr txBox="1"/>
          <p:nvPr/>
        </p:nvSpPr>
        <p:spPr>
          <a:xfrm>
            <a:off x="323528"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vamos hacia la calle </a:t>
            </a:r>
            <a:r>
              <a:rPr lang="es-ES" b="1" i="1" dirty="0" smtClean="0">
                <a:effectLst>
                  <a:glow rad="101600">
                    <a:srgbClr val="C00000">
                      <a:alpha val="60000"/>
                    </a:srgbClr>
                  </a:glow>
                  <a:outerShdw blurRad="38100" dist="38100" dir="2700000" algn="tl">
                    <a:srgbClr val="000000">
                      <a:alpha val="43137"/>
                    </a:srgbClr>
                  </a:outerShdw>
                </a:effectLst>
              </a:rPr>
              <a:t>Ribera de Curtidores</a:t>
            </a:r>
            <a:r>
              <a:rPr lang="es-ES" i="1" dirty="0" smtClean="0">
                <a:effectLst>
                  <a:glow rad="101600">
                    <a:srgbClr val="C00000">
                      <a:alpha val="60000"/>
                    </a:srgbClr>
                  </a:glow>
                  <a:outerShdw blurRad="38100" dist="38100" dir="2700000" algn="tl">
                    <a:srgbClr val="000000">
                      <a:alpha val="43137"/>
                    </a:srgbClr>
                  </a:outerShdw>
                </a:effectLst>
              </a:rPr>
              <a:t>, lo que era al antiguo arroyo que pasaba cerca del cerrillo del Rastro, nos encontramos nuestra siguiente corrala. De unas dimensiones mucho más grandes, y más moderna que las anteriores, ocupa los número 3, 5 y 7 de la misma calle.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randombar(horizont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3820130401170805975620.jpg"/>
          <p:cNvPicPr>
            <a:picLocks noChangeAspect="1"/>
          </p:cNvPicPr>
          <p:nvPr/>
        </p:nvPicPr>
        <p:blipFill>
          <a:blip r:embed="rId2" cstate="print"/>
          <a:stretch>
            <a:fillRect/>
          </a:stretch>
        </p:blipFill>
        <p:spPr bwMode="auto">
          <a:xfrm>
            <a:off x="0" y="0"/>
            <a:ext cx="9144000" cy="5941483"/>
          </a:xfrm>
          <a:prstGeom prst="rect">
            <a:avLst/>
          </a:prstGeom>
          <a:noFill/>
          <a:ln w="9525">
            <a:noFill/>
            <a:miter lim="800000"/>
            <a:headEnd/>
            <a:tailEnd/>
          </a:ln>
        </p:spPr>
      </p:pic>
      <p:pic>
        <p:nvPicPr>
          <p:cNvPr id="5" name="4 Imagen" descr="993820130401170805975620.jpg"/>
          <p:cNvPicPr>
            <a:picLocks noChangeAspect="1"/>
          </p:cNvPicPr>
          <p:nvPr/>
        </p:nvPicPr>
        <p:blipFill>
          <a:blip r:embed="rId2" cstate="print"/>
          <a:stretch>
            <a:fillRect/>
          </a:stretch>
        </p:blipFill>
        <p:spPr bwMode="auto">
          <a:xfrm>
            <a:off x="0" y="0"/>
            <a:ext cx="9144000" cy="5941483"/>
          </a:xfrm>
          <a:prstGeom prst="rect">
            <a:avLst/>
          </a:prstGeom>
          <a:noFill/>
          <a:ln w="9525">
            <a:noFill/>
            <a:miter lim="800000"/>
            <a:headEnd/>
            <a:tailEnd/>
          </a:ln>
        </p:spPr>
      </p:pic>
      <p:pic>
        <p:nvPicPr>
          <p:cNvPr id="6" name="5 Imagen" descr="993820130401170805975620.jpg"/>
          <p:cNvPicPr>
            <a:picLocks noChangeAspect="1"/>
          </p:cNvPicPr>
          <p:nvPr/>
        </p:nvPicPr>
        <p:blipFill>
          <a:blip r:embed="rId2" cstate="print"/>
          <a:stretch>
            <a:fillRect/>
          </a:stretch>
        </p:blipFill>
        <p:spPr bwMode="auto">
          <a:xfrm>
            <a:off x="0" y="0"/>
            <a:ext cx="9144000" cy="5941483"/>
          </a:xfrm>
          <a:prstGeom prst="rect">
            <a:avLst/>
          </a:prstGeom>
          <a:noFill/>
          <a:ln w="9525">
            <a:noFill/>
            <a:miter lim="800000"/>
            <a:headEnd/>
            <a:tailEnd/>
          </a:ln>
        </p:spPr>
      </p:pic>
      <p:sp>
        <p:nvSpPr>
          <p:cNvPr id="7" name="6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Digno es de mencionar que esta corrala forma parte del rastro de Madrid y su patio sirve para exponer algunos de los puestos de tiendas cercanas de muebles y decoración e imaginería.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4000">
        <p15:prstTrans prst="peelOff"/>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edge">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4704062201112231728282850417805527_010.jpg"/>
          <p:cNvPicPr>
            <a:picLocks noChangeAspect="1"/>
          </p:cNvPicPr>
          <p:nvPr/>
        </p:nvPicPr>
        <p:blipFill>
          <a:blip r:embed="rId2" cstate="print"/>
          <a:stretch>
            <a:fillRect/>
          </a:stretch>
        </p:blipFill>
        <p:spPr bwMode="auto">
          <a:xfrm>
            <a:off x="0" y="-137584"/>
            <a:ext cx="9144000" cy="5852583"/>
          </a:xfrm>
          <a:prstGeom prst="rect">
            <a:avLst/>
          </a:prstGeom>
          <a:noFill/>
          <a:ln w="9525">
            <a:noFill/>
            <a:miter lim="800000"/>
            <a:headEnd/>
            <a:tailEnd/>
          </a:ln>
        </p:spPr>
      </p:pic>
      <p:pic>
        <p:nvPicPr>
          <p:cNvPr id="5" name="4 Imagen" descr="54704062201112231728282850417805527_010.jpg"/>
          <p:cNvPicPr>
            <a:picLocks noChangeAspect="1"/>
          </p:cNvPicPr>
          <p:nvPr/>
        </p:nvPicPr>
        <p:blipFill>
          <a:blip r:embed="rId2" cstate="print"/>
          <a:stretch>
            <a:fillRect/>
          </a:stretch>
        </p:blipFill>
        <p:spPr bwMode="auto">
          <a:xfrm>
            <a:off x="0" y="-137584"/>
            <a:ext cx="9144000" cy="5852583"/>
          </a:xfrm>
          <a:prstGeom prst="rect">
            <a:avLst/>
          </a:prstGeom>
          <a:noFill/>
          <a:ln w="9525">
            <a:noFill/>
            <a:miter lim="800000"/>
            <a:headEnd/>
            <a:tailEnd/>
          </a:ln>
        </p:spPr>
      </p:pic>
      <p:pic>
        <p:nvPicPr>
          <p:cNvPr id="6" name="5 Imagen" descr="54704062201112231728282850417805527_010.jpg"/>
          <p:cNvPicPr>
            <a:picLocks noChangeAspect="1"/>
          </p:cNvPicPr>
          <p:nvPr/>
        </p:nvPicPr>
        <p:blipFill>
          <a:blip r:embed="rId2" cstate="print"/>
          <a:stretch>
            <a:fillRect/>
          </a:stretch>
        </p:blipFill>
        <p:spPr bwMode="auto">
          <a:xfrm>
            <a:off x="0" y="-137584"/>
            <a:ext cx="9144000" cy="5852583"/>
          </a:xfrm>
          <a:prstGeom prst="rect">
            <a:avLst/>
          </a:prstGeom>
          <a:noFill/>
          <a:ln w="9525">
            <a:noFill/>
            <a:miter lim="800000"/>
            <a:headEnd/>
            <a:tailEnd/>
          </a:ln>
        </p:spPr>
      </p:pic>
      <p:sp>
        <p:nvSpPr>
          <p:cNvPr id="7" name="6 CuadroTexto"/>
          <p:cNvSpPr txBox="1"/>
          <p:nvPr/>
        </p:nvSpPr>
        <p:spPr>
          <a:xfrm>
            <a:off x="683568" y="4873724"/>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Hoy en día estas viviendas ya no son tan pequeñas como las antiguas y se acondicionan a un patio central mucho más grande.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18000">
        <p14:vortex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4000"/>
                                        <p:tgtEl>
                                          <p:spTgt spid="6"/>
                                        </p:tgtEl>
                                        <p:attrNameLst>
                                          <p:attrName>ppt_x</p:attrName>
                                        </p:attrNameLst>
                                      </p:cBhvr>
                                      <p:tavLst>
                                        <p:tav tm="0">
                                          <p:val>
                                            <p:strVal val="ppt_x"/>
                                          </p:val>
                                        </p:tav>
                                        <p:tav tm="100000">
                                          <p:val>
                                            <p:strVal val="ppt_x+ppt_w/2"/>
                                          </p:val>
                                        </p:tav>
                                      </p:tavLst>
                                    </p:anim>
                                    <p:anim calcmode="lin" valueType="num">
                                      <p:cBhvr>
                                        <p:cTn id="16" dur="4000"/>
                                        <p:tgtEl>
                                          <p:spTgt spid="6"/>
                                        </p:tgtEl>
                                        <p:attrNameLst>
                                          <p:attrName>ppt_y</p:attrName>
                                        </p:attrNameLst>
                                      </p:cBhvr>
                                      <p:tavLst>
                                        <p:tav tm="0">
                                          <p:val>
                                            <p:strVal val="ppt_y"/>
                                          </p:val>
                                        </p:tav>
                                        <p:tav tm="100000">
                                          <p:val>
                                            <p:strVal val="ppt_y"/>
                                          </p:val>
                                        </p:tav>
                                      </p:tavLst>
                                    </p:anim>
                                    <p:anim calcmode="lin" valueType="num">
                                      <p:cBhvr>
                                        <p:cTn id="17" dur="4000"/>
                                        <p:tgtEl>
                                          <p:spTgt spid="6"/>
                                        </p:tgtEl>
                                        <p:attrNameLst>
                                          <p:attrName>ppt_w</p:attrName>
                                        </p:attrNameLst>
                                      </p:cBhvr>
                                      <p:tavLst>
                                        <p:tav tm="0">
                                          <p:val>
                                            <p:strVal val="ppt_w"/>
                                          </p:val>
                                        </p:tav>
                                        <p:tav tm="100000">
                                          <p:val>
                                            <p:fltVal val="0"/>
                                          </p:val>
                                        </p:tav>
                                      </p:tavLst>
                                    </p:anim>
                                    <p:anim calcmode="lin" valueType="num">
                                      <p:cBhvr>
                                        <p:cTn id="18" dur="4000"/>
                                        <p:tgtEl>
                                          <p:spTgt spid="6"/>
                                        </p:tgtEl>
                                        <p:attrNameLst>
                                          <p:attrName>ppt_h</p:attrName>
                                        </p:attrNameLst>
                                      </p:cBhvr>
                                      <p:tavLst>
                                        <p:tav tm="0">
                                          <p:val>
                                            <p:strVal val="ppt_h"/>
                                          </p:val>
                                        </p:tav>
                                        <p:tav tm="100000">
                                          <p:val>
                                            <p:strVal val="ppt_h"/>
                                          </p:val>
                                        </p:tav>
                                      </p:tavLst>
                                    </p:anim>
                                    <p:set>
                                      <p:cBhvr>
                                        <p:cTn id="19" dur="1" fill="hold">
                                          <p:stCondLst>
                                            <p:cond delay="3999"/>
                                          </p:stCondLst>
                                        </p:cTn>
                                        <p:tgtEl>
                                          <p:spTgt spid="6"/>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4000"/>
                                        <p:tgtEl>
                                          <p:spTgt spid="6"/>
                                        </p:tgtEl>
                                      </p:cBhvr>
                                    </p:animEffect>
                                    <p:set>
                                      <p:cBhvr>
                                        <p:cTn id="22" dur="1" fill="hold">
                                          <p:stCondLst>
                                            <p:cond delay="3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4000" fill="hold"/>
                                        <p:tgtEl>
                                          <p:spTgt spid="4"/>
                                        </p:tgtEl>
                                        <p:attrNameLst>
                                          <p:attrName>ppt_w</p:attrName>
                                        </p:attrNameLst>
                                      </p:cBhvr>
                                      <p:tavLst>
                                        <p:tav tm="0">
                                          <p:val>
                                            <p:fltVal val="0"/>
                                          </p:val>
                                        </p:tav>
                                        <p:tav tm="100000">
                                          <p:val>
                                            <p:strVal val="#ppt_w"/>
                                          </p:val>
                                        </p:tav>
                                      </p:tavLst>
                                    </p:anim>
                                    <p:anim calcmode="lin" valueType="num">
                                      <p:cBhvr>
                                        <p:cTn id="26" dur="4000" fill="hold"/>
                                        <p:tgtEl>
                                          <p:spTgt spid="4"/>
                                        </p:tgtEl>
                                        <p:attrNameLst>
                                          <p:attrName>ppt_h</p:attrName>
                                        </p:attrNameLst>
                                      </p:cBhvr>
                                      <p:tavLst>
                                        <p:tav tm="0">
                                          <p:val>
                                            <p:strVal val="#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4000"/>
                                        <p:tgtEl>
                                          <p:spTgt spid="4"/>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Ionut1.jpg"/>
          <p:cNvPicPr>
            <a:picLocks noChangeAspect="1"/>
          </p:cNvPicPr>
          <p:nvPr/>
        </p:nvPicPr>
        <p:blipFill>
          <a:blip r:embed="rId2" cstate="print"/>
          <a:stretch>
            <a:fillRect/>
          </a:stretch>
        </p:blipFill>
        <p:spPr bwMode="auto">
          <a:xfrm>
            <a:off x="0" y="-238845"/>
            <a:ext cx="9144000" cy="6120681"/>
          </a:xfrm>
          <a:prstGeom prst="rect">
            <a:avLst/>
          </a:prstGeom>
          <a:noFill/>
          <a:ln w="9525">
            <a:noFill/>
            <a:miter lim="800000"/>
            <a:headEnd/>
            <a:tailEnd/>
          </a:ln>
        </p:spPr>
      </p:pic>
      <p:pic>
        <p:nvPicPr>
          <p:cNvPr id="5" name="4 Imagen" descr="CarasIonut1.jpg"/>
          <p:cNvPicPr>
            <a:picLocks noChangeAspect="1"/>
          </p:cNvPicPr>
          <p:nvPr/>
        </p:nvPicPr>
        <p:blipFill>
          <a:blip r:embed="rId2" cstate="print"/>
          <a:stretch>
            <a:fillRect/>
          </a:stretch>
        </p:blipFill>
        <p:spPr bwMode="auto">
          <a:xfrm>
            <a:off x="0" y="-238845"/>
            <a:ext cx="9144000" cy="6120681"/>
          </a:xfrm>
          <a:prstGeom prst="rect">
            <a:avLst/>
          </a:prstGeom>
          <a:noFill/>
          <a:ln w="9525">
            <a:noFill/>
            <a:miter lim="800000"/>
            <a:headEnd/>
            <a:tailEnd/>
          </a:ln>
        </p:spPr>
      </p:pic>
      <p:pic>
        <p:nvPicPr>
          <p:cNvPr id="6" name="5 Imagen" descr="CarasIonut1.jpg"/>
          <p:cNvPicPr>
            <a:picLocks noChangeAspect="1"/>
          </p:cNvPicPr>
          <p:nvPr/>
        </p:nvPicPr>
        <p:blipFill>
          <a:blip r:embed="rId2" cstate="print"/>
          <a:stretch>
            <a:fillRect/>
          </a:stretch>
        </p:blipFill>
        <p:spPr bwMode="auto">
          <a:xfrm>
            <a:off x="0" y="-238845"/>
            <a:ext cx="9144000" cy="6120681"/>
          </a:xfrm>
          <a:prstGeom prst="rect">
            <a:avLst/>
          </a:prstGeom>
          <a:noFill/>
          <a:ln w="9525">
            <a:noFill/>
            <a:miter lim="800000"/>
            <a:headEnd/>
            <a:tailEnd/>
          </a:ln>
        </p:spPr>
      </p:pic>
      <p:sp>
        <p:nvSpPr>
          <p:cNvPr id="7" name="6 CuadroTexto"/>
          <p:cNvSpPr txBox="1"/>
          <p:nvPr/>
        </p:nvSpPr>
        <p:spPr>
          <a:xfrm>
            <a:off x="395536"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corralas encapsulan el alma de la vida urbana española, que tuvo su auge cuando Madrid fue declarada capital de España en 1606. De repente, cientos de miles de inmigrantes acudieron en masa a la ciudad en busca de trabajo</a:t>
            </a:r>
            <a:r>
              <a:rPr lang="es-ES" i="1" dirty="0">
                <a:effectLst>
                  <a:glow rad="101600">
                    <a:srgbClr val="C00000">
                      <a:alpha val="60000"/>
                    </a:srgb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35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in)">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ok2013_00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book2013_00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Más de 400 años después, alrededor de 500 de estos edificios siguen en pie y ahora se consideran algunos de los lugares más elegantes para vivir.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2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15302284_5bb5f5e422_z.jpg"/>
          <p:cNvPicPr>
            <a:picLocks noChangeAspect="1"/>
          </p:cNvPicPr>
          <p:nvPr/>
        </p:nvPicPr>
        <p:blipFill>
          <a:blip r:embed="rId2" cstate="print"/>
          <a:stretch>
            <a:fillRect/>
          </a:stretch>
        </p:blipFill>
        <p:spPr bwMode="auto">
          <a:xfrm>
            <a:off x="2123728" y="0"/>
            <a:ext cx="4896544" cy="5715000"/>
          </a:xfrm>
          <a:prstGeom prst="rect">
            <a:avLst/>
          </a:prstGeom>
          <a:noFill/>
          <a:ln w="9525">
            <a:noFill/>
            <a:miter lim="800000"/>
            <a:headEnd/>
            <a:tailEnd/>
          </a:ln>
        </p:spPr>
      </p:pic>
      <p:sp>
        <p:nvSpPr>
          <p:cNvPr id="5" name="4 Rectángulo"/>
          <p:cNvSpPr/>
          <p:nvPr/>
        </p:nvSpPr>
        <p:spPr>
          <a:xfrm>
            <a:off x="0" y="0"/>
            <a:ext cx="2124075" cy="5715000"/>
          </a:xfrm>
          <a:prstGeom prst="rect">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019925" y="0"/>
            <a:ext cx="2124075" cy="5715000"/>
          </a:xfrm>
          <a:prstGeom prst="rect">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2124075" y="0"/>
            <a:ext cx="4895850" cy="5715000"/>
          </a:xfrm>
          <a:prstGeom prst="rect">
            <a:avLst/>
          </a:prstGeom>
          <a:solidFill>
            <a:schemeClr val="accent2">
              <a:lumMod val="75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2411760" y="337220"/>
            <a:ext cx="4320480" cy="5112568"/>
          </a:xfrm>
          <a:prstGeom prst="rect">
            <a:avLst/>
          </a:prstGeom>
          <a:solidFill>
            <a:schemeClr val="accent2">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Muchas de estas antigüedades arquitectónicas ahora son edificios catalogados y se pueden encontrar principalmente en los distritos tradicionales de clase trabajadora de Madrid, como Lavapiés, La Latina y Malasaña.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out)">
                                      <p:cBhvr>
                                        <p:cTn id="13" dur="4000"/>
                                        <p:tgtEl>
                                          <p:spTgt spid="5"/>
                                        </p:tgtEl>
                                      </p:cBhvr>
                                    </p:animEffect>
                                  </p:childTnLst>
                                </p:cTn>
                              </p:par>
                              <p:par>
                                <p:cTn id="14" presetID="4" presetClass="entr" presetSubtype="32"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ox(out)">
                                      <p:cBhvr>
                                        <p:cTn id="16" dur="4000"/>
                                        <p:tgtEl>
                                          <p:spTgt spid="6"/>
                                        </p:tgtEl>
                                      </p:cBhvr>
                                    </p:animEffect>
                                  </p:childTnLst>
                                </p:cTn>
                              </p:par>
                              <p:par>
                                <p:cTn id="17" presetID="3"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4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4000" fill="hold"/>
                                        <p:tgtEl>
                                          <p:spTgt spid="4"/>
                                        </p:tgtEl>
                                        <p:attrNameLst>
                                          <p:attrName>ppt_w</p:attrName>
                                        </p:attrNameLst>
                                      </p:cBhvr>
                                      <p:tavLst>
                                        <p:tav tm="0">
                                          <p:val>
                                            <p:fltVal val="0"/>
                                          </p:val>
                                        </p:tav>
                                        <p:tav tm="100000">
                                          <p:val>
                                            <p:strVal val="#ppt_w"/>
                                          </p:val>
                                        </p:tav>
                                      </p:tavLst>
                                    </p:anim>
                                    <p:anim calcmode="lin" valueType="num">
                                      <p:cBhvr>
                                        <p:cTn id="23" dur="4000" fill="hold"/>
                                        <p:tgtEl>
                                          <p:spTgt spid="4"/>
                                        </p:tgtEl>
                                        <p:attrNameLst>
                                          <p:attrName>ppt_h</p:attrName>
                                        </p:attrNameLst>
                                      </p:cBhvr>
                                      <p:tavLst>
                                        <p:tav tm="0">
                                          <p:val>
                                            <p:fltVal val="0"/>
                                          </p:val>
                                        </p:tav>
                                        <p:tav tm="100000">
                                          <p:val>
                                            <p:strVal val="#ppt_h"/>
                                          </p:val>
                                        </p:tav>
                                      </p:tavLst>
                                    </p:anim>
                                  </p:childTnLst>
                                </p:cTn>
                              </p:par>
                              <p:par>
                                <p:cTn id="24" presetID="4" presetClass="entr" presetSubtype="3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ox(out)">
                                      <p:cBhvr>
                                        <p:cTn id="26" dur="4000"/>
                                        <p:tgtEl>
                                          <p:spTgt spid="4"/>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2" cstate="print"/>
          <a:stretch>
            <a:fillRect/>
          </a:stretch>
        </p:blipFill>
        <p:spPr bwMode="auto">
          <a:xfrm>
            <a:off x="0" y="1"/>
            <a:ext cx="9144000" cy="6025852"/>
          </a:xfrm>
          <a:prstGeom prst="rect">
            <a:avLst/>
          </a:prstGeom>
          <a:noFill/>
          <a:ln w="9525">
            <a:noFill/>
            <a:miter lim="800000"/>
            <a:headEnd/>
            <a:tailEnd/>
          </a:ln>
        </p:spPr>
      </p:pic>
      <p:pic>
        <p:nvPicPr>
          <p:cNvPr id="6" name="5 Imagen" descr="curves-caras-ionut.jpg"/>
          <p:cNvPicPr>
            <a:picLocks noChangeAspect="1"/>
          </p:cNvPicPr>
          <p:nvPr/>
        </p:nvPicPr>
        <p:blipFill>
          <a:blip r:embed="rId2" cstate="print"/>
          <a:stretch>
            <a:fillRect/>
          </a:stretch>
        </p:blipFill>
        <p:spPr bwMode="auto">
          <a:xfrm>
            <a:off x="0" y="1"/>
            <a:ext cx="9144000" cy="6025852"/>
          </a:xfrm>
          <a:prstGeom prst="rect">
            <a:avLst/>
          </a:prstGeom>
          <a:noFill/>
          <a:ln w="9525">
            <a:noFill/>
            <a:miter lim="800000"/>
            <a:headEnd/>
            <a:tailEnd/>
          </a:ln>
        </p:spPr>
      </p:pic>
      <p:sp>
        <p:nvSpPr>
          <p:cNvPr id="5" name="4 CuadroTexto"/>
          <p:cNvSpPr txBox="1"/>
          <p:nvPr/>
        </p:nvSpPr>
        <p:spPr>
          <a:xfrm>
            <a:off x="467544"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corralas eran las tradicionales viviendas antiguas de Madrid, aún quedan algunas en pie en los barrios de Lavapiés o de Chamberí. Eran viviendas de baños y servicios compartidos por toda la comunidad de vecinos.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7000">
        <p14:vortex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heel(8)">
                                      <p:cBhvr>
                                        <p:cTn id="14" dur="4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4/3*#ppt_w"/>
                                          </p:val>
                                        </p:tav>
                                        <p:tav tm="100000">
                                          <p:val>
                                            <p:strVal val="#ppt_w"/>
                                          </p:val>
                                        </p:tav>
                                      </p:tavLst>
                                    </p:anim>
                                    <p:anim calcmode="lin" valueType="num">
                                      <p:cBhvr>
                                        <p:cTn id="18" dur="4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_Ionut_11_thumb.jpg"/>
          <p:cNvPicPr>
            <a:picLocks noChangeAspect="1"/>
          </p:cNvPicPr>
          <p:nvPr/>
        </p:nvPicPr>
        <p:blipFill>
          <a:blip r:embed="rId2" cstate="print"/>
          <a:stretch>
            <a:fillRect/>
          </a:stretch>
        </p:blipFill>
        <p:spPr bwMode="auto">
          <a:xfrm>
            <a:off x="0" y="-166837"/>
            <a:ext cx="9143999" cy="5881837"/>
          </a:xfrm>
          <a:prstGeom prst="rect">
            <a:avLst/>
          </a:prstGeom>
          <a:noFill/>
          <a:ln w="9525">
            <a:noFill/>
            <a:miter lim="800000"/>
            <a:headEnd/>
            <a:tailEnd/>
          </a:ln>
        </p:spPr>
      </p:pic>
      <p:pic>
        <p:nvPicPr>
          <p:cNvPr id="5" name="4 Imagen" descr="Caras_Ionut_11_thumb.jpg"/>
          <p:cNvPicPr>
            <a:picLocks noChangeAspect="1"/>
          </p:cNvPicPr>
          <p:nvPr/>
        </p:nvPicPr>
        <p:blipFill>
          <a:blip r:embed="rId2" cstate="print"/>
          <a:stretch>
            <a:fillRect/>
          </a:stretch>
        </p:blipFill>
        <p:spPr bwMode="auto">
          <a:xfrm>
            <a:off x="0" y="-166837"/>
            <a:ext cx="9143999" cy="5881837"/>
          </a:xfrm>
          <a:prstGeom prst="rect">
            <a:avLst/>
          </a:prstGeom>
          <a:noFill/>
          <a:ln w="9525">
            <a:noFill/>
            <a:miter lim="800000"/>
            <a:headEnd/>
            <a:tailEnd/>
          </a:ln>
        </p:spPr>
      </p:pic>
      <p:pic>
        <p:nvPicPr>
          <p:cNvPr id="6" name="5 Imagen" descr="Caras_Ionut_11_thumb.jpg"/>
          <p:cNvPicPr>
            <a:picLocks noChangeAspect="1"/>
          </p:cNvPicPr>
          <p:nvPr/>
        </p:nvPicPr>
        <p:blipFill>
          <a:blip r:embed="rId2" cstate="print"/>
          <a:stretch>
            <a:fillRect/>
          </a:stretch>
        </p:blipFill>
        <p:spPr bwMode="auto">
          <a:xfrm>
            <a:off x="0" y="-166837"/>
            <a:ext cx="9143999" cy="5881837"/>
          </a:xfrm>
          <a:prstGeom prst="rect">
            <a:avLst/>
          </a:prstGeom>
          <a:noFill/>
          <a:ln w="9525">
            <a:noFill/>
            <a:miter lim="800000"/>
            <a:headEnd/>
            <a:tailEnd/>
          </a:ln>
        </p:spPr>
      </p:pic>
      <p:sp>
        <p:nvSpPr>
          <p:cNvPr id="7" name="6 CuadroTexto"/>
          <p:cNvSpPr txBox="1"/>
          <p:nvPr/>
        </p:nvSpPr>
        <p:spPr>
          <a:xfrm>
            <a:off x="539552"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Todas ellas daban a un patio con escaleras y balcones donde se hacía mucha vida. En los patios había incluso corrales, de ahí el nombre de corralas. Las corralas también tienen sus leyendas. Ahí va una de ellas: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India-23.jpg"/>
          <p:cNvPicPr>
            <a:picLocks noChangeAspect="1"/>
          </p:cNvPicPr>
          <p:nvPr/>
        </p:nvPicPr>
        <p:blipFill>
          <a:blip r:embed="rId2" cstate="print"/>
          <a:stretch>
            <a:fillRect/>
          </a:stretch>
        </p:blipFill>
        <p:spPr bwMode="auto">
          <a:xfrm>
            <a:off x="2339752" y="0"/>
            <a:ext cx="4464495" cy="5715000"/>
          </a:xfrm>
          <a:prstGeom prst="rect">
            <a:avLst/>
          </a:prstGeom>
          <a:noFill/>
          <a:ln w="9525">
            <a:noFill/>
            <a:miter lim="800000"/>
            <a:headEnd/>
            <a:tailEnd/>
          </a:ln>
        </p:spPr>
      </p:pic>
      <p:sp>
        <p:nvSpPr>
          <p:cNvPr id="5" name="4 Rectángulo"/>
          <p:cNvSpPr/>
          <p:nvPr/>
        </p:nvSpPr>
        <p:spPr>
          <a:xfrm>
            <a:off x="0" y="0"/>
            <a:ext cx="2339752" cy="5715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6804248" y="0"/>
            <a:ext cx="2339752" cy="5715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7" name="6 Imagen" descr="La-India-23.jpg"/>
          <p:cNvPicPr>
            <a:picLocks noChangeAspect="1"/>
          </p:cNvPicPr>
          <p:nvPr/>
        </p:nvPicPr>
        <p:blipFill>
          <a:blip r:embed="rId2" cstate="print"/>
          <a:stretch>
            <a:fillRect/>
          </a:stretch>
        </p:blipFill>
        <p:spPr bwMode="auto">
          <a:xfrm>
            <a:off x="2339752" y="0"/>
            <a:ext cx="4464495" cy="5715000"/>
          </a:xfrm>
          <a:prstGeom prst="rect">
            <a:avLst/>
          </a:prstGeom>
          <a:noFill/>
          <a:ln w="9525">
            <a:noFill/>
            <a:miter lim="800000"/>
            <a:headEnd/>
            <a:tailEnd/>
          </a:ln>
        </p:spPr>
      </p:pic>
      <p:sp>
        <p:nvSpPr>
          <p:cNvPr id="8" name="7 Rectángulo"/>
          <p:cNvSpPr/>
          <p:nvPr/>
        </p:nvSpPr>
        <p:spPr>
          <a:xfrm>
            <a:off x="2339752" y="0"/>
            <a:ext cx="4464496" cy="5715000"/>
          </a:xfrm>
          <a:prstGeom prst="rect">
            <a:avLst/>
          </a:prstGeom>
          <a:solidFill>
            <a:schemeClr val="tx2">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323528" y="4369668"/>
            <a:ext cx="8136904"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En la Calle Sombrerete </a:t>
            </a:r>
            <a:r>
              <a:rPr lang="es-ES" i="1" dirty="0" smtClean="0">
                <a:effectLst>
                  <a:glow rad="101600">
                    <a:srgbClr val="C00000">
                      <a:alpha val="60000"/>
                    </a:srgbClr>
                  </a:glow>
                  <a:outerShdw blurRad="38100" dist="38100" dir="2700000" algn="tl">
                    <a:srgbClr val="000000">
                      <a:alpha val="43137"/>
                    </a:srgbClr>
                  </a:outerShdw>
                </a:effectLst>
              </a:rPr>
              <a:t>vivió, en tiempos muy remotos, un pastelero que se hizo pasar por el desaparecido rey Sebastián de Portugal. Cuando le pillaron en su mentira, el hombre culpó a su cómplice, un monje luso, sacerdote del monarca, que le conocía bastante bien.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4000"/>
                                        <p:tgtEl>
                                          <p:spTgt spid="4"/>
                                        </p:tgtEl>
                                      </p:cBhvr>
                                    </p:animEffect>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4000"/>
                                        <p:tgtEl>
                                          <p:spTgt spid="4"/>
                                        </p:tgtEl>
                                      </p:cBhvr>
                                    </p:animEffect>
                                  </p:childTnLst>
                                </p:cTn>
                              </p:par>
                              <p:par>
                                <p:cTn id="21" presetID="5" presetClass="entr" presetSubtype="5"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checkerboard(down)">
                                      <p:cBhvr>
                                        <p:cTn id="23" dur="4000"/>
                                        <p:tgtEl>
                                          <p:spTgt spid="5"/>
                                        </p:tgtEl>
                                      </p:cBhvr>
                                    </p:animEffect>
                                  </p:childTnLst>
                                </p:cTn>
                              </p:par>
                              <p:par>
                                <p:cTn id="24" presetID="5" presetClass="entr" presetSubtype="5"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checkerboard(down)">
                                      <p:cBhvr>
                                        <p:cTn id="26" dur="4000"/>
                                        <p:tgtEl>
                                          <p:spTgt spid="6"/>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imágenes-montajes-y-fotomanipulaciones-digitales-de-Caras-Ionut-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251520"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monje fue culpado y condenado a muerte. El día de la ejecución fue llevado humillándole por las calles de Lavapiés, con una capa y un sombrero, hasta la Plaza Mayor, donde le ahorcaron.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4.jpg"/>
          <p:cNvPicPr>
            <a:picLocks noChangeAspect="1"/>
          </p:cNvPicPr>
          <p:nvPr/>
        </p:nvPicPr>
        <p:blipFill>
          <a:blip r:embed="rId2" cstate="print"/>
          <a:stretch>
            <a:fillRect/>
          </a:stretch>
        </p:blipFill>
        <p:spPr bwMode="auto">
          <a:xfrm>
            <a:off x="0" y="-423863"/>
            <a:ext cx="9143999" cy="6562726"/>
          </a:xfrm>
          <a:prstGeom prst="rect">
            <a:avLst/>
          </a:prstGeom>
          <a:noFill/>
          <a:ln w="9525">
            <a:noFill/>
            <a:miter lim="800000"/>
            <a:headEnd/>
            <a:tailEnd/>
          </a:ln>
        </p:spPr>
      </p:pic>
      <p:pic>
        <p:nvPicPr>
          <p:cNvPr id="5" name="4 Imagen" descr="imágenes-montajes-y-fotomanipulaciones-digitales-de-Caras-Ionut-4.jpg"/>
          <p:cNvPicPr>
            <a:picLocks noChangeAspect="1"/>
          </p:cNvPicPr>
          <p:nvPr/>
        </p:nvPicPr>
        <p:blipFill>
          <a:blip r:embed="rId2" cstate="print"/>
          <a:stretch>
            <a:fillRect/>
          </a:stretch>
        </p:blipFill>
        <p:spPr bwMode="auto">
          <a:xfrm>
            <a:off x="0" y="-423863"/>
            <a:ext cx="9143999" cy="6562726"/>
          </a:xfrm>
          <a:prstGeom prst="rect">
            <a:avLst/>
          </a:prstGeom>
          <a:noFill/>
          <a:ln w="9525">
            <a:noFill/>
            <a:miter lim="800000"/>
            <a:headEnd/>
            <a:tailEnd/>
          </a:ln>
        </p:spPr>
      </p:pic>
      <p:pic>
        <p:nvPicPr>
          <p:cNvPr id="6" name="5 Imagen" descr="imágenes-montajes-y-fotomanipulaciones-digitales-de-Caras-Ionut-4.jpg"/>
          <p:cNvPicPr>
            <a:picLocks noChangeAspect="1"/>
          </p:cNvPicPr>
          <p:nvPr/>
        </p:nvPicPr>
        <p:blipFill>
          <a:blip r:embed="rId2" cstate="print"/>
          <a:stretch>
            <a:fillRect/>
          </a:stretch>
        </p:blipFill>
        <p:spPr bwMode="auto">
          <a:xfrm>
            <a:off x="0" y="-423863"/>
            <a:ext cx="9143999" cy="6562726"/>
          </a:xfrm>
          <a:prstGeom prst="rect">
            <a:avLst/>
          </a:prstGeom>
          <a:noFill/>
          <a:ln w="9525">
            <a:noFill/>
            <a:miter lim="800000"/>
            <a:headEnd/>
            <a:tailEnd/>
          </a:ln>
        </p:spPr>
      </p:pic>
      <p:sp>
        <p:nvSpPr>
          <p:cNvPr id="7" name="6 CuadroTexto"/>
          <p:cNvSpPr txBox="1"/>
          <p:nvPr/>
        </p:nvSpPr>
        <p:spPr>
          <a:xfrm>
            <a:off x="611560"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Después de muerto, un grupo de jóvenes le quitó el sombrero y jugaron con él hasta dejarlo abandonado sobre un montón de estiércol en una corrala de Lavapiés.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4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8.jpg"/>
          <p:cNvPicPr>
            <a:picLocks noChangeAspect="1"/>
          </p:cNvPicPr>
          <p:nvPr/>
        </p:nvPicPr>
        <p:blipFill>
          <a:blip r:embed="rId2" cstate="print"/>
          <a:stretch>
            <a:fillRect/>
          </a:stretch>
        </p:blipFill>
        <p:spPr bwMode="auto">
          <a:xfrm>
            <a:off x="0" y="0"/>
            <a:ext cx="9144000" cy="6169868"/>
          </a:xfrm>
          <a:prstGeom prst="rect">
            <a:avLst/>
          </a:prstGeom>
          <a:noFill/>
          <a:ln w="9525">
            <a:noFill/>
            <a:miter lim="800000"/>
            <a:headEnd/>
            <a:tailEnd/>
          </a:ln>
        </p:spPr>
      </p:pic>
      <p:pic>
        <p:nvPicPr>
          <p:cNvPr id="5" name="4 Imagen" descr="imágenes-montajes-y-fotomanipulaciones-digitales-de-Caras-Ionut-8.jpg"/>
          <p:cNvPicPr>
            <a:picLocks noChangeAspect="1"/>
          </p:cNvPicPr>
          <p:nvPr/>
        </p:nvPicPr>
        <p:blipFill>
          <a:blip r:embed="rId2" cstate="print"/>
          <a:stretch>
            <a:fillRect/>
          </a:stretch>
        </p:blipFill>
        <p:spPr bwMode="auto">
          <a:xfrm flipH="1">
            <a:off x="0" y="0"/>
            <a:ext cx="9144000" cy="6169868"/>
          </a:xfrm>
          <a:prstGeom prst="rect">
            <a:avLst/>
          </a:prstGeom>
          <a:noFill/>
          <a:ln w="9525">
            <a:noFill/>
            <a:miter lim="800000"/>
            <a:headEnd/>
            <a:tailEnd/>
          </a:ln>
        </p:spPr>
      </p:pic>
      <p:sp>
        <p:nvSpPr>
          <p:cNvPr id="6" name="5 CuadroTexto"/>
          <p:cNvSpPr txBox="1"/>
          <p:nvPr/>
        </p:nvSpPr>
        <p:spPr>
          <a:xfrm>
            <a:off x="611560"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Allí quedó el sombrero abandonado durante unos días pero a la semana siguiente lo vieron salir volando desde el lugar donde reposaba. Así estuvo un tiempo volando y asustando a los vecinos, quienes pensaron que se trataba entonces del fantasma del monje luso.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1000">
        <p15:prstTrans prst="pageCurlDouble"/>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500"/>
                                        <p:tgtEl>
                                          <p:spTgt spid="5"/>
                                        </p:tgtEl>
                                        <p:attrNameLst>
                                          <p:attrName>ppt_w</p:attrName>
                                        </p:attrNameLst>
                                      </p:cBhvr>
                                      <p:tavLst>
                                        <p:tav tm="0">
                                          <p:val>
                                            <p:strVal val="ppt_w"/>
                                          </p:val>
                                        </p:tav>
                                        <p:tav tm="100000">
                                          <p:val>
                                            <p:strVal val="4/3*ppt_w"/>
                                          </p:val>
                                        </p:tav>
                                      </p:tavLst>
                                    </p:anim>
                                    <p:anim calcmode="lin" valueType="num">
                                      <p:cBhvr>
                                        <p:cTn id="7" dur="3500"/>
                                        <p:tgtEl>
                                          <p:spTgt spid="5"/>
                                        </p:tgtEl>
                                        <p:attrNameLst>
                                          <p:attrName>ppt_h</p:attrName>
                                        </p:attrNameLst>
                                      </p:cBhvr>
                                      <p:tavLst>
                                        <p:tav tm="0">
                                          <p:val>
                                            <p:strVal val="ppt_h"/>
                                          </p:val>
                                        </p:tav>
                                        <p:tav tm="100000">
                                          <p:val>
                                            <p:strVal val="4/3*ppt_h"/>
                                          </p:val>
                                        </p:tav>
                                      </p:tavLst>
                                    </p:anim>
                                    <p:set>
                                      <p:cBhvr>
                                        <p:cTn id="8" dur="1" fill="hold">
                                          <p:stCondLst>
                                            <p:cond delay="34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500"/>
                                        <p:tgtEl>
                                          <p:spTgt spid="5"/>
                                        </p:tgtEl>
                                      </p:cBhvr>
                                    </p:animEffect>
                                    <p:set>
                                      <p:cBhvr>
                                        <p:cTn id="11" dur="1" fill="hold">
                                          <p:stCondLst>
                                            <p:cond delay="34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10.jpg"/>
          <p:cNvPicPr>
            <a:picLocks noChangeAspect="1"/>
          </p:cNvPicPr>
          <p:nvPr/>
        </p:nvPicPr>
        <p:blipFill>
          <a:blip r:embed="rId2" cstate="print"/>
          <a:stretch>
            <a:fillRect/>
          </a:stretch>
        </p:blipFill>
        <p:spPr bwMode="auto">
          <a:xfrm>
            <a:off x="0" y="-1"/>
            <a:ext cx="9144000" cy="6138863"/>
          </a:xfrm>
          <a:prstGeom prst="rect">
            <a:avLst/>
          </a:prstGeom>
          <a:noFill/>
          <a:ln w="9525">
            <a:noFill/>
            <a:miter lim="800000"/>
            <a:headEnd/>
            <a:tailEnd/>
          </a:ln>
        </p:spPr>
      </p:pic>
      <p:pic>
        <p:nvPicPr>
          <p:cNvPr id="5" name="4 Imagen" descr="imágenes-montajes-y-fotomanipulaciones-digitales-de-Caras-Ionut-10.jpg"/>
          <p:cNvPicPr>
            <a:picLocks noChangeAspect="1"/>
          </p:cNvPicPr>
          <p:nvPr/>
        </p:nvPicPr>
        <p:blipFill>
          <a:blip r:embed="rId2" cstate="print"/>
          <a:stretch>
            <a:fillRect/>
          </a:stretch>
        </p:blipFill>
        <p:spPr bwMode="auto">
          <a:xfrm>
            <a:off x="0" y="-1"/>
            <a:ext cx="9144000" cy="6138863"/>
          </a:xfrm>
          <a:prstGeom prst="rect">
            <a:avLst/>
          </a:prstGeom>
          <a:noFill/>
          <a:ln w="9525">
            <a:noFill/>
            <a:miter lim="800000"/>
            <a:headEnd/>
            <a:tailEnd/>
          </a:ln>
        </p:spPr>
      </p:pic>
      <p:sp>
        <p:nvSpPr>
          <p:cNvPr id="6" name="5 CuadroTexto"/>
          <p:cNvSpPr txBox="1"/>
          <p:nvPr/>
        </p:nvSpPr>
        <p:spPr>
          <a:xfrm>
            <a:off x="611560"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Hasta que una noche abandonó el barrio y nunca más se le vio. Esta es la historia que dio nombre a la calle, durante un tiempo se llamó del Sombrerete Volador y hoy se le conoce, simplemente, como </a:t>
            </a:r>
            <a:r>
              <a:rPr lang="es-ES" b="1" i="1" dirty="0" smtClean="0">
                <a:effectLst>
                  <a:glow rad="101600">
                    <a:srgbClr val="C00000">
                      <a:alpha val="60000"/>
                    </a:srgbClr>
                  </a:glow>
                  <a:outerShdw blurRad="38100" dist="38100" dir="2700000" algn="tl">
                    <a:srgbClr val="000000">
                      <a:alpha val="43137"/>
                    </a:srgbClr>
                  </a:outerShdw>
                </a:effectLst>
              </a:rPr>
              <a:t>Calle del Sombrerete.</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5" presetClass="exit" presetSubtype="5" fill="hold" nodeType="withEffect">
                                  <p:stCondLst>
                                    <p:cond delay="0"/>
                                  </p:stCondLst>
                                  <p:childTnLst>
                                    <p:animEffect transition="out" filter="checkerboard(dow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cstate="print"/>
          <a:stretch>
            <a:fillRect/>
          </a:stretch>
        </p:blipFill>
        <p:spPr bwMode="auto">
          <a:xfrm>
            <a:off x="0" y="-238844"/>
            <a:ext cx="9144000" cy="6336704"/>
          </a:xfrm>
          <a:prstGeom prst="rect">
            <a:avLst/>
          </a:prstGeom>
          <a:noFill/>
          <a:ln w="9525">
            <a:noFill/>
            <a:miter lim="800000"/>
            <a:headEnd/>
            <a:tailEnd/>
          </a:ln>
        </p:spPr>
      </p:pic>
      <p:pic>
        <p:nvPicPr>
          <p:cNvPr id="3" name="2 Imagen" descr="1(14).jpg"/>
          <p:cNvPicPr>
            <a:picLocks noGrp="1" noChangeAspect="1"/>
          </p:cNvPicPr>
          <p:nvPr isPhoto="1"/>
        </p:nvPicPr>
        <p:blipFill>
          <a:blip r:embed="rId2" cstate="print"/>
          <a:stretch>
            <a:fillRect/>
          </a:stretch>
        </p:blipFill>
        <p:spPr bwMode="auto">
          <a:xfrm flipH="1">
            <a:off x="0" y="-238844"/>
            <a:ext cx="9144000" cy="6336704"/>
          </a:xfrm>
          <a:prstGeom prst="rect">
            <a:avLst/>
          </a:prstGeom>
          <a:noFill/>
          <a:ln w="9525">
            <a:noFill/>
            <a:miter lim="800000"/>
            <a:headEnd/>
            <a:tailEnd/>
          </a:ln>
        </p:spPr>
      </p:pic>
      <p:sp>
        <p:nvSpPr>
          <p:cNvPr id="4" name="3 CuadroTexto"/>
          <p:cNvSpPr txBox="1"/>
          <p:nvPr/>
        </p:nvSpPr>
        <p:spPr>
          <a:xfrm>
            <a:off x="467544" y="4524171"/>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Ya en la Ribera de Curtidores recordamos la historia de Eloy Gonzalo, el héroe de </a:t>
            </a:r>
            <a:r>
              <a:rPr lang="es-ES" i="1" dirty="0" err="1" smtClean="0">
                <a:effectLst>
                  <a:glow rad="101600">
                    <a:srgbClr val="C00000">
                      <a:alpha val="60000"/>
                    </a:srgbClr>
                  </a:glow>
                  <a:outerShdw blurRad="38100" dist="38100" dir="2700000" algn="tl">
                    <a:srgbClr val="000000">
                      <a:alpha val="43137"/>
                    </a:srgbClr>
                  </a:outerShdw>
                </a:effectLst>
              </a:rPr>
              <a:t>Cascorro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pero esa, la dejamos para otro día, ante </a:t>
            </a:r>
            <a:r>
              <a:rPr lang="es-ES" i="1" dirty="0" smtClean="0">
                <a:effectLst>
                  <a:glow rad="101600">
                    <a:srgbClr val="C00000">
                      <a:alpha val="60000"/>
                    </a:srgbClr>
                  </a:glow>
                  <a:outerShdw blurRad="38100" dist="38100" dir="2700000" algn="tl">
                    <a:srgbClr val="000000">
                      <a:alpha val="43137"/>
                    </a:srgbClr>
                  </a:outerShdw>
                </a:effectLst>
              </a:rPr>
              <a:t>su estatua obra de Aniceto Marinas. La primera visita es a las corralas en los números 3, 5 y 7 de la calle Ribera de Curtidores.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0000">
        <p14:vortex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4000"/>
                                        <p:tgtEl>
                                          <p:spTgt spid="3"/>
                                        </p:tgtEl>
                                        <p:attrNameLst>
                                          <p:attrName>ppt_x</p:attrName>
                                        </p:attrNameLst>
                                      </p:cBhvr>
                                      <p:tavLst>
                                        <p:tav tm="0">
                                          <p:val>
                                            <p:strVal val="ppt_x"/>
                                          </p:val>
                                        </p:tav>
                                        <p:tav tm="100000">
                                          <p:val>
                                            <p:strVal val="ppt_x-.2"/>
                                          </p:val>
                                        </p:tav>
                                      </p:tavLst>
                                    </p:anim>
                                    <p:anim calcmode="lin" valueType="num">
                                      <p:cBhvr>
                                        <p:cTn id="11" dur="4000"/>
                                        <p:tgtEl>
                                          <p:spTgt spid="3"/>
                                        </p:tgtEl>
                                        <p:attrNameLst>
                                          <p:attrName>ppt_y</p:attrName>
                                        </p:attrNameLst>
                                      </p:cBhvr>
                                      <p:tavLst>
                                        <p:tav tm="0">
                                          <p:val>
                                            <p:strVal val="ppt_y"/>
                                          </p:val>
                                        </p:tav>
                                        <p:tav tm="100000">
                                          <p:val>
                                            <p:strVal val="ppt_y"/>
                                          </p:val>
                                        </p:tav>
                                      </p:tavLst>
                                    </p:anim>
                                    <p:animEffect transition="out" filter="fade">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7"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1(9).jpg"/>
          <p:cNvPicPr>
            <a:picLocks noGrp="1" noChangeAspect="1"/>
          </p:cNvPicPr>
          <p:nvPr isPhoto="1"/>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4" name="3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la Guía de Arquitectura del Colegio de Arquitectos de Madrid, tanto el Corralón como estas corralas de la Ribera de Curtidores y otras del barrio, son obra de Jesús Carrasco-Muñoz Encina según proyecto de 1914, aunque su origen se remonta a 1790.</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3000">
        <p14:vortex dir="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50" presetClass="exit" presetSubtype="0" accel="100000" fill="hold" nodeType="withEffect">
                                  <p:stCondLst>
                                    <p:cond delay="0"/>
                                  </p:stCondLst>
                                  <p:childTnLst>
                                    <p:anim calcmode="lin" valueType="num">
                                      <p:cBhvr>
                                        <p:cTn id="10" dur="4000"/>
                                        <p:tgtEl>
                                          <p:spTgt spid="3"/>
                                        </p:tgtEl>
                                        <p:attrNameLst>
                                          <p:attrName>ppt_w</p:attrName>
                                        </p:attrNameLst>
                                      </p:cBhvr>
                                      <p:tavLst>
                                        <p:tav tm="0">
                                          <p:val>
                                            <p:strVal val="ppt_w"/>
                                          </p:val>
                                        </p:tav>
                                        <p:tav tm="100000">
                                          <p:val>
                                            <p:strVal val="ppt_w+.3"/>
                                          </p:val>
                                        </p:tav>
                                      </p:tavLst>
                                    </p:anim>
                                    <p:anim calcmode="lin" valueType="num">
                                      <p:cBhvr>
                                        <p:cTn id="11" dur="4000"/>
                                        <p:tgtEl>
                                          <p:spTgt spid="3"/>
                                        </p:tgtEl>
                                        <p:attrNameLst>
                                          <p:attrName>ppt_h</p:attrName>
                                        </p:attrNameLst>
                                      </p:cBhvr>
                                      <p:tavLst>
                                        <p:tav tm="0">
                                          <p:val>
                                            <p:strVal val="ppt_h"/>
                                          </p:val>
                                        </p:tav>
                                        <p:tav tm="100000">
                                          <p:val>
                                            <p:strVal val="ppt_h"/>
                                          </p:val>
                                        </p:tav>
                                      </p:tavLst>
                                    </p:anim>
                                    <p:animEffect transition="out" filter="fade">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408658" y="16590"/>
            <a:ext cx="5688013" cy="985292"/>
          </a:xfrm>
          <a:prstGeom prst="rect">
            <a:avLst/>
          </a:prstGeom>
        </p:spPr>
        <p:txBody>
          <a:bodyPr wrap="none" fromWordArt="1">
            <a:prstTxWarp prst="textDeflate">
              <a:avLst>
                <a:gd name="adj" fmla="val 24903"/>
              </a:avLst>
            </a:prstTxWarp>
            <a:scene3d>
              <a:camera prst="orthographicFront"/>
              <a:lightRig rig="legacyHarsh3" dir="t"/>
            </a:scene3d>
            <a:sp3d extrusionH="887400" prstMaterial="legacyMatte">
              <a:bevelT w="38100" h="38100" prst="angle"/>
              <a:extrusionClr>
                <a:srgbClr val="FF6600"/>
              </a:extrusionClr>
            </a:sp3d>
          </a:bodyPr>
          <a:lstStyle/>
          <a:p>
            <a:pPr algn="ctr"/>
            <a:r>
              <a:rPr lang="es-ES" sz="3600" kern="10" dirty="0" smtClean="0">
                <a:ln w="9525">
                  <a:round/>
                  <a:headEnd/>
                  <a:tailEnd/>
                </a:ln>
                <a:gradFill rotWithShape="1">
                  <a:gsLst>
                    <a:gs pos="0">
                      <a:srgbClr val="FFE701"/>
                    </a:gs>
                    <a:gs pos="100000">
                      <a:srgbClr val="FE3E02"/>
                    </a:gs>
                  </a:gsLst>
                  <a:lin ang="5400000" scaled="1"/>
                </a:gradFill>
                <a:latin typeface="High Tower Text"/>
              </a:rPr>
              <a:t> </a:t>
            </a:r>
            <a:r>
              <a:rPr lang="es-ES" sz="3600" kern="10" dirty="0" smtClean="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endPar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endParaRPr>
          </a:p>
        </p:txBody>
      </p:sp>
      <p:sp>
        <p:nvSpPr>
          <p:cNvPr id="78851" name="WordArt 3"/>
          <p:cNvSpPr>
            <a:spLocks noChangeArrowheads="1" noChangeShapeType="1" noTextEdit="1"/>
          </p:cNvSpPr>
          <p:nvPr/>
        </p:nvSpPr>
        <p:spPr bwMode="auto">
          <a:xfrm>
            <a:off x="1403599" y="1227945"/>
            <a:ext cx="5328345" cy="784165"/>
          </a:xfrm>
          <a:prstGeom prst="rect">
            <a:avLst/>
          </a:prstGeom>
        </p:spPr>
        <p:txBody>
          <a:bodyPr wrap="none" fromWordArt="1">
            <a:prstTxWarp prst="textDeflateBottom">
              <a:avLst>
                <a:gd name="adj" fmla="val 76472"/>
              </a:avLst>
            </a:prstTxWarp>
            <a:scene3d>
              <a:camera prst="legacyPerspectiveBottom"/>
              <a:lightRig rig="legacyNormal3" dir="t"/>
            </a:scene3d>
            <a:sp3d extrusionH="887400" prstMaterial="legacyMatte">
              <a:bevelT w="38100" h="38100" prst="angle"/>
              <a:extrusionClr>
                <a:srgbClr val="939676"/>
              </a:extrusionClr>
            </a:sp3d>
          </a:bodyPr>
          <a:lstStyle/>
          <a:p>
            <a:pPr algn="ctr"/>
            <a:r>
              <a:rPr lang="es-ES" sz="3600" kern="10" dirty="0" smtClean="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 Títulos: </a:t>
            </a:r>
            <a:endPar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endParaRPr>
          </a:p>
        </p:txBody>
      </p:sp>
      <p:sp>
        <p:nvSpPr>
          <p:cNvPr id="78852" name="WordArt 4"/>
          <p:cNvSpPr>
            <a:spLocks noChangeArrowheads="1" noChangeShapeType="1" noTextEdit="1"/>
          </p:cNvSpPr>
          <p:nvPr/>
        </p:nvSpPr>
        <p:spPr bwMode="auto">
          <a:xfrm>
            <a:off x="827584" y="2209428"/>
            <a:ext cx="6264275" cy="820088"/>
          </a:xfrm>
          <a:prstGeom prst="rect">
            <a:avLst/>
          </a:prstGeom>
        </p:spPr>
        <p:txBody>
          <a:bodyPr wrap="none" fromWordArt="1">
            <a:prstTxWarp prst="textCanUp">
              <a:avLst>
                <a:gd name="adj" fmla="val 82965"/>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 La boda de Luis Alonso ( J. Jiménez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endParaRPr>
          </a:p>
        </p:txBody>
      </p:sp>
      <p:sp>
        <p:nvSpPr>
          <p:cNvPr id="78854" name="WordArt 6"/>
          <p:cNvSpPr>
            <a:spLocks noChangeArrowheads="1" noChangeShapeType="1" noTextEdit="1"/>
          </p:cNvSpPr>
          <p:nvPr/>
        </p:nvSpPr>
        <p:spPr bwMode="auto">
          <a:xfrm>
            <a:off x="539552" y="3793604"/>
            <a:ext cx="6192688" cy="660400"/>
          </a:xfrm>
          <a:prstGeom prst="rect">
            <a:avLst/>
          </a:prstGeom>
        </p:spPr>
        <p:txBody>
          <a:bodyPr wrap="none" fromWordArt="1">
            <a:prstTxWarp prst="textCanDown">
              <a:avLst>
                <a:gd name="adj" fmla="val 17308"/>
              </a:avLst>
            </a:prstTxWarp>
            <a:scene3d>
              <a:camera prst="perspectiveRelaxedModerately"/>
              <a:lightRig rig="threePt" dir="t"/>
            </a:scene3d>
            <a:sp3d extrusionH="57150">
              <a:bevelT w="38100" h="38100" prst="angle"/>
            </a:sp3d>
          </a:bodyPr>
          <a:lstStyle/>
          <a:p>
            <a:pPr algn="ct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La Calesera ( F. Alonso )   </a:t>
            </a:r>
            <a:endPar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endParaRPr>
          </a:p>
        </p:txBody>
      </p:sp>
      <p:sp>
        <p:nvSpPr>
          <p:cNvPr id="78855" name="WordArt 7"/>
          <p:cNvSpPr>
            <a:spLocks noChangeArrowheads="1" noChangeShapeType="1" noTextEdit="1"/>
          </p:cNvSpPr>
          <p:nvPr/>
        </p:nvSpPr>
        <p:spPr bwMode="auto">
          <a:xfrm>
            <a:off x="683568" y="4513684"/>
            <a:ext cx="6696744" cy="74567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it-IT"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r>
              <a:rPr lang="it-IT"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En el Templo de Marte ( Francisco Asenjo Barbieri )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endParaRPr>
          </a:p>
        </p:txBody>
      </p:sp>
      <p:sp>
        <p:nvSpPr>
          <p:cNvPr id="82954" name="WordArt 10"/>
          <p:cNvSpPr>
            <a:spLocks noChangeArrowheads="1" noChangeShapeType="1" noTextEdit="1"/>
          </p:cNvSpPr>
          <p:nvPr/>
        </p:nvSpPr>
        <p:spPr bwMode="auto">
          <a:xfrm>
            <a:off x="683569" y="3097527"/>
            <a:ext cx="6048375" cy="7670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Preludio de El Niño Judío ( Pablo Luna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3500" advTm="21000">
        <p14:vortex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grpId="0"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grpId="1"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47" presetClass="entr" presetSubtype="0" fill="hold" grpId="0"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23" presetClass="entr" presetSubtype="16" fill="hold" grpId="0"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9500"/>
                            </p:stCondLst>
                            <p:childTnLst>
                              <p:par>
                                <p:cTn id="30" presetID="42" presetClass="entr" presetSubtype="0" fill="hold" grpId="0" nodeType="afterEffect">
                                  <p:stCondLst>
                                    <p:cond delay="500"/>
                                  </p:stCondLst>
                                  <p:childTnLst>
                                    <p:set>
                                      <p:cBhvr>
                                        <p:cTn id="31" dur="1" fill="hold">
                                          <p:stCondLst>
                                            <p:cond delay="0"/>
                                          </p:stCondLst>
                                        </p:cTn>
                                        <p:tgtEl>
                                          <p:spTgt spid="78854"/>
                                        </p:tgtEl>
                                        <p:attrNameLst>
                                          <p:attrName>style.visibility</p:attrName>
                                        </p:attrNameLst>
                                      </p:cBhvr>
                                      <p:to>
                                        <p:strVal val="visible"/>
                                      </p:to>
                                    </p:set>
                                    <p:animEffect transition="in" filter="fade">
                                      <p:cBhvr>
                                        <p:cTn id="32" dur="2000"/>
                                        <p:tgtEl>
                                          <p:spTgt spid="78854"/>
                                        </p:tgtEl>
                                      </p:cBhvr>
                                    </p:animEffect>
                                    <p:anim calcmode="lin" valueType="num">
                                      <p:cBhvr>
                                        <p:cTn id="33" dur="2000" fill="hold"/>
                                        <p:tgtEl>
                                          <p:spTgt spid="78854"/>
                                        </p:tgtEl>
                                        <p:attrNameLst>
                                          <p:attrName>ppt_x</p:attrName>
                                        </p:attrNameLst>
                                      </p:cBhvr>
                                      <p:tavLst>
                                        <p:tav tm="0">
                                          <p:val>
                                            <p:strVal val="#ppt_x"/>
                                          </p:val>
                                        </p:tav>
                                        <p:tav tm="100000">
                                          <p:val>
                                            <p:strVal val="#ppt_x"/>
                                          </p:val>
                                        </p:tav>
                                      </p:tavLst>
                                    </p:anim>
                                    <p:anim calcmode="lin" valueType="num">
                                      <p:cBhvr>
                                        <p:cTn id="34" dur="2000" fill="hold"/>
                                        <p:tgtEl>
                                          <p:spTgt spid="78854"/>
                                        </p:tgtEl>
                                        <p:attrNameLst>
                                          <p:attrName>ppt_y</p:attrName>
                                        </p:attrNameLst>
                                      </p:cBhvr>
                                      <p:tavLst>
                                        <p:tav tm="0">
                                          <p:val>
                                            <p:strVal val="#ppt_y+.1"/>
                                          </p:val>
                                        </p:tav>
                                        <p:tav tm="100000">
                                          <p:val>
                                            <p:strVal val="#ppt_y"/>
                                          </p:val>
                                        </p:tav>
                                      </p:tavLst>
                                    </p:anim>
                                  </p:childTnLst>
                                </p:cTn>
                              </p:par>
                            </p:childTnLst>
                          </p:cTn>
                        </p:par>
                        <p:par>
                          <p:cTn id="35" fill="hold">
                            <p:stCondLst>
                              <p:cond delay="12000"/>
                            </p:stCondLst>
                            <p:childTnLst>
                              <p:par>
                                <p:cTn id="36" presetID="10" presetClass="entr" presetSubtype="0" fill="hold" grpId="0" nodeType="afterEffect">
                                  <p:stCondLst>
                                    <p:cond delay="500"/>
                                  </p:stCondLst>
                                  <p:childTnLst>
                                    <p:set>
                                      <p:cBhvr>
                                        <p:cTn id="37" dur="1" fill="hold">
                                          <p:stCondLst>
                                            <p:cond delay="0"/>
                                          </p:stCondLst>
                                        </p:cTn>
                                        <p:tgtEl>
                                          <p:spTgt spid="78855"/>
                                        </p:tgtEl>
                                        <p:attrNameLst>
                                          <p:attrName>style.visibility</p:attrName>
                                        </p:attrNameLst>
                                      </p:cBhvr>
                                      <p:to>
                                        <p:strVal val="visible"/>
                                      </p:to>
                                    </p:set>
                                    <p:animEffect transition="in" filter="fade">
                                      <p:cBhvr>
                                        <p:cTn id="38" dur="2000"/>
                                        <p:tgtEl>
                                          <p:spTgt spid="788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animBg="1"/>
      <p:bldP spid="78851" grpId="0" animBg="1"/>
      <p:bldP spid="78851" grpId="1" animBg="1"/>
      <p:bldP spid="78852" grpId="0" animBg="1"/>
      <p:bldP spid="78854" grpId="0" animBg="1"/>
      <p:bldP spid="78855" grpId="0" animBg="1"/>
      <p:bldP spid="8295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13739593"/>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1.7"/>
</p:tagLst>
</file>

<file path=ppt/tags/tag2.xml><?xml version="1.0" encoding="utf-8"?>
<p:tagLst xmlns:a="http://schemas.openxmlformats.org/drawingml/2006/main" xmlns:r="http://schemas.openxmlformats.org/officeDocument/2006/relationships" xmlns:p="http://schemas.openxmlformats.org/presentationml/2006/main">
  <p:tag name="TIMING" val="|20.2"/>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5147</TotalTime>
  <Words>2328</Words>
  <Application>Microsoft Office PowerPoint</Application>
  <PresentationFormat>Presentación en pantalla (16:10)</PresentationFormat>
  <Paragraphs>66</Paragraphs>
  <Slides>54</Slides>
  <Notes>0</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54</vt:i4>
      </vt:variant>
    </vt:vector>
  </HeadingPairs>
  <TitlesOfParts>
    <vt:vector size="64" baseType="lpstr">
      <vt:lpstr>Arial</vt:lpstr>
      <vt:lpstr>Arial Black</vt:lpstr>
      <vt:lpstr>Calibri</vt:lpstr>
      <vt:lpstr>High Tower Text</vt:lpstr>
      <vt:lpstr>Highlight LET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Ana María</dc:creator>
  <cp:lastModifiedBy>Vicente Garcia</cp:lastModifiedBy>
  <cp:revision>193</cp:revision>
  <dcterms:created xsi:type="dcterms:W3CDTF">2014-04-16T21:19:33Z</dcterms:created>
  <dcterms:modified xsi:type="dcterms:W3CDTF">2024-06-27T17:59:29Z</dcterms:modified>
</cp:coreProperties>
</file>