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60" r:id="rId3"/>
    <p:sldId id="359" r:id="rId4"/>
    <p:sldId id="333" r:id="rId5"/>
    <p:sldId id="351" r:id="rId6"/>
    <p:sldId id="281" r:id="rId7"/>
    <p:sldId id="335" r:id="rId8"/>
    <p:sldId id="336" r:id="rId9"/>
    <p:sldId id="337" r:id="rId10"/>
    <p:sldId id="350" r:id="rId11"/>
    <p:sldId id="334" r:id="rId12"/>
    <p:sldId id="352" r:id="rId13"/>
    <p:sldId id="338" r:id="rId14"/>
    <p:sldId id="340" r:id="rId15"/>
    <p:sldId id="341" r:id="rId16"/>
    <p:sldId id="342" r:id="rId17"/>
    <p:sldId id="343" r:id="rId18"/>
    <p:sldId id="331" r:id="rId19"/>
    <p:sldId id="344" r:id="rId20"/>
    <p:sldId id="346" r:id="rId21"/>
    <p:sldId id="347" r:id="rId22"/>
    <p:sldId id="348" r:id="rId23"/>
    <p:sldId id="349" r:id="rId24"/>
    <p:sldId id="284" r:id="rId25"/>
    <p:sldId id="285" r:id="rId26"/>
    <p:sldId id="286" r:id="rId27"/>
    <p:sldId id="287" r:id="rId28"/>
    <p:sldId id="288" r:id="rId29"/>
    <p:sldId id="289" r:id="rId30"/>
    <p:sldId id="290" r:id="rId31"/>
    <p:sldId id="291" r:id="rId32"/>
    <p:sldId id="292" r:id="rId33"/>
    <p:sldId id="293" r:id="rId34"/>
    <p:sldId id="294" r:id="rId35"/>
    <p:sldId id="295" r:id="rId36"/>
    <p:sldId id="296" r:id="rId37"/>
    <p:sldId id="298" r:id="rId38"/>
    <p:sldId id="299" r:id="rId39"/>
    <p:sldId id="300" r:id="rId40"/>
    <p:sldId id="302" r:id="rId41"/>
    <p:sldId id="297" r:id="rId42"/>
    <p:sldId id="301" r:id="rId43"/>
    <p:sldId id="303" r:id="rId44"/>
    <p:sldId id="353" r:id="rId45"/>
    <p:sldId id="354" r:id="rId46"/>
    <p:sldId id="355" r:id="rId47"/>
    <p:sldId id="356" r:id="rId48"/>
    <p:sldId id="357" r:id="rId49"/>
    <p:sldId id="308" r:id="rId50"/>
    <p:sldId id="358" r:id="rId51"/>
    <p:sldId id="304" r:id="rId52"/>
    <p:sldId id="305" r:id="rId53"/>
    <p:sldId id="306" r:id="rId54"/>
    <p:sldId id="307" r:id="rId55"/>
    <p:sldId id="309" r:id="rId56"/>
    <p:sldId id="310" r:id="rId57"/>
    <p:sldId id="311" r:id="rId58"/>
    <p:sldId id="312" r:id="rId59"/>
    <p:sldId id="313" r:id="rId60"/>
    <p:sldId id="314" r:id="rId61"/>
    <p:sldId id="315" r:id="rId62"/>
    <p:sldId id="326" r:id="rId63"/>
    <p:sldId id="361" r:id="rId64"/>
    <p:sldId id="362" r:id="rId65"/>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9ulWWbz3IOJPVGp1kuSthA==" hashData="sQAJkIGlbHInCTeWkbqS079qyHs="/>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66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982" autoAdjust="0"/>
    <p:restoredTop sz="94660"/>
  </p:normalViewPr>
  <p:slideViewPr>
    <p:cSldViewPr>
      <p:cViewPr>
        <p:scale>
          <a:sx n="60" d="100"/>
          <a:sy n="60" d="100"/>
        </p:scale>
        <p:origin x="667" y="494"/>
      </p:cViewPr>
      <p:guideLst>
        <p:guide orient="horz" pos="1800"/>
        <p:guide pos="2880"/>
      </p:guideLst>
    </p:cSldViewPr>
  </p:slideViewPr>
  <p:notesTextViewPr>
    <p:cViewPr>
      <p:scale>
        <a:sx n="100" d="100"/>
        <a:sy n="100" d="100"/>
      </p:scale>
      <p:origin x="0" y="0"/>
    </p:cViewPr>
  </p:notesTextViewPr>
  <p:sorterViewPr>
    <p:cViewPr>
      <p:scale>
        <a:sx n="66" d="100"/>
        <a:sy n="66" d="100"/>
      </p:scale>
      <p:origin x="0" y="118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7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F7540858-6FFE-4178-A4F7-D200E1159F5D}" type="datetimeFigureOut">
              <a:rPr lang="es-ES"/>
              <a:pPr/>
              <a:t>15/07/2023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3BC3DF2-0F32-4F9E-8FC0-60E102DF58DB}" type="slidenum">
              <a:rPr lang="es-ES"/>
              <a:pPr/>
              <a:t>‹Nº›</a:t>
            </a:fld>
            <a:endParaRPr lang="es-ES"/>
          </a:p>
        </p:txBody>
      </p:sp>
    </p:spTree>
  </p:cSld>
  <p:clrMapOvr>
    <a:masterClrMapping/>
  </p:clrMapOvr>
  <p:transition spd="med" advTm="10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73540ED-2DB8-405A-8C79-028CDFC68F28}" type="datetimeFigureOut">
              <a:rPr lang="es-ES"/>
              <a:pPr/>
              <a:t>15/07/2023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AA5B344-BF33-4F11-A2CC-DB5273A1B531}" type="slidenum">
              <a:rPr lang="es-ES"/>
              <a:pPr/>
              <a:t>‹Nº›</a:t>
            </a:fld>
            <a:endParaRPr lang="es-ES"/>
          </a:p>
        </p:txBody>
      </p:sp>
    </p:spTree>
  </p:cSld>
  <p:clrMapOvr>
    <a:masterClrMapping/>
  </p:clrMapOvr>
  <p:transition spd="med" advTm="10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39"/>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CA01EB00-98D7-4459-B522-54B562391E25}" type="datetimeFigureOut">
              <a:rPr lang="es-ES"/>
              <a:pPr/>
              <a:t>15/07/2023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C4F402A-FF1E-4F9D-AA90-0C81B831549B}" type="slidenum">
              <a:rPr lang="es-ES"/>
              <a:pPr/>
              <a:t>‹Nº›</a:t>
            </a:fld>
            <a:endParaRPr lang="es-ES"/>
          </a:p>
        </p:txBody>
      </p:sp>
    </p:spTree>
  </p:cSld>
  <p:clrMapOvr>
    <a:masterClrMapping/>
  </p:clrMapOvr>
  <p:transition spd="med" advTm="10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38FFEAA6-2952-4609-BE50-76510B0B0E19}" type="datetimeFigureOut">
              <a:rPr lang="es-ES"/>
              <a:pPr/>
              <a:t>15/07/2023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AEF64556-2682-4AC0-88D7-CB75388FAB71}" type="slidenum">
              <a:rPr lang="es-ES"/>
              <a:pPr/>
              <a:t>‹Nº›</a:t>
            </a:fld>
            <a:endParaRPr lang="es-ES"/>
          </a:p>
        </p:txBody>
      </p:sp>
    </p:spTree>
  </p:cSld>
  <p:clrMapOvr>
    <a:masterClrMapping/>
  </p:clrMapOvr>
  <p:transition spd="med" advTm="10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33"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33"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EEC162A4-E2B1-436A-9439-60321A93547E}" type="datetimeFigureOut">
              <a:rPr lang="es-ES"/>
              <a:pPr/>
              <a:t>15/07/2023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7C35607F-9EDD-4C7D-BA14-CE51F0BBE172}" type="slidenum">
              <a:rPr lang="es-ES"/>
              <a:pPr/>
              <a:t>‹Nº›</a:t>
            </a:fld>
            <a:endParaRPr lang="es-ES"/>
          </a:p>
        </p:txBody>
      </p:sp>
    </p:spTree>
  </p:cSld>
  <p:clrMapOvr>
    <a:masterClrMapping/>
  </p:clrMapOvr>
  <p:transition spd="med" advTm="10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60869FCD-F8AF-40AA-9A32-28B6A51891A4}" type="datetimeFigureOut">
              <a:rPr lang="es-ES"/>
              <a:pPr/>
              <a:t>15/07/2023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771C1B97-35AC-4C52-AF52-2EE2AFCC2D46}" type="slidenum">
              <a:rPr lang="es-ES"/>
              <a:pPr/>
              <a:t>‹Nº›</a:t>
            </a:fld>
            <a:endParaRPr lang="es-ES"/>
          </a:p>
        </p:txBody>
      </p:sp>
    </p:spTree>
  </p:cSld>
  <p:clrMapOvr>
    <a:masterClrMapping/>
  </p:clrMapOvr>
  <p:transition spd="med" advTm="10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9DF4334C-6AC0-4289-8645-558C89BEE6F6}" type="datetimeFigureOut">
              <a:rPr lang="es-ES"/>
              <a:pPr/>
              <a:t>15/07/2023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D804B92F-4A63-4EF0-98D3-E0A75910F20F}" type="slidenum">
              <a:rPr lang="es-ES"/>
              <a:pPr/>
              <a:t>‹Nº›</a:t>
            </a:fld>
            <a:endParaRPr lang="es-ES"/>
          </a:p>
        </p:txBody>
      </p:sp>
    </p:spTree>
  </p:cSld>
  <p:clrMapOvr>
    <a:masterClrMapping/>
  </p:clrMapOvr>
  <p:transition spd="med" advTm="10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19" y="227542"/>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4"/>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19" y="1195920"/>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CFC947DE-7003-47B2-B3CD-B6B62A93025C}" type="datetimeFigureOut">
              <a:rPr lang="es-ES"/>
              <a:pPr/>
              <a:t>15/07/2023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2A31424C-C1AA-474F-B60C-58F372A331DD}" type="slidenum">
              <a:rPr lang="es-ES"/>
              <a:pPr/>
              <a:t>‹Nº›</a:t>
            </a:fld>
            <a:endParaRPr lang="es-ES"/>
          </a:p>
        </p:txBody>
      </p:sp>
    </p:spTree>
  </p:cSld>
  <p:clrMapOvr>
    <a:masterClrMapping/>
  </p:clrMapOvr>
  <p:transition spd="med" advTm="10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E53648F0-75A5-4ECE-8FFA-D4932A18C186}" type="datetimeFigureOut">
              <a:rPr lang="es-ES"/>
              <a:pPr/>
              <a:t>15/07/2023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72E98799-1E97-492C-9E08-E3121A7BCD3C}" type="slidenum">
              <a:rPr lang="es-ES"/>
              <a:pPr/>
              <a:t>‹Nº›</a:t>
            </a:fld>
            <a:endParaRPr lang="es-ES"/>
          </a:p>
        </p:txBody>
      </p:sp>
    </p:spTree>
  </p:cSld>
  <p:clrMapOvr>
    <a:masterClrMapping/>
  </p:clrMapOvr>
  <p:transition spd="med" advTm="10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FA90AF59-3C91-4331-BCE4-3EA90128E21D}" type="datetimeFigureOut">
              <a:rPr lang="es-ES"/>
              <a:pPr/>
              <a:t>15/07/2023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0D905D1-B9D5-4028-9A90-DF81ADD89EA1}" type="slidenum">
              <a:rPr lang="es-ES"/>
              <a:pPr/>
              <a:t>‹Nº›</a:t>
            </a:fld>
            <a:endParaRPr lang="es-ES"/>
          </a:p>
        </p:txBody>
      </p:sp>
    </p:spTree>
  </p:cSld>
  <p:clrMapOvr>
    <a:masterClrMapping/>
  </p:clrMapOvr>
  <p:transition spd="med" advTm="10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70"/>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70"/>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A8562F36-1E2A-4F6A-876B-4B96B383FA87}" type="datetimeFigureOut">
              <a:rPr lang="es-ES"/>
              <a:pPr/>
              <a:t>15/07/2023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058575C-B98C-4AFB-A084-C19B41F56029}" type="slidenum">
              <a:rPr lang="es-ES"/>
              <a:pPr/>
              <a:t>‹Nº›</a:t>
            </a:fld>
            <a:endParaRPr lang="es-ES"/>
          </a:p>
        </p:txBody>
      </p:sp>
    </p:spTree>
  </p:cSld>
  <p:clrMapOvr>
    <a:masterClrMapping/>
  </p:clrMapOvr>
  <p:transition spd="med" advTm="10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7AA43465-B171-4DD5-9570-082187B56461}" type="datetimeFigureOut">
              <a:rPr lang="es-ES"/>
              <a:pPr/>
              <a:t>15/07/2023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B3B12A79-4157-4975-B8F9-371596333CC4}"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10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971600" y="0"/>
            <a:ext cx="7273925" cy="985292"/>
          </a:xfrm>
          <a:prstGeom prst="rect">
            <a:avLst/>
          </a:prstGeom>
        </p:spPr>
        <p:txBody>
          <a:bodyPr wrap="none" fromWordArt="1">
            <a:prstTxWarp prst="textTriangle">
              <a:avLst>
                <a:gd name="adj" fmla="val 51935"/>
              </a:avLst>
            </a:prstTxWarp>
            <a:scene3d>
              <a:camera prst="perspectiveRelaxedModerately"/>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Corinto y Rodas </a:t>
            </a:r>
          </a:p>
        </p:txBody>
      </p:sp>
      <p:sp>
        <p:nvSpPr>
          <p:cNvPr id="80900" name="WordArt 4"/>
          <p:cNvSpPr>
            <a:spLocks noChangeArrowheads="1" noChangeShapeType="1" noTextEdit="1"/>
          </p:cNvSpPr>
          <p:nvPr/>
        </p:nvSpPr>
        <p:spPr bwMode="auto">
          <a:xfrm>
            <a:off x="1115616" y="1561356"/>
            <a:ext cx="7056437" cy="864096"/>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80901" name="WordArt 5"/>
          <p:cNvSpPr>
            <a:spLocks noChangeArrowheads="1" noChangeShapeType="1" noTextEdit="1"/>
          </p:cNvSpPr>
          <p:nvPr/>
        </p:nvSpPr>
        <p:spPr bwMode="auto">
          <a:xfrm>
            <a:off x="1115616" y="2929508"/>
            <a:ext cx="6911975" cy="792088"/>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38100" h="38100" prst="angle"/>
            </a:sp3d>
          </a:bodyPr>
          <a:lstStyle/>
          <a:p>
            <a:pPr algn="ctr">
              <a:defRPr/>
            </a:pP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y Diseño</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a:t>
            </a:r>
            <a:endPar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80902" name="WordArt 6"/>
          <p:cNvSpPr>
            <a:spLocks noChangeArrowheads="1" noChangeShapeType="1" noTextEdit="1"/>
          </p:cNvSpPr>
          <p:nvPr/>
        </p:nvSpPr>
        <p:spPr bwMode="auto">
          <a:xfrm>
            <a:off x="1691680" y="4009628"/>
            <a:ext cx="5688631" cy="68294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60000" endA="900" endPos="58000" dir="5400000" sy="-100000" algn="bl" rotWithShape="0"/>
                </a:effectLst>
                <a:latin typeface="High Tower Text"/>
              </a:rPr>
              <a:t>V I C E N T E  G A R C I A  </a:t>
            </a:r>
          </a:p>
        </p:txBody>
      </p:sp>
      <p:sp>
        <p:nvSpPr>
          <p:cNvPr id="80903" name="WordArt 7"/>
          <p:cNvSpPr>
            <a:spLocks noChangeArrowheads="1" noChangeShapeType="1" noTextEdit="1"/>
          </p:cNvSpPr>
          <p:nvPr/>
        </p:nvSpPr>
        <p:spPr bwMode="auto">
          <a:xfrm>
            <a:off x="2843213" y="4873724"/>
            <a:ext cx="3529012" cy="56434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i="1"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000" advTm="15000">
        <p14:ripple/>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23528" y="1201316"/>
            <a:ext cx="8352928" cy="1631216"/>
          </a:xfrm>
          <a:prstGeom prst="rect">
            <a:avLst/>
          </a:prstGeom>
          <a:noFill/>
        </p:spPr>
        <p:txBody>
          <a:bodyPr>
            <a:spAutoFit/>
            <a:scene3d>
              <a:camera prst="orthographicFront"/>
              <a:lightRig rig="threePt" dir="t"/>
            </a:scene3d>
            <a:sp3d extrusionH="57150">
              <a:bevelT w="82550" h="38100" prst="coolSlant"/>
            </a:sp3d>
          </a:bodyPr>
          <a:lstStyle/>
          <a:p>
            <a:pPr>
              <a:defRPr/>
            </a:pPr>
            <a:r>
              <a:rPr lang="es-ES" sz="2000" b="1" dirty="0">
                <a:solidFill>
                  <a:schemeClr val="accent6">
                    <a:lumMod val="75000"/>
                  </a:schemeClr>
                </a:solidFill>
                <a:effectLst>
                  <a:outerShdw blurRad="38100" dist="38100" dir="2700000" algn="tl">
                    <a:srgbClr val="000000">
                      <a:alpha val="43137"/>
                    </a:srgbClr>
                  </a:outerShdw>
                </a:effectLst>
                <a:latin typeface="Lucida Bright" pitchFamily="18" charset="0"/>
              </a:rPr>
              <a:t>Si buscamos en los hermosos e históricos territorios del suroeste de Grecia, especialmente en la región del Peloponeso, podemos hallar lugares maravillosos en los que restos de antiguas civilizaciones aún se mantienen de pie, una de esos destinos es la ciudad de Corinto.</a:t>
            </a:r>
          </a:p>
        </p:txBody>
      </p:sp>
      <p:sp>
        <p:nvSpPr>
          <p:cNvPr id="3" name="2 CuadroTexto"/>
          <p:cNvSpPr txBox="1"/>
          <p:nvPr/>
        </p:nvSpPr>
        <p:spPr>
          <a:xfrm>
            <a:off x="323528" y="3145532"/>
            <a:ext cx="8568952" cy="1938992"/>
          </a:xfrm>
          <a:prstGeom prst="rect">
            <a:avLst/>
          </a:prstGeom>
          <a:noFill/>
        </p:spPr>
        <p:txBody>
          <a:bodyPr>
            <a:spAutoFit/>
            <a:scene3d>
              <a:camera prst="orthographicFront"/>
              <a:lightRig rig="threePt" dir="t"/>
            </a:scene3d>
            <a:sp3d extrusionH="57150">
              <a:bevelT w="82550" h="38100" prst="coolSlant"/>
            </a:sp3d>
          </a:bodyPr>
          <a:lstStyle/>
          <a:p>
            <a:pPr>
              <a:defRPr/>
            </a:pPr>
            <a:r>
              <a:rPr lang="es-ES" sz="2000" b="1" dirty="0">
                <a:solidFill>
                  <a:schemeClr val="accent6">
                    <a:lumMod val="75000"/>
                  </a:schemeClr>
                </a:solidFill>
                <a:effectLst>
                  <a:outerShdw blurRad="38100" dist="38100" dir="2700000" algn="tl">
                    <a:srgbClr val="000000">
                      <a:alpha val="43137"/>
                    </a:srgbClr>
                  </a:outerShdw>
                </a:effectLst>
                <a:latin typeface="Lucida Bright" pitchFamily="18" charset="0"/>
              </a:rPr>
              <a:t>Rodas ha pasado a la posteridad de los libros de historia por haber acogido en su isla al magnífico coloso, una ciclópea estatua que representaba al dios Helios y que fue realizada por los rodios para conmemorar sus victorias en el años 305 a.C. sobre el rey helenístico Demetrio </a:t>
            </a:r>
            <a:r>
              <a:rPr lang="es-ES" sz="2000" b="1" dirty="0" err="1">
                <a:solidFill>
                  <a:schemeClr val="accent6">
                    <a:lumMod val="75000"/>
                  </a:schemeClr>
                </a:solidFill>
                <a:effectLst>
                  <a:outerShdw blurRad="38100" dist="38100" dir="2700000" algn="tl">
                    <a:srgbClr val="000000">
                      <a:alpha val="43137"/>
                    </a:srgbClr>
                  </a:outerShdw>
                </a:effectLst>
                <a:latin typeface="Lucida Bright" pitchFamily="18" charset="0"/>
              </a:rPr>
              <a:t>Poliorcetes</a:t>
            </a:r>
            <a:r>
              <a:rPr lang="es-ES" sz="2000" b="1" dirty="0">
                <a:solidFill>
                  <a:schemeClr val="accent6">
                    <a:lumMod val="75000"/>
                  </a:schemeClr>
                </a:solidFill>
                <a:effectLst>
                  <a:outerShdw blurRad="38100" dist="38100" dir="2700000" algn="tl">
                    <a:srgbClr val="000000">
                      <a:alpha val="43137"/>
                    </a:srgbClr>
                  </a:outerShdw>
                </a:effectLst>
                <a:latin typeface="Lucida Bright" pitchFamily="18" charset="0"/>
              </a:rPr>
              <a:t>, que había sometido la ciudad de Rodas a un brutal asedio.</a:t>
            </a:r>
          </a:p>
        </p:txBody>
      </p:sp>
      <p:sp>
        <p:nvSpPr>
          <p:cNvPr id="4" name="3 Rectángulo"/>
          <p:cNvSpPr/>
          <p:nvPr/>
        </p:nvSpPr>
        <p:spPr>
          <a:xfrm>
            <a:off x="1040500" y="121196"/>
            <a:ext cx="6635471" cy="720080"/>
          </a:xfrm>
          <a:prstGeom prst="rect">
            <a:avLst/>
          </a:prstGeom>
          <a:noFill/>
        </p:spPr>
        <p:txBody>
          <a:bodyPr wrap="none">
            <a:prstTxWarp prst="textDeflateTop">
              <a:avLst>
                <a:gd name="adj" fmla="val 32450"/>
              </a:avLst>
            </a:prstTxWarp>
            <a:spAutoFit/>
            <a:scene3d>
              <a:camera prst="perspectiveRelaxedModerately"/>
              <a:lightRig rig="threePt" dir="t"/>
            </a:scene3d>
            <a:sp3d extrusionH="57150">
              <a:bevelT w="38100" h="38100" prst="angle"/>
            </a:sp3d>
          </a:bodyPr>
          <a:lstStyle/>
          <a:p>
            <a:pPr algn="ctr">
              <a:defRPr/>
            </a:pPr>
            <a:r>
              <a:rPr lang="es-E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s-E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reflection blurRad="6350" stA="60000" endA="900" endPos="58000" dir="5400000" sy="-100000" algn="bl" rotWithShape="0"/>
                </a:effectLst>
              </a:rPr>
              <a:t>CORINTO y RODAS </a:t>
            </a:r>
          </a:p>
        </p:txBody>
      </p:sp>
    </p:spTree>
  </p:cSld>
  <p:clrMapOvr>
    <a:masterClrMapping/>
  </p:clrMapOvr>
  <mc:AlternateContent xmlns:mc="http://schemas.openxmlformats.org/markup-compatibility/2006">
    <mc:Choice xmlns:p14="http://schemas.microsoft.com/office/powerpoint/2010/main" Requires="p14">
      <p:transition spd="slow" p14:dur="2000" advTm="61000">
        <p14:ripple/>
      </p:transition>
    </mc:Choice>
    <mc:Fallback>
      <p:transition spd="slow" advTm="6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nodeType="afterEffect">
                                  <p:stCondLst>
                                    <p:cond delay="50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1"/>
                                          </p:val>
                                        </p:tav>
                                        <p:tav tm="100000">
                                          <p:val>
                                            <p:strVal val="#ppt_x"/>
                                          </p:val>
                                        </p:tav>
                                      </p:tavLst>
                                    </p:anim>
                                    <p:anim calcmode="lin" valueType="num">
                                      <p:cBhvr>
                                        <p:cTn id="14" dur="10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26300"/>
                            </p:stCondLst>
                            <p:childTnLst>
                              <p:par>
                                <p:cTn id="16" presetID="40" presetClass="entr" presetSubtype="0" fill="hold" nodeType="afterEffect">
                                  <p:stCondLst>
                                    <p:cond delay="500"/>
                                  </p:stCondLst>
                                  <p:iterate type="lt">
                                    <p:tmPct val="10000"/>
                                  </p:iterate>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1"/>
                                          </p:val>
                                        </p:tav>
                                        <p:tav tm="100000">
                                          <p:val>
                                            <p:strVal val="#ppt_x"/>
                                          </p:val>
                                        </p:tav>
                                      </p:tavLst>
                                    </p:anim>
                                    <p:anim calcmode="lin" valueType="num">
                                      <p:cBhvr>
                                        <p:cTn id="20"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0 cañon de cuña.jpg"/>
          <p:cNvPicPr>
            <a:picLocks noChangeAspect="1"/>
          </p:cNvPicPr>
          <p:nvPr/>
        </p:nvPicPr>
        <p:blipFill>
          <a:blip r:embed="rId3" cstate="print"/>
          <a:srcRect/>
          <a:stretch>
            <a:fillRect/>
          </a:stretch>
        </p:blipFill>
        <p:spPr bwMode="auto">
          <a:xfrm>
            <a:off x="0" y="-311150"/>
            <a:ext cx="9144000" cy="6408738"/>
          </a:xfrm>
          <a:prstGeom prst="rect">
            <a:avLst/>
          </a:prstGeom>
          <a:noFill/>
          <a:ln w="9525">
            <a:noFill/>
            <a:miter lim="800000"/>
            <a:headEnd/>
            <a:tailEnd/>
          </a:ln>
        </p:spPr>
      </p:pic>
      <p:pic>
        <p:nvPicPr>
          <p:cNvPr id="5" name="4 Imagen" descr="30 cañon de cuña.jpg"/>
          <p:cNvPicPr>
            <a:picLocks noChangeAspect="1"/>
          </p:cNvPicPr>
          <p:nvPr/>
        </p:nvPicPr>
        <p:blipFill>
          <a:blip r:embed="rId3" cstate="print"/>
          <a:srcRect/>
          <a:stretch>
            <a:fillRect/>
          </a:stretch>
        </p:blipFill>
        <p:spPr bwMode="auto">
          <a:xfrm>
            <a:off x="0" y="-311150"/>
            <a:ext cx="9144000" cy="6408738"/>
          </a:xfrm>
          <a:prstGeom prst="rect">
            <a:avLst/>
          </a:prstGeom>
          <a:noFill/>
          <a:ln w="9525">
            <a:noFill/>
            <a:miter lim="800000"/>
            <a:headEnd/>
            <a:tailEnd/>
          </a:ln>
        </p:spPr>
      </p:pic>
      <p:sp>
        <p:nvSpPr>
          <p:cNvPr id="6" name="5 CuadroTexto"/>
          <p:cNvSpPr txBox="1"/>
          <p:nvPr/>
        </p:nvSpPr>
        <p:spPr>
          <a:xfrm>
            <a:off x="395288" y="4514850"/>
            <a:ext cx="8424862"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Metafóricamente, podemos decir que Corinto es la “raíz de la mora”, ya que durante la Edad Media, la península del Peloponeso era conocida como      </a:t>
            </a:r>
            <a:r>
              <a:rPr lang="es-ES" b="1" dirty="0" err="1">
                <a:effectLst>
                  <a:glow rad="101600">
                    <a:schemeClr val="accent2">
                      <a:satMod val="175000"/>
                      <a:alpha val="40000"/>
                    </a:schemeClr>
                  </a:glow>
                  <a:outerShdw blurRad="38100" dist="38100" dir="2700000" algn="tl">
                    <a:srgbClr val="000000">
                      <a:alpha val="43137"/>
                    </a:srgbClr>
                  </a:outerShdw>
                </a:effectLst>
              </a:rPr>
              <a:t>Morea</a:t>
            </a:r>
            <a:r>
              <a:rPr lang="es-ES" b="1" dirty="0">
                <a:effectLst>
                  <a:glow rad="101600">
                    <a:schemeClr val="accent2">
                      <a:satMod val="175000"/>
                      <a:alpha val="40000"/>
                    </a:schemeClr>
                  </a:glow>
                  <a:outerShdw blurRad="38100" dist="38100" dir="2700000" algn="tl">
                    <a:srgbClr val="000000">
                      <a:alpha val="43137"/>
                    </a:srgbClr>
                  </a:outerShdw>
                </a:effectLst>
              </a:rPr>
              <a:t>, debido acaso al parecido de su forma con una hoja de moral o a la abundancia de moras del lugar.</a:t>
            </a:r>
          </a:p>
        </p:txBody>
      </p:sp>
    </p:spTree>
  </p:cSld>
  <p:clrMapOvr>
    <a:masterClrMapping/>
  </p:clrMapOvr>
  <mc:AlternateContent xmlns:mc="http://schemas.openxmlformats.org/markup-compatibility/2006">
    <mc:Choice xmlns:p14="http://schemas.microsoft.com/office/powerpoint/2010/main" Requires="p14">
      <p:transition spd="slow" p14:dur="2000" advTm="29000">
        <p14:ripple/>
        <p:sndAc>
          <p:stSnd loop="1">
            <p:snd r:embed="rId2" name="Varios temas.wav"/>
          </p:stSnd>
        </p:sndAc>
      </p:transition>
    </mc:Choice>
    <mc:Fallback>
      <p:transition spd="slow" advTm="29000">
        <p:fade/>
        <p:sndAc>
          <p:stSnd loop="1">
            <p:snd r:embed="rId2" name="Varios tem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5"/>
                                        </p:tgtEl>
                                        <p:attrNameLst>
                                          <p:attrName>r</p:attrName>
                                        </p:attrNameLst>
                                      </p:cBhvr>
                                    </p:animRot>
                                  </p:childTnLst>
                                </p:cTn>
                              </p:par>
                              <p:par>
                                <p:cTn id="7" presetID="13" presetClass="exit" presetSubtype="32" fill="hold" nodeType="withEffect">
                                  <p:stCondLst>
                                    <p:cond delay="0"/>
                                  </p:stCondLst>
                                  <p:childTnLst>
                                    <p:animEffect transition="out" filter="plus(out)">
                                      <p:cBhvr>
                                        <p:cTn id="8" dur="3000"/>
                                        <p:tgtEl>
                                          <p:spTgt spid="5"/>
                                        </p:tgtEl>
                                      </p:cBhvr>
                                    </p:animEffect>
                                    <p:set>
                                      <p:cBhvr>
                                        <p:cTn id="9" dur="1" fill="hold">
                                          <p:stCondLst>
                                            <p:cond delay="2999"/>
                                          </p:stCondLst>
                                        </p:cTn>
                                        <p:tgtEl>
                                          <p:spTgt spid="5"/>
                                        </p:tgtEl>
                                        <p:attrNameLst>
                                          <p:attrName>style.visibility</p:attrName>
                                        </p:attrNameLst>
                                      </p:cBhvr>
                                      <p:to>
                                        <p:strVal val="hidden"/>
                                      </p:to>
                                    </p:set>
                                  </p:childTnLst>
                                </p:cTn>
                              </p:par>
                              <p:par>
                                <p:cTn id="10" presetID="3" presetClass="entr" presetSubtype="5"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vertical)">
                                      <p:cBhvr>
                                        <p:cTn id="12" dur="3000"/>
                                        <p:tgtEl>
                                          <p:spTgt spid="4"/>
                                        </p:tgtEl>
                                      </p:cBhvr>
                                    </p:animEffect>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3 British-Troops-Cheerfully-Board-their-Train-for-the-First-Stage-of-their-Trip-to-the-Western-Front-–-England-September-20-1939.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03 British-Troops-Cheerfully-Board-their-Train-for-the-First-Stage-of-their-Trip-to-the-Western-Front-–-England-September-20-1939.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pic>
        <p:nvPicPr>
          <p:cNvPr id="7" name="6 Imagen" descr="03_1 Soldados británicos regresando de la guerra en 1939.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9" name="8 CuadroTexto"/>
          <p:cNvSpPr txBox="1"/>
          <p:nvPr/>
        </p:nvSpPr>
        <p:spPr>
          <a:xfrm>
            <a:off x="611188" y="4873625"/>
            <a:ext cx="7991475"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cualquier caso, Corinto fue durante largo tiempo uno de los centros más importantes de la antigüedad debido a su posición estratégica.</a:t>
            </a: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0000">
        <p14:rippl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16" presetClass="entr" presetSubtype="4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Horizontal)">
                                      <p:cBhvr>
                                        <p:cTn id="10" dur="30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3000"/>
                                        <p:tgtEl>
                                          <p:spTgt spid="7"/>
                                        </p:tgtEl>
                                      </p:cBhvr>
                                    </p:animEffect>
                                  </p:childTnLst>
                                </p:cTn>
                              </p:par>
                              <p:par>
                                <p:cTn id="14" presetID="23" presetClass="entr" presetSubtype="28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strVal val="4/3*#ppt_w"/>
                                          </p:val>
                                        </p:tav>
                                        <p:tav tm="100000">
                                          <p:val>
                                            <p:strVal val="#ppt_w"/>
                                          </p:val>
                                        </p:tav>
                                      </p:tavLst>
                                    </p:anim>
                                    <p:anim calcmode="lin" valueType="num">
                                      <p:cBhvr>
                                        <p:cTn id="17" dur="3000" fill="hold"/>
                                        <p:tgtEl>
                                          <p:spTgt spid="7"/>
                                        </p:tgtEl>
                                        <p:attrNameLst>
                                          <p:attrName>ppt_h</p:attrName>
                                        </p:attrNameLst>
                                      </p:cBhvr>
                                      <p:tavLst>
                                        <p:tav tm="0">
                                          <p:val>
                                            <p:strVal val="4/3*#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1"/>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na María\Desktop\playas-25.jpg"/>
          <p:cNvPicPr>
            <a:picLocks noChangeAspect="1" noChangeArrowheads="1"/>
          </p:cNvPicPr>
          <p:nvPr/>
        </p:nvPicPr>
        <p:blipFill>
          <a:blip r:embed="rId2" cstate="print"/>
          <a:srcRect t="75200" r="50000"/>
          <a:stretch>
            <a:fillRect/>
          </a:stretch>
        </p:blipFill>
        <p:spPr bwMode="auto">
          <a:xfrm>
            <a:off x="0" y="4297363"/>
            <a:ext cx="4572000" cy="1417637"/>
          </a:xfrm>
          <a:prstGeom prst="rect">
            <a:avLst/>
          </a:prstGeom>
          <a:noFill/>
          <a:ln w="9525">
            <a:noFill/>
            <a:miter lim="800000"/>
            <a:headEnd/>
            <a:tailEnd/>
          </a:ln>
        </p:spPr>
      </p:pic>
      <p:pic>
        <p:nvPicPr>
          <p:cNvPr id="3" name="Picture 2" descr="C:\Users\Ana María\Desktop\playas-25.jpg"/>
          <p:cNvPicPr>
            <a:picLocks noChangeAspect="1" noChangeArrowheads="1"/>
          </p:cNvPicPr>
          <p:nvPr/>
        </p:nvPicPr>
        <p:blipFill>
          <a:blip r:embed="rId2" cstate="print"/>
          <a:srcRect l="50000" t="75200"/>
          <a:stretch>
            <a:fillRect/>
          </a:stretch>
        </p:blipFill>
        <p:spPr bwMode="auto">
          <a:xfrm>
            <a:off x="4572000" y="4297363"/>
            <a:ext cx="4572000" cy="1417637"/>
          </a:xfrm>
          <a:prstGeom prst="rect">
            <a:avLst/>
          </a:prstGeom>
          <a:noFill/>
          <a:ln w="9525">
            <a:noFill/>
            <a:miter lim="800000"/>
            <a:headEnd/>
            <a:tailEnd/>
          </a:ln>
        </p:spPr>
      </p:pic>
      <p:pic>
        <p:nvPicPr>
          <p:cNvPr id="4" name="Picture 2" descr="C:\Users\Ana María\Desktop\playas-25.jpg"/>
          <p:cNvPicPr>
            <a:picLocks noChangeAspect="1" noChangeArrowheads="1"/>
          </p:cNvPicPr>
          <p:nvPr/>
        </p:nvPicPr>
        <p:blipFill>
          <a:blip r:embed="rId2" cstate="print"/>
          <a:srcRect t="50000" r="50000" b="24800"/>
          <a:stretch>
            <a:fillRect/>
          </a:stretch>
        </p:blipFill>
        <p:spPr bwMode="auto">
          <a:xfrm>
            <a:off x="0" y="2857500"/>
            <a:ext cx="4572000" cy="1439863"/>
          </a:xfrm>
          <a:prstGeom prst="rect">
            <a:avLst/>
          </a:prstGeom>
          <a:noFill/>
          <a:ln w="9525">
            <a:noFill/>
            <a:miter lim="800000"/>
            <a:headEnd/>
            <a:tailEnd/>
          </a:ln>
        </p:spPr>
      </p:pic>
      <p:pic>
        <p:nvPicPr>
          <p:cNvPr id="5" name="Picture 2" descr="C:\Users\Ana María\Desktop\playas-25.jpg"/>
          <p:cNvPicPr>
            <a:picLocks noChangeAspect="1" noChangeArrowheads="1"/>
          </p:cNvPicPr>
          <p:nvPr/>
        </p:nvPicPr>
        <p:blipFill>
          <a:blip r:embed="rId2" cstate="print"/>
          <a:srcRect l="50000" t="50000" b="24800"/>
          <a:stretch>
            <a:fillRect/>
          </a:stretch>
        </p:blipFill>
        <p:spPr bwMode="auto">
          <a:xfrm>
            <a:off x="4572000" y="2857500"/>
            <a:ext cx="4572000" cy="1439863"/>
          </a:xfrm>
          <a:prstGeom prst="rect">
            <a:avLst/>
          </a:prstGeom>
          <a:noFill/>
          <a:ln w="9525">
            <a:noFill/>
            <a:miter lim="800000"/>
            <a:headEnd/>
            <a:tailEnd/>
          </a:ln>
        </p:spPr>
      </p:pic>
      <p:pic>
        <p:nvPicPr>
          <p:cNvPr id="6" name="Picture 2" descr="C:\Users\Ana María\Desktop\playas-25.jpg"/>
          <p:cNvPicPr>
            <a:picLocks noChangeAspect="1" noChangeArrowheads="1"/>
          </p:cNvPicPr>
          <p:nvPr/>
        </p:nvPicPr>
        <p:blipFill>
          <a:blip r:embed="rId2" cstate="print"/>
          <a:srcRect t="24800" r="50000" b="50000"/>
          <a:stretch>
            <a:fillRect/>
          </a:stretch>
        </p:blipFill>
        <p:spPr bwMode="auto">
          <a:xfrm>
            <a:off x="0" y="1417638"/>
            <a:ext cx="4572000" cy="1439862"/>
          </a:xfrm>
          <a:prstGeom prst="rect">
            <a:avLst/>
          </a:prstGeom>
          <a:noFill/>
          <a:ln w="9525">
            <a:noFill/>
            <a:miter lim="800000"/>
            <a:headEnd/>
            <a:tailEnd/>
          </a:ln>
        </p:spPr>
      </p:pic>
      <p:pic>
        <p:nvPicPr>
          <p:cNvPr id="7" name="Picture 2" descr="C:\Users\Ana María\Desktop\playas-25.jpg"/>
          <p:cNvPicPr>
            <a:picLocks noChangeAspect="1" noChangeArrowheads="1"/>
          </p:cNvPicPr>
          <p:nvPr/>
        </p:nvPicPr>
        <p:blipFill>
          <a:blip r:embed="rId2" cstate="print"/>
          <a:srcRect l="50000" t="24800" b="50000"/>
          <a:stretch>
            <a:fillRect/>
          </a:stretch>
        </p:blipFill>
        <p:spPr bwMode="auto">
          <a:xfrm>
            <a:off x="4572000" y="1417638"/>
            <a:ext cx="4572000" cy="1439862"/>
          </a:xfrm>
          <a:prstGeom prst="rect">
            <a:avLst/>
          </a:prstGeom>
          <a:noFill/>
          <a:ln w="9525">
            <a:noFill/>
            <a:miter lim="800000"/>
            <a:headEnd/>
            <a:tailEnd/>
          </a:ln>
        </p:spPr>
      </p:pic>
      <p:pic>
        <p:nvPicPr>
          <p:cNvPr id="8" name="Picture 2" descr="C:\Users\Ana María\Desktop\playas-25.jpg"/>
          <p:cNvPicPr>
            <a:picLocks noChangeAspect="1" noChangeArrowheads="1"/>
          </p:cNvPicPr>
          <p:nvPr/>
        </p:nvPicPr>
        <p:blipFill>
          <a:blip r:embed="rId2" cstate="print"/>
          <a:srcRect l="50000" b="75200"/>
          <a:stretch>
            <a:fillRect/>
          </a:stretch>
        </p:blipFill>
        <p:spPr bwMode="auto">
          <a:xfrm>
            <a:off x="4572000" y="0"/>
            <a:ext cx="4572000" cy="1417638"/>
          </a:xfrm>
          <a:prstGeom prst="rect">
            <a:avLst/>
          </a:prstGeom>
          <a:noFill/>
          <a:ln w="9525">
            <a:noFill/>
            <a:miter lim="800000"/>
            <a:headEnd/>
            <a:tailEnd/>
          </a:ln>
        </p:spPr>
      </p:pic>
      <p:pic>
        <p:nvPicPr>
          <p:cNvPr id="9" name="Picture 2" descr="C:\Users\Ana María\Desktop\playas-25.jpg"/>
          <p:cNvPicPr>
            <a:picLocks noChangeAspect="1" noChangeArrowheads="1"/>
          </p:cNvPicPr>
          <p:nvPr/>
        </p:nvPicPr>
        <p:blipFill>
          <a:blip r:embed="rId2" cstate="print"/>
          <a:srcRect r="50000" b="75200"/>
          <a:stretch>
            <a:fillRect/>
          </a:stretch>
        </p:blipFill>
        <p:spPr bwMode="auto">
          <a:xfrm>
            <a:off x="0" y="0"/>
            <a:ext cx="4572000" cy="1417638"/>
          </a:xfrm>
          <a:prstGeom prst="rect">
            <a:avLst/>
          </a:prstGeom>
          <a:noFill/>
          <a:ln w="9525">
            <a:noFill/>
            <a:miter lim="800000"/>
            <a:headEnd/>
            <a:tailEnd/>
          </a:ln>
        </p:spPr>
      </p:pic>
      <p:sp>
        <p:nvSpPr>
          <p:cNvPr id="10" name="9 CuadroTexto"/>
          <p:cNvSpPr txBox="1"/>
          <p:nvPr/>
        </p:nvSpPr>
        <p:spPr>
          <a:xfrm>
            <a:off x="395288" y="4657725"/>
            <a:ext cx="82804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No obstante, los romanos, quienes arrasaron la ciudad en el año 146 a.C., la reconstruyeron y convirtieron en capital de la provincia de </a:t>
            </a:r>
            <a:r>
              <a:rPr lang="es-ES" b="1" dirty="0" err="1">
                <a:effectLst>
                  <a:glow rad="101600">
                    <a:schemeClr val="accent2">
                      <a:satMod val="175000"/>
                      <a:alpha val="40000"/>
                    </a:schemeClr>
                  </a:glow>
                  <a:outerShdw blurRad="38100" dist="38100" dir="2700000" algn="tl">
                    <a:srgbClr val="000000">
                      <a:alpha val="43137"/>
                    </a:srgbClr>
                  </a:outerShdw>
                </a:effectLst>
              </a:rPr>
              <a:t>Acaya</a:t>
            </a:r>
            <a:r>
              <a:rPr lang="es-ES" b="1" dirty="0">
                <a:effectLst>
                  <a:glow rad="101600">
                    <a:schemeClr val="accent2">
                      <a:satMod val="175000"/>
                      <a:alpha val="40000"/>
                    </a:schemeClr>
                  </a:glow>
                  <a:outerShdw blurRad="38100" dist="38100" dir="2700000" algn="tl">
                    <a:srgbClr val="000000">
                      <a:alpha val="43137"/>
                    </a:srgbClr>
                  </a:outerShdw>
                </a:effectLst>
              </a:rPr>
              <a:t> un siglo más tarde.</a:t>
            </a:r>
          </a:p>
        </p:txBody>
      </p:sp>
    </p:spTree>
  </p:cSld>
  <p:clrMapOvr>
    <a:masterClrMapping/>
  </p:clrMapOvr>
  <mc:AlternateContent xmlns:mc="http://schemas.openxmlformats.org/markup-compatibility/2006">
    <mc:Choice xmlns:p14="http://schemas.microsoft.com/office/powerpoint/2010/main" Requires="p14">
      <p:transition spd="slow" p14:dur="2000" advTm="23000">
        <p14:ripple/>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up)">
                                      <p:cBhvr>
                                        <p:cTn id="15" dur="500"/>
                                        <p:tgtEl>
                                          <p:spTgt spid="7"/>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right)">
                                      <p:cBhvr>
                                        <p:cTn id="19" dur="500"/>
                                        <p:tgtEl>
                                          <p:spTgt spid="6"/>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500"/>
                                        <p:tgtEl>
                                          <p:spTgt spid="4"/>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up)">
                                      <p:cBhvr>
                                        <p:cTn id="31" dur="500"/>
                                        <p:tgtEl>
                                          <p:spTgt spid="3"/>
                                        </p:tgtEl>
                                      </p:cBhvr>
                                    </p:animEffect>
                                  </p:childTnLst>
                                </p:cTn>
                              </p:par>
                            </p:childTnLst>
                          </p:cTn>
                        </p:par>
                        <p:par>
                          <p:cTn id="32" fill="hold">
                            <p:stCondLst>
                              <p:cond delay="3500"/>
                            </p:stCondLst>
                            <p:childTnLst>
                              <p:par>
                                <p:cTn id="33" presetID="22" presetClass="entr" presetSubtype="2" fill="hold" nodeType="afterEffect">
                                  <p:stCondLst>
                                    <p:cond delay="0"/>
                                  </p:stCondLst>
                                  <p:childTnLst>
                                    <p:set>
                                      <p:cBhvr>
                                        <p:cTn id="34" dur="1" fill="hold">
                                          <p:stCondLst>
                                            <p:cond delay="0"/>
                                          </p:stCondLst>
                                        </p:cTn>
                                        <p:tgtEl>
                                          <p:spTgt spid="2050"/>
                                        </p:tgtEl>
                                        <p:attrNameLst>
                                          <p:attrName>style.visibility</p:attrName>
                                        </p:attrNameLst>
                                      </p:cBhvr>
                                      <p:to>
                                        <p:strVal val="visible"/>
                                      </p:to>
                                    </p:set>
                                    <p:animEffect transition="in" filter="wipe(right)">
                                      <p:cBhvr>
                                        <p:cTn id="35" dur="500"/>
                                        <p:tgtEl>
                                          <p:spTgt spid="2050"/>
                                        </p:tgtEl>
                                      </p:cBhvr>
                                    </p:animEffect>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000"/>
                                        <p:tgtEl>
                                          <p:spTgt spid="10"/>
                                        </p:tgtEl>
                                      </p:cBhvr>
                                    </p:animEffect>
                                    <p:anim calcmode="lin" valueType="num">
                                      <p:cBhvr>
                                        <p:cTn id="40" dur="1000" fill="hold"/>
                                        <p:tgtEl>
                                          <p:spTgt spid="10"/>
                                        </p:tgtEl>
                                        <p:attrNameLst>
                                          <p:attrName>ppt_x</p:attrName>
                                        </p:attrNameLst>
                                      </p:cBhvr>
                                      <p:tavLst>
                                        <p:tav tm="0">
                                          <p:val>
                                            <p:strVal val="#ppt_x-.1"/>
                                          </p:val>
                                        </p:tav>
                                        <p:tav tm="100000">
                                          <p:val>
                                            <p:strVal val="#ppt_x"/>
                                          </p:val>
                                        </p:tav>
                                      </p:tavLst>
                                    </p:anim>
                                    <p:anim calcmode="lin" valueType="num">
                                      <p:cBhvr>
                                        <p:cTn id="4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C:\Users\Ana María\Desktop\goluboe_pesok_bereg_palmy.jpg"/>
          <p:cNvPicPr>
            <a:picLocks noChangeAspect="1" noChangeArrowheads="1"/>
          </p:cNvPicPr>
          <p:nvPr/>
        </p:nvPicPr>
        <p:blipFill>
          <a:blip r:embed="rId2" cstate="print"/>
          <a:srcRect b="75200"/>
          <a:stretch>
            <a:fillRect/>
          </a:stretch>
        </p:blipFill>
        <p:spPr bwMode="auto">
          <a:xfrm>
            <a:off x="0" y="0"/>
            <a:ext cx="9144000" cy="1417638"/>
          </a:xfrm>
          <a:prstGeom prst="rect">
            <a:avLst/>
          </a:prstGeom>
          <a:noFill/>
          <a:ln w="9525">
            <a:noFill/>
            <a:miter lim="800000"/>
            <a:headEnd/>
            <a:tailEnd/>
          </a:ln>
        </p:spPr>
      </p:pic>
      <p:pic>
        <p:nvPicPr>
          <p:cNvPr id="20" name="Picture 6" descr="C:\Users\Ana María\Desktop\goluboe_pesok_bereg_palmy.jpg"/>
          <p:cNvPicPr>
            <a:picLocks noChangeAspect="1" noChangeArrowheads="1"/>
          </p:cNvPicPr>
          <p:nvPr/>
        </p:nvPicPr>
        <p:blipFill>
          <a:blip r:embed="rId2" cstate="print"/>
          <a:srcRect t="24800" b="50000"/>
          <a:stretch>
            <a:fillRect/>
          </a:stretch>
        </p:blipFill>
        <p:spPr bwMode="auto">
          <a:xfrm>
            <a:off x="0" y="1417638"/>
            <a:ext cx="9144000" cy="1439862"/>
          </a:xfrm>
          <a:prstGeom prst="rect">
            <a:avLst/>
          </a:prstGeom>
          <a:noFill/>
          <a:ln w="9525">
            <a:noFill/>
            <a:miter lim="800000"/>
            <a:headEnd/>
            <a:tailEnd/>
          </a:ln>
        </p:spPr>
      </p:pic>
      <p:pic>
        <p:nvPicPr>
          <p:cNvPr id="21" name="Picture 6" descr="C:\Users\Ana María\Desktop\goluboe_pesok_bereg_palmy.jpg"/>
          <p:cNvPicPr>
            <a:picLocks noChangeAspect="1" noChangeArrowheads="1"/>
          </p:cNvPicPr>
          <p:nvPr/>
        </p:nvPicPr>
        <p:blipFill>
          <a:blip r:embed="rId2" cstate="print"/>
          <a:srcRect t="50000" b="24800"/>
          <a:stretch>
            <a:fillRect/>
          </a:stretch>
        </p:blipFill>
        <p:spPr bwMode="auto">
          <a:xfrm>
            <a:off x="0" y="2857500"/>
            <a:ext cx="9144000" cy="1439863"/>
          </a:xfrm>
          <a:prstGeom prst="rect">
            <a:avLst/>
          </a:prstGeom>
          <a:noFill/>
          <a:ln w="9525">
            <a:noFill/>
            <a:miter lim="800000"/>
            <a:headEnd/>
            <a:tailEnd/>
          </a:ln>
        </p:spPr>
      </p:pic>
      <p:pic>
        <p:nvPicPr>
          <p:cNvPr id="22" name="Picture 6" descr="C:\Users\Ana María\Desktop\goluboe_pesok_bereg_palmy.jpg"/>
          <p:cNvPicPr>
            <a:picLocks noChangeAspect="1" noChangeArrowheads="1"/>
          </p:cNvPicPr>
          <p:nvPr/>
        </p:nvPicPr>
        <p:blipFill>
          <a:blip r:embed="rId2" cstate="print"/>
          <a:srcRect t="75200"/>
          <a:stretch>
            <a:fillRect/>
          </a:stretch>
        </p:blipFill>
        <p:spPr bwMode="auto">
          <a:xfrm>
            <a:off x="0" y="4297363"/>
            <a:ext cx="9144000" cy="1417637"/>
          </a:xfrm>
          <a:prstGeom prst="rect">
            <a:avLst/>
          </a:prstGeom>
          <a:noFill/>
          <a:ln w="9525">
            <a:noFill/>
            <a:miter lim="800000"/>
            <a:headEnd/>
            <a:tailEnd/>
          </a:ln>
        </p:spPr>
      </p:pic>
      <p:sp>
        <p:nvSpPr>
          <p:cNvPr id="6" name="5 CuadroTexto"/>
          <p:cNvSpPr txBox="1"/>
          <p:nvPr/>
        </p:nvSpPr>
        <p:spPr>
          <a:xfrm>
            <a:off x="1187450" y="4873625"/>
            <a:ext cx="7272338"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Incluso estudiaron la posibilidad de abrir un canal que uniera los mares Egeo y Jónico, tal y como hoy lo conocemos.</a:t>
            </a:r>
          </a:p>
        </p:txBody>
      </p:sp>
    </p:spTree>
  </p:cSld>
  <p:clrMapOvr>
    <a:masterClrMapping/>
  </p:clrMapOvr>
  <mc:AlternateContent xmlns:mc="http://schemas.openxmlformats.org/markup-compatibility/2006">
    <mc:Choice xmlns:p14="http://schemas.microsoft.com/office/powerpoint/2010/main" Requires="p14">
      <p:transition spd="slow" p14:dur="3000" advTm="19000">
        <p14:vortex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2054"/>
                                        </p:tgtEl>
                                        <p:attrNameLst>
                                          <p:attrName>style.visibility</p:attrName>
                                        </p:attrNameLst>
                                      </p:cBhvr>
                                      <p:to>
                                        <p:strVal val="visible"/>
                                      </p:to>
                                    </p:set>
                                    <p:anim calcmode="lin" valueType="num">
                                      <p:cBhvr>
                                        <p:cTn id="7" dur="1000" fill="hold"/>
                                        <p:tgtEl>
                                          <p:spTgt spid="2054"/>
                                        </p:tgtEl>
                                        <p:attrNameLst>
                                          <p:attrName>ppt_x</p:attrName>
                                        </p:attrNameLst>
                                      </p:cBhvr>
                                      <p:tavLst>
                                        <p:tav tm="0">
                                          <p:val>
                                            <p:strVal val="#ppt_x"/>
                                          </p:val>
                                        </p:tav>
                                        <p:tav tm="100000">
                                          <p:val>
                                            <p:strVal val="#ppt_x"/>
                                          </p:val>
                                        </p:tav>
                                      </p:tavLst>
                                    </p:anim>
                                    <p:anim calcmode="lin" valueType="num">
                                      <p:cBhvr>
                                        <p:cTn id="8" dur="1000" fill="hold"/>
                                        <p:tgtEl>
                                          <p:spTgt spid="2054"/>
                                        </p:tgtEl>
                                        <p:attrNameLst>
                                          <p:attrName>ppt_y</p:attrName>
                                        </p:attrNameLst>
                                      </p:cBhvr>
                                      <p:tavLst>
                                        <p:tav tm="0">
                                          <p:val>
                                            <p:strVal val="#ppt_y-#ppt_h/2"/>
                                          </p:val>
                                        </p:tav>
                                        <p:tav tm="100000">
                                          <p:val>
                                            <p:strVal val="#ppt_y"/>
                                          </p:val>
                                        </p:tav>
                                      </p:tavLst>
                                    </p:anim>
                                    <p:anim calcmode="lin" valueType="num">
                                      <p:cBhvr>
                                        <p:cTn id="9" dur="1000" fill="hold"/>
                                        <p:tgtEl>
                                          <p:spTgt spid="2054"/>
                                        </p:tgtEl>
                                        <p:attrNameLst>
                                          <p:attrName>ppt_w</p:attrName>
                                        </p:attrNameLst>
                                      </p:cBhvr>
                                      <p:tavLst>
                                        <p:tav tm="0">
                                          <p:val>
                                            <p:strVal val="#ppt_w"/>
                                          </p:val>
                                        </p:tav>
                                        <p:tav tm="100000">
                                          <p:val>
                                            <p:strVal val="#ppt_w"/>
                                          </p:val>
                                        </p:tav>
                                      </p:tavLst>
                                    </p:anim>
                                    <p:anim calcmode="lin" valueType="num">
                                      <p:cBhvr>
                                        <p:cTn id="10" dur="1000" fill="hold"/>
                                        <p:tgtEl>
                                          <p:spTgt spid="2054"/>
                                        </p:tgtEl>
                                        <p:attrNameLst>
                                          <p:attrName>ppt_h</p:attrName>
                                        </p:attrNameLst>
                                      </p:cBhvr>
                                      <p:tavLst>
                                        <p:tav tm="0">
                                          <p:val>
                                            <p:fltVal val="0"/>
                                          </p:val>
                                        </p:tav>
                                        <p:tav tm="100000">
                                          <p:val>
                                            <p:strVal val="#ppt_h"/>
                                          </p:val>
                                        </p:tav>
                                      </p:tavLst>
                                    </p:anim>
                                  </p:childTnLst>
                                </p:cTn>
                              </p:par>
                            </p:childTnLst>
                          </p:cTn>
                        </p:par>
                        <p:par>
                          <p:cTn id="11" fill="hold">
                            <p:stCondLst>
                              <p:cond delay="1000"/>
                            </p:stCondLst>
                            <p:childTnLst>
                              <p:par>
                                <p:cTn id="12" presetID="17" presetClass="entr" presetSubtype="1" fill="hold" nodeType="after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p:cTn id="14" dur="1000" fill="hold"/>
                                        <p:tgtEl>
                                          <p:spTgt spid="20"/>
                                        </p:tgtEl>
                                        <p:attrNameLst>
                                          <p:attrName>ppt_x</p:attrName>
                                        </p:attrNameLst>
                                      </p:cBhvr>
                                      <p:tavLst>
                                        <p:tav tm="0">
                                          <p:val>
                                            <p:strVal val="#ppt_x"/>
                                          </p:val>
                                        </p:tav>
                                        <p:tav tm="100000">
                                          <p:val>
                                            <p:strVal val="#ppt_x"/>
                                          </p:val>
                                        </p:tav>
                                      </p:tavLst>
                                    </p:anim>
                                    <p:anim calcmode="lin" valueType="num">
                                      <p:cBhvr>
                                        <p:cTn id="15" dur="1000" fill="hold"/>
                                        <p:tgtEl>
                                          <p:spTgt spid="20"/>
                                        </p:tgtEl>
                                        <p:attrNameLst>
                                          <p:attrName>ppt_y</p:attrName>
                                        </p:attrNameLst>
                                      </p:cBhvr>
                                      <p:tavLst>
                                        <p:tav tm="0">
                                          <p:val>
                                            <p:strVal val="#ppt_y-#ppt_h/2"/>
                                          </p:val>
                                        </p:tav>
                                        <p:tav tm="100000">
                                          <p:val>
                                            <p:strVal val="#ppt_y"/>
                                          </p:val>
                                        </p:tav>
                                      </p:tavLst>
                                    </p:anim>
                                    <p:anim calcmode="lin" valueType="num">
                                      <p:cBhvr>
                                        <p:cTn id="16" dur="1000" fill="hold"/>
                                        <p:tgtEl>
                                          <p:spTgt spid="20"/>
                                        </p:tgtEl>
                                        <p:attrNameLst>
                                          <p:attrName>ppt_w</p:attrName>
                                        </p:attrNameLst>
                                      </p:cBhvr>
                                      <p:tavLst>
                                        <p:tav tm="0">
                                          <p:val>
                                            <p:strVal val="#ppt_w"/>
                                          </p:val>
                                        </p:tav>
                                        <p:tav tm="100000">
                                          <p:val>
                                            <p:strVal val="#ppt_w"/>
                                          </p:val>
                                        </p:tav>
                                      </p:tavLst>
                                    </p:anim>
                                    <p:anim calcmode="lin" valueType="num">
                                      <p:cBhvr>
                                        <p:cTn id="17" dur="1000" fill="hold"/>
                                        <p:tgtEl>
                                          <p:spTgt spid="20"/>
                                        </p:tgtEl>
                                        <p:attrNameLst>
                                          <p:attrName>ppt_h</p:attrName>
                                        </p:attrNameLst>
                                      </p:cBhvr>
                                      <p:tavLst>
                                        <p:tav tm="0">
                                          <p:val>
                                            <p:fltVal val="0"/>
                                          </p:val>
                                        </p:tav>
                                        <p:tav tm="100000">
                                          <p:val>
                                            <p:strVal val="#ppt_h"/>
                                          </p:val>
                                        </p:tav>
                                      </p:tavLst>
                                    </p:anim>
                                  </p:childTnLst>
                                </p:cTn>
                              </p:par>
                            </p:childTnLst>
                          </p:cTn>
                        </p:par>
                        <p:par>
                          <p:cTn id="18" fill="hold">
                            <p:stCondLst>
                              <p:cond delay="2000"/>
                            </p:stCondLst>
                            <p:childTnLst>
                              <p:par>
                                <p:cTn id="19" presetID="17" presetClass="entr" presetSubtype="1"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1000" fill="hold"/>
                                        <p:tgtEl>
                                          <p:spTgt spid="21"/>
                                        </p:tgtEl>
                                        <p:attrNameLst>
                                          <p:attrName>ppt_x</p:attrName>
                                        </p:attrNameLst>
                                      </p:cBhvr>
                                      <p:tavLst>
                                        <p:tav tm="0">
                                          <p:val>
                                            <p:strVal val="#ppt_x"/>
                                          </p:val>
                                        </p:tav>
                                        <p:tav tm="100000">
                                          <p:val>
                                            <p:strVal val="#ppt_x"/>
                                          </p:val>
                                        </p:tav>
                                      </p:tavLst>
                                    </p:anim>
                                    <p:anim calcmode="lin" valueType="num">
                                      <p:cBhvr>
                                        <p:cTn id="22" dur="1000" fill="hold"/>
                                        <p:tgtEl>
                                          <p:spTgt spid="21"/>
                                        </p:tgtEl>
                                        <p:attrNameLst>
                                          <p:attrName>ppt_y</p:attrName>
                                        </p:attrNameLst>
                                      </p:cBhvr>
                                      <p:tavLst>
                                        <p:tav tm="0">
                                          <p:val>
                                            <p:strVal val="#ppt_y-#ppt_h/2"/>
                                          </p:val>
                                        </p:tav>
                                        <p:tav tm="100000">
                                          <p:val>
                                            <p:strVal val="#ppt_y"/>
                                          </p:val>
                                        </p:tav>
                                      </p:tavLst>
                                    </p:anim>
                                    <p:anim calcmode="lin" valueType="num">
                                      <p:cBhvr>
                                        <p:cTn id="23" dur="1000" fill="hold"/>
                                        <p:tgtEl>
                                          <p:spTgt spid="21"/>
                                        </p:tgtEl>
                                        <p:attrNameLst>
                                          <p:attrName>ppt_w</p:attrName>
                                        </p:attrNameLst>
                                      </p:cBhvr>
                                      <p:tavLst>
                                        <p:tav tm="0">
                                          <p:val>
                                            <p:strVal val="#ppt_w"/>
                                          </p:val>
                                        </p:tav>
                                        <p:tav tm="100000">
                                          <p:val>
                                            <p:strVal val="#ppt_w"/>
                                          </p:val>
                                        </p:tav>
                                      </p:tavLst>
                                    </p:anim>
                                    <p:anim calcmode="lin" valueType="num">
                                      <p:cBhvr>
                                        <p:cTn id="24" dur="1000" fill="hold"/>
                                        <p:tgtEl>
                                          <p:spTgt spid="21"/>
                                        </p:tgtEl>
                                        <p:attrNameLst>
                                          <p:attrName>ppt_h</p:attrName>
                                        </p:attrNameLst>
                                      </p:cBhvr>
                                      <p:tavLst>
                                        <p:tav tm="0">
                                          <p:val>
                                            <p:fltVal val="0"/>
                                          </p:val>
                                        </p:tav>
                                        <p:tav tm="100000">
                                          <p:val>
                                            <p:strVal val="#ppt_h"/>
                                          </p:val>
                                        </p:tav>
                                      </p:tavLst>
                                    </p:anim>
                                  </p:childTnLst>
                                </p:cTn>
                              </p:par>
                            </p:childTnLst>
                          </p:cTn>
                        </p:par>
                        <p:par>
                          <p:cTn id="25" fill="hold">
                            <p:stCondLst>
                              <p:cond delay="3000"/>
                            </p:stCondLst>
                            <p:childTnLst>
                              <p:par>
                                <p:cTn id="26" presetID="17" presetClass="entr" presetSubtype="1"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p:cTn id="28" dur="1000" fill="hold"/>
                                        <p:tgtEl>
                                          <p:spTgt spid="22"/>
                                        </p:tgtEl>
                                        <p:attrNameLst>
                                          <p:attrName>ppt_x</p:attrName>
                                        </p:attrNameLst>
                                      </p:cBhvr>
                                      <p:tavLst>
                                        <p:tav tm="0">
                                          <p:val>
                                            <p:strVal val="#ppt_x"/>
                                          </p:val>
                                        </p:tav>
                                        <p:tav tm="100000">
                                          <p:val>
                                            <p:strVal val="#ppt_x"/>
                                          </p:val>
                                        </p:tav>
                                      </p:tavLst>
                                    </p:anim>
                                    <p:anim calcmode="lin" valueType="num">
                                      <p:cBhvr>
                                        <p:cTn id="29" dur="1000" fill="hold"/>
                                        <p:tgtEl>
                                          <p:spTgt spid="22"/>
                                        </p:tgtEl>
                                        <p:attrNameLst>
                                          <p:attrName>ppt_y</p:attrName>
                                        </p:attrNameLst>
                                      </p:cBhvr>
                                      <p:tavLst>
                                        <p:tav tm="0">
                                          <p:val>
                                            <p:strVal val="#ppt_y-#ppt_h/2"/>
                                          </p:val>
                                        </p:tav>
                                        <p:tav tm="100000">
                                          <p:val>
                                            <p:strVal val="#ppt_y"/>
                                          </p:val>
                                        </p:tav>
                                      </p:tavLst>
                                    </p:anim>
                                    <p:anim calcmode="lin" valueType="num">
                                      <p:cBhvr>
                                        <p:cTn id="30" dur="1000" fill="hold"/>
                                        <p:tgtEl>
                                          <p:spTgt spid="22"/>
                                        </p:tgtEl>
                                        <p:attrNameLst>
                                          <p:attrName>ppt_w</p:attrName>
                                        </p:attrNameLst>
                                      </p:cBhvr>
                                      <p:tavLst>
                                        <p:tav tm="0">
                                          <p:val>
                                            <p:strVal val="#ppt_w"/>
                                          </p:val>
                                        </p:tav>
                                        <p:tav tm="100000">
                                          <p:val>
                                            <p:strVal val="#ppt_w"/>
                                          </p:val>
                                        </p:tav>
                                      </p:tavLst>
                                    </p:anim>
                                    <p:anim calcmode="lin" valueType="num">
                                      <p:cBhvr>
                                        <p:cTn id="31" dur="1000" fill="hold"/>
                                        <p:tgtEl>
                                          <p:spTgt spid="22"/>
                                        </p:tgtEl>
                                        <p:attrNameLst>
                                          <p:attrName>ppt_h</p:attrName>
                                        </p:attrNameLst>
                                      </p:cBhvr>
                                      <p:tavLst>
                                        <p:tav tm="0">
                                          <p:val>
                                            <p:fltVal val="0"/>
                                          </p:val>
                                        </p:tav>
                                        <p:tav tm="100000">
                                          <p:val>
                                            <p:strVal val="#ppt_h"/>
                                          </p:val>
                                        </p:tav>
                                      </p:tavLst>
                                    </p:anim>
                                  </p:childTnLst>
                                </p:cTn>
                              </p:par>
                            </p:childTnLst>
                          </p:cTn>
                        </p:par>
                        <p:par>
                          <p:cTn id="32" fill="hold">
                            <p:stCondLst>
                              <p:cond delay="4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C:\Users\Ana María\Desktop\25299y.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15" name="Picture 4" descr="C:\Users\Ana María\Desktop\25299y.jpg"/>
          <p:cNvPicPr>
            <a:picLocks noChangeAspect="1" noChangeArrowheads="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16" name="Picture 4" descr="C:\Users\Ana María\Desktop\25299y.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17" name="Picture 4" descr="C:\Users\Ana María\Desktop\25299y.jpg"/>
          <p:cNvPicPr>
            <a:picLocks noChangeAspect="1" noChangeArrowheads="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sp>
        <p:nvSpPr>
          <p:cNvPr id="6" name="5 CuadroTexto"/>
          <p:cNvSpPr txBox="1"/>
          <p:nvPr/>
        </p:nvSpPr>
        <p:spPr>
          <a:xfrm>
            <a:off x="539750" y="4586288"/>
            <a:ext cx="8135938"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 pesar de que la capital se encuentra ya en tierras del Peloponeso, la provincia de Corinto abarca una pequeña parte del territorio continental, al nordeste del canal.</a:t>
            </a:r>
          </a:p>
        </p:txBody>
      </p:sp>
    </p:spTree>
  </p:cSld>
  <p:clrMapOvr>
    <a:masterClrMapping/>
  </p:clrMapOvr>
  <mc:AlternateContent xmlns:mc="http://schemas.openxmlformats.org/markup-compatibility/2006">
    <mc:Choice xmlns:p14="http://schemas.microsoft.com/office/powerpoint/2010/main" Requires="p14">
      <p:transition spd="slow" p14:dur="2000" advTm="24000">
        <p:wheel spokes="1"/>
      </p:transition>
    </mc:Choice>
    <mc:Fallback>
      <p:transition spd="slow" advTm="24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heel(2)">
                                      <p:cBhvr>
                                        <p:cTn id="7" dur="1000"/>
                                        <p:tgtEl>
                                          <p:spTgt spid="17"/>
                                        </p:tgtEl>
                                      </p:cBhvr>
                                    </p:animEffect>
                                  </p:childTnLst>
                                </p:cTn>
                              </p:par>
                            </p:childTnLst>
                          </p:cTn>
                        </p:par>
                        <p:par>
                          <p:cTn id="8" fill="hold">
                            <p:stCondLst>
                              <p:cond delay="1000"/>
                            </p:stCondLst>
                            <p:childTnLst>
                              <p:par>
                                <p:cTn id="9" presetID="21" presetClass="entr" presetSubtype="2" fill="hold" nodeType="afterEffect">
                                  <p:stCondLst>
                                    <p:cond delay="0"/>
                                  </p:stCondLst>
                                  <p:childTnLst>
                                    <p:set>
                                      <p:cBhvr>
                                        <p:cTn id="10" dur="1" fill="hold">
                                          <p:stCondLst>
                                            <p:cond delay="0"/>
                                          </p:stCondLst>
                                        </p:cTn>
                                        <p:tgtEl>
                                          <p:spTgt spid="2052"/>
                                        </p:tgtEl>
                                        <p:attrNameLst>
                                          <p:attrName>style.visibility</p:attrName>
                                        </p:attrNameLst>
                                      </p:cBhvr>
                                      <p:to>
                                        <p:strVal val="visible"/>
                                      </p:to>
                                    </p:set>
                                    <p:animEffect transition="in" filter="wheel(2)">
                                      <p:cBhvr>
                                        <p:cTn id="11" dur="1000"/>
                                        <p:tgtEl>
                                          <p:spTgt spid="2052"/>
                                        </p:tgtEl>
                                      </p:cBhvr>
                                    </p:animEffect>
                                  </p:childTnLst>
                                </p:cTn>
                              </p:par>
                            </p:childTnLst>
                          </p:cTn>
                        </p:par>
                        <p:par>
                          <p:cTn id="12" fill="hold">
                            <p:stCondLst>
                              <p:cond delay="2000"/>
                            </p:stCondLst>
                            <p:childTnLst>
                              <p:par>
                                <p:cTn id="13" presetID="21" presetClass="entr" presetSubtype="2"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heel(2)">
                                      <p:cBhvr>
                                        <p:cTn id="15" dur="1000"/>
                                        <p:tgtEl>
                                          <p:spTgt spid="15"/>
                                        </p:tgtEl>
                                      </p:cBhvr>
                                    </p:animEffect>
                                  </p:childTnLst>
                                </p:cTn>
                              </p:par>
                            </p:childTnLst>
                          </p:cTn>
                        </p:par>
                        <p:par>
                          <p:cTn id="16" fill="hold">
                            <p:stCondLst>
                              <p:cond delay="3000"/>
                            </p:stCondLst>
                            <p:childTnLst>
                              <p:par>
                                <p:cTn id="17" presetID="21" presetClass="entr" presetSubtype="2"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heel(2)">
                                      <p:cBhvr>
                                        <p:cTn id="19" dur="1000"/>
                                        <p:tgtEl>
                                          <p:spTgt spid="16"/>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Ana María\Desktop\caribbeanshores12h.jpg"/>
          <p:cNvPicPr>
            <a:picLocks noChangeAspect="1" noChangeArrowheads="1"/>
          </p:cNvPicPr>
          <p:nvPr/>
        </p:nvPicPr>
        <p:blipFill>
          <a:blip r:embed="rId2" cstate="print"/>
          <a:srcRect r="75200"/>
          <a:stretch>
            <a:fillRect/>
          </a:stretch>
        </p:blipFill>
        <p:spPr bwMode="auto">
          <a:xfrm>
            <a:off x="0" y="0"/>
            <a:ext cx="2268538" cy="5715000"/>
          </a:xfrm>
          <a:prstGeom prst="rect">
            <a:avLst/>
          </a:prstGeom>
          <a:noFill/>
          <a:ln w="9525">
            <a:noFill/>
            <a:miter lim="800000"/>
            <a:headEnd/>
            <a:tailEnd/>
          </a:ln>
        </p:spPr>
      </p:pic>
      <p:pic>
        <p:nvPicPr>
          <p:cNvPr id="11" name="Picture 3" descr="C:\Users\Ana María\Desktop\caribbeanshores12h.jpg"/>
          <p:cNvPicPr>
            <a:picLocks noChangeAspect="1" noChangeArrowheads="1"/>
          </p:cNvPicPr>
          <p:nvPr/>
        </p:nvPicPr>
        <p:blipFill>
          <a:blip r:embed="rId2" cstate="print"/>
          <a:srcRect l="24800" r="50000"/>
          <a:stretch>
            <a:fillRect/>
          </a:stretch>
        </p:blipFill>
        <p:spPr bwMode="auto">
          <a:xfrm>
            <a:off x="2268538" y="0"/>
            <a:ext cx="2303462" cy="5715000"/>
          </a:xfrm>
          <a:prstGeom prst="rect">
            <a:avLst/>
          </a:prstGeom>
          <a:noFill/>
          <a:ln w="9525">
            <a:noFill/>
            <a:miter lim="800000"/>
            <a:headEnd/>
            <a:tailEnd/>
          </a:ln>
        </p:spPr>
      </p:pic>
      <p:pic>
        <p:nvPicPr>
          <p:cNvPr id="12" name="Picture 3" descr="C:\Users\Ana María\Desktop\caribbeanshores12h.jpg"/>
          <p:cNvPicPr>
            <a:picLocks noChangeAspect="1" noChangeArrowheads="1"/>
          </p:cNvPicPr>
          <p:nvPr/>
        </p:nvPicPr>
        <p:blipFill>
          <a:blip r:embed="rId2" cstate="print"/>
          <a:srcRect l="50000" r="24800"/>
          <a:stretch>
            <a:fillRect/>
          </a:stretch>
        </p:blipFill>
        <p:spPr bwMode="auto">
          <a:xfrm>
            <a:off x="4572000" y="0"/>
            <a:ext cx="2303463" cy="5715000"/>
          </a:xfrm>
          <a:prstGeom prst="rect">
            <a:avLst/>
          </a:prstGeom>
          <a:noFill/>
          <a:ln w="9525">
            <a:noFill/>
            <a:miter lim="800000"/>
            <a:headEnd/>
            <a:tailEnd/>
          </a:ln>
        </p:spPr>
      </p:pic>
      <p:pic>
        <p:nvPicPr>
          <p:cNvPr id="13" name="Picture 3" descr="C:\Users\Ana María\Desktop\caribbeanshores12h.jpg"/>
          <p:cNvPicPr>
            <a:picLocks noChangeAspect="1" noChangeArrowheads="1"/>
          </p:cNvPicPr>
          <p:nvPr/>
        </p:nvPicPr>
        <p:blipFill>
          <a:blip r:embed="rId2" cstate="print"/>
          <a:srcRect l="75200"/>
          <a:stretch>
            <a:fillRect/>
          </a:stretch>
        </p:blipFill>
        <p:spPr bwMode="auto">
          <a:xfrm>
            <a:off x="6875463" y="0"/>
            <a:ext cx="2268537" cy="5715000"/>
          </a:xfrm>
          <a:prstGeom prst="rect">
            <a:avLst/>
          </a:prstGeom>
          <a:noFill/>
          <a:ln w="9525">
            <a:noFill/>
            <a:miter lim="800000"/>
            <a:headEnd/>
            <a:tailEnd/>
          </a:ln>
        </p:spPr>
      </p:pic>
      <p:sp>
        <p:nvSpPr>
          <p:cNvPr id="6" name="5 CuadroTexto"/>
          <p:cNvSpPr txBox="1"/>
          <p:nvPr/>
        </p:nvSpPr>
        <p:spPr>
          <a:xfrm>
            <a:off x="611188" y="4370388"/>
            <a:ext cx="79216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Antigua Corinto se encuentra a 4 kilómetros de la ciudad moderna. Aquella ciudad fue reconstruida tras ser arrasada por los romanos, con lo que nos ha llegado muy poco de lo que fue la primigenia ciudad griega.</a:t>
            </a:r>
          </a:p>
        </p:txBody>
      </p:sp>
    </p:spTree>
  </p:cSld>
  <p:clrMapOvr>
    <a:masterClrMapping/>
  </p:clrMapOvr>
  <mc:AlternateContent xmlns:mc="http://schemas.openxmlformats.org/markup-compatibility/2006">
    <mc:Choice xmlns:p14="http://schemas.microsoft.com/office/powerpoint/2010/main" Requires="p14">
      <p:transition spd="slow" p14:dur="2000" advTm="27000">
        <p14:wheelReverse spokes="1"/>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ppt_x</p:attrName>
                                        </p:attrNameLst>
                                      </p:cBhvr>
                                      <p:tavLst>
                                        <p:tav tm="0">
                                          <p:val>
                                            <p:strVal val="#ppt_x+#ppt_w/2"/>
                                          </p:val>
                                        </p:tav>
                                        <p:tav tm="100000">
                                          <p:val>
                                            <p:strVal val="#ppt_x"/>
                                          </p:val>
                                        </p:tav>
                                      </p:tavLst>
                                    </p:anim>
                                    <p:anim calcmode="lin" valueType="num">
                                      <p:cBhvr>
                                        <p:cTn id="8" dur="1000" fill="hold"/>
                                        <p:tgtEl>
                                          <p:spTgt spid="13"/>
                                        </p:tgtEl>
                                        <p:attrNameLst>
                                          <p:attrName>ppt_y</p:attrName>
                                        </p:attrNameLst>
                                      </p:cBhvr>
                                      <p:tavLst>
                                        <p:tav tm="0">
                                          <p:val>
                                            <p:strVal val="#ppt_y"/>
                                          </p:val>
                                        </p:tav>
                                        <p:tav tm="100000">
                                          <p:val>
                                            <p:strVal val="#ppt_y"/>
                                          </p:val>
                                        </p:tav>
                                      </p:tavLst>
                                    </p:anim>
                                    <p:anim calcmode="lin" valueType="num">
                                      <p:cBhvr>
                                        <p:cTn id="9" dur="1000" fill="hold"/>
                                        <p:tgtEl>
                                          <p:spTgt spid="13"/>
                                        </p:tgtEl>
                                        <p:attrNameLst>
                                          <p:attrName>ppt_w</p:attrName>
                                        </p:attrNameLst>
                                      </p:cBhvr>
                                      <p:tavLst>
                                        <p:tav tm="0">
                                          <p:val>
                                            <p:fltVal val="0"/>
                                          </p:val>
                                        </p:tav>
                                        <p:tav tm="100000">
                                          <p:val>
                                            <p:strVal val="#ppt_w"/>
                                          </p:val>
                                        </p:tav>
                                      </p:tavLst>
                                    </p:anim>
                                    <p:anim calcmode="lin" valueType="num">
                                      <p:cBhvr>
                                        <p:cTn id="10" dur="1000" fill="hold"/>
                                        <p:tgtEl>
                                          <p:spTgt spid="13"/>
                                        </p:tgtEl>
                                        <p:attrNameLst>
                                          <p:attrName>ppt_h</p:attrName>
                                        </p:attrNameLst>
                                      </p:cBhvr>
                                      <p:tavLst>
                                        <p:tav tm="0">
                                          <p:val>
                                            <p:strVal val="#ppt_h"/>
                                          </p:val>
                                        </p:tav>
                                        <p:tav tm="100000">
                                          <p:val>
                                            <p:strVal val="#ppt_h"/>
                                          </p:val>
                                        </p:tav>
                                      </p:tavLst>
                                    </p:anim>
                                  </p:childTnLst>
                                </p:cTn>
                              </p:par>
                            </p:childTnLst>
                          </p:cTn>
                        </p:par>
                        <p:par>
                          <p:cTn id="11" fill="hold">
                            <p:stCondLst>
                              <p:cond delay="1000"/>
                            </p:stCondLst>
                            <p:childTnLst>
                              <p:par>
                                <p:cTn id="12" presetID="17" presetClass="entr" presetSubtype="2"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1000" fill="hold"/>
                                        <p:tgtEl>
                                          <p:spTgt spid="12"/>
                                        </p:tgtEl>
                                        <p:attrNameLst>
                                          <p:attrName>ppt_x</p:attrName>
                                        </p:attrNameLst>
                                      </p:cBhvr>
                                      <p:tavLst>
                                        <p:tav tm="0">
                                          <p:val>
                                            <p:strVal val="#ppt_x+#ppt_w/2"/>
                                          </p:val>
                                        </p:tav>
                                        <p:tav tm="100000">
                                          <p:val>
                                            <p:strVal val="#ppt_x"/>
                                          </p:val>
                                        </p:tav>
                                      </p:tavLst>
                                    </p:anim>
                                    <p:anim calcmode="lin" valueType="num">
                                      <p:cBhvr>
                                        <p:cTn id="15" dur="1000" fill="hold"/>
                                        <p:tgtEl>
                                          <p:spTgt spid="12"/>
                                        </p:tgtEl>
                                        <p:attrNameLst>
                                          <p:attrName>ppt_y</p:attrName>
                                        </p:attrNameLst>
                                      </p:cBhvr>
                                      <p:tavLst>
                                        <p:tav tm="0">
                                          <p:val>
                                            <p:strVal val="#ppt_y"/>
                                          </p:val>
                                        </p:tav>
                                        <p:tav tm="100000">
                                          <p:val>
                                            <p:strVal val="#ppt_y"/>
                                          </p:val>
                                        </p:tav>
                                      </p:tavLst>
                                    </p:anim>
                                    <p:anim calcmode="lin" valueType="num">
                                      <p:cBhvr>
                                        <p:cTn id="16" dur="1000" fill="hold"/>
                                        <p:tgtEl>
                                          <p:spTgt spid="12"/>
                                        </p:tgtEl>
                                        <p:attrNameLst>
                                          <p:attrName>ppt_w</p:attrName>
                                        </p:attrNameLst>
                                      </p:cBhvr>
                                      <p:tavLst>
                                        <p:tav tm="0">
                                          <p:val>
                                            <p:fltVal val="0"/>
                                          </p:val>
                                        </p:tav>
                                        <p:tav tm="100000">
                                          <p:val>
                                            <p:strVal val="#ppt_w"/>
                                          </p:val>
                                        </p:tav>
                                      </p:tavLst>
                                    </p:anim>
                                    <p:anim calcmode="lin" valueType="num">
                                      <p:cBhvr>
                                        <p:cTn id="17" dur="1000" fill="hold"/>
                                        <p:tgtEl>
                                          <p:spTgt spid="12"/>
                                        </p:tgtEl>
                                        <p:attrNameLst>
                                          <p:attrName>ppt_h</p:attrName>
                                        </p:attrNameLst>
                                      </p:cBhvr>
                                      <p:tavLst>
                                        <p:tav tm="0">
                                          <p:val>
                                            <p:strVal val="#ppt_h"/>
                                          </p:val>
                                        </p:tav>
                                        <p:tav tm="100000">
                                          <p:val>
                                            <p:strVal val="#ppt_h"/>
                                          </p:val>
                                        </p:tav>
                                      </p:tavLst>
                                    </p:anim>
                                  </p:childTnLst>
                                </p:cTn>
                              </p:par>
                            </p:childTnLst>
                          </p:cTn>
                        </p:par>
                        <p:par>
                          <p:cTn id="18" fill="hold">
                            <p:stCondLst>
                              <p:cond delay="2000"/>
                            </p:stCondLst>
                            <p:childTnLst>
                              <p:par>
                                <p:cTn id="19" presetID="17" presetClass="entr" presetSubtype="2"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1000" fill="hold"/>
                                        <p:tgtEl>
                                          <p:spTgt spid="11"/>
                                        </p:tgtEl>
                                        <p:attrNameLst>
                                          <p:attrName>ppt_x</p:attrName>
                                        </p:attrNameLst>
                                      </p:cBhvr>
                                      <p:tavLst>
                                        <p:tav tm="0">
                                          <p:val>
                                            <p:strVal val="#ppt_x+#ppt_w/2"/>
                                          </p:val>
                                        </p:tav>
                                        <p:tav tm="100000">
                                          <p:val>
                                            <p:strVal val="#ppt_x"/>
                                          </p:val>
                                        </p:tav>
                                      </p:tavLst>
                                    </p:anim>
                                    <p:anim calcmode="lin" valueType="num">
                                      <p:cBhvr>
                                        <p:cTn id="22" dur="1000" fill="hold"/>
                                        <p:tgtEl>
                                          <p:spTgt spid="11"/>
                                        </p:tgtEl>
                                        <p:attrNameLst>
                                          <p:attrName>ppt_y</p:attrName>
                                        </p:attrNameLst>
                                      </p:cBhvr>
                                      <p:tavLst>
                                        <p:tav tm="0">
                                          <p:val>
                                            <p:strVal val="#ppt_y"/>
                                          </p:val>
                                        </p:tav>
                                        <p:tav tm="100000">
                                          <p:val>
                                            <p:strVal val="#ppt_y"/>
                                          </p:val>
                                        </p:tav>
                                      </p:tavLst>
                                    </p:anim>
                                    <p:anim calcmode="lin" valueType="num">
                                      <p:cBhvr>
                                        <p:cTn id="23" dur="1000" fill="hold"/>
                                        <p:tgtEl>
                                          <p:spTgt spid="11"/>
                                        </p:tgtEl>
                                        <p:attrNameLst>
                                          <p:attrName>ppt_w</p:attrName>
                                        </p:attrNameLst>
                                      </p:cBhvr>
                                      <p:tavLst>
                                        <p:tav tm="0">
                                          <p:val>
                                            <p:fltVal val="0"/>
                                          </p:val>
                                        </p:tav>
                                        <p:tav tm="100000">
                                          <p:val>
                                            <p:strVal val="#ppt_w"/>
                                          </p:val>
                                        </p:tav>
                                      </p:tavLst>
                                    </p:anim>
                                    <p:anim calcmode="lin" valueType="num">
                                      <p:cBhvr>
                                        <p:cTn id="24" dur="1000" fill="hold"/>
                                        <p:tgtEl>
                                          <p:spTgt spid="11"/>
                                        </p:tgtEl>
                                        <p:attrNameLst>
                                          <p:attrName>ppt_h</p:attrName>
                                        </p:attrNameLst>
                                      </p:cBhvr>
                                      <p:tavLst>
                                        <p:tav tm="0">
                                          <p:val>
                                            <p:strVal val="#ppt_h"/>
                                          </p:val>
                                        </p:tav>
                                        <p:tav tm="100000">
                                          <p:val>
                                            <p:strVal val="#ppt_h"/>
                                          </p:val>
                                        </p:tav>
                                      </p:tavLst>
                                    </p:anim>
                                  </p:childTnLst>
                                </p:cTn>
                              </p:par>
                            </p:childTnLst>
                          </p:cTn>
                        </p:par>
                        <p:par>
                          <p:cTn id="25" fill="hold">
                            <p:stCondLst>
                              <p:cond delay="3000"/>
                            </p:stCondLst>
                            <p:childTnLst>
                              <p:par>
                                <p:cTn id="26" presetID="17" presetClass="entr" presetSubtype="2" fill="hold" nodeType="afterEffect">
                                  <p:stCondLst>
                                    <p:cond delay="0"/>
                                  </p:stCondLst>
                                  <p:childTnLst>
                                    <p:set>
                                      <p:cBhvr>
                                        <p:cTn id="27" dur="1" fill="hold">
                                          <p:stCondLst>
                                            <p:cond delay="0"/>
                                          </p:stCondLst>
                                        </p:cTn>
                                        <p:tgtEl>
                                          <p:spTgt spid="2051"/>
                                        </p:tgtEl>
                                        <p:attrNameLst>
                                          <p:attrName>style.visibility</p:attrName>
                                        </p:attrNameLst>
                                      </p:cBhvr>
                                      <p:to>
                                        <p:strVal val="visible"/>
                                      </p:to>
                                    </p:set>
                                    <p:anim calcmode="lin" valueType="num">
                                      <p:cBhvr>
                                        <p:cTn id="28" dur="1000" fill="hold"/>
                                        <p:tgtEl>
                                          <p:spTgt spid="2051"/>
                                        </p:tgtEl>
                                        <p:attrNameLst>
                                          <p:attrName>ppt_x</p:attrName>
                                        </p:attrNameLst>
                                      </p:cBhvr>
                                      <p:tavLst>
                                        <p:tav tm="0">
                                          <p:val>
                                            <p:strVal val="#ppt_x+#ppt_w/2"/>
                                          </p:val>
                                        </p:tav>
                                        <p:tav tm="100000">
                                          <p:val>
                                            <p:strVal val="#ppt_x"/>
                                          </p:val>
                                        </p:tav>
                                      </p:tavLst>
                                    </p:anim>
                                    <p:anim calcmode="lin" valueType="num">
                                      <p:cBhvr>
                                        <p:cTn id="29" dur="1000" fill="hold"/>
                                        <p:tgtEl>
                                          <p:spTgt spid="2051"/>
                                        </p:tgtEl>
                                        <p:attrNameLst>
                                          <p:attrName>ppt_y</p:attrName>
                                        </p:attrNameLst>
                                      </p:cBhvr>
                                      <p:tavLst>
                                        <p:tav tm="0">
                                          <p:val>
                                            <p:strVal val="#ppt_y"/>
                                          </p:val>
                                        </p:tav>
                                        <p:tav tm="100000">
                                          <p:val>
                                            <p:strVal val="#ppt_y"/>
                                          </p:val>
                                        </p:tav>
                                      </p:tavLst>
                                    </p:anim>
                                    <p:anim calcmode="lin" valueType="num">
                                      <p:cBhvr>
                                        <p:cTn id="30" dur="1000" fill="hold"/>
                                        <p:tgtEl>
                                          <p:spTgt spid="2051"/>
                                        </p:tgtEl>
                                        <p:attrNameLst>
                                          <p:attrName>ppt_w</p:attrName>
                                        </p:attrNameLst>
                                      </p:cBhvr>
                                      <p:tavLst>
                                        <p:tav tm="0">
                                          <p:val>
                                            <p:fltVal val="0"/>
                                          </p:val>
                                        </p:tav>
                                        <p:tav tm="100000">
                                          <p:val>
                                            <p:strVal val="#ppt_w"/>
                                          </p:val>
                                        </p:tav>
                                      </p:tavLst>
                                    </p:anim>
                                    <p:anim calcmode="lin" valueType="num">
                                      <p:cBhvr>
                                        <p:cTn id="31" dur="1000" fill="hold"/>
                                        <p:tgtEl>
                                          <p:spTgt spid="2051"/>
                                        </p:tgtEl>
                                        <p:attrNameLst>
                                          <p:attrName>ppt_h</p:attrName>
                                        </p:attrNameLst>
                                      </p:cBhvr>
                                      <p:tavLst>
                                        <p:tav tm="0">
                                          <p:val>
                                            <p:strVal val="#ppt_h"/>
                                          </p:val>
                                        </p:tav>
                                        <p:tav tm="100000">
                                          <p:val>
                                            <p:strVal val="#ppt_h"/>
                                          </p:val>
                                        </p:tav>
                                      </p:tavLst>
                                    </p:anim>
                                  </p:childTnLst>
                                </p:cTn>
                              </p:par>
                            </p:childTnLst>
                          </p:cTn>
                        </p:par>
                        <p:par>
                          <p:cTn id="32" fill="hold">
                            <p:stCondLst>
                              <p:cond delay="4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1"/>
                                          </p:val>
                                        </p:tav>
                                        <p:tav tm="100000">
                                          <p:val>
                                            <p:strVal val="#ppt_x"/>
                                          </p:val>
                                        </p:tav>
                                      </p:tavLst>
                                    </p:anim>
                                    <p:anim calcmode="lin" valueType="num">
                                      <p:cBhvr>
                                        <p:cTn id="3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2 Albert-Einstein-Summer-1939-Nassau-Point-Long-Island-NY.jpg"/>
          <p:cNvPicPr>
            <a:picLocks noChangeAspect="1"/>
          </p:cNvPicPr>
          <p:nvPr/>
        </p:nvPicPr>
        <p:blipFill>
          <a:blip r:embed="rId2" cstate="print"/>
          <a:srcRect/>
          <a:stretch>
            <a:fillRect/>
          </a:stretch>
        </p:blipFill>
        <p:spPr bwMode="auto">
          <a:xfrm>
            <a:off x="0" y="-382588"/>
            <a:ext cx="9144000" cy="6480176"/>
          </a:xfrm>
          <a:prstGeom prst="rect">
            <a:avLst/>
          </a:prstGeom>
          <a:noFill/>
          <a:ln w="9525">
            <a:noFill/>
            <a:miter lim="800000"/>
            <a:headEnd/>
            <a:tailEnd/>
          </a:ln>
        </p:spPr>
      </p:pic>
      <p:pic>
        <p:nvPicPr>
          <p:cNvPr id="6" name="5 Imagen" descr="02 Albert-Einstein-Summer-1939-Nassau-Point-Long-Island-NY.jpg"/>
          <p:cNvPicPr>
            <a:picLocks noChangeAspect="1"/>
          </p:cNvPicPr>
          <p:nvPr/>
        </p:nvPicPr>
        <p:blipFill>
          <a:blip r:embed="rId2" cstate="print"/>
          <a:srcRect/>
          <a:stretch>
            <a:fillRect/>
          </a:stretch>
        </p:blipFill>
        <p:spPr bwMode="auto">
          <a:xfrm>
            <a:off x="0" y="-382588"/>
            <a:ext cx="9144000" cy="6480176"/>
          </a:xfrm>
          <a:prstGeom prst="rect">
            <a:avLst/>
          </a:prstGeom>
          <a:noFill/>
          <a:ln w="9525">
            <a:noFill/>
            <a:miter lim="800000"/>
            <a:headEnd/>
            <a:tailEnd/>
          </a:ln>
        </p:spPr>
      </p:pic>
      <p:sp>
        <p:nvSpPr>
          <p:cNvPr id="4" name="3 CuadroTexto"/>
          <p:cNvSpPr txBox="1"/>
          <p:nvPr/>
        </p:nvSpPr>
        <p:spPr>
          <a:xfrm>
            <a:off x="971550" y="4945063"/>
            <a:ext cx="7632700"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Destaca un templo dedicado a Apolo de estilo dórico y una serie de piezas de cerámica que se conservan en el museo del yacimiento.</a:t>
            </a:r>
          </a:p>
        </p:txBody>
      </p:sp>
    </p:spTree>
  </p:cSld>
  <p:clrMapOvr>
    <a:masterClrMapping/>
  </p:clrMapOvr>
  <mc:AlternateContent xmlns:mc="http://schemas.openxmlformats.org/markup-compatibility/2006">
    <mc:Choice xmlns:p14="http://schemas.microsoft.com/office/powerpoint/2010/main" Requires="p14">
      <p:transition spd="slow" p14:dur="2000" advTm="19000">
        <p:wheel spokes="1"/>
      </p:transition>
    </mc:Choice>
    <mc:Fallback>
      <p:transition spd="slow" advTm="19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4" presetClass="entr" presetSubtype="5"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randombar(vertical)">
                                      <p:cBhvr>
                                        <p:cTn id="11" dur="2000"/>
                                        <p:tgtEl>
                                          <p:spTgt spid="6"/>
                                        </p:tgtEl>
                                      </p:cBhvr>
                                    </p:animEffect>
                                  </p:childTnLst>
                                </p:cTn>
                              </p:par>
                              <p:par>
                                <p:cTn id="12" presetID="4"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3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fltVal val="0"/>
                                          </p:val>
                                        </p:tav>
                                        <p:tav tm="100000">
                                          <p:val>
                                            <p:strVal val="#ppt_h"/>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 cañon de carr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31 cañon de carr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11188" y="4370388"/>
            <a:ext cx="8064500" cy="1200150"/>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A pesar de los terribles terremotos que la ciudad sufrió en los años 375 y 521 d.C. aún se mantiene el típico trazado de una ciudad romana, con una avenida principal pavimentada de mármol y junto a la que se aprecian una serie de letrinas…. </a:t>
            </a:r>
          </a:p>
        </p:txBody>
      </p:sp>
    </p:spTree>
  </p:cSld>
  <p:clrMapOvr>
    <a:masterClrMapping/>
  </p:clrMapOvr>
  <mc:AlternateContent xmlns:mc="http://schemas.openxmlformats.org/markup-compatibility/2006">
    <mc:Choice xmlns:p14="http://schemas.microsoft.com/office/powerpoint/2010/main" Requires="p14">
      <p:transition spd="slow" p14:dur="2000" advTm="29000">
        <p14:wheelReverse spokes="1"/>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ppt_w+.3"/>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animEffect transition="in" filter="fade">
                                      <p:cBhvr>
                                        <p:cTn id="12" dur="3000"/>
                                        <p:tgtEl>
                                          <p:spTgt spid="4"/>
                                        </p:tgtEl>
                                      </p:cBhvr>
                                    </p:animEffect>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strVal val="#ppt_w+.3"/>
                                          </p:val>
                                        </p:tav>
                                        <p:tav tm="100000">
                                          <p:val>
                                            <p:strVal val="#ppt_w"/>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animEffect transition="in" filter="fade">
                                      <p:cBhvr>
                                        <p:cTn id="20" dur="3000"/>
                                        <p:tgtEl>
                                          <p:spTgt spid="5"/>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 Desembarco en la Playa Omaha en la mañana del 6 de junio de 194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04 Desembarco en la Playa Omaha en la mañana del 6 de junio de 194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11188" y="4657725"/>
            <a:ext cx="78486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….una fuente al final de la calle y la Fuente de </a:t>
            </a:r>
            <a:r>
              <a:rPr lang="es-ES" b="1" dirty="0" err="1">
                <a:effectLst>
                  <a:glow rad="101600">
                    <a:schemeClr val="accent2">
                      <a:satMod val="175000"/>
                      <a:alpha val="40000"/>
                    </a:schemeClr>
                  </a:glow>
                  <a:outerShdw blurRad="38100" dist="38100" dir="2700000" algn="tl">
                    <a:srgbClr val="000000">
                      <a:alpha val="43137"/>
                    </a:srgbClr>
                  </a:outerShdw>
                </a:effectLst>
              </a:rPr>
              <a:t>Glauce</a:t>
            </a:r>
            <a:r>
              <a:rPr lang="es-ES" b="1" dirty="0">
                <a:effectLst>
                  <a:glow rad="101600">
                    <a:schemeClr val="accent2">
                      <a:satMod val="175000"/>
                      <a:alpha val="40000"/>
                    </a:schemeClr>
                  </a:glow>
                  <a:outerShdw blurRad="38100" dist="38100" dir="2700000" algn="tl">
                    <a:srgbClr val="000000">
                      <a:alpha val="43137"/>
                    </a:srgbClr>
                  </a:outerShdw>
                </a:effectLst>
              </a:rPr>
              <a:t>, que recuerda la trágica muerte de la hija de Creonte a manos de Medea, según nos cuenta la mitología.</a:t>
            </a:r>
          </a:p>
        </p:txBody>
      </p:sp>
    </p:spTree>
  </p:cSld>
  <p:clrMapOvr>
    <a:masterClrMapping/>
  </p:clrMapOvr>
  <mc:AlternateContent xmlns:mc="http://schemas.openxmlformats.org/markup-compatibility/2006">
    <mc:Choice xmlns:p14="http://schemas.microsoft.com/office/powerpoint/2010/main" Requires="p14">
      <p:transition spd="slow" p14:dur="2000" advTm="21000">
        <p:wedge/>
      </p:transition>
    </mc:Choice>
    <mc:Fallback>
      <p:transition spd="slow" advTm="21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ppt_w+.3"/>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animEffect transition="in" filter="fade">
                                      <p:cBhvr>
                                        <p:cTn id="12" dur="3000"/>
                                        <p:tgtEl>
                                          <p:spTgt spid="4"/>
                                        </p:tgtEl>
                                      </p:cBhvr>
                                    </p:animEffect>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strVal val="#ppt_w+.3"/>
                                          </p:val>
                                        </p:tav>
                                        <p:tav tm="100000">
                                          <p:val>
                                            <p:strVal val="#ppt_w"/>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animEffect transition="in" filter="fade">
                                      <p:cBhvr>
                                        <p:cTn id="20" dur="3000"/>
                                        <p:tgtEl>
                                          <p:spTgt spid="5"/>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 mascaron de pro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45 mascaron de pro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11188" y="4657725"/>
            <a:ext cx="8135937" cy="922338"/>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Se estima que Corinto fue fundada hace más 2.600 años – en el 657 a. C. aproximadamente – y desde entonces fue un lugar sumamente estratégico para las construcciones navales, el comercio y la economía.</a:t>
            </a:r>
          </a:p>
        </p:txBody>
      </p:sp>
    </p:spTree>
  </p:cSld>
  <p:clrMapOvr>
    <a:masterClrMapping/>
  </p:clrMapOvr>
  <mc:AlternateContent xmlns:mc="http://schemas.openxmlformats.org/markup-compatibility/2006">
    <mc:Choice xmlns:p14="http://schemas.microsoft.com/office/powerpoint/2010/main" Requires="p14">
      <p:transition spd="slow" p14:dur="3000" advTm="25000">
        <p14:vortex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3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ppt_w+.3"/>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animEffect transition="in" filter="fade">
                                      <p:cBhvr>
                                        <p:cTn id="12" dur="3000"/>
                                        <p:tgtEl>
                                          <p:spTgt spid="4"/>
                                        </p:tgtEl>
                                      </p:cBhvr>
                                    </p:animEffect>
                                  </p:childTnLst>
                                </p:cTn>
                              </p:par>
                              <p:par>
                                <p:cTn id="13" presetID="16" presetClass="entr" presetSubtype="37"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3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strVal val="#ppt_w+.3"/>
                                          </p:val>
                                        </p:tav>
                                        <p:tav tm="100000">
                                          <p:val>
                                            <p:strVal val="#ppt_w"/>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animEffect transition="in" filter="fade">
                                      <p:cBhvr>
                                        <p:cTn id="20" dur="3000"/>
                                        <p:tgtEl>
                                          <p:spTgt spid="5"/>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 mascaron de pro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45 mascaron de pro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288" y="4873625"/>
            <a:ext cx="8353425"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Fue una de las primeras en usar las monedas y muchas otras actividades que la hicieron resaltar del resto.</a:t>
            </a:r>
          </a:p>
        </p:txBody>
      </p:sp>
    </p:spTree>
  </p:cSld>
  <p:clrMapOvr>
    <a:masterClrMapping/>
  </p:clrMapOvr>
  <mc:AlternateContent xmlns:mc="http://schemas.openxmlformats.org/markup-compatibility/2006">
    <mc:Choice xmlns:p14="http://schemas.microsoft.com/office/powerpoint/2010/main" Requires="p14">
      <p:transition spd="slow" p14:dur="2500" advTm="17000">
        <p:checker/>
      </p:transition>
    </mc:Choice>
    <mc:Fallback>
      <p:transition spd="slow" advTm="1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ppt_w+.3"/>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animEffect transition="in" filter="fade">
                                      <p:cBhvr>
                                        <p:cTn id="12" dur="3000"/>
                                        <p:tgtEl>
                                          <p:spTgt spid="4"/>
                                        </p:tgtEl>
                                      </p:cBhvr>
                                    </p:animEffect>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strVal val="#ppt_w+.3"/>
                                          </p:val>
                                        </p:tav>
                                        <p:tav tm="100000">
                                          <p:val>
                                            <p:strVal val="#ppt_w"/>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animEffect transition="in" filter="fade">
                                      <p:cBhvr>
                                        <p:cTn id="20" dur="3000"/>
                                        <p:tgtEl>
                                          <p:spTgt spid="5"/>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 pistolas y trabuco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52 pistolas y trabuco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11188" y="4657725"/>
            <a:ext cx="79914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Actualmente, la ciudad de</a:t>
            </a:r>
            <a:r>
              <a:rPr lang="es-ES" b="1" i="1" dirty="0">
                <a:effectLst>
                  <a:glow rad="101600">
                    <a:schemeClr val="accent2">
                      <a:satMod val="175000"/>
                      <a:alpha val="40000"/>
                    </a:schemeClr>
                  </a:glow>
                  <a:outerShdw blurRad="38100" dist="38100" dir="2700000" algn="tl">
                    <a:srgbClr val="000000">
                      <a:alpha val="43137"/>
                    </a:srgbClr>
                  </a:outerShdw>
                </a:effectLst>
              </a:rPr>
              <a:t> Corinto en Grecia</a:t>
            </a:r>
            <a:r>
              <a:rPr lang="es-ES" b="1" dirty="0">
                <a:effectLst>
                  <a:glow rad="101600">
                    <a:schemeClr val="accent2">
                      <a:satMod val="175000"/>
                      <a:alpha val="40000"/>
                    </a:schemeClr>
                  </a:glow>
                  <a:outerShdw blurRad="38100" dist="38100" dir="2700000" algn="tl">
                    <a:srgbClr val="000000">
                      <a:alpha val="43137"/>
                    </a:srgbClr>
                  </a:outerShdw>
                </a:effectLst>
              </a:rPr>
              <a:t> vive entre la modernidad y la antigüedad, por un lado está la ciudad antigua en la que se pueden admirar restos de las antiguas civilizaciones.</a:t>
            </a:r>
          </a:p>
        </p:txBody>
      </p:sp>
    </p:spTree>
  </p:cSld>
  <p:clrMapOvr>
    <a:masterClrMapping/>
  </p:clrMapOvr>
  <mc:AlternateContent xmlns:mc="http://schemas.openxmlformats.org/markup-compatibility/2006">
    <mc:Choice xmlns:p14="http://schemas.microsoft.com/office/powerpoint/2010/main" Requires="p14">
      <p:transition spd="slow" p14:dur="2500" advTm="24000">
        <p:checker/>
      </p:transition>
    </mc:Choice>
    <mc:Fallback>
      <p:transition spd="slow" advTm="2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59 tipo de armas de fueg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179388" y="4370388"/>
            <a:ext cx="871378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Para los amantes del pasado, de las antiguas ciudades y de las civilizaciones que forjaron los destinos del pasado, del presente y del futuro, dar un paseo por Corinto será como tomar un vagón del tren que te lleva a las épocas más remotas de los inicios de la civilización.</a:t>
            </a:r>
          </a:p>
        </p:txBody>
      </p:sp>
    </p:spTree>
  </p:cSld>
  <p:clrMapOvr>
    <a:masterClrMapping/>
  </p:clrMapOvr>
  <mc:AlternateContent xmlns:mc="http://schemas.openxmlformats.org/markup-compatibility/2006">
    <mc:Choice xmlns:p14="http://schemas.microsoft.com/office/powerpoint/2010/main" Requires="p14">
      <p:transition spd="slow" p14:dur="2500" advTm="31000">
        <p:checker dir="vert"/>
      </p:transition>
    </mc:Choice>
    <mc:Fallback>
      <p:transition spd="slow" advTm="31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870">
                                          <p:stCondLst>
                                            <p:cond delay="0"/>
                                          </p:stCondLst>
                                        </p:cTn>
                                        <p:tgtEl>
                                          <p:spTgt spid="3"/>
                                        </p:tgtEl>
                                      </p:cBhvr>
                                    </p:animEffect>
                                    <p:anim calcmode="lin" valueType="num">
                                      <p:cBhvr>
                                        <p:cTn id="8" dur="2733"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3"/>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3"/>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3"/>
                                        </p:tgtEl>
                                        <p:attrNameLst>
                                          <p:attrName>ppt_y</p:attrName>
                                        </p:attrNameLst>
                                      </p:cBhvr>
                                      <p:tavLst>
                                        <p:tav tm="0" fmla="#ppt_y-sin(pi*$)/81">
                                          <p:val>
                                            <p:fltVal val="0"/>
                                          </p:val>
                                        </p:tav>
                                        <p:tav tm="100000">
                                          <p:val>
                                            <p:fltVal val="1"/>
                                          </p:val>
                                        </p:tav>
                                      </p:tavLst>
                                    </p:anim>
                                    <p:animScale>
                                      <p:cBhvr>
                                        <p:cTn id="13" dur="39">
                                          <p:stCondLst>
                                            <p:cond delay="975"/>
                                          </p:stCondLst>
                                        </p:cTn>
                                        <p:tgtEl>
                                          <p:spTgt spid="3"/>
                                        </p:tgtEl>
                                      </p:cBhvr>
                                      <p:to x="100000" y="60000"/>
                                    </p:animScale>
                                    <p:animScale>
                                      <p:cBhvr>
                                        <p:cTn id="14" dur="249" decel="50000">
                                          <p:stCondLst>
                                            <p:cond delay="1014"/>
                                          </p:stCondLst>
                                        </p:cTn>
                                        <p:tgtEl>
                                          <p:spTgt spid="3"/>
                                        </p:tgtEl>
                                      </p:cBhvr>
                                      <p:to x="100000" y="100000"/>
                                    </p:animScale>
                                    <p:animScale>
                                      <p:cBhvr>
                                        <p:cTn id="15" dur="39">
                                          <p:stCondLst>
                                            <p:cond delay="1968"/>
                                          </p:stCondLst>
                                        </p:cTn>
                                        <p:tgtEl>
                                          <p:spTgt spid="3"/>
                                        </p:tgtEl>
                                      </p:cBhvr>
                                      <p:to x="100000" y="80000"/>
                                    </p:animScale>
                                    <p:animScale>
                                      <p:cBhvr>
                                        <p:cTn id="16" dur="249" decel="50000">
                                          <p:stCondLst>
                                            <p:cond delay="2007"/>
                                          </p:stCondLst>
                                        </p:cTn>
                                        <p:tgtEl>
                                          <p:spTgt spid="3"/>
                                        </p:tgtEl>
                                      </p:cBhvr>
                                      <p:to x="100000" y="100000"/>
                                    </p:animScale>
                                    <p:animScale>
                                      <p:cBhvr>
                                        <p:cTn id="17" dur="39">
                                          <p:stCondLst>
                                            <p:cond delay="2463"/>
                                          </p:stCondLst>
                                        </p:cTn>
                                        <p:tgtEl>
                                          <p:spTgt spid="3"/>
                                        </p:tgtEl>
                                      </p:cBhvr>
                                      <p:to x="100000" y="90000"/>
                                    </p:animScale>
                                    <p:animScale>
                                      <p:cBhvr>
                                        <p:cTn id="18" dur="249" decel="50000">
                                          <p:stCondLst>
                                            <p:cond delay="2502"/>
                                          </p:stCondLst>
                                        </p:cTn>
                                        <p:tgtEl>
                                          <p:spTgt spid="3"/>
                                        </p:tgtEl>
                                      </p:cBhvr>
                                      <p:to x="100000" y="100000"/>
                                    </p:animScale>
                                    <p:animScale>
                                      <p:cBhvr>
                                        <p:cTn id="19" dur="39">
                                          <p:stCondLst>
                                            <p:cond delay="2712"/>
                                          </p:stCondLst>
                                        </p:cTn>
                                        <p:tgtEl>
                                          <p:spTgt spid="3"/>
                                        </p:tgtEl>
                                      </p:cBhvr>
                                      <p:to x="100000" y="95000"/>
                                    </p:animScale>
                                    <p:animScale>
                                      <p:cBhvr>
                                        <p:cTn id="20" dur="249" decel="50000">
                                          <p:stCondLst>
                                            <p:cond delay="2751"/>
                                          </p:stCondLst>
                                        </p:cTn>
                                        <p:tgtEl>
                                          <p:spTgt spid="3"/>
                                        </p:tgtEl>
                                      </p:cBhvr>
                                      <p:to x="100000" y="100000"/>
                                    </p:animScale>
                                  </p:childTnLst>
                                </p:cTn>
                              </p:par>
                              <p:par>
                                <p:cTn id="21" presetID="30" presetClass="entr" presetSubtype="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2400" decel="100000"/>
                                        <p:tgtEl>
                                          <p:spTgt spid="3"/>
                                        </p:tgtEl>
                                      </p:cBhvr>
                                    </p:animEffect>
                                    <p:anim calcmode="lin" valueType="num">
                                      <p:cBhvr>
                                        <p:cTn id="24" dur="2400" decel="100000" fill="hold"/>
                                        <p:tgtEl>
                                          <p:spTgt spid="3"/>
                                        </p:tgtEl>
                                        <p:attrNameLst>
                                          <p:attrName>style.rotation</p:attrName>
                                        </p:attrNameLst>
                                      </p:cBhvr>
                                      <p:tavLst>
                                        <p:tav tm="0">
                                          <p:val>
                                            <p:fltVal val="-90"/>
                                          </p:val>
                                        </p:tav>
                                        <p:tav tm="100000">
                                          <p:val>
                                            <p:fltVal val="0"/>
                                          </p:val>
                                        </p:tav>
                                      </p:tavLst>
                                    </p:anim>
                                    <p:anim calcmode="lin" valueType="num">
                                      <p:cBhvr>
                                        <p:cTn id="25" dur="2400" decel="100000" fill="hold"/>
                                        <p:tgtEl>
                                          <p:spTgt spid="3"/>
                                        </p:tgtEl>
                                        <p:attrNameLst>
                                          <p:attrName>ppt_x</p:attrName>
                                        </p:attrNameLst>
                                      </p:cBhvr>
                                      <p:tavLst>
                                        <p:tav tm="0">
                                          <p:val>
                                            <p:strVal val="#ppt_x+0.4"/>
                                          </p:val>
                                        </p:tav>
                                        <p:tav tm="100000">
                                          <p:val>
                                            <p:strVal val="#ppt_x-0.05"/>
                                          </p:val>
                                        </p:tav>
                                      </p:tavLst>
                                    </p:anim>
                                    <p:anim calcmode="lin" valueType="num">
                                      <p:cBhvr>
                                        <p:cTn id="26" dur="2400" decel="100000" fill="hold"/>
                                        <p:tgtEl>
                                          <p:spTgt spid="3"/>
                                        </p:tgtEl>
                                        <p:attrNameLst>
                                          <p:attrName>ppt_y</p:attrName>
                                        </p:attrNameLst>
                                      </p:cBhvr>
                                      <p:tavLst>
                                        <p:tav tm="0">
                                          <p:val>
                                            <p:strVal val="#ppt_y-0.4"/>
                                          </p:val>
                                        </p:tav>
                                        <p:tav tm="100000">
                                          <p:val>
                                            <p:strVal val="#ppt_y+0.1"/>
                                          </p:val>
                                        </p:tav>
                                      </p:tavLst>
                                    </p:anim>
                                    <p:anim calcmode="lin" valueType="num">
                                      <p:cBhvr>
                                        <p:cTn id="27" dur="600" accel="100000" fill="hold">
                                          <p:stCondLst>
                                            <p:cond delay="2400"/>
                                          </p:stCondLst>
                                        </p:cTn>
                                        <p:tgtEl>
                                          <p:spTgt spid="3"/>
                                        </p:tgtEl>
                                        <p:attrNameLst>
                                          <p:attrName>ppt_x</p:attrName>
                                        </p:attrNameLst>
                                      </p:cBhvr>
                                      <p:tavLst>
                                        <p:tav tm="0">
                                          <p:val>
                                            <p:strVal val="#ppt_x-0.05"/>
                                          </p:val>
                                        </p:tav>
                                        <p:tav tm="100000">
                                          <p:val>
                                            <p:strVal val="#ppt_x"/>
                                          </p:val>
                                        </p:tav>
                                      </p:tavLst>
                                    </p:anim>
                                    <p:anim calcmode="lin" valueType="num">
                                      <p:cBhvr>
                                        <p:cTn id="28" dur="600" accel="100000" fill="hold">
                                          <p:stCondLst>
                                            <p:cond delay="2400"/>
                                          </p:stCondLst>
                                        </p:cTn>
                                        <p:tgtEl>
                                          <p:spTgt spid="3"/>
                                        </p:tgtEl>
                                        <p:attrNameLst>
                                          <p:attrName>ppt_y</p:attrName>
                                        </p:attrNameLst>
                                      </p:cBhvr>
                                      <p:tavLst>
                                        <p:tav tm="0">
                                          <p:val>
                                            <p:strVal val="#ppt_y+0.1"/>
                                          </p:val>
                                        </p:tav>
                                        <p:tav tm="100000">
                                          <p:val>
                                            <p:strVal val="#ppt_y"/>
                                          </p:val>
                                        </p:tav>
                                      </p:tavLst>
                                    </p:anim>
                                  </p:childTnLst>
                                </p:cTn>
                              </p:par>
                            </p:childTnLst>
                          </p:cTn>
                        </p:par>
                        <p:par>
                          <p:cTn id="29" fill="hold">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1"/>
                                          </p:val>
                                        </p:tav>
                                        <p:tav tm="100000">
                                          <p:val>
                                            <p:strVal val="#ppt_x"/>
                                          </p:val>
                                        </p:tav>
                                      </p:tavLst>
                                    </p:anim>
                                    <p:anim calcmode="lin" valueType="num">
                                      <p:cBhvr>
                                        <p:cTn id="3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C:\Users\Ana María\Desktop\ENAGUA.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Picture 5" descr="C:\Users\Ana María\Desktop\ENAGUA.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7" name="Picture 5" descr="C:\Users\Ana María\Desktop\ENAGUA.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188" y="4657725"/>
            <a:ext cx="82089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Podrás admirar los restos de los que en algún momento fueron imperios, y que seguramente te harán pensar cómo vivían estas sociedades, sus creencias, preferencias y costumbres.</a:t>
            </a:r>
          </a:p>
        </p:txBody>
      </p:sp>
    </p:spTree>
  </p:cSld>
  <p:clrMapOvr>
    <a:masterClrMapping/>
  </p:clrMapOvr>
  <mc:AlternateContent xmlns:mc="http://schemas.openxmlformats.org/markup-compatibility/2006">
    <mc:Choice xmlns:p14="http://schemas.microsoft.com/office/powerpoint/2010/main" Requires="p14">
      <p:transition spd="slow" p14:dur="2500" advTm="24000">
        <p:checker dir="vert"/>
      </p:transition>
    </mc:Choice>
    <mc:Fallback>
      <p:transition spd="slow" advTm="24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2000"/>
                                        <p:tgtEl>
                                          <p:spTgt spid="9221"/>
                                        </p:tgtEl>
                                      </p:cBhvr>
                                    </p:animEffect>
                                    <p:set>
                                      <p:cBhvr>
                                        <p:cTn id="7" dur="1" fill="hold">
                                          <p:stCondLst>
                                            <p:cond delay="1999"/>
                                          </p:stCondLst>
                                        </p:cTn>
                                        <p:tgtEl>
                                          <p:spTgt spid="9221"/>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23" presetClass="entr" presetSubtype="27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strVal val="2/3*#ppt_w"/>
                                          </p:val>
                                        </p:tav>
                                        <p:tav tm="100000">
                                          <p:val>
                                            <p:strVal val="#ppt_w"/>
                                          </p:val>
                                        </p:tav>
                                      </p:tavLst>
                                    </p:anim>
                                    <p:anim calcmode="lin" valueType="num">
                                      <p:cBhvr>
                                        <p:cTn id="14" dur="3000" fill="hold"/>
                                        <p:tgtEl>
                                          <p:spTgt spid="7"/>
                                        </p:tgtEl>
                                        <p:attrNameLst>
                                          <p:attrName>ppt_h</p:attrName>
                                        </p:attrNameLst>
                                      </p:cBhvr>
                                      <p:tavLst>
                                        <p:tav tm="0">
                                          <p:val>
                                            <p:strVal val="2/3*#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vertical)">
                                      <p:cBhvr>
                                        <p:cTn id="17" dur="3000"/>
                                        <p:tgtEl>
                                          <p:spTgt spid="7"/>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Ana María\Desktop\leto_zhara_more_plyazh_palmy_pesok.jpg"/>
          <p:cNvPicPr>
            <a:picLocks noChangeAspect="1" noChangeArrowheads="1"/>
          </p:cNvPicPr>
          <p:nvPr/>
        </p:nvPicPr>
        <p:blipFill>
          <a:blip r:embed="rId2" cstate="print"/>
          <a:srcRect r="50000" b="50000"/>
          <a:stretch>
            <a:fillRect/>
          </a:stretch>
        </p:blipFill>
        <p:spPr bwMode="auto">
          <a:xfrm>
            <a:off x="0" y="-311150"/>
            <a:ext cx="4572000" cy="3168650"/>
          </a:xfrm>
          <a:prstGeom prst="rect">
            <a:avLst/>
          </a:prstGeom>
          <a:noFill/>
          <a:ln w="9525">
            <a:noFill/>
            <a:miter lim="800000"/>
            <a:headEnd/>
            <a:tailEnd/>
          </a:ln>
        </p:spPr>
      </p:pic>
      <p:pic>
        <p:nvPicPr>
          <p:cNvPr id="3" name="Picture 6" descr="C:\Users\Ana María\Desktop\leto_zhara_more_plyazh_palmy_pesok.jpg"/>
          <p:cNvPicPr>
            <a:picLocks noChangeAspect="1" noChangeArrowheads="1"/>
          </p:cNvPicPr>
          <p:nvPr/>
        </p:nvPicPr>
        <p:blipFill>
          <a:blip r:embed="rId2" cstate="print"/>
          <a:srcRect l="50000" b="50000"/>
          <a:stretch>
            <a:fillRect/>
          </a:stretch>
        </p:blipFill>
        <p:spPr bwMode="auto">
          <a:xfrm>
            <a:off x="4572000" y="-311150"/>
            <a:ext cx="4572000" cy="3168650"/>
          </a:xfrm>
          <a:prstGeom prst="rect">
            <a:avLst/>
          </a:prstGeom>
          <a:noFill/>
          <a:ln w="9525">
            <a:noFill/>
            <a:miter lim="800000"/>
            <a:headEnd/>
            <a:tailEnd/>
          </a:ln>
        </p:spPr>
      </p:pic>
      <p:pic>
        <p:nvPicPr>
          <p:cNvPr id="4" name="Picture 6" descr="C:\Users\Ana María\Desktop\leto_zhara_more_plyazh_palmy_pesok.jpg"/>
          <p:cNvPicPr>
            <a:picLocks noChangeAspect="1" noChangeArrowheads="1"/>
          </p:cNvPicPr>
          <p:nvPr/>
        </p:nvPicPr>
        <p:blipFill>
          <a:blip r:embed="rId2" cstate="print"/>
          <a:srcRect t="50000" r="50000"/>
          <a:stretch>
            <a:fillRect/>
          </a:stretch>
        </p:blipFill>
        <p:spPr bwMode="auto">
          <a:xfrm>
            <a:off x="0" y="2857500"/>
            <a:ext cx="4572000" cy="3168650"/>
          </a:xfrm>
          <a:prstGeom prst="rect">
            <a:avLst/>
          </a:prstGeom>
          <a:noFill/>
          <a:ln w="9525">
            <a:noFill/>
            <a:miter lim="800000"/>
            <a:headEnd/>
            <a:tailEnd/>
          </a:ln>
        </p:spPr>
      </p:pic>
      <p:pic>
        <p:nvPicPr>
          <p:cNvPr id="5" name="Picture 6" descr="C:\Users\Ana María\Desktop\leto_zhara_more_plyazh_palmy_pesok.jpg"/>
          <p:cNvPicPr>
            <a:picLocks noChangeAspect="1" noChangeArrowheads="1"/>
          </p:cNvPicPr>
          <p:nvPr/>
        </p:nvPicPr>
        <p:blipFill>
          <a:blip r:embed="rId2" cstate="print"/>
          <a:srcRect l="50000" t="50000"/>
          <a:stretch>
            <a:fillRect/>
          </a:stretch>
        </p:blipFill>
        <p:spPr bwMode="auto">
          <a:xfrm>
            <a:off x="4572000" y="2857500"/>
            <a:ext cx="4572000" cy="3168650"/>
          </a:xfrm>
          <a:prstGeom prst="rect">
            <a:avLst/>
          </a:prstGeom>
          <a:noFill/>
          <a:ln w="9525">
            <a:noFill/>
            <a:miter lim="800000"/>
            <a:headEnd/>
            <a:tailEnd/>
          </a:ln>
        </p:spPr>
      </p:pic>
      <p:sp>
        <p:nvSpPr>
          <p:cNvPr id="6" name="5 CuadroTexto"/>
          <p:cNvSpPr txBox="1"/>
          <p:nvPr/>
        </p:nvSpPr>
        <p:spPr>
          <a:xfrm>
            <a:off x="611188" y="5068888"/>
            <a:ext cx="8064500"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Al noroeste se encuentra la nueva ciudad, por lo que en un mismo lugar  se encuentra lo mejor de ambas épocas.</a:t>
            </a:r>
          </a:p>
        </p:txBody>
      </p:sp>
    </p:spTree>
  </p:cSld>
  <p:clrMapOvr>
    <a:masterClrMapping/>
  </p:clrMapOvr>
  <mc:AlternateContent xmlns:mc="http://schemas.openxmlformats.org/markup-compatibility/2006">
    <mc:Choice xmlns:p14="http://schemas.microsoft.com/office/powerpoint/2010/main" Requires="p14">
      <p:transition spd="slow" p14:dur="2500" advTm="17000">
        <p:checker/>
      </p:transition>
    </mc:Choice>
    <mc:Fallback>
      <p:transition spd="slow" advTm="1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3000"/>
                                        <p:tgtEl>
                                          <p:spTgt spid="2"/>
                                        </p:tgtEl>
                                      </p:cBhvr>
                                    </p:animEffect>
                                  </p:childTnLst>
                                </p:cTn>
                              </p:par>
                              <p:par>
                                <p:cTn id="8" presetID="2" presetClass="entr" presetSubtype="9"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0-#ppt_w/2"/>
                                          </p:val>
                                        </p:tav>
                                        <p:tav tm="100000">
                                          <p:val>
                                            <p:strVal val="#ppt_x"/>
                                          </p:val>
                                        </p:tav>
                                      </p:tavLst>
                                    </p:anim>
                                    <p:anim calcmode="lin" valueType="num">
                                      <p:cBhvr additive="base">
                                        <p:cTn id="11" dur="3000" fill="hold"/>
                                        <p:tgtEl>
                                          <p:spTgt spid="2"/>
                                        </p:tgtEl>
                                        <p:attrNameLst>
                                          <p:attrName>ppt_y</p:attrName>
                                        </p:attrNameLst>
                                      </p:cBhvr>
                                      <p:tavLst>
                                        <p:tav tm="0">
                                          <p:val>
                                            <p:strVal val="0-#ppt_h/2"/>
                                          </p:val>
                                        </p:tav>
                                        <p:tav tm="100000">
                                          <p:val>
                                            <p:strVal val="#ppt_y"/>
                                          </p:val>
                                        </p:tav>
                                      </p:tavLst>
                                    </p:anim>
                                  </p:childTnLst>
                                </p:cTn>
                              </p:par>
                              <p:par>
                                <p:cTn id="12" presetID="8" presetClass="emph" presetSubtype="0" fill="hold" nodeType="withEffect">
                                  <p:stCondLst>
                                    <p:cond delay="0"/>
                                  </p:stCondLst>
                                  <p:childTnLst>
                                    <p:animRot by="-21600000">
                                      <p:cBhvr>
                                        <p:cTn id="13" dur="3000" fill="hold"/>
                                        <p:tgtEl>
                                          <p:spTgt spid="2"/>
                                        </p:tgtEl>
                                        <p:attrNameLst>
                                          <p:attrName>r</p:attrName>
                                        </p:attrNameLst>
                                      </p:cBhvr>
                                    </p:animRot>
                                  </p:childTnLst>
                                </p:cTn>
                              </p:par>
                              <p:par>
                                <p:cTn id="14" presetID="4" presetClass="entr" presetSubtype="16"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box(in)">
                                      <p:cBhvr>
                                        <p:cTn id="16" dur="3000"/>
                                        <p:tgtEl>
                                          <p:spTgt spid="3"/>
                                        </p:tgtEl>
                                      </p:cBhvr>
                                    </p:animEffect>
                                  </p:childTnLst>
                                </p:cTn>
                              </p:par>
                              <p:par>
                                <p:cTn id="17" presetID="2" presetClass="entr" presetSubtype="3"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3000" fill="hold"/>
                                        <p:tgtEl>
                                          <p:spTgt spid="3"/>
                                        </p:tgtEl>
                                        <p:attrNameLst>
                                          <p:attrName>ppt_x</p:attrName>
                                        </p:attrNameLst>
                                      </p:cBhvr>
                                      <p:tavLst>
                                        <p:tav tm="0">
                                          <p:val>
                                            <p:strVal val="1+#ppt_w/2"/>
                                          </p:val>
                                        </p:tav>
                                        <p:tav tm="100000">
                                          <p:val>
                                            <p:strVal val="#ppt_x"/>
                                          </p:val>
                                        </p:tav>
                                      </p:tavLst>
                                    </p:anim>
                                    <p:anim calcmode="lin" valueType="num">
                                      <p:cBhvr additive="base">
                                        <p:cTn id="20" dur="3000" fill="hold"/>
                                        <p:tgtEl>
                                          <p:spTgt spid="3"/>
                                        </p:tgtEl>
                                        <p:attrNameLst>
                                          <p:attrName>ppt_y</p:attrName>
                                        </p:attrNameLst>
                                      </p:cBhvr>
                                      <p:tavLst>
                                        <p:tav tm="0">
                                          <p:val>
                                            <p:strVal val="0-#ppt_h/2"/>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3"/>
                                        </p:tgtEl>
                                        <p:attrNameLst>
                                          <p:attrName>r</p:attrName>
                                        </p:attrNameLst>
                                      </p:cBhvr>
                                    </p:animRot>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3000"/>
                                        <p:tgtEl>
                                          <p:spTgt spid="4"/>
                                        </p:tgtEl>
                                      </p:cBhvr>
                                    </p:animEffect>
                                  </p:childTnLst>
                                </p:cTn>
                              </p:par>
                              <p:par>
                                <p:cTn id="26" presetID="2" presetClass="entr" presetSubtype="1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3000" fill="hold"/>
                                        <p:tgtEl>
                                          <p:spTgt spid="4"/>
                                        </p:tgtEl>
                                        <p:attrNameLst>
                                          <p:attrName>ppt_x</p:attrName>
                                        </p:attrNameLst>
                                      </p:cBhvr>
                                      <p:tavLst>
                                        <p:tav tm="0">
                                          <p:val>
                                            <p:strVal val="0-#ppt_w/2"/>
                                          </p:val>
                                        </p:tav>
                                        <p:tav tm="100000">
                                          <p:val>
                                            <p:strVal val="#ppt_x"/>
                                          </p:val>
                                        </p:tav>
                                      </p:tavLst>
                                    </p:anim>
                                    <p:anim calcmode="lin" valueType="num">
                                      <p:cBhvr additive="base">
                                        <p:cTn id="29" dur="3000" fill="hold"/>
                                        <p:tgtEl>
                                          <p:spTgt spid="4"/>
                                        </p:tgtEl>
                                        <p:attrNameLst>
                                          <p:attrName>ppt_y</p:attrName>
                                        </p:attrNameLst>
                                      </p:cBhvr>
                                      <p:tavLst>
                                        <p:tav tm="0">
                                          <p:val>
                                            <p:strVal val="1+#ppt_h/2"/>
                                          </p:val>
                                        </p:tav>
                                        <p:tav tm="100000">
                                          <p:val>
                                            <p:strVal val="#ppt_y"/>
                                          </p:val>
                                        </p:tav>
                                      </p:tavLst>
                                    </p:anim>
                                  </p:childTnLst>
                                </p:cTn>
                              </p:par>
                              <p:par>
                                <p:cTn id="30" presetID="8" presetClass="emph" presetSubtype="0" fill="hold" nodeType="withEffect">
                                  <p:stCondLst>
                                    <p:cond delay="0"/>
                                  </p:stCondLst>
                                  <p:childTnLst>
                                    <p:animRot by="21600000">
                                      <p:cBhvr>
                                        <p:cTn id="31" dur="3000" fill="hold"/>
                                        <p:tgtEl>
                                          <p:spTgt spid="4"/>
                                        </p:tgtEl>
                                        <p:attrNameLst>
                                          <p:attrName>r</p:attrName>
                                        </p:attrNameLst>
                                      </p:cBhvr>
                                    </p:animRot>
                                  </p:childTnLst>
                                </p:cTn>
                              </p:par>
                              <p:par>
                                <p:cTn id="32" presetID="4" presetClass="entr" presetSubtype="16"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ox(in)">
                                      <p:cBhvr>
                                        <p:cTn id="34" dur="3000"/>
                                        <p:tgtEl>
                                          <p:spTgt spid="5"/>
                                        </p:tgtEl>
                                      </p:cBhvr>
                                    </p:animEffect>
                                  </p:childTnLst>
                                </p:cTn>
                              </p:par>
                              <p:par>
                                <p:cTn id="35" presetID="2" presetClass="entr" presetSubtype="6"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3000" fill="hold"/>
                                        <p:tgtEl>
                                          <p:spTgt spid="5"/>
                                        </p:tgtEl>
                                        <p:attrNameLst>
                                          <p:attrName>ppt_x</p:attrName>
                                        </p:attrNameLst>
                                      </p:cBhvr>
                                      <p:tavLst>
                                        <p:tav tm="0">
                                          <p:val>
                                            <p:strVal val="1+#ppt_w/2"/>
                                          </p:val>
                                        </p:tav>
                                        <p:tav tm="100000">
                                          <p:val>
                                            <p:strVal val="#ppt_x"/>
                                          </p:val>
                                        </p:tav>
                                      </p:tavLst>
                                    </p:anim>
                                    <p:anim calcmode="lin" valueType="num">
                                      <p:cBhvr additive="base">
                                        <p:cTn id="38" dur="3000" fill="hold"/>
                                        <p:tgtEl>
                                          <p:spTgt spid="5"/>
                                        </p:tgtEl>
                                        <p:attrNameLst>
                                          <p:attrName>ppt_y</p:attrName>
                                        </p:attrNameLst>
                                      </p:cBhvr>
                                      <p:tavLst>
                                        <p:tav tm="0">
                                          <p:val>
                                            <p:strVal val="1+#ppt_h/2"/>
                                          </p:val>
                                        </p:tav>
                                        <p:tav tm="100000">
                                          <p:val>
                                            <p:strVal val="#ppt_y"/>
                                          </p:val>
                                        </p:tav>
                                      </p:tavLst>
                                    </p:anim>
                                  </p:childTnLst>
                                </p:cTn>
                              </p:par>
                              <p:par>
                                <p:cTn id="39" presetID="8" presetClass="emph" presetSubtype="0" fill="hold" nodeType="withEffect">
                                  <p:stCondLst>
                                    <p:cond delay="0"/>
                                  </p:stCondLst>
                                  <p:childTnLst>
                                    <p:animRot by="-21600000">
                                      <p:cBhvr>
                                        <p:cTn id="40" dur="3000" fill="hold"/>
                                        <p:tgtEl>
                                          <p:spTgt spid="5"/>
                                        </p:tgtEl>
                                        <p:attrNameLst>
                                          <p:attrName>r</p:attrName>
                                        </p:attrNameLst>
                                      </p:cBhvr>
                                    </p:animRot>
                                  </p:childTnLst>
                                </p:cTn>
                              </p:par>
                            </p:childTnLst>
                          </p:cTn>
                        </p:par>
                        <p:par>
                          <p:cTn id="41" fill="hold">
                            <p:stCondLst>
                              <p:cond delay="3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6"/>
                                        </p:tgtEl>
                                        <p:attrNameLst>
                                          <p:attrName>style.visibility</p:attrName>
                                        </p:attrNameLst>
                                      </p:cBhvr>
                                      <p:to>
                                        <p:strVal val="visible"/>
                                      </p:to>
                                    </p:set>
                                    <p:animEffect transition="in" filter="fade">
                                      <p:cBhvr>
                                        <p:cTn id="44" dur="1000"/>
                                        <p:tgtEl>
                                          <p:spTgt spid="6"/>
                                        </p:tgtEl>
                                      </p:cBhvr>
                                    </p:animEffect>
                                    <p:anim calcmode="lin" valueType="num">
                                      <p:cBhvr>
                                        <p:cTn id="45" dur="1000" fill="hold"/>
                                        <p:tgtEl>
                                          <p:spTgt spid="6"/>
                                        </p:tgtEl>
                                        <p:attrNameLst>
                                          <p:attrName>ppt_x</p:attrName>
                                        </p:attrNameLst>
                                      </p:cBhvr>
                                      <p:tavLst>
                                        <p:tav tm="0">
                                          <p:val>
                                            <p:strVal val="#ppt_x-.1"/>
                                          </p:val>
                                        </p:tav>
                                        <p:tav tm="100000">
                                          <p:val>
                                            <p:strVal val="#ppt_x"/>
                                          </p:val>
                                        </p:tav>
                                      </p:tavLst>
                                    </p:anim>
                                    <p:anim calcmode="lin" valueType="num">
                                      <p:cBhvr>
                                        <p:cTn id="4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0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0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971550" y="4873625"/>
            <a:ext cx="7200900" cy="646113"/>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Quizás el monumento antiguo más representativo de la antigua Corinto en Grecia es el Templo de Apolo que vemos aquí.</a:t>
            </a:r>
          </a:p>
        </p:txBody>
      </p:sp>
    </p:spTree>
  </p:cSld>
  <p:clrMapOvr>
    <a:masterClrMapping/>
  </p:clrMapOvr>
  <mc:AlternateContent xmlns:mc="http://schemas.openxmlformats.org/markup-compatibility/2006">
    <mc:Choice xmlns:p14="http://schemas.microsoft.com/office/powerpoint/2010/main" Requires="p14">
      <p:transition spd="slow" p14:dur="3000" advTm="19000">
        <p14:vortex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3000"/>
                                        <p:tgtEl>
                                          <p:spTgt spid="8"/>
                                        </p:tgtEl>
                                        <p:attrNameLst>
                                          <p:attrName>ppt_w</p:attrName>
                                        </p:attrNameLst>
                                      </p:cBhvr>
                                      <p:tavLst>
                                        <p:tav tm="0">
                                          <p:val>
                                            <p:strVal val="ppt_w"/>
                                          </p:val>
                                        </p:tav>
                                        <p:tav tm="100000">
                                          <p:val>
                                            <p:fltVal val="0"/>
                                          </p:val>
                                        </p:tav>
                                      </p:tavLst>
                                    </p:anim>
                                    <p:anim calcmode="lin" valueType="num">
                                      <p:cBhvr>
                                        <p:cTn id="10" dur="3000"/>
                                        <p:tgtEl>
                                          <p:spTgt spid="8"/>
                                        </p:tgtEl>
                                        <p:attrNameLst>
                                          <p:attrName>ppt_h</p:attrName>
                                        </p:attrNameLst>
                                      </p:cBhvr>
                                      <p:tavLst>
                                        <p:tav tm="0">
                                          <p:val>
                                            <p:strVal val="ppt_h"/>
                                          </p:val>
                                        </p:tav>
                                        <p:tav tm="100000">
                                          <p:val>
                                            <p:strVal val="ppt_h"/>
                                          </p:val>
                                        </p:tav>
                                      </p:tavLst>
                                    </p:anim>
                                    <p:set>
                                      <p:cBhvr>
                                        <p:cTn id="11" dur="1" fill="hold">
                                          <p:stCondLst>
                                            <p:cond delay="2999"/>
                                          </p:stCondLst>
                                        </p:cTn>
                                        <p:tgtEl>
                                          <p:spTgt spid="8"/>
                                        </p:tgtEl>
                                        <p:attrNameLst>
                                          <p:attrName>style.visibility</p:attrName>
                                        </p:attrNameLst>
                                      </p:cBhvr>
                                      <p:to>
                                        <p:strVal val="hidden"/>
                                      </p:to>
                                    </p:set>
                                  </p:childTnLst>
                                </p:cTn>
                              </p:par>
                              <p:par>
                                <p:cTn id="12" presetID="3" presetClass="entr" presetSubtype="5" fill="hold" nodeType="withEffect">
                                  <p:stCondLst>
                                    <p:cond delay="150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3000"/>
                                        <p:tgtEl>
                                          <p:spTgt spid="5"/>
                                        </p:tgtEl>
                                      </p:cBhvr>
                                    </p:animEffect>
                                  </p:childTnLst>
                                </p:cTn>
                              </p:par>
                              <p:par>
                                <p:cTn id="15" presetID="55" presetClass="entr" presetSubtype="0" fill="hold" nodeType="withEffect">
                                  <p:stCondLst>
                                    <p:cond delay="150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ppt_w*0.7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animEffect transition="in" filter="fade">
                                      <p:cBhvr>
                                        <p:cTn id="19" dur="3000"/>
                                        <p:tgtEl>
                                          <p:spTgt spid="5"/>
                                        </p:tgtEl>
                                      </p:cBhvr>
                                    </p:animEffect>
                                  </p:childTnLst>
                                </p:cTn>
                              </p:par>
                            </p:childTnLst>
                          </p:cTn>
                        </p:par>
                        <p:par>
                          <p:cTn id="20" fill="hold">
                            <p:stCondLst>
                              <p:cond delay="4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Ana María\Desktop\plajyt-e-na-tailandskiq-brqg.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3" name="Picture 2" descr="C:\Users\Ana María\Desktop\plajyt-e-na-tailandskiq-brqg.jpg"/>
          <p:cNvPicPr>
            <a:picLocks noChangeAspect="1" noChangeArrowheads="1"/>
          </p:cNvPicPr>
          <p:nvPr/>
        </p:nvPicPr>
        <p:blipFill>
          <a:blip r:embed="rId2" cstate="print"/>
          <a:srcRect l="50000" b="51260"/>
          <a:stretch>
            <a:fillRect/>
          </a:stretch>
        </p:blipFill>
        <p:spPr bwMode="auto">
          <a:xfrm>
            <a:off x="4572000" y="0"/>
            <a:ext cx="4572000" cy="2786063"/>
          </a:xfrm>
          <a:prstGeom prst="rect">
            <a:avLst/>
          </a:prstGeom>
          <a:noFill/>
          <a:ln w="9525">
            <a:noFill/>
            <a:miter lim="800000"/>
            <a:headEnd/>
            <a:tailEnd/>
          </a:ln>
        </p:spPr>
      </p:pic>
      <p:pic>
        <p:nvPicPr>
          <p:cNvPr id="5" name="Picture 2" descr="C:\Users\Ana María\Desktop\plajyt-e-na-tailandskiq-brqg.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6" name="Picture 2" descr="C:\Users\Ana María\Desktop\plajyt-e-na-tailandskiq-brqg.jpg"/>
          <p:cNvPicPr>
            <a:picLocks noChangeAspect="1" noChangeArrowheads="1"/>
          </p:cNvPicPr>
          <p:nvPr/>
        </p:nvPicPr>
        <p:blipFill>
          <a:blip r:embed="rId2" cstate="print"/>
          <a:srcRect l="50000" t="48740"/>
          <a:stretch>
            <a:fillRect/>
          </a:stretch>
        </p:blipFill>
        <p:spPr bwMode="auto">
          <a:xfrm>
            <a:off x="4572000" y="2786063"/>
            <a:ext cx="4572000" cy="2928937"/>
          </a:xfrm>
          <a:prstGeom prst="rect">
            <a:avLst/>
          </a:prstGeom>
          <a:noFill/>
          <a:ln w="9525">
            <a:noFill/>
            <a:miter lim="800000"/>
            <a:headEnd/>
            <a:tailEnd/>
          </a:ln>
        </p:spPr>
      </p:pic>
      <p:sp>
        <p:nvSpPr>
          <p:cNvPr id="7" name="6 CuadroTexto"/>
          <p:cNvSpPr txBox="1"/>
          <p:nvPr/>
        </p:nvSpPr>
        <p:spPr>
          <a:xfrm>
            <a:off x="250825" y="4370388"/>
            <a:ext cx="85693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Construido en el año 540 a.C., en un estilo dórico, poseía grandes columnas monolíticas las cual se mantienen en pie en la actualidad, después de unos increíbles 2.540 años, lo que lo hace el templo más grande que se haya construido en la región.</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29000">
        <p15:prstTrans prst="origami"/>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additive="base">
                                        <p:cTn id="7" dur="3000" fill="hold"/>
                                        <p:tgtEl>
                                          <p:spTgt spid="11266"/>
                                        </p:tgtEl>
                                        <p:attrNameLst>
                                          <p:attrName>ppt_x</p:attrName>
                                        </p:attrNameLst>
                                      </p:cBhvr>
                                      <p:tavLst>
                                        <p:tav tm="0">
                                          <p:val>
                                            <p:strVal val="0-#ppt_w/2"/>
                                          </p:val>
                                        </p:tav>
                                        <p:tav tm="100000">
                                          <p:val>
                                            <p:strVal val="#ppt_x"/>
                                          </p:val>
                                        </p:tav>
                                      </p:tavLst>
                                    </p:anim>
                                    <p:anim calcmode="lin" valueType="num">
                                      <p:cBhvr additive="base">
                                        <p:cTn id="8" dur="3000" fill="hold"/>
                                        <p:tgtEl>
                                          <p:spTgt spid="11266"/>
                                        </p:tgtEl>
                                        <p:attrNameLst>
                                          <p:attrName>ppt_y</p:attrName>
                                        </p:attrNameLst>
                                      </p:cBhvr>
                                      <p:tavLst>
                                        <p:tav tm="0">
                                          <p:val>
                                            <p:strVal val="#ppt_y"/>
                                          </p:val>
                                        </p:tav>
                                        <p:tav tm="100000">
                                          <p:val>
                                            <p:strVal val="#ppt_y"/>
                                          </p:val>
                                        </p:tav>
                                      </p:tavLst>
                                    </p:anim>
                                  </p:childTnLst>
                                </p:cTn>
                              </p:par>
                              <p:par>
                                <p:cTn id="9" presetID="18" presetClass="entr" presetSubtype="9" fill="hold" nodeType="withEffect">
                                  <p:stCondLst>
                                    <p:cond delay="0"/>
                                  </p:stCondLst>
                                  <p:childTnLst>
                                    <p:set>
                                      <p:cBhvr>
                                        <p:cTn id="10" dur="1" fill="hold">
                                          <p:stCondLst>
                                            <p:cond delay="0"/>
                                          </p:stCondLst>
                                        </p:cTn>
                                        <p:tgtEl>
                                          <p:spTgt spid="11266"/>
                                        </p:tgtEl>
                                        <p:attrNameLst>
                                          <p:attrName>style.visibility</p:attrName>
                                        </p:attrNameLst>
                                      </p:cBhvr>
                                      <p:to>
                                        <p:strVal val="visible"/>
                                      </p:to>
                                    </p:set>
                                    <p:animEffect transition="in" filter="strips(upLeft)">
                                      <p:cBhvr>
                                        <p:cTn id="11" dur="3000"/>
                                        <p:tgtEl>
                                          <p:spTgt spid="11266"/>
                                        </p:tgtEl>
                                      </p:cBhvr>
                                    </p:animEffect>
                                  </p:childTnLst>
                                </p:cTn>
                              </p:par>
                              <p:par>
                                <p:cTn id="12" presetID="23" presetClass="entr" presetSubtype="288" fill="hold" nodeType="withEffect">
                                  <p:stCondLst>
                                    <p:cond delay="0"/>
                                  </p:stCondLst>
                                  <p:childTnLst>
                                    <p:set>
                                      <p:cBhvr>
                                        <p:cTn id="13" dur="1" fill="hold">
                                          <p:stCondLst>
                                            <p:cond delay="0"/>
                                          </p:stCondLst>
                                        </p:cTn>
                                        <p:tgtEl>
                                          <p:spTgt spid="11266"/>
                                        </p:tgtEl>
                                        <p:attrNameLst>
                                          <p:attrName>style.visibility</p:attrName>
                                        </p:attrNameLst>
                                      </p:cBhvr>
                                      <p:to>
                                        <p:strVal val="visible"/>
                                      </p:to>
                                    </p:set>
                                    <p:anim calcmode="lin" valueType="num">
                                      <p:cBhvr>
                                        <p:cTn id="14" dur="3000" fill="hold"/>
                                        <p:tgtEl>
                                          <p:spTgt spid="11266"/>
                                        </p:tgtEl>
                                        <p:attrNameLst>
                                          <p:attrName>ppt_w</p:attrName>
                                        </p:attrNameLst>
                                      </p:cBhvr>
                                      <p:tavLst>
                                        <p:tav tm="0">
                                          <p:val>
                                            <p:strVal val="4/3*#ppt_w"/>
                                          </p:val>
                                        </p:tav>
                                        <p:tav tm="100000">
                                          <p:val>
                                            <p:strVal val="#ppt_w"/>
                                          </p:val>
                                        </p:tav>
                                      </p:tavLst>
                                    </p:anim>
                                    <p:anim calcmode="lin" valueType="num">
                                      <p:cBhvr>
                                        <p:cTn id="15" dur="3000" fill="hold"/>
                                        <p:tgtEl>
                                          <p:spTgt spid="11266"/>
                                        </p:tgtEl>
                                        <p:attrNameLst>
                                          <p:attrName>ppt_h</p:attrName>
                                        </p:attrNameLst>
                                      </p:cBhvr>
                                      <p:tavLst>
                                        <p:tav tm="0">
                                          <p:val>
                                            <p:strVal val="4/3*#ppt_h"/>
                                          </p:val>
                                        </p:tav>
                                        <p:tav tm="100000">
                                          <p:val>
                                            <p:strVal val="#ppt_h"/>
                                          </p:val>
                                        </p:tav>
                                      </p:tavLst>
                                    </p:anim>
                                  </p:childTnLst>
                                </p:cTn>
                              </p:par>
                              <p:par>
                                <p:cTn id="16" presetID="2" presetClass="entr" presetSubtype="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3000" fill="hold"/>
                                        <p:tgtEl>
                                          <p:spTgt spid="3"/>
                                        </p:tgtEl>
                                        <p:attrNameLst>
                                          <p:attrName>ppt_x</p:attrName>
                                        </p:attrNameLst>
                                      </p:cBhvr>
                                      <p:tavLst>
                                        <p:tav tm="0">
                                          <p:val>
                                            <p:strVal val="1+#ppt_w/2"/>
                                          </p:val>
                                        </p:tav>
                                        <p:tav tm="100000">
                                          <p:val>
                                            <p:strVal val="#ppt_x"/>
                                          </p:val>
                                        </p:tav>
                                      </p:tavLst>
                                    </p:anim>
                                    <p:anim calcmode="lin" valueType="num">
                                      <p:cBhvr additive="base">
                                        <p:cTn id="19" dur="3000" fill="hold"/>
                                        <p:tgtEl>
                                          <p:spTgt spid="3"/>
                                        </p:tgtEl>
                                        <p:attrNameLst>
                                          <p:attrName>ppt_y</p:attrName>
                                        </p:attrNameLst>
                                      </p:cBhvr>
                                      <p:tavLst>
                                        <p:tav tm="0">
                                          <p:val>
                                            <p:strVal val="#ppt_y"/>
                                          </p:val>
                                        </p:tav>
                                        <p:tav tm="100000">
                                          <p:val>
                                            <p:strVal val="#ppt_y"/>
                                          </p:val>
                                        </p:tav>
                                      </p:tavLst>
                                    </p:anim>
                                  </p:childTnLst>
                                </p:cTn>
                              </p:par>
                              <p:par>
                                <p:cTn id="20" presetID="18" presetClass="entr" presetSubtype="3"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strips(upRight)">
                                      <p:cBhvr>
                                        <p:cTn id="22" dur="3000"/>
                                        <p:tgtEl>
                                          <p:spTgt spid="3"/>
                                        </p:tgtEl>
                                      </p:cBhvr>
                                    </p:animEffect>
                                  </p:childTnLst>
                                </p:cTn>
                              </p:par>
                              <p:par>
                                <p:cTn id="23" presetID="2" presetClass="entr" presetSubtype="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3000" fill="hold"/>
                                        <p:tgtEl>
                                          <p:spTgt spid="6"/>
                                        </p:tgtEl>
                                        <p:attrNameLst>
                                          <p:attrName>ppt_x</p:attrName>
                                        </p:attrNameLst>
                                      </p:cBhvr>
                                      <p:tavLst>
                                        <p:tav tm="0">
                                          <p:val>
                                            <p:strVal val="1+#ppt_w/2"/>
                                          </p:val>
                                        </p:tav>
                                        <p:tav tm="100000">
                                          <p:val>
                                            <p:strVal val="#ppt_x"/>
                                          </p:val>
                                        </p:tav>
                                      </p:tavLst>
                                    </p:anim>
                                    <p:anim calcmode="lin" valueType="num">
                                      <p:cBhvr additive="base">
                                        <p:cTn id="26" dur="3000" fill="hold"/>
                                        <p:tgtEl>
                                          <p:spTgt spid="6"/>
                                        </p:tgtEl>
                                        <p:attrNameLst>
                                          <p:attrName>ppt_y</p:attrName>
                                        </p:attrNameLst>
                                      </p:cBhvr>
                                      <p:tavLst>
                                        <p:tav tm="0">
                                          <p:val>
                                            <p:strVal val="#ppt_y"/>
                                          </p:val>
                                        </p:tav>
                                        <p:tav tm="100000">
                                          <p:val>
                                            <p:strVal val="#ppt_y"/>
                                          </p:val>
                                        </p:tav>
                                      </p:tavLst>
                                    </p:anim>
                                  </p:childTnLst>
                                </p:cTn>
                              </p:par>
                              <p:par>
                                <p:cTn id="27" presetID="23" presetClass="entr" presetSubtype="288"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p:cTn id="29" dur="3000" fill="hold"/>
                                        <p:tgtEl>
                                          <p:spTgt spid="3"/>
                                        </p:tgtEl>
                                        <p:attrNameLst>
                                          <p:attrName>ppt_w</p:attrName>
                                        </p:attrNameLst>
                                      </p:cBhvr>
                                      <p:tavLst>
                                        <p:tav tm="0">
                                          <p:val>
                                            <p:strVal val="4/3*#ppt_w"/>
                                          </p:val>
                                        </p:tav>
                                        <p:tav tm="100000">
                                          <p:val>
                                            <p:strVal val="#ppt_w"/>
                                          </p:val>
                                        </p:tav>
                                      </p:tavLst>
                                    </p:anim>
                                    <p:anim calcmode="lin" valueType="num">
                                      <p:cBhvr>
                                        <p:cTn id="30" dur="3000" fill="hold"/>
                                        <p:tgtEl>
                                          <p:spTgt spid="3"/>
                                        </p:tgtEl>
                                        <p:attrNameLst>
                                          <p:attrName>ppt_h</p:attrName>
                                        </p:attrNameLst>
                                      </p:cBhvr>
                                      <p:tavLst>
                                        <p:tav tm="0">
                                          <p:val>
                                            <p:strVal val="4/3*#ppt_h"/>
                                          </p:val>
                                        </p:tav>
                                        <p:tav tm="100000">
                                          <p:val>
                                            <p:strVal val="#ppt_h"/>
                                          </p:val>
                                        </p:tav>
                                      </p:tavLst>
                                    </p:anim>
                                  </p:childTnLst>
                                </p:cTn>
                              </p:par>
                              <p:par>
                                <p:cTn id="31" presetID="18" presetClass="entr" presetSubtype="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strips(downRight)">
                                      <p:cBhvr>
                                        <p:cTn id="33" dur="3000"/>
                                        <p:tgtEl>
                                          <p:spTgt spid="6"/>
                                        </p:tgtEl>
                                      </p:cBhvr>
                                    </p:animEffect>
                                  </p:childTnLst>
                                </p:cTn>
                              </p:par>
                              <p:par>
                                <p:cTn id="34" presetID="2" presetClass="entr" presetSubtype="8"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additive="base">
                                        <p:cTn id="36" dur="3000" fill="hold"/>
                                        <p:tgtEl>
                                          <p:spTgt spid="5"/>
                                        </p:tgtEl>
                                        <p:attrNameLst>
                                          <p:attrName>ppt_x</p:attrName>
                                        </p:attrNameLst>
                                      </p:cBhvr>
                                      <p:tavLst>
                                        <p:tav tm="0">
                                          <p:val>
                                            <p:strVal val="0-#ppt_w/2"/>
                                          </p:val>
                                        </p:tav>
                                        <p:tav tm="100000">
                                          <p:val>
                                            <p:strVal val="#ppt_x"/>
                                          </p:val>
                                        </p:tav>
                                      </p:tavLst>
                                    </p:anim>
                                    <p:anim calcmode="lin" valueType="num">
                                      <p:cBhvr additive="base">
                                        <p:cTn id="37" dur="3000" fill="hold"/>
                                        <p:tgtEl>
                                          <p:spTgt spid="5"/>
                                        </p:tgtEl>
                                        <p:attrNameLst>
                                          <p:attrName>ppt_y</p:attrName>
                                        </p:attrNameLst>
                                      </p:cBhvr>
                                      <p:tavLst>
                                        <p:tav tm="0">
                                          <p:val>
                                            <p:strVal val="#ppt_y"/>
                                          </p:val>
                                        </p:tav>
                                        <p:tav tm="100000">
                                          <p:val>
                                            <p:strVal val="#ppt_y"/>
                                          </p:val>
                                        </p:tav>
                                      </p:tavLst>
                                    </p:anim>
                                  </p:childTnLst>
                                </p:cTn>
                              </p:par>
                              <p:par>
                                <p:cTn id="38" presetID="23" presetClass="entr" presetSubtype="288" fill="hold" nodeType="with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3000" fill="hold"/>
                                        <p:tgtEl>
                                          <p:spTgt spid="6"/>
                                        </p:tgtEl>
                                        <p:attrNameLst>
                                          <p:attrName>ppt_w</p:attrName>
                                        </p:attrNameLst>
                                      </p:cBhvr>
                                      <p:tavLst>
                                        <p:tav tm="0">
                                          <p:val>
                                            <p:strVal val="4/3*#ppt_w"/>
                                          </p:val>
                                        </p:tav>
                                        <p:tav tm="100000">
                                          <p:val>
                                            <p:strVal val="#ppt_w"/>
                                          </p:val>
                                        </p:tav>
                                      </p:tavLst>
                                    </p:anim>
                                    <p:anim calcmode="lin" valueType="num">
                                      <p:cBhvr>
                                        <p:cTn id="41" dur="3000" fill="hold"/>
                                        <p:tgtEl>
                                          <p:spTgt spid="6"/>
                                        </p:tgtEl>
                                        <p:attrNameLst>
                                          <p:attrName>ppt_h</p:attrName>
                                        </p:attrNameLst>
                                      </p:cBhvr>
                                      <p:tavLst>
                                        <p:tav tm="0">
                                          <p:val>
                                            <p:strVal val="4/3*#ppt_h"/>
                                          </p:val>
                                        </p:tav>
                                        <p:tav tm="100000">
                                          <p:val>
                                            <p:strVal val="#ppt_h"/>
                                          </p:val>
                                        </p:tav>
                                      </p:tavLst>
                                    </p:anim>
                                  </p:childTnLst>
                                </p:cTn>
                              </p:par>
                              <p:par>
                                <p:cTn id="42" presetID="18" presetClass="entr" presetSubtype="12" fill="hold" nodeType="with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strips(downLeft)">
                                      <p:cBhvr>
                                        <p:cTn id="44" dur="3000"/>
                                        <p:tgtEl>
                                          <p:spTgt spid="5"/>
                                        </p:tgtEl>
                                      </p:cBhvr>
                                    </p:animEffect>
                                  </p:childTnLst>
                                </p:cTn>
                              </p:par>
                              <p:par>
                                <p:cTn id="45" presetID="23" presetClass="entr" presetSubtype="288"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3000" fill="hold"/>
                                        <p:tgtEl>
                                          <p:spTgt spid="5"/>
                                        </p:tgtEl>
                                        <p:attrNameLst>
                                          <p:attrName>ppt_w</p:attrName>
                                        </p:attrNameLst>
                                      </p:cBhvr>
                                      <p:tavLst>
                                        <p:tav tm="0">
                                          <p:val>
                                            <p:strVal val="4/3*#ppt_w"/>
                                          </p:val>
                                        </p:tav>
                                        <p:tav tm="100000">
                                          <p:val>
                                            <p:strVal val="#ppt_w"/>
                                          </p:val>
                                        </p:tav>
                                      </p:tavLst>
                                    </p:anim>
                                    <p:anim calcmode="lin" valueType="num">
                                      <p:cBhvr>
                                        <p:cTn id="48" dur="3000" fill="hold"/>
                                        <p:tgtEl>
                                          <p:spTgt spid="5"/>
                                        </p:tgtEl>
                                        <p:attrNameLst>
                                          <p:attrName>ppt_h</p:attrName>
                                        </p:attrNameLst>
                                      </p:cBhvr>
                                      <p:tavLst>
                                        <p:tav tm="0">
                                          <p:val>
                                            <p:strVal val="4/3*#ppt_h"/>
                                          </p:val>
                                        </p:tav>
                                        <p:tav tm="100000">
                                          <p:val>
                                            <p:strVal val="#ppt_h"/>
                                          </p:val>
                                        </p:tav>
                                      </p:tavLst>
                                    </p:anim>
                                  </p:childTnLst>
                                </p:cTn>
                              </p:par>
                            </p:childTnLst>
                          </p:cTn>
                        </p:par>
                        <p:par>
                          <p:cTn id="49" fill="hold">
                            <p:stCondLst>
                              <p:cond delay="3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7"/>
                                        </p:tgtEl>
                                        <p:attrNameLst>
                                          <p:attrName>style.visibility</p:attrName>
                                        </p:attrNameLst>
                                      </p:cBhvr>
                                      <p:to>
                                        <p:strVal val="visible"/>
                                      </p:to>
                                    </p:set>
                                    <p:animEffect transition="in" filter="fade">
                                      <p:cBhvr>
                                        <p:cTn id="52" dur="1000"/>
                                        <p:tgtEl>
                                          <p:spTgt spid="7"/>
                                        </p:tgtEl>
                                      </p:cBhvr>
                                    </p:animEffect>
                                    <p:anim calcmode="lin" valueType="num">
                                      <p:cBhvr>
                                        <p:cTn id="53" dur="1000" fill="hold"/>
                                        <p:tgtEl>
                                          <p:spTgt spid="7"/>
                                        </p:tgtEl>
                                        <p:attrNameLst>
                                          <p:attrName>ppt_x</p:attrName>
                                        </p:attrNameLst>
                                      </p:cBhvr>
                                      <p:tavLst>
                                        <p:tav tm="0">
                                          <p:val>
                                            <p:strVal val="#ppt_x-.1"/>
                                          </p:val>
                                        </p:tav>
                                        <p:tav tm="100000">
                                          <p:val>
                                            <p:strVal val="#ppt_x"/>
                                          </p:val>
                                        </p:tav>
                                      </p:tavLst>
                                    </p:anim>
                                    <p:anim calcmode="lin" valueType="num">
                                      <p:cBhvr>
                                        <p:cTn id="5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 Crucero principe Alfonso.jpg"/>
          <p:cNvPicPr>
            <a:picLocks noChangeAspect="1"/>
          </p:cNvPicPr>
          <p:nvPr/>
        </p:nvPicPr>
        <p:blipFill>
          <a:blip r:embed="rId3" cstate="print"/>
          <a:srcRect/>
          <a:stretch>
            <a:fillRect/>
          </a:stretch>
        </p:blipFill>
        <p:spPr bwMode="auto">
          <a:xfrm>
            <a:off x="0" y="-311150"/>
            <a:ext cx="9144000" cy="6264275"/>
          </a:xfrm>
          <a:prstGeom prst="rect">
            <a:avLst/>
          </a:prstGeom>
          <a:noFill/>
          <a:ln w="9525">
            <a:noFill/>
            <a:miter lim="800000"/>
            <a:headEnd/>
            <a:tailEnd/>
          </a:ln>
        </p:spPr>
      </p:pic>
      <p:pic>
        <p:nvPicPr>
          <p:cNvPr id="5" name="4 Imagen" descr="06 Crucero principe Alfonso.jpg"/>
          <p:cNvPicPr>
            <a:picLocks noChangeAspect="1"/>
          </p:cNvPicPr>
          <p:nvPr/>
        </p:nvPicPr>
        <p:blipFill>
          <a:blip r:embed="rId3" cstate="print"/>
          <a:srcRect/>
          <a:stretch>
            <a:fillRect/>
          </a:stretch>
        </p:blipFill>
        <p:spPr bwMode="auto">
          <a:xfrm>
            <a:off x="0" y="-311150"/>
            <a:ext cx="9144000" cy="6264275"/>
          </a:xfrm>
          <a:prstGeom prst="rect">
            <a:avLst/>
          </a:prstGeom>
          <a:noFill/>
          <a:ln w="9525">
            <a:noFill/>
            <a:miter lim="800000"/>
            <a:headEnd/>
            <a:tailEnd/>
          </a:ln>
        </p:spPr>
      </p:pic>
      <p:sp>
        <p:nvSpPr>
          <p:cNvPr id="6" name="5 CuadroTexto"/>
          <p:cNvSpPr txBox="1"/>
          <p:nvPr/>
        </p:nvSpPr>
        <p:spPr>
          <a:xfrm>
            <a:off x="468313" y="4791075"/>
            <a:ext cx="835183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Otra de las grandes atracciones de la ciudad de Corinto en Grecia son las antiguas ruinas que se pueden admirar en todo el territorio, tales como las del Templo de Octavia que vienen de la época romana.</a:t>
            </a: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250" advTm="25000">
        <p:blinds dir="vert"/>
      </p:transition>
    </mc:Choice>
    <mc:Fallback>
      <p:transition spd="slow" advTm="2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2)">
                                      <p:cBhvr>
                                        <p:cTn id="11" dur="3000"/>
                                        <p:tgtEl>
                                          <p:spTgt spid="4"/>
                                        </p:tgtEl>
                                      </p:cBhvr>
                                    </p:animEffect>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7 Crucero modelo Reina Regente.jpg"/>
          <p:cNvPicPr>
            <a:picLocks noChangeAspect="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pic>
        <p:nvPicPr>
          <p:cNvPr id="7" name="6 Imagen" descr="07 Crucero modelo Reina Regente.jpg"/>
          <p:cNvPicPr>
            <a:picLocks noChangeAspect="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sp>
        <p:nvSpPr>
          <p:cNvPr id="5" name="4 CuadroTexto"/>
          <p:cNvSpPr txBox="1"/>
          <p:nvPr/>
        </p:nvSpPr>
        <p:spPr>
          <a:xfrm>
            <a:off x="611188" y="4791075"/>
            <a:ext cx="813593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Nueva Corinto, capital de la unidad periférica de Corintia. En el año 2011 la población del municipio de Corinto era de 58.192 habitantes, la de la unidad municipal era de 38.132 y la de la ciudad ascendía a 30.176.</a:t>
            </a:r>
          </a:p>
        </p:txBody>
      </p:sp>
    </p:spTree>
  </p:cSld>
  <p:clrMapOvr>
    <a:masterClrMapping/>
  </p:clrMapOvr>
  <mc:AlternateContent xmlns:mc="http://schemas.openxmlformats.org/markup-compatibility/2006">
    <mc:Choice xmlns:p14="http://schemas.microsoft.com/office/powerpoint/2010/main" Requires="p14">
      <p:transition spd="slow" p14:dur="2250" advTm="27000">
        <p:blinds dir="vert"/>
      </p:transition>
    </mc:Choice>
    <mc:Fallback>
      <p:transition spd="slow" advTm="27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strVal val="4/3*#ppt_w"/>
                                          </p:val>
                                        </p:tav>
                                        <p:tav tm="100000">
                                          <p:val>
                                            <p:strVal val="#ppt_w"/>
                                          </p:val>
                                        </p:tav>
                                      </p:tavLst>
                                    </p:anim>
                                    <p:anim calcmode="lin" valueType="num">
                                      <p:cBhvr>
                                        <p:cTn id="15" dur="3000" fill="hold"/>
                                        <p:tgtEl>
                                          <p:spTgt spid="7"/>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ox(out)">
                                      <p:cBhvr>
                                        <p:cTn id="18" dur="3000"/>
                                        <p:tgtEl>
                                          <p:spTgt spid="7"/>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9 Modelo del galeón Nuestra Señora de la Concepción y de las Ánima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09 Modelo del galeón Nuestra Señora de la Concepción y de las Ánima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750" y="4370388"/>
            <a:ext cx="8351838"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Tuvo una gran prosperidad desde la época clásica, y allí se encuentra uno de los templos más importantes dedicado al dios Apolo, con columnas forjadas en una sola pieza y </a:t>
            </a:r>
            <a:r>
              <a:rPr lang="es-ES" b="1" dirty="0" err="1">
                <a:effectLst>
                  <a:glow rad="101600">
                    <a:schemeClr val="accent2">
                      <a:satMod val="175000"/>
                      <a:alpha val="40000"/>
                    </a:schemeClr>
                  </a:glow>
                  <a:outerShdw blurRad="38100" dist="38100" dir="2700000" algn="tl">
                    <a:srgbClr val="000000">
                      <a:alpha val="43137"/>
                    </a:srgbClr>
                  </a:outerShdw>
                </a:effectLst>
              </a:rPr>
              <a:t>basamentadas</a:t>
            </a:r>
            <a:r>
              <a:rPr lang="es-ES" b="1" dirty="0">
                <a:effectLst>
                  <a:glow rad="101600">
                    <a:schemeClr val="accent2">
                      <a:satMod val="175000"/>
                      <a:alpha val="40000"/>
                    </a:schemeClr>
                  </a:glow>
                  <a:outerShdw blurRad="38100" dist="38100" dir="2700000" algn="tl">
                    <a:srgbClr val="000000">
                      <a:alpha val="43137"/>
                    </a:srgbClr>
                  </a:outerShdw>
                </a:effectLst>
              </a:rPr>
              <a:t> en la roca, cosa poco habitual en las construcciones dóricas.</a:t>
            </a:r>
          </a:p>
        </p:txBody>
      </p:sp>
    </p:spTree>
  </p:cSld>
  <p:clrMapOvr>
    <a:masterClrMapping/>
  </p:clrMapOvr>
  <mc:AlternateContent xmlns:mc="http://schemas.openxmlformats.org/markup-compatibility/2006">
    <mc:Choice xmlns:p14="http://schemas.microsoft.com/office/powerpoint/2010/main" Requires="p14">
      <p:transition spd="slow" p14:dur="2000" advTm="29000">
        <p:blinds/>
      </p:transition>
    </mc:Choice>
    <mc:Fallback>
      <p:transition spd="slow" advTm="29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2/3*#ppt_w"/>
                                          </p:val>
                                        </p:tav>
                                        <p:tav tm="100000">
                                          <p:val>
                                            <p:strVal val="#ppt_w"/>
                                          </p:val>
                                        </p:tav>
                                      </p:tavLst>
                                    </p:anim>
                                    <p:anim calcmode="lin" valueType="num">
                                      <p:cBhvr>
                                        <p:cTn id="11" dur="3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3000"/>
                                        <p:tgtEl>
                                          <p:spTgt spid="6"/>
                                        </p:tgtEl>
                                      </p:cBhvr>
                                    </p:animEffec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288" y="4657725"/>
            <a:ext cx="8424862" cy="922338"/>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Según la mitología griega, la Antigua Corinto fue fundada con el nombre de </a:t>
            </a:r>
            <a:r>
              <a:rPr lang="es-ES" b="1" dirty="0" err="1">
                <a:effectLst>
                  <a:glow rad="101600">
                    <a:schemeClr val="accent2">
                      <a:satMod val="175000"/>
                      <a:alpha val="40000"/>
                    </a:schemeClr>
                  </a:glow>
                  <a:outerShdw blurRad="38100" dist="38100" dir="2700000" algn="tl">
                    <a:srgbClr val="000000">
                      <a:alpha val="43137"/>
                    </a:srgbClr>
                  </a:outerShdw>
                </a:effectLst>
              </a:rPr>
              <a:t>Éfira</a:t>
            </a:r>
            <a:r>
              <a:rPr lang="es-ES" b="1" dirty="0">
                <a:effectLst>
                  <a:glow rad="101600">
                    <a:schemeClr val="accent2">
                      <a:satMod val="175000"/>
                      <a:alpha val="40000"/>
                    </a:schemeClr>
                  </a:glow>
                  <a:outerShdw blurRad="38100" dist="38100" dir="2700000" algn="tl">
                    <a:srgbClr val="000000">
                      <a:alpha val="43137"/>
                    </a:srgbClr>
                  </a:outerShdw>
                </a:effectLst>
              </a:rPr>
              <a:t> por Sísifo, quien fue su primer rey, y con sus sucesores (inicialmente sus hijos Glauco y </a:t>
            </a:r>
            <a:r>
              <a:rPr lang="es-ES" b="1" dirty="0" err="1">
                <a:effectLst>
                  <a:glow rad="101600">
                    <a:schemeClr val="accent2">
                      <a:satMod val="175000"/>
                      <a:alpha val="40000"/>
                    </a:schemeClr>
                  </a:glow>
                  <a:outerShdw blurRad="38100" dist="38100" dir="2700000" algn="tl">
                    <a:srgbClr val="000000">
                      <a:alpha val="43137"/>
                    </a:srgbClr>
                  </a:outerShdw>
                </a:effectLst>
              </a:rPr>
              <a:t>Ornitión</a:t>
            </a:r>
            <a:r>
              <a:rPr lang="es-ES" b="1" dirty="0" smtClean="0">
                <a:effectLst>
                  <a:glow rad="101600">
                    <a:schemeClr val="accent2">
                      <a:satMod val="175000"/>
                      <a:alpha val="40000"/>
                    </a:schemeClr>
                  </a:glow>
                  <a:outerShdw blurRad="38100" dist="38100" dir="2700000" algn="tl">
                    <a:srgbClr val="000000">
                      <a:alpha val="43137"/>
                    </a:srgbClr>
                  </a:outerShdw>
                </a:effectLst>
              </a:rPr>
              <a:t>).</a:t>
            </a:r>
            <a:endParaRPr lang="es-ES" b="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blinds/>
      </p:transition>
    </mc:Choice>
    <mc:Fallback>
      <p:transition spd="slow" advTm="24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4/3*#ppt_w"/>
                                          </p:val>
                                        </p:tav>
                                        <p:tav tm="100000">
                                          <p:val>
                                            <p:strVal val="#ppt_w"/>
                                          </p:val>
                                        </p:tav>
                                      </p:tavLst>
                                    </p:anim>
                                    <p:anim calcmode="lin" valueType="num">
                                      <p:cBhvr>
                                        <p:cTn id="11" dur="3000" fill="hold"/>
                                        <p:tgtEl>
                                          <p:spTgt spid="5"/>
                                        </p:tgtEl>
                                        <p:attrNameLst>
                                          <p:attrName>ppt_h</p:attrName>
                                        </p:attrNameLst>
                                      </p:cBhvr>
                                      <p:tavLst>
                                        <p:tav tm="0">
                                          <p:val>
                                            <p:strVal val="4/3*#ppt_h"/>
                                          </p:val>
                                        </p:tav>
                                        <p:tav tm="100000">
                                          <p:val>
                                            <p:strVal val="#ppt_h"/>
                                          </p:val>
                                        </p:tav>
                                      </p:tavLst>
                                    </p:anim>
                                  </p:childTnLst>
                                </p:cTn>
                              </p:par>
                              <p:par>
                                <p:cTn id="12" presetID="21" presetClass="entr" presetSubtype="4"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4)">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C724C07E0C367C957D1B6C4CB42F69E1B3C9B317158_900_900.JPE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24C724C07E0C367C957D1B6C4CB42F69E1B3C9B317158_900_900.JPE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39750" y="4945063"/>
            <a:ext cx="8280400"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Se hizo una ciudad especialmente próspera y poderosa. </a:t>
            </a:r>
            <a:r>
              <a:rPr lang="es-ES" b="1" dirty="0" err="1">
                <a:effectLst>
                  <a:glow rad="101600">
                    <a:schemeClr val="accent2">
                      <a:satMod val="175000"/>
                      <a:alpha val="40000"/>
                    </a:schemeClr>
                  </a:glow>
                  <a:outerShdw blurRad="38100" dist="38100" dir="2700000" algn="tl">
                    <a:srgbClr val="000000">
                      <a:alpha val="43137"/>
                    </a:srgbClr>
                  </a:outerShdw>
                </a:effectLst>
              </a:rPr>
              <a:t>Ornitión</a:t>
            </a:r>
            <a:r>
              <a:rPr lang="es-ES" b="1" dirty="0">
                <a:effectLst>
                  <a:glow rad="101600">
                    <a:schemeClr val="accent2">
                      <a:satMod val="175000"/>
                      <a:alpha val="40000"/>
                    </a:schemeClr>
                  </a:glow>
                  <a:outerShdw blurRad="38100" dist="38100" dir="2700000" algn="tl">
                    <a:srgbClr val="000000">
                      <a:alpha val="43137"/>
                    </a:srgbClr>
                  </a:outerShdw>
                </a:effectLst>
              </a:rPr>
              <a:t> continuó la dinastía hasta su derrocamiento por los dorios.</a:t>
            </a:r>
          </a:p>
        </p:txBody>
      </p:sp>
    </p:spTree>
  </p:cSld>
  <p:clrMapOvr>
    <a:masterClrMapping/>
  </p:clrMapOvr>
  <mc:AlternateContent xmlns:mc="http://schemas.openxmlformats.org/markup-compatibility/2006">
    <mc:Choice xmlns:p14="http://schemas.microsoft.com/office/powerpoint/2010/main" Requires="p14">
      <p:transition spd="slow" p14:dur="2000" advTm="19000">
        <p:blinds dir="vert"/>
      </p:transition>
    </mc:Choice>
    <mc:Fallback>
      <p:transition spd="slow" advTm="19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454.jpg"/>
          <p:cNvPicPr>
            <a:picLocks noChangeAspect="1"/>
          </p:cNvPicPr>
          <p:nvPr/>
        </p:nvPicPr>
        <p:blipFill>
          <a:blip r:embed="rId2" cstate="print"/>
          <a:srcRect/>
          <a:stretch>
            <a:fillRect/>
          </a:stretch>
        </p:blipFill>
        <p:spPr bwMode="auto">
          <a:xfrm>
            <a:off x="0" y="-382588"/>
            <a:ext cx="9144000" cy="6335713"/>
          </a:xfrm>
          <a:prstGeom prst="rect">
            <a:avLst/>
          </a:prstGeom>
          <a:noFill/>
          <a:ln w="9525">
            <a:noFill/>
            <a:miter lim="800000"/>
            <a:headEnd/>
            <a:tailEnd/>
          </a:ln>
        </p:spPr>
      </p:pic>
      <p:pic>
        <p:nvPicPr>
          <p:cNvPr id="6" name="5 Imagen" descr="4454.jpg"/>
          <p:cNvPicPr>
            <a:picLocks noChangeAspect="1"/>
          </p:cNvPicPr>
          <p:nvPr/>
        </p:nvPicPr>
        <p:blipFill>
          <a:blip r:embed="rId2" cstate="print"/>
          <a:srcRect/>
          <a:stretch>
            <a:fillRect/>
          </a:stretch>
        </p:blipFill>
        <p:spPr bwMode="auto">
          <a:xfrm>
            <a:off x="0" y="-382588"/>
            <a:ext cx="9144000" cy="6335713"/>
          </a:xfrm>
          <a:prstGeom prst="rect">
            <a:avLst/>
          </a:prstGeom>
          <a:noFill/>
          <a:ln w="9525">
            <a:noFill/>
            <a:miter lim="800000"/>
            <a:headEnd/>
            <a:tailEnd/>
          </a:ln>
        </p:spPr>
      </p:pic>
      <p:pic>
        <p:nvPicPr>
          <p:cNvPr id="7" name="6 Imagen" descr="4454.jpg"/>
          <p:cNvPicPr>
            <a:picLocks noChangeAspect="1"/>
          </p:cNvPicPr>
          <p:nvPr/>
        </p:nvPicPr>
        <p:blipFill>
          <a:blip r:embed="rId2" cstate="print"/>
          <a:srcRect/>
          <a:stretch>
            <a:fillRect/>
          </a:stretch>
        </p:blipFill>
        <p:spPr bwMode="auto">
          <a:xfrm>
            <a:off x="0" y="-382588"/>
            <a:ext cx="9144000" cy="6335713"/>
          </a:xfrm>
          <a:prstGeom prst="rect">
            <a:avLst/>
          </a:prstGeom>
          <a:noFill/>
          <a:ln w="9525">
            <a:noFill/>
            <a:miter lim="800000"/>
            <a:headEnd/>
            <a:tailEnd/>
          </a:ln>
        </p:spPr>
      </p:pic>
      <p:sp>
        <p:nvSpPr>
          <p:cNvPr id="8" name="7 CuadroTexto"/>
          <p:cNvSpPr txBox="1"/>
          <p:nvPr/>
        </p:nvSpPr>
        <p:spPr>
          <a:xfrm>
            <a:off x="611188" y="4657725"/>
            <a:ext cx="8064500" cy="922338"/>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ciudad se llamaba </a:t>
            </a:r>
            <a:r>
              <a:rPr lang="es-ES" b="1" dirty="0" err="1">
                <a:effectLst>
                  <a:glow rad="101600">
                    <a:schemeClr val="accent2">
                      <a:satMod val="175000"/>
                      <a:alpha val="40000"/>
                    </a:schemeClr>
                  </a:glow>
                  <a:outerShdw blurRad="38100" dist="38100" dir="2700000" algn="tl">
                    <a:srgbClr val="000000">
                      <a:alpha val="43137"/>
                    </a:srgbClr>
                  </a:outerShdw>
                </a:effectLst>
              </a:rPr>
              <a:t>Éfira</a:t>
            </a:r>
            <a:r>
              <a:rPr lang="es-ES" b="1" dirty="0">
                <a:effectLst>
                  <a:glow rad="101600">
                    <a:schemeClr val="accent2">
                      <a:satMod val="175000"/>
                      <a:alpha val="40000"/>
                    </a:schemeClr>
                  </a:glow>
                  <a:outerShdw blurRad="38100" dist="38100" dir="2700000" algn="tl">
                    <a:srgbClr val="000000">
                      <a:alpha val="43137"/>
                    </a:srgbClr>
                  </a:outerShdw>
                </a:effectLst>
              </a:rPr>
              <a:t>, y más tarde su nombre cambió a Corinto, en una época desconocida, probablemente durante la conquista doria. El nombre se hace derivar de Corinto, hijo de Zeus.</a:t>
            </a:r>
          </a:p>
        </p:txBody>
      </p:sp>
    </p:spTree>
  </p:cSld>
  <p:clrMapOvr>
    <a:masterClrMapping/>
  </p:clrMapOvr>
  <mc:AlternateContent xmlns:mc="http://schemas.openxmlformats.org/markup-compatibility/2006">
    <mc:Choice xmlns:p14="http://schemas.microsoft.com/office/powerpoint/2010/main" Requires="p14">
      <p:transition spd="slow" p14:dur="2000" advTm="25000">
        <p:dissolve/>
      </p:transition>
    </mc:Choice>
    <mc:Fallback>
      <p:transition spd="slow" advTm="25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linds(horizontal)">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3000"/>
                                        <p:tgtEl>
                                          <p:spTgt spid="6"/>
                                        </p:tgtEl>
                                      </p:cBhvr>
                                    </p:animEffect>
                                  </p:childTnLst>
                                </p:cTn>
                              </p:par>
                              <p:par>
                                <p:cTn id="19" presetID="23" presetClass="entr" presetSubtype="28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ppt_w</p:attrName>
                                        </p:attrNameLst>
                                      </p:cBhvr>
                                      <p:tavLst>
                                        <p:tav tm="0">
                                          <p:val>
                                            <p:strVal val="4/3*#ppt_w"/>
                                          </p:val>
                                        </p:tav>
                                        <p:tav tm="100000">
                                          <p:val>
                                            <p:strVal val="#ppt_w"/>
                                          </p:val>
                                        </p:tav>
                                      </p:tavLst>
                                    </p:anim>
                                    <p:anim calcmode="lin" valueType="num">
                                      <p:cBhvr>
                                        <p:cTn id="22" dur="3000" fill="hold"/>
                                        <p:tgtEl>
                                          <p:spTgt spid="7"/>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arn(outVertical)">
                                      <p:cBhvr>
                                        <p:cTn id="25" dur="3000"/>
                                        <p:tgtEl>
                                          <p:spTgt spid="7"/>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9426.jpg"/>
          <p:cNvPicPr>
            <a:picLocks noChangeAspect="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pic>
        <p:nvPicPr>
          <p:cNvPr id="5" name="4 Imagen" descr="389426.jpg"/>
          <p:cNvPicPr>
            <a:picLocks noChangeAspect="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pic>
        <p:nvPicPr>
          <p:cNvPr id="6" name="5 Imagen" descr="389426.jpg"/>
          <p:cNvPicPr>
            <a:picLocks noChangeAspect="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sp>
        <p:nvSpPr>
          <p:cNvPr id="7" name="6 CuadroTexto"/>
          <p:cNvSpPr txBox="1"/>
          <p:nvPr/>
        </p:nvSpPr>
        <p:spPr>
          <a:xfrm>
            <a:off x="395288" y="4514850"/>
            <a:ext cx="8424862"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museo de Corinto no se limita a una mera recopilación de objetos, sino que está pensado y enfocado para que el visitante se haga una idea de cómo era la vida y el día a día en la ciudad y la importancia que tuvo en la antigüedad, que fue realmente mucha.</a:t>
            </a:r>
          </a:p>
        </p:txBody>
      </p:sp>
    </p:spTree>
  </p:cSld>
  <p:clrMapOvr>
    <a:masterClrMapping/>
  </p:clrMapOvr>
  <mc:AlternateContent xmlns:mc="http://schemas.openxmlformats.org/markup-compatibility/2006">
    <mc:Choice xmlns:p14="http://schemas.microsoft.com/office/powerpoint/2010/main" Requires="p14">
      <p:transition spd="slow" p14:dur="3000" advTm="29000">
        <p14:vortex dir="r"/>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18" presetClass="entr" presetSubtype="3"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strips(upRigh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8" presetClass="entr" presetSubtype="1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strips(downLeft)">
                                      <p:cBhvr>
                                        <p:cTn id="21" dur="3000"/>
                                        <p:tgtEl>
                                          <p:spTgt spid="6"/>
                                        </p:tgtEl>
                                      </p:cBhvr>
                                    </p:animEffect>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2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2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755650" y="4945063"/>
            <a:ext cx="7704138"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No podemos perder la ocasión de recorrer el impresionante canal de Corinto, el cual comunica el istmo de Corinto con el Mar Egeo.</a:t>
            </a:r>
          </a:p>
        </p:txBody>
      </p:sp>
    </p:spTree>
  </p:cSld>
  <p:clrMapOvr>
    <a:masterClrMapping/>
  </p:clrMapOvr>
  <mc:AlternateContent xmlns:mc="http://schemas.openxmlformats.org/markup-compatibility/2006">
    <mc:Choice xmlns:p14="http://schemas.microsoft.com/office/powerpoint/2010/main" Requires="p14">
      <p:transition spd="slow" p14:dur="2250" advTm="19000">
        <p14:doors dir="vert"/>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9788_492887494104904_554425886_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389788_492887494104904_554425886_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389788_492887494104904_554425886_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971550" y="4657725"/>
            <a:ext cx="73437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Viajar entre sus inmensos muros, será una aventura inquietante, emocionante y a la vez un tanto atemorizante, pero al final valdrá completamente la pena.</a:t>
            </a:r>
          </a:p>
        </p:txBody>
      </p:sp>
    </p:spTree>
  </p:cSld>
  <p:clrMapOvr>
    <a:masterClrMapping/>
  </p:clrMapOvr>
  <mc:AlternateContent xmlns:mc="http://schemas.openxmlformats.org/markup-compatibility/2006">
    <mc:Choice xmlns:p14="http://schemas.microsoft.com/office/powerpoint/2010/main" Requires="p14">
      <p:transition spd="slow" p14:dur="2250" advTm="21000">
        <p14:doors dir="vert"/>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heel(8)">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3581.jpg"/>
          <p:cNvPicPr>
            <a:picLocks noChangeAspect="1"/>
          </p:cNvPicPr>
          <p:nvPr/>
        </p:nvPicPr>
        <p:blipFill>
          <a:blip r:embed="rId2" cstate="print"/>
          <a:srcRect/>
          <a:stretch>
            <a:fillRect/>
          </a:stretch>
        </p:blipFill>
        <p:spPr bwMode="auto">
          <a:xfrm>
            <a:off x="0" y="0"/>
            <a:ext cx="9144000" cy="5783263"/>
          </a:xfrm>
          <a:prstGeom prst="rect">
            <a:avLst/>
          </a:prstGeom>
          <a:noFill/>
          <a:ln w="9525">
            <a:noFill/>
            <a:miter lim="800000"/>
            <a:headEnd/>
            <a:tailEnd/>
          </a:ln>
        </p:spPr>
      </p:pic>
      <p:pic>
        <p:nvPicPr>
          <p:cNvPr id="5" name="4 Imagen" descr="453581.jpg"/>
          <p:cNvPicPr>
            <a:picLocks noChangeAspect="1"/>
          </p:cNvPicPr>
          <p:nvPr/>
        </p:nvPicPr>
        <p:blipFill>
          <a:blip r:embed="rId2" cstate="print"/>
          <a:srcRect/>
          <a:stretch>
            <a:fillRect/>
          </a:stretch>
        </p:blipFill>
        <p:spPr bwMode="auto">
          <a:xfrm>
            <a:off x="0" y="0"/>
            <a:ext cx="9144000" cy="5783263"/>
          </a:xfrm>
          <a:prstGeom prst="rect">
            <a:avLst/>
          </a:prstGeom>
          <a:noFill/>
          <a:ln w="9525">
            <a:noFill/>
            <a:miter lim="800000"/>
            <a:headEnd/>
            <a:tailEnd/>
          </a:ln>
        </p:spPr>
      </p:pic>
      <p:pic>
        <p:nvPicPr>
          <p:cNvPr id="6" name="5 Imagen" descr="453581.jpg"/>
          <p:cNvPicPr>
            <a:picLocks noChangeAspect="1"/>
          </p:cNvPicPr>
          <p:nvPr/>
        </p:nvPicPr>
        <p:blipFill>
          <a:blip r:embed="rId2" cstate="print"/>
          <a:srcRect/>
          <a:stretch>
            <a:fillRect/>
          </a:stretch>
        </p:blipFill>
        <p:spPr bwMode="auto">
          <a:xfrm>
            <a:off x="0" y="0"/>
            <a:ext cx="9144000" cy="5783263"/>
          </a:xfrm>
          <a:prstGeom prst="rect">
            <a:avLst/>
          </a:prstGeom>
          <a:noFill/>
          <a:ln w="9525">
            <a:noFill/>
            <a:miter lim="800000"/>
            <a:headEnd/>
            <a:tailEnd/>
          </a:ln>
        </p:spPr>
      </p:pic>
      <p:sp>
        <p:nvSpPr>
          <p:cNvPr id="7" name="6 CuadroTexto"/>
          <p:cNvSpPr txBox="1"/>
          <p:nvPr/>
        </p:nvSpPr>
        <p:spPr>
          <a:xfrm>
            <a:off x="827088" y="4791075"/>
            <a:ext cx="806608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Corinto en Grecia es una de esas ciudades que después de milenios transcurridos, aún conserva los vestigios de las antiguas civilizaciones que forjaron el presente y el futuro de las civilizaciones.</a:t>
            </a:r>
          </a:p>
        </p:txBody>
      </p:sp>
    </p:spTree>
  </p:cSld>
  <p:clrMapOvr>
    <a:masterClrMapping/>
  </p:clrMapOvr>
  <mc:AlternateContent xmlns:mc="http://schemas.openxmlformats.org/markup-compatibility/2006">
    <mc:Choice xmlns:p14="http://schemas.microsoft.com/office/powerpoint/2010/main" Requires="p14">
      <p:transition spd="slow" p14:dur="2250" advTm="25000">
        <p14:doors/>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randombar(horizont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593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39593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39593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11188" y="4945063"/>
            <a:ext cx="8137525" cy="647700"/>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El Canal de Corinto es un canal artificial que conecta el Golfo de Corinto con el Mar Egeo, cortando el istmo que los separa en dos. </a:t>
            </a:r>
          </a:p>
        </p:txBody>
      </p:sp>
    </p:spTree>
  </p:cSld>
  <p:clrMapOvr>
    <a:masterClrMapping/>
  </p:clrMapOvr>
  <mc:AlternateContent xmlns:mc="http://schemas.openxmlformats.org/markup-compatibility/2006">
    <mc:Choice xmlns:p14="http://schemas.microsoft.com/office/powerpoint/2010/main" Requires="p14">
      <p:transition spd="slow" p14:dur="2250" advTm="19000">
        <p14:doors/>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4"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randombar(vertical)">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out)">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6322-1024x768.jpg"/>
          <p:cNvPicPr>
            <a:picLocks noChangeAspect="1"/>
          </p:cNvPicPr>
          <p:nvPr/>
        </p:nvPicPr>
        <p:blipFill>
          <a:blip r:embed="rId2" cstate="print"/>
          <a:srcRect/>
          <a:stretch>
            <a:fillRect/>
          </a:stretch>
        </p:blipFill>
        <p:spPr bwMode="auto">
          <a:xfrm>
            <a:off x="0" y="0"/>
            <a:ext cx="9144000" cy="6026150"/>
          </a:xfrm>
          <a:prstGeom prst="rect">
            <a:avLst/>
          </a:prstGeom>
          <a:noFill/>
          <a:ln w="9525">
            <a:noFill/>
            <a:miter lim="800000"/>
            <a:headEnd/>
            <a:tailEnd/>
          </a:ln>
        </p:spPr>
      </p:pic>
      <p:pic>
        <p:nvPicPr>
          <p:cNvPr id="5" name="4 Imagen" descr="396322-1024x768.jpg"/>
          <p:cNvPicPr>
            <a:picLocks noChangeAspect="1"/>
          </p:cNvPicPr>
          <p:nvPr/>
        </p:nvPicPr>
        <p:blipFill>
          <a:blip r:embed="rId2" cstate="print"/>
          <a:srcRect/>
          <a:stretch>
            <a:fillRect/>
          </a:stretch>
        </p:blipFill>
        <p:spPr bwMode="auto">
          <a:xfrm>
            <a:off x="0" y="0"/>
            <a:ext cx="9144000" cy="6026150"/>
          </a:xfrm>
          <a:prstGeom prst="rect">
            <a:avLst/>
          </a:prstGeom>
          <a:noFill/>
          <a:ln w="9525">
            <a:noFill/>
            <a:miter lim="800000"/>
            <a:headEnd/>
            <a:tailEnd/>
          </a:ln>
        </p:spPr>
      </p:pic>
      <p:pic>
        <p:nvPicPr>
          <p:cNvPr id="6" name="5 Imagen" descr="396322-1024x768.jpg"/>
          <p:cNvPicPr>
            <a:picLocks noChangeAspect="1"/>
          </p:cNvPicPr>
          <p:nvPr/>
        </p:nvPicPr>
        <p:blipFill>
          <a:blip r:embed="rId2" cstate="print"/>
          <a:srcRect/>
          <a:stretch>
            <a:fillRect/>
          </a:stretch>
        </p:blipFill>
        <p:spPr bwMode="auto">
          <a:xfrm>
            <a:off x="0" y="0"/>
            <a:ext cx="9144000" cy="6026150"/>
          </a:xfrm>
          <a:prstGeom prst="rect">
            <a:avLst/>
          </a:prstGeom>
          <a:noFill/>
          <a:ln w="9525">
            <a:noFill/>
            <a:miter lim="800000"/>
            <a:headEnd/>
            <a:tailEnd/>
          </a:ln>
        </p:spPr>
      </p:pic>
      <p:sp>
        <p:nvSpPr>
          <p:cNvPr id="7" name="6 CuadroTexto"/>
          <p:cNvSpPr txBox="1"/>
          <p:nvPr/>
        </p:nvSpPr>
        <p:spPr>
          <a:xfrm>
            <a:off x="611188" y="4586288"/>
            <a:ext cx="8137525"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Su utilidad es sobre todo para salvar unos 200 km en la ruta entre el Mar Jónico y el Mar Egeo. Los ahorros son mayores para las rutas donde el punto de partida o llegada se encuentra más cerca del istmo.</a:t>
            </a:r>
          </a:p>
        </p:txBody>
      </p:sp>
    </p:spTree>
  </p:cSld>
  <p:clrMapOvr>
    <a:masterClrMapping/>
  </p:clrMapOvr>
  <mc:AlternateContent xmlns:mc="http://schemas.openxmlformats.org/markup-compatibility/2006">
    <mc:Choice xmlns:p14="http://schemas.microsoft.com/office/powerpoint/2010/main" Requires="p14">
      <p:transition spd="slow" p14:dur="2250" advTm="24000">
        <p14:doors dir="ver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arn(outHorizontal)">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109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42109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68313" y="4370388"/>
            <a:ext cx="835183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Su mayor limitación es el tamaño restringido que no permite el tránsito a barcos transoceánicos modernos. Por otro lado, es ampliamente utilizado por la navegación de recreo con un tránsito anual estimado de 11.000 embarcaciones, incluyendo las deportivas.</a:t>
            </a:r>
          </a:p>
        </p:txBody>
      </p:sp>
    </p:spTree>
  </p:cSld>
  <p:clrMapOvr>
    <a:masterClrMapping/>
  </p:clrMapOvr>
  <mc:AlternateContent xmlns:mc="http://schemas.openxmlformats.org/markup-compatibility/2006">
    <mc:Choice xmlns:p14="http://schemas.microsoft.com/office/powerpoint/2010/main" Requires="p14">
      <p:transition spd="slow" p14:dur="3250" advTm="31000">
        <p14:honeycomb/>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0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52680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52680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WordArt 3"/>
          <p:cNvSpPr>
            <a:spLocks noChangeArrowheads="1" noChangeShapeType="1" noTextEdit="1"/>
          </p:cNvSpPr>
          <p:nvPr/>
        </p:nvSpPr>
        <p:spPr bwMode="auto">
          <a:xfrm>
            <a:off x="395536" y="1563638"/>
            <a:ext cx="8424936" cy="1365870"/>
          </a:xfrm>
          <a:prstGeom prst="rect">
            <a:avLst/>
          </a:prstGeom>
        </p:spPr>
        <p:txBody>
          <a:bodyPr wrap="none" fromWordArt="1">
            <a:prstTxWarp prst="textFadeUp">
              <a:avLst>
                <a:gd name="adj" fmla="val 13202"/>
              </a:avLst>
            </a:prstTxWarp>
            <a:scene3d>
              <a:camera prst="orthographicFront"/>
              <a:lightRig rig="threePt" dir="t"/>
            </a:scene3d>
            <a:sp3d extrusionH="57150">
              <a:bevelT h="25400" prst="softRound"/>
            </a:sp3d>
          </a:bodyPr>
          <a:lstStyle/>
          <a:p>
            <a:pPr algn="ctr">
              <a:defRPr/>
            </a:pPr>
            <a:r>
              <a:rPr lang="es-ES" sz="3600" b="1" kern="10"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Times New Roman"/>
                <a:cs typeface="Times New Roman"/>
              </a:rPr>
              <a:t> </a:t>
            </a:r>
            <a:r>
              <a:rPr lang="es-ES" sz="3600" b="1" kern="10" dirty="0">
                <a:ln w="10541" cmpd="sng">
                  <a:solidFill>
                    <a:srgbClr val="7D7D7D">
                      <a:tint val="100000"/>
                      <a:shade val="100000"/>
                      <a:satMod val="110000"/>
                    </a:srgbClr>
                  </a:solidFill>
                  <a:prstDash val="solid"/>
                </a:ln>
                <a:solidFill>
                  <a:schemeClr val="tx2">
                    <a:lumMod val="50000"/>
                  </a:schemeClr>
                </a:solidFill>
                <a:effectLst>
                  <a:reflection blurRad="6350" stA="60000" endA="900" endPos="58000" dir="5400000" sy="-100000" algn="bl" rotWithShape="0"/>
                </a:effectLst>
                <a:latin typeface="Times New Roman"/>
                <a:cs typeface="Times New Roman"/>
              </a:rPr>
              <a:t>R O D A S </a:t>
            </a:r>
            <a:r>
              <a:rPr lang="es-ES" sz="3600" b="1" kern="10" dirty="0">
                <a:ln w="10541" cmpd="sng">
                  <a:solidFill>
                    <a:srgbClr val="7D7D7D">
                      <a:tint val="100000"/>
                      <a:shade val="100000"/>
                      <a:satMod val="110000"/>
                    </a:srgbClr>
                  </a:solidFill>
                  <a:prstDash val="solid"/>
                </a:ln>
                <a:solidFill>
                  <a:schemeClr val="tx2">
                    <a:lumMod val="50000"/>
                  </a:schemeClr>
                </a:solidFill>
                <a:effectLst>
                  <a:reflection blurRad="6350" stA="55000" endA="300" endPos="45500" dir="5400000" sy="-100000" algn="bl" rotWithShape="0"/>
                </a:effectLst>
                <a:latin typeface="Times New Roman"/>
                <a:cs typeface="Times New Roman"/>
              </a:rPr>
              <a:t> </a:t>
            </a:r>
            <a:endParaRPr lang="es-ES" sz="3600" b="1" kern="10" spc="50" dirty="0">
              <a:ln w="13500">
                <a:solidFill>
                  <a:schemeClr val="accent1">
                    <a:shade val="2500"/>
                    <a:alpha val="6500"/>
                  </a:schemeClr>
                </a:solidFill>
                <a:prstDash val="solid"/>
              </a:ln>
              <a:solidFill>
                <a:schemeClr val="tx2">
                  <a:lumMod val="50000"/>
                </a:schemeClr>
              </a:solidFill>
              <a:effectLst>
                <a:reflection blurRad="6350" stA="55000" endA="300" endPos="45500" dir="5400000" sy="-100000" algn="bl" rotWithShape="0"/>
              </a:effectLst>
              <a:latin typeface="Times New Roman"/>
              <a:cs typeface="Times New Roman"/>
            </a:endParaRPr>
          </a:p>
        </p:txBody>
      </p:sp>
      <p:sp>
        <p:nvSpPr>
          <p:cNvPr id="8" name="7 CuadroTexto"/>
          <p:cNvSpPr txBox="1"/>
          <p:nvPr/>
        </p:nvSpPr>
        <p:spPr>
          <a:xfrm>
            <a:off x="250825" y="3362325"/>
            <a:ext cx="85693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Rodas ha pasado a la posteridad de los libros de historia por haber acogido en su isla al magnífico coloso, una ciclópea estatua que representaba al dios Helios y que fue realizada por los rodios para conmemorar sus victorias en el año 305 a.C. sobre el rey helenístico Demetrio </a:t>
            </a:r>
            <a:r>
              <a:rPr lang="es-ES" b="1" dirty="0" err="1">
                <a:effectLst>
                  <a:glow rad="101600">
                    <a:schemeClr val="accent2">
                      <a:satMod val="175000"/>
                      <a:alpha val="40000"/>
                    </a:schemeClr>
                  </a:glow>
                  <a:outerShdw blurRad="38100" dist="38100" dir="2700000" algn="tl">
                    <a:srgbClr val="000000">
                      <a:alpha val="43137"/>
                    </a:srgbClr>
                  </a:outerShdw>
                </a:effectLst>
              </a:rPr>
              <a:t>Poliorcetes</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3000" advTm="40000">
        <p14:vortex dir="r"/>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3"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upRigh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in)">
                                      <p:cBhvr>
                                        <p:cTn id="25" dur="3000"/>
                                        <p:tgtEl>
                                          <p:spTgt spid="6"/>
                                        </p:tgtEl>
                                      </p:cBhvr>
                                    </p:animEffect>
                                  </p:childTnLst>
                                </p:cTn>
                              </p:par>
                            </p:childTnLst>
                          </p:cTn>
                        </p:par>
                        <p:par>
                          <p:cTn id="26" fill="hold">
                            <p:stCondLst>
                              <p:cond delay="3000"/>
                            </p:stCondLst>
                            <p:childTnLst>
                              <p:par>
                                <p:cTn id="27" presetID="23" presetClass="entr" presetSubtype="32" fill="hold" nodeType="afterEffect">
                                  <p:stCondLst>
                                    <p:cond delay="50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strVal val="4*#ppt_w"/>
                                          </p:val>
                                        </p:tav>
                                        <p:tav tm="100000">
                                          <p:val>
                                            <p:strVal val="#ppt_w"/>
                                          </p:val>
                                        </p:tav>
                                      </p:tavLst>
                                    </p:anim>
                                    <p:anim calcmode="lin" valueType="num">
                                      <p:cBhvr>
                                        <p:cTn id="30" dur="2000" fill="hold"/>
                                        <p:tgtEl>
                                          <p:spTgt spid="7"/>
                                        </p:tgtEl>
                                        <p:attrNameLst>
                                          <p:attrName>ppt_h</p:attrName>
                                        </p:attrNameLst>
                                      </p:cBhvr>
                                      <p:tavLst>
                                        <p:tav tm="0">
                                          <p:val>
                                            <p:strVal val="4*#ppt_h"/>
                                          </p:val>
                                        </p:tav>
                                        <p:tav tm="100000">
                                          <p:val>
                                            <p:strVal val="#ppt_h"/>
                                          </p:val>
                                        </p:tav>
                                      </p:tavLst>
                                    </p:anim>
                                  </p:childTnLst>
                                </p:cTn>
                              </p:par>
                            </p:childTnLst>
                          </p:cTn>
                        </p:par>
                        <p:par>
                          <p:cTn id="31" fill="hold">
                            <p:stCondLst>
                              <p:cond delay="5500"/>
                            </p:stCondLst>
                            <p:childTnLst>
                              <p:par>
                                <p:cTn id="32" presetID="23" presetClass="exit" presetSubtype="32" fill="hold" nodeType="afterEffect">
                                  <p:stCondLst>
                                    <p:cond delay="2000"/>
                                  </p:stCondLst>
                                  <p:childTnLst>
                                    <p:anim calcmode="lin" valueType="num">
                                      <p:cBhvr>
                                        <p:cTn id="33" dur="2000"/>
                                        <p:tgtEl>
                                          <p:spTgt spid="7"/>
                                        </p:tgtEl>
                                        <p:attrNameLst>
                                          <p:attrName>ppt_w</p:attrName>
                                        </p:attrNameLst>
                                      </p:cBhvr>
                                      <p:tavLst>
                                        <p:tav tm="0">
                                          <p:val>
                                            <p:strVal val="ppt_w"/>
                                          </p:val>
                                        </p:tav>
                                        <p:tav tm="100000">
                                          <p:val>
                                            <p:fltVal val="0"/>
                                          </p:val>
                                        </p:tav>
                                      </p:tavLst>
                                    </p:anim>
                                    <p:anim calcmode="lin" valueType="num">
                                      <p:cBhvr>
                                        <p:cTn id="34" dur="2000"/>
                                        <p:tgtEl>
                                          <p:spTgt spid="7"/>
                                        </p:tgtEl>
                                        <p:attrNameLst>
                                          <p:attrName>ppt_h</p:attrName>
                                        </p:attrNameLst>
                                      </p:cBhvr>
                                      <p:tavLst>
                                        <p:tav tm="0">
                                          <p:val>
                                            <p:strVal val="ppt_h"/>
                                          </p:val>
                                        </p:tav>
                                        <p:tav tm="100000">
                                          <p:val>
                                            <p:fltVal val="0"/>
                                          </p:val>
                                        </p:tav>
                                      </p:tavLst>
                                    </p:anim>
                                    <p:set>
                                      <p:cBhvr>
                                        <p:cTn id="35" dur="1" fill="hold">
                                          <p:stCondLst>
                                            <p:cond delay="1999"/>
                                          </p:stCondLst>
                                        </p:cTn>
                                        <p:tgtEl>
                                          <p:spTgt spid="7"/>
                                        </p:tgtEl>
                                        <p:attrNameLst>
                                          <p:attrName>style.visibility</p:attrName>
                                        </p:attrNameLst>
                                      </p:cBhvr>
                                      <p:to>
                                        <p:strVal val="hidden"/>
                                      </p:to>
                                    </p:set>
                                  </p:childTnLst>
                                </p:cTn>
                              </p:par>
                            </p:childTnLst>
                          </p:cTn>
                        </p:par>
                        <p:par>
                          <p:cTn id="36" fill="hold">
                            <p:stCondLst>
                              <p:cond delay="9500"/>
                            </p:stCondLst>
                            <p:childTnLst>
                              <p:par>
                                <p:cTn id="37" presetID="40" presetClass="entr" presetSubtype="0" fill="hold" grpId="0" nodeType="afterEffect">
                                  <p:stCondLst>
                                    <p:cond delay="500"/>
                                  </p:stCondLst>
                                  <p:iterate type="lt">
                                    <p:tmPct val="10000"/>
                                  </p:iterate>
                                  <p:childTnLst>
                                    <p:set>
                                      <p:cBhvr>
                                        <p:cTn id="38" dur="1" fill="hold">
                                          <p:stCondLst>
                                            <p:cond delay="0"/>
                                          </p:stCondLst>
                                        </p:cTn>
                                        <p:tgtEl>
                                          <p:spTgt spid="8"/>
                                        </p:tgtEl>
                                        <p:attrNameLst>
                                          <p:attrName>style.visibility</p:attrName>
                                        </p:attrNameLst>
                                      </p:cBhvr>
                                      <p:to>
                                        <p:strVal val="visible"/>
                                      </p:to>
                                    </p:set>
                                    <p:animEffect transition="in" filter="fade">
                                      <p:cBhvr>
                                        <p:cTn id="39" dur="1000"/>
                                        <p:tgtEl>
                                          <p:spTgt spid="8"/>
                                        </p:tgtEl>
                                      </p:cBhvr>
                                    </p:animEffect>
                                    <p:anim calcmode="lin" valueType="num">
                                      <p:cBhvr>
                                        <p:cTn id="40" dur="1000" fill="hold"/>
                                        <p:tgtEl>
                                          <p:spTgt spid="8"/>
                                        </p:tgtEl>
                                        <p:attrNameLst>
                                          <p:attrName>ppt_x</p:attrName>
                                        </p:attrNameLst>
                                      </p:cBhvr>
                                      <p:tavLst>
                                        <p:tav tm="0">
                                          <p:val>
                                            <p:strVal val="#ppt_x-.1"/>
                                          </p:val>
                                        </p:tav>
                                        <p:tav tm="100000">
                                          <p:val>
                                            <p:strVal val="#ppt_x"/>
                                          </p:val>
                                        </p:tav>
                                      </p:tavLst>
                                    </p:anim>
                                    <p:anim calcmode="lin" valueType="num">
                                      <p:cBhvr>
                                        <p:cTn id="4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38066_390308f5fac544a8f97ee9faf3a300b0_large.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538066_390308f5fac544a8f97ee9faf3a300b0_large.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538066_390308f5fac544a8f97ee9faf3a300b0_large.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84213" y="4657725"/>
            <a:ext cx="78486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coloso se encargó a Cares de Lindos, que realizó una monumental escultura de 32 metros de altura, la mayor estatua de la Antigüedad, terminada en el año 280 a.C.</a:t>
            </a:r>
          </a:p>
        </p:txBody>
      </p:sp>
    </p:spTree>
  </p:cSld>
  <p:clrMapOvr>
    <a:masterClrMapping/>
  </p:clrMapOvr>
  <mc:AlternateContent xmlns:mc="http://schemas.openxmlformats.org/markup-compatibility/2006">
    <mc:Choice xmlns:p14="http://schemas.microsoft.com/office/powerpoint/2010/main" Requires="p14">
      <p:transition spd="slow" p14:dur="2250" advTm="22000">
        <p14:prism isInverted="1"/>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5268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5268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539750" y="4657725"/>
            <a:ext cx="82804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Estaba compuesta por placas de bronce sobre un armazón de hierro y se levantaba sobre un pedestal de mármol. El monumento se financió con la venta del equipo de asedio abandonado por Demetrio tras su fracaso.</a:t>
            </a:r>
          </a:p>
        </p:txBody>
      </p:sp>
    </p:spTree>
  </p:cSld>
  <p:clrMapOvr>
    <a:masterClrMapping/>
  </p:clrMapOvr>
  <mc:AlternateContent xmlns:mc="http://schemas.openxmlformats.org/markup-compatibility/2006">
    <mc:Choice xmlns:p14="http://schemas.microsoft.com/office/powerpoint/2010/main" Requires="p14">
      <p:transition spd="slow" p14:dur="2250" advTm="26000">
        <p14:prism isInverted="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out)">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4704062201112231728282850417805527_0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54704062201112231728282850417805527_0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54704062201112231728282850417805527_0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84213" y="4657725"/>
            <a:ext cx="7991475" cy="922338"/>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espectacular estatua tuvo, sin embargo, una vida corta, ya que un terremoto en el año 226 a.C. la derrumbó después de su construcción, cuando Rodas estaba en el cenit del poder en el Mediterráneo oriental.</a:t>
            </a:r>
          </a:p>
        </p:txBody>
      </p:sp>
    </p:spTree>
  </p:cSld>
  <p:clrMapOvr>
    <a:masterClrMapping/>
  </p:clrMapOvr>
  <mc:AlternateContent xmlns:mc="http://schemas.openxmlformats.org/markup-compatibility/2006">
    <mc:Choice xmlns:p14="http://schemas.microsoft.com/office/powerpoint/2010/main" Requires="p14">
      <p:transition spd="slow" p14:dur="2250" advTm="25000">
        <p14:prism dir="r" isInverted="1"/>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Ionut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CarasIonut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CarasIonut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95288" y="4370388"/>
            <a:ext cx="84963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piezas del coloso yacente fueron recogidas como botín por los árabes, tras la conquista de Rodas en el año 653, quienes las vendieron a un mercader judío de Edesa, en Siria, quien afirmó haber necesitado 900 camellos para poder cargarlas.</a:t>
            </a:r>
          </a:p>
        </p:txBody>
      </p:sp>
    </p:spTree>
  </p:cSld>
  <p:clrMapOvr>
    <a:masterClrMapping/>
  </p:clrMapOvr>
  <mc:AlternateContent xmlns:mc="http://schemas.openxmlformats.org/markup-compatibility/2006">
    <mc:Choice xmlns:p14="http://schemas.microsoft.com/office/powerpoint/2010/main" Requires="p14">
      <p:transition spd="slow" p14:dur="2250" advTm="29000">
        <p14:prism dir="r" isInverted="1"/>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in)">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ok2013_00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book2013_00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68313" y="4657725"/>
            <a:ext cx="835183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No estaba clara su ubicación exacta. Tradicionalmente se ha pensado que se encontraba junto al puerto de la capital y, que cada pie posaba donde hoy se encuentran estas dos columnas.</a:t>
            </a:r>
          </a:p>
        </p:txBody>
      </p:sp>
    </p:spTree>
  </p:cSld>
  <p:clrMapOvr>
    <a:masterClrMapping/>
  </p:clrMapOvr>
  <mc:AlternateContent xmlns:mc="http://schemas.openxmlformats.org/markup-compatibility/2006">
    <mc:Choice xmlns:p14="http://schemas.microsoft.com/office/powerpoint/2010/main" Requires="p14">
      <p:transition spd="slow" p14:dur="2250" advTm="24000">
        <p14:prism isInverted="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2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_Ionut_11_thumb.jpg"/>
          <p:cNvPicPr>
            <a:picLocks noChangeAspect="1"/>
          </p:cNvPicPr>
          <p:nvPr/>
        </p:nvPicPr>
        <p:blipFill>
          <a:blip r:embed="rId2" cstate="print"/>
          <a:srcRect/>
          <a:stretch>
            <a:fillRect/>
          </a:stretch>
        </p:blipFill>
        <p:spPr bwMode="auto">
          <a:xfrm>
            <a:off x="0" y="-598488"/>
            <a:ext cx="9144000" cy="6313488"/>
          </a:xfrm>
          <a:prstGeom prst="rect">
            <a:avLst/>
          </a:prstGeom>
          <a:noFill/>
          <a:ln w="9525">
            <a:noFill/>
            <a:miter lim="800000"/>
            <a:headEnd/>
            <a:tailEnd/>
          </a:ln>
        </p:spPr>
      </p:pic>
      <p:pic>
        <p:nvPicPr>
          <p:cNvPr id="5" name="4 Imagen" descr="Caras_Ionut_11_thumb.jpg"/>
          <p:cNvPicPr>
            <a:picLocks noChangeAspect="1"/>
          </p:cNvPicPr>
          <p:nvPr/>
        </p:nvPicPr>
        <p:blipFill>
          <a:blip r:embed="rId2" cstate="print"/>
          <a:srcRect/>
          <a:stretch>
            <a:fillRect/>
          </a:stretch>
        </p:blipFill>
        <p:spPr bwMode="auto">
          <a:xfrm>
            <a:off x="0" y="-598488"/>
            <a:ext cx="9144000" cy="6313488"/>
          </a:xfrm>
          <a:prstGeom prst="rect">
            <a:avLst/>
          </a:prstGeom>
          <a:noFill/>
          <a:ln w="9525">
            <a:noFill/>
            <a:miter lim="800000"/>
            <a:headEnd/>
            <a:tailEnd/>
          </a:ln>
        </p:spPr>
      </p:pic>
      <p:pic>
        <p:nvPicPr>
          <p:cNvPr id="6" name="5 Imagen" descr="Caras_Ionut_11_thumb.jpg"/>
          <p:cNvPicPr>
            <a:picLocks noChangeAspect="1"/>
          </p:cNvPicPr>
          <p:nvPr/>
        </p:nvPicPr>
        <p:blipFill>
          <a:blip r:embed="rId2" cstate="print"/>
          <a:srcRect/>
          <a:stretch>
            <a:fillRect/>
          </a:stretch>
        </p:blipFill>
        <p:spPr bwMode="auto">
          <a:xfrm>
            <a:off x="0" y="-598488"/>
            <a:ext cx="9144000" cy="6313488"/>
          </a:xfrm>
          <a:prstGeom prst="rect">
            <a:avLst/>
          </a:prstGeom>
          <a:noFill/>
          <a:ln w="9525">
            <a:noFill/>
            <a:miter lim="800000"/>
            <a:headEnd/>
            <a:tailEnd/>
          </a:ln>
        </p:spPr>
      </p:pic>
      <p:sp>
        <p:nvSpPr>
          <p:cNvPr id="7" name="6 CuadroTexto"/>
          <p:cNvSpPr txBox="1"/>
          <p:nvPr/>
        </p:nvSpPr>
        <p:spPr>
          <a:xfrm>
            <a:off x="179388" y="4657725"/>
            <a:ext cx="87852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Sin embargo, recientes investigaciones arqueológicas apuntan como lugar más probable una colina próxima donde existe, en primer lugar, un templo que se creía consagrado al dios Apolo y que hoy se sabe que es al dios Helios.</a:t>
            </a:r>
          </a:p>
        </p:txBody>
      </p:sp>
    </p:spTree>
  </p:cSld>
  <p:clrMapOvr>
    <a:masterClrMapping/>
  </p:clrMapOvr>
  <mc:AlternateContent xmlns:mc="http://schemas.openxmlformats.org/markup-compatibility/2006">
    <mc:Choice xmlns:p14="http://schemas.microsoft.com/office/powerpoint/2010/main" Requires="p14">
      <p:transition spd="slow" p14:dur="2250" advTm="27000">
        <p14:prism dir="d" isInverted="1"/>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382013040117080597562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99382013040117080597562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99382013040117080597562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323850" y="4802188"/>
            <a:ext cx="8351838" cy="738187"/>
          </a:xfrm>
          <a:prstGeom prst="rect">
            <a:avLst/>
          </a:prstGeom>
          <a:noFill/>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Lindos.</a:t>
            </a:r>
            <a:r>
              <a:rPr lang="es-ES" b="1" dirty="0">
                <a:effectLst>
                  <a:glow rad="101600">
                    <a:schemeClr val="accent2">
                      <a:satMod val="175000"/>
                      <a:alpha val="40000"/>
                    </a:schemeClr>
                  </a:glow>
                  <a:outerShdw blurRad="38100" dist="38100" dir="2700000" algn="tl">
                    <a:srgbClr val="000000">
                      <a:alpha val="43137"/>
                    </a:srgbClr>
                  </a:outerShdw>
                </a:effectLst>
              </a:rPr>
              <a:t> El famoso pueblo de Lindos se encuentra a 55 km al sureste de la ciudad medieval de Rodas y es el lugar más visitado por los turistas.</a:t>
            </a:r>
          </a:p>
        </p:txBody>
      </p:sp>
    </p:spTree>
  </p:cSld>
  <p:clrMapOvr>
    <a:masterClrMapping/>
  </p:clrMapOvr>
  <mc:AlternateContent xmlns:mc="http://schemas.openxmlformats.org/markup-compatibility/2006">
    <mc:Choice xmlns:p14="http://schemas.microsoft.com/office/powerpoint/2010/main" Requires="p14">
      <p:transition spd="slow" p14:dur="2500" advTm="20000">
        <p14:shred/>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edge">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p:spPr>
      </p:pic>
      <p:pic>
        <p:nvPicPr>
          <p:cNvPr id="6" name="5 Imagen" descr="curves-caras-ionut.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p:spPr>
      </p:pic>
      <p:sp>
        <p:nvSpPr>
          <p:cNvPr id="7" name="6 CuadroTexto"/>
          <p:cNvSpPr txBox="1"/>
          <p:nvPr/>
        </p:nvSpPr>
        <p:spPr>
          <a:xfrm>
            <a:off x="539750" y="4791075"/>
            <a:ext cx="83534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Lindos ofrece un paisaje hermoso que podemos disfrutar a cada paso. En lo alto de un peñón rocoso se alza la Acrópolis de la ciudadela medieval, considerada autentica joya de la isla de Rodas.</a:t>
            </a:r>
          </a:p>
        </p:txBody>
      </p:sp>
    </p:spTree>
  </p:cSld>
  <p:clrMapOvr>
    <a:masterClrMapping/>
  </p:clrMapOvr>
  <mc:AlternateContent xmlns:mc="http://schemas.openxmlformats.org/markup-compatibility/2006">
    <mc:Choice xmlns:p14="http://schemas.microsoft.com/office/powerpoint/2010/main" Requires="p14">
      <p:transition spd="slow" p14:dur="2500" advTm="25000">
        <p14:shred/>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heel(8)">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3.jpg"/>
          <p:cNvPicPr>
            <a:picLocks noChangeAspect="1"/>
          </p:cNvPicPr>
          <p:nvPr/>
        </p:nvPicPr>
        <p:blipFill>
          <a:blip r:embed="rId2" cstate="print"/>
          <a:srcRect/>
          <a:stretch>
            <a:fillRect/>
          </a:stretch>
        </p:blipFill>
        <p:spPr bwMode="auto">
          <a:xfrm>
            <a:off x="0" y="-455613"/>
            <a:ext cx="9144000" cy="6481763"/>
          </a:xfrm>
          <a:prstGeom prst="rect">
            <a:avLst/>
          </a:prstGeom>
          <a:noFill/>
          <a:ln w="9525">
            <a:noFill/>
            <a:miter lim="800000"/>
            <a:headEnd/>
            <a:tailEnd/>
          </a:ln>
        </p:spPr>
      </p:pic>
      <p:pic>
        <p:nvPicPr>
          <p:cNvPr id="5" name="4 Imagen" descr="imágenes-montajes-y-fotomanipulaciones-digitales-de-Caras-Ionut-3.jpg"/>
          <p:cNvPicPr>
            <a:picLocks noChangeAspect="1"/>
          </p:cNvPicPr>
          <p:nvPr/>
        </p:nvPicPr>
        <p:blipFill>
          <a:blip r:embed="rId2" cstate="print"/>
          <a:srcRect/>
          <a:stretch>
            <a:fillRect/>
          </a:stretch>
        </p:blipFill>
        <p:spPr bwMode="auto">
          <a:xfrm>
            <a:off x="0" y="-455613"/>
            <a:ext cx="9144000" cy="6481763"/>
          </a:xfrm>
          <a:prstGeom prst="rect">
            <a:avLst/>
          </a:prstGeom>
          <a:noFill/>
          <a:ln w="9525">
            <a:noFill/>
            <a:miter lim="800000"/>
            <a:headEnd/>
            <a:tailEnd/>
          </a:ln>
        </p:spPr>
      </p:pic>
      <p:sp>
        <p:nvSpPr>
          <p:cNvPr id="6" name="5 CuadroTexto"/>
          <p:cNvSpPr txBox="1"/>
          <p:nvPr/>
        </p:nvSpPr>
        <p:spPr>
          <a:xfrm>
            <a:off x="611188" y="4657725"/>
            <a:ext cx="82804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isla de Rodas está estratégicamente situada entre Oriente y Occidente, ha tenido un turbulento pasado, siendo codiciada por griegos, persas, romanos, bizantinos, sarracenos, latinos y otomanos.</a:t>
            </a:r>
          </a:p>
        </p:txBody>
      </p:sp>
    </p:spTree>
  </p:cSld>
  <p:clrMapOvr>
    <a:masterClrMapping/>
  </p:clrMapOvr>
  <mc:AlternateContent xmlns:mc="http://schemas.openxmlformats.org/markup-compatibility/2006">
    <mc:Choice xmlns:p14="http://schemas.microsoft.com/office/powerpoint/2010/main" Requires="p14">
      <p:transition spd="slow" p14:dur="2500" advTm="26000">
        <p14:shred pattern="rectangl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abian17.jpg"/>
          <p:cNvPicPr>
            <a:picLocks noChangeAspect="1"/>
          </p:cNvPicPr>
          <p:nvPr/>
        </p:nvPicPr>
        <p:blipFill>
          <a:blip r:embed="rId2" cstate="print"/>
          <a:srcRect/>
          <a:stretch>
            <a:fillRect/>
          </a:stretch>
        </p:blipFill>
        <p:spPr bwMode="auto">
          <a:xfrm>
            <a:off x="1763713" y="0"/>
            <a:ext cx="5545137" cy="5715000"/>
          </a:xfrm>
          <a:prstGeom prst="rect">
            <a:avLst/>
          </a:prstGeom>
          <a:noFill/>
          <a:ln w="9525">
            <a:noFill/>
            <a:miter lim="800000"/>
            <a:headEnd/>
            <a:tailEnd/>
          </a:ln>
        </p:spPr>
      </p:pic>
      <p:sp>
        <p:nvSpPr>
          <p:cNvPr id="5" name="4 Rectángulo"/>
          <p:cNvSpPr/>
          <p:nvPr/>
        </p:nvSpPr>
        <p:spPr>
          <a:xfrm>
            <a:off x="0" y="0"/>
            <a:ext cx="1763713" cy="1477963"/>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1428750"/>
            <a:ext cx="1763713" cy="142875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2857500"/>
            <a:ext cx="1763713" cy="144145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0" y="4286250"/>
            <a:ext cx="1763713" cy="142875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7308850" y="0"/>
            <a:ext cx="1835150" cy="1477963"/>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7308850" y="1477963"/>
            <a:ext cx="1835150" cy="137953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7308850" y="2857500"/>
            <a:ext cx="1835150" cy="144145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7308850" y="4286250"/>
            <a:ext cx="1835150" cy="142875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1763713" y="193675"/>
            <a:ext cx="5545137" cy="5364163"/>
          </a:xfrm>
          <a:prstGeom prst="rect">
            <a:avLst/>
          </a:prstGeom>
          <a:solidFill>
            <a:schemeClr val="tx2">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468313" y="4657725"/>
            <a:ext cx="74168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Hoy, la “Isla del Sol” es destino de cientos de miles de turistas de muy variada procedencia, que la han convertido en la isla más cosmopolita de Grecia.</a:t>
            </a:r>
          </a:p>
        </p:txBody>
      </p:sp>
    </p:spTree>
  </p:cSld>
  <p:clrMapOvr>
    <a:masterClrMapping/>
  </p:clrMapOvr>
  <mc:AlternateContent xmlns:mc="http://schemas.openxmlformats.org/markup-compatibility/2006">
    <mc:Choice xmlns:p14="http://schemas.microsoft.com/office/powerpoint/2010/main" Requires="p14">
      <p:transition spd="slow" p14:dur="2500" advTm="20000">
        <p14:shred pattern="rectangl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2)">
                                      <p:cBhvr>
                                        <p:cTn id="7" dur="3000"/>
                                        <p:tgtEl>
                                          <p:spTgt spid="5"/>
                                        </p:tgtEl>
                                      </p:cBhvr>
                                    </p:animEffect>
                                  </p:childTnLst>
                                </p:cTn>
                              </p:par>
                              <p:par>
                                <p:cTn id="8" presetID="21" presetClass="entr" presetSubtype="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21" presetClass="entr" presetSubtype="2"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2)">
                                      <p:cBhvr>
                                        <p:cTn id="13" dur="3000"/>
                                        <p:tgtEl>
                                          <p:spTgt spid="9"/>
                                        </p:tgtEl>
                                      </p:cBhvr>
                                    </p:animEffect>
                                  </p:childTnLst>
                                </p:cTn>
                              </p:par>
                              <p:par>
                                <p:cTn id="14" presetID="21" presetClass="entr" presetSubtype="2"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heel(2)">
                                      <p:cBhvr>
                                        <p:cTn id="16" dur="3000"/>
                                        <p:tgtEl>
                                          <p:spTgt spid="11"/>
                                        </p:tgtEl>
                                      </p:cBhvr>
                                    </p:animEffect>
                                  </p:childTnLst>
                                </p:cTn>
                              </p:par>
                              <p:par>
                                <p:cTn id="17" presetID="21" presetClass="entr" presetSubtype="2"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heel(2)">
                                      <p:cBhvr>
                                        <p:cTn id="19" dur="3000"/>
                                        <p:tgtEl>
                                          <p:spTgt spid="13"/>
                                        </p:tgtEl>
                                      </p:cBhvr>
                                    </p:animEffect>
                                  </p:childTnLst>
                                </p:cTn>
                              </p:par>
                              <p:par>
                                <p:cTn id="20" presetID="21" presetClass="entr" presetSubtype="2"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heel(2)">
                                      <p:cBhvr>
                                        <p:cTn id="22" dur="3000"/>
                                        <p:tgtEl>
                                          <p:spTgt spid="15"/>
                                        </p:tgtEl>
                                      </p:cBhvr>
                                    </p:animEffect>
                                  </p:childTnLst>
                                </p:cTn>
                              </p:par>
                              <p:par>
                                <p:cTn id="23" presetID="21" presetClass="entr" presetSubtype="2"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heel(2)">
                                      <p:cBhvr>
                                        <p:cTn id="25" dur="3000"/>
                                        <p:tgtEl>
                                          <p:spTgt spid="17"/>
                                        </p:tgtEl>
                                      </p:cBhvr>
                                    </p:animEffect>
                                  </p:childTnLst>
                                </p:cTn>
                              </p:par>
                              <p:par>
                                <p:cTn id="26" presetID="21" presetClass="entr" presetSubtype="2"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heel(2)">
                                      <p:cBhvr>
                                        <p:cTn id="28" dur="3000"/>
                                        <p:tgtEl>
                                          <p:spTgt spid="19"/>
                                        </p:tgtEl>
                                      </p:cBhvr>
                                    </p:animEffect>
                                  </p:childTnLst>
                                </p:cTn>
                              </p:par>
                              <p:par>
                                <p:cTn id="29" presetID="13" presetClass="exit" presetSubtype="32" fill="hold" grpId="0" nodeType="withEffect">
                                  <p:stCondLst>
                                    <p:cond delay="0"/>
                                  </p:stCondLst>
                                  <p:childTnLst>
                                    <p:animEffect transition="out" filter="plus(out)">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4" presetClass="entr" presetSubtype="32"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box(out)">
                                      <p:cBhvr>
                                        <p:cTn id="34" dur="3000"/>
                                        <p:tgtEl>
                                          <p:spTgt spid="4"/>
                                        </p:tgtEl>
                                      </p:cBhvr>
                                    </p:animEffect>
                                  </p:childTnLst>
                                </p:cTn>
                              </p:par>
                              <p:par>
                                <p:cTn id="35" presetID="16" presetClass="entr" presetSubtype="42"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outHorizontal)">
                                      <p:cBhvr>
                                        <p:cTn id="37" dur="2000"/>
                                        <p:tgtEl>
                                          <p:spTgt spid="4"/>
                                        </p:tgtEl>
                                      </p:cBhvr>
                                    </p:animEffect>
                                  </p:childTnLst>
                                </p:cTn>
                              </p:par>
                            </p:childTnLst>
                          </p:cTn>
                        </p:par>
                        <p:par>
                          <p:cTn id="38" fill="hold">
                            <p:stCondLst>
                              <p:cond delay="3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14"/>
                                        </p:tgtEl>
                                        <p:attrNameLst>
                                          <p:attrName>style.visibility</p:attrName>
                                        </p:attrNameLst>
                                      </p:cBhvr>
                                      <p:to>
                                        <p:strVal val="visible"/>
                                      </p:to>
                                    </p:set>
                                    <p:animEffect transition="in" filter="fade">
                                      <p:cBhvr>
                                        <p:cTn id="41" dur="1000"/>
                                        <p:tgtEl>
                                          <p:spTgt spid="14"/>
                                        </p:tgtEl>
                                      </p:cBhvr>
                                    </p:animEffect>
                                    <p:anim calcmode="lin" valueType="num">
                                      <p:cBhvr>
                                        <p:cTn id="42" dur="1000" fill="hold"/>
                                        <p:tgtEl>
                                          <p:spTgt spid="14"/>
                                        </p:tgtEl>
                                        <p:attrNameLst>
                                          <p:attrName>ppt_x</p:attrName>
                                        </p:attrNameLst>
                                      </p:cBhvr>
                                      <p:tavLst>
                                        <p:tav tm="0">
                                          <p:val>
                                            <p:strVal val="#ppt_x-.1"/>
                                          </p:val>
                                        </p:tav>
                                        <p:tav tm="100000">
                                          <p:val>
                                            <p:strVal val="#ppt_x"/>
                                          </p:val>
                                        </p:tav>
                                      </p:tavLst>
                                    </p:anim>
                                    <p:anim calcmode="lin" valueType="num">
                                      <p:cBhvr>
                                        <p:cTn id="43"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06466820_94bb15b024_o.jpg"/>
          <p:cNvPicPr>
            <a:picLocks noChangeAspect="1"/>
          </p:cNvPicPr>
          <p:nvPr/>
        </p:nvPicPr>
        <p:blipFill>
          <a:blip r:embed="rId2" cstate="print"/>
          <a:srcRect/>
          <a:stretch>
            <a:fillRect/>
          </a:stretch>
        </p:blipFill>
        <p:spPr bwMode="auto">
          <a:xfrm>
            <a:off x="1763713" y="0"/>
            <a:ext cx="5616575" cy="5715000"/>
          </a:xfrm>
          <a:prstGeom prst="rect">
            <a:avLst/>
          </a:prstGeom>
          <a:noFill/>
          <a:ln w="9525">
            <a:noFill/>
            <a:miter lim="800000"/>
            <a:headEnd/>
            <a:tailEnd/>
          </a:ln>
        </p:spPr>
      </p:pic>
      <p:sp>
        <p:nvSpPr>
          <p:cNvPr id="5" name="4 Marco"/>
          <p:cNvSpPr/>
          <p:nvPr/>
        </p:nvSpPr>
        <p:spPr>
          <a:xfrm>
            <a:off x="0" y="0"/>
            <a:ext cx="684213" cy="5715000"/>
          </a:xfrm>
          <a:prstGeom prst="frame">
            <a:avLst>
              <a:gd name="adj1" fmla="val 32500"/>
            </a:avLst>
          </a:prstGeom>
          <a:solidFill>
            <a:schemeClr val="tx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116013" y="0"/>
            <a:ext cx="642937" cy="5715000"/>
          </a:xfrm>
          <a:prstGeom prst="frame">
            <a:avLst>
              <a:gd name="adj1" fmla="val 32500"/>
            </a:avLst>
          </a:prstGeom>
          <a:solidFill>
            <a:schemeClr val="tx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Rectángulo"/>
          <p:cNvSpPr/>
          <p:nvPr/>
        </p:nvSpPr>
        <p:spPr>
          <a:xfrm>
            <a:off x="684213" y="0"/>
            <a:ext cx="428625" cy="5715000"/>
          </a:xfrm>
          <a:prstGeom prst="rect">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Marco"/>
          <p:cNvSpPr/>
          <p:nvPr/>
        </p:nvSpPr>
        <p:spPr>
          <a:xfrm>
            <a:off x="8459788" y="0"/>
            <a:ext cx="684212" cy="5715000"/>
          </a:xfrm>
          <a:prstGeom prst="frame">
            <a:avLst>
              <a:gd name="adj1" fmla="val 34722"/>
            </a:avLst>
          </a:prstGeom>
          <a:solidFill>
            <a:schemeClr val="tx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7380288" y="0"/>
            <a:ext cx="647700" cy="5715000"/>
          </a:xfrm>
          <a:prstGeom prst="frame">
            <a:avLst>
              <a:gd name="adj1" fmla="val 34722"/>
            </a:avLst>
          </a:prstGeom>
          <a:solidFill>
            <a:schemeClr val="tx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Rectángulo"/>
          <p:cNvSpPr/>
          <p:nvPr/>
        </p:nvSpPr>
        <p:spPr>
          <a:xfrm>
            <a:off x="8027988" y="0"/>
            <a:ext cx="428625" cy="5715000"/>
          </a:xfrm>
          <a:prstGeom prst="rect">
            <a:avLst/>
          </a:prstGeom>
          <a:solidFill>
            <a:schemeClr val="tx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1763713" y="0"/>
            <a:ext cx="5616575" cy="5715000"/>
          </a:xfrm>
          <a:prstGeom prst="rect">
            <a:avLst/>
          </a:prstGeom>
          <a:solidFill>
            <a:schemeClr val="tx2">
              <a:lumMod val="7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1763713" y="4176713"/>
            <a:ext cx="6121400" cy="1538287"/>
          </a:xfrm>
          <a:prstGeom prst="rect">
            <a:avLst/>
          </a:prstGeom>
          <a:noFill/>
        </p:spPr>
        <p:txBody>
          <a:bodyPr>
            <a:spAutoFit/>
          </a:bodyPr>
          <a:lstStyle/>
          <a:p>
            <a:pPr>
              <a:defRPr/>
            </a:pPr>
            <a:r>
              <a:rPr lang="es-ES" sz="2200" b="1" dirty="0">
                <a:effectLst>
                  <a:glow rad="101600">
                    <a:schemeClr val="accent2">
                      <a:satMod val="175000"/>
                      <a:alpha val="40000"/>
                    </a:schemeClr>
                  </a:glow>
                  <a:outerShdw blurRad="38100" dist="38100" dir="2700000" algn="tl">
                    <a:srgbClr val="000000">
                      <a:alpha val="43137"/>
                    </a:srgbClr>
                  </a:outerShdw>
                </a:effectLst>
              </a:rPr>
              <a:t>Museo Arqueológico. </a:t>
            </a:r>
            <a:r>
              <a:rPr lang="es-ES" b="1" dirty="0">
                <a:effectLst>
                  <a:glow rad="101600">
                    <a:schemeClr val="accent2">
                      <a:satMod val="175000"/>
                      <a:alpha val="40000"/>
                    </a:schemeClr>
                  </a:glow>
                  <a:outerShdw blurRad="38100" dist="38100" dir="2700000" algn="tl">
                    <a:srgbClr val="000000">
                      <a:alpha val="43137"/>
                    </a:srgbClr>
                  </a:outerShdw>
                </a:effectLst>
              </a:rPr>
              <a:t>Durante la era otomana se utilizó muchas veces como hospital y más adelante como cuarteles. Fue restaurado por la administración italiana en 1913 y posteriormente como la sede del Museo Arqueológico de Rodas.</a:t>
            </a:r>
          </a:p>
        </p:txBody>
      </p:sp>
    </p:spTree>
  </p:cSld>
  <p:clrMapOvr>
    <a:masterClrMapping/>
  </p:clrMapOvr>
  <mc:AlternateContent xmlns:mc="http://schemas.openxmlformats.org/markup-compatibility/2006">
    <mc:Choice xmlns:p14="http://schemas.microsoft.com/office/powerpoint/2010/main" Requires="p14">
      <p:transition spd="slow" p14:dur="3000" advTm="28000">
        <p14:vortex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par>
                                <p:cTn id="8" presetID="2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edge">
                                      <p:cBhvr>
                                        <p:cTn id="10" dur="3000"/>
                                        <p:tgtEl>
                                          <p:spTgt spid="6"/>
                                        </p:tgtEl>
                                      </p:cBhvr>
                                    </p:animEffect>
                                  </p:childTnLst>
                                </p:cTn>
                              </p:par>
                              <p:par>
                                <p:cTn id="11" presetID="8"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in)">
                                      <p:cBhvr>
                                        <p:cTn id="13" dur="3000"/>
                                        <p:tgtEl>
                                          <p:spTgt spid="7"/>
                                        </p:tgtEl>
                                      </p:cBhvr>
                                    </p:animEffect>
                                  </p:childTnLst>
                                </p:cTn>
                              </p:par>
                              <p:par>
                                <p:cTn id="14" presetID="20"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edge">
                                      <p:cBhvr>
                                        <p:cTn id="16" dur="3000"/>
                                        <p:tgtEl>
                                          <p:spTgt spid="8"/>
                                        </p:tgtEl>
                                      </p:cBhvr>
                                    </p:animEffect>
                                  </p:childTnLst>
                                </p:cTn>
                              </p:par>
                              <p:par>
                                <p:cTn id="17" presetID="2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edge">
                                      <p:cBhvr>
                                        <p:cTn id="19" dur="3000"/>
                                        <p:tgtEl>
                                          <p:spTgt spid="9"/>
                                        </p:tgtEl>
                                      </p:cBhvr>
                                    </p:animEffect>
                                  </p:childTnLst>
                                </p:cTn>
                              </p:par>
                              <p:par>
                                <p:cTn id="20" presetID="8"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amond(in)">
                                      <p:cBhvr>
                                        <p:cTn id="22" dur="3000"/>
                                        <p:tgtEl>
                                          <p:spTgt spid="10"/>
                                        </p:tgtEl>
                                      </p:cBhvr>
                                    </p:animEffect>
                                  </p:childTnLst>
                                </p:cTn>
                              </p:par>
                              <p:par>
                                <p:cTn id="23" presetID="16" presetClass="exit" presetSubtype="37" fill="hold" grpId="0" nodeType="withEffect">
                                  <p:stCondLst>
                                    <p:cond delay="0"/>
                                  </p:stCondLst>
                                  <p:childTnLst>
                                    <p:animEffect transition="out" filter="barn(outVertical)">
                                      <p:cBhvr>
                                        <p:cTn id="24" dur="3000"/>
                                        <p:tgtEl>
                                          <p:spTgt spid="12"/>
                                        </p:tgtEl>
                                      </p:cBhvr>
                                    </p:animEffect>
                                    <p:set>
                                      <p:cBhvr>
                                        <p:cTn id="25" dur="1" fill="hold">
                                          <p:stCondLst>
                                            <p:cond delay="2999"/>
                                          </p:stCondLst>
                                        </p:cTn>
                                        <p:tgtEl>
                                          <p:spTgt spid="12"/>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fltVal val="0"/>
                                          </p:val>
                                        </p:tav>
                                        <p:tav tm="100000">
                                          <p:val>
                                            <p:strVal val="#ppt_h"/>
                                          </p:val>
                                        </p:tav>
                                      </p:tavLst>
                                    </p:anim>
                                  </p:childTnLst>
                                </p:cTn>
                              </p:par>
                              <p:par>
                                <p:cTn id="30" presetID="16" presetClass="entr" presetSubtype="21"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inVertical)">
                                      <p:cBhvr>
                                        <p:cTn id="32" dur="3000"/>
                                        <p:tgtEl>
                                          <p:spTgt spid="4"/>
                                        </p:tgtEl>
                                      </p:cBhvr>
                                    </p:animEffect>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1"/>
                                        </p:tgtEl>
                                        <p:attrNameLst>
                                          <p:attrName>style.visibility</p:attrName>
                                        </p:attrNameLst>
                                      </p:cBhvr>
                                      <p:to>
                                        <p:strVal val="visible"/>
                                      </p:to>
                                    </p:set>
                                    <p:animEffect transition="in" filter="fade">
                                      <p:cBhvr>
                                        <p:cTn id="36" dur="1000"/>
                                        <p:tgtEl>
                                          <p:spTgt spid="11"/>
                                        </p:tgtEl>
                                      </p:cBhvr>
                                    </p:animEffect>
                                    <p:anim calcmode="lin" valueType="num">
                                      <p:cBhvr>
                                        <p:cTn id="37" dur="1000" fill="hold"/>
                                        <p:tgtEl>
                                          <p:spTgt spid="11"/>
                                        </p:tgtEl>
                                        <p:attrNameLst>
                                          <p:attrName>ppt_x</p:attrName>
                                        </p:attrNameLst>
                                      </p:cBhvr>
                                      <p:tavLst>
                                        <p:tav tm="0">
                                          <p:val>
                                            <p:strVal val="#ppt_x-.1"/>
                                          </p:val>
                                        </p:tav>
                                        <p:tav tm="100000">
                                          <p:val>
                                            <p:strVal val="#ppt_x"/>
                                          </p:val>
                                        </p:tav>
                                      </p:tavLst>
                                    </p:anim>
                                    <p:anim calcmode="lin" valueType="num">
                                      <p:cBhvr>
                                        <p:cTn id="3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inza Dior.jpg"/>
          <p:cNvPicPr>
            <a:picLocks noChangeAspect="1"/>
          </p:cNvPicPr>
          <p:nvPr/>
        </p:nvPicPr>
        <p:blipFill>
          <a:blip r:embed="rId2" cstate="print"/>
          <a:srcRect/>
          <a:stretch>
            <a:fillRect/>
          </a:stretch>
        </p:blipFill>
        <p:spPr bwMode="auto">
          <a:xfrm>
            <a:off x="1908175" y="0"/>
            <a:ext cx="5327650" cy="5715000"/>
          </a:xfrm>
          <a:prstGeom prst="rect">
            <a:avLst/>
          </a:prstGeom>
          <a:noFill/>
          <a:ln w="9525">
            <a:noFill/>
            <a:miter lim="800000"/>
            <a:headEnd/>
            <a:tailEnd/>
          </a:ln>
        </p:spPr>
      </p:pic>
      <p:sp>
        <p:nvSpPr>
          <p:cNvPr id="6" name="5 Rectángulo"/>
          <p:cNvSpPr/>
          <p:nvPr/>
        </p:nvSpPr>
        <p:spPr>
          <a:xfrm>
            <a:off x="1908175" y="0"/>
            <a:ext cx="5327650" cy="5715000"/>
          </a:xfrm>
          <a:prstGeom prst="rect">
            <a:avLst/>
          </a:prstGeom>
          <a:solidFill>
            <a:schemeClr val="tx2">
              <a:lumMod val="75000"/>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7235825" y="0"/>
            <a:ext cx="1908175" cy="5715000"/>
          </a:xfrm>
          <a:prstGeom prst="rect">
            <a:avLst/>
          </a:prstGeom>
          <a:solidFill>
            <a:schemeClr val="tx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0"/>
            <a:ext cx="1908175" cy="5715000"/>
          </a:xfrm>
          <a:prstGeom prst="rect">
            <a:avLst/>
          </a:prstGeom>
          <a:solidFill>
            <a:schemeClr val="tx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250825" y="4297363"/>
            <a:ext cx="8569325" cy="1262062"/>
          </a:xfrm>
          <a:prstGeom prst="rect">
            <a:avLst/>
          </a:prstGeom>
          <a:noFill/>
        </p:spPr>
        <p:txBody>
          <a:bodyPr>
            <a:spAutoFit/>
          </a:bodyPr>
          <a:lstStyle/>
          <a:p>
            <a:pPr>
              <a:defRPr/>
            </a:pPr>
            <a:r>
              <a:rPr lang="es-ES" sz="2200" b="1" dirty="0">
                <a:effectLst>
                  <a:glow rad="101600">
                    <a:schemeClr val="accent2">
                      <a:satMod val="175000"/>
                      <a:alpha val="40000"/>
                    </a:schemeClr>
                  </a:glow>
                  <a:outerShdw blurRad="38100" dist="38100" dir="2700000" algn="tl">
                    <a:srgbClr val="000000">
                      <a:alpha val="43137"/>
                    </a:srgbClr>
                  </a:outerShdw>
                </a:effectLst>
              </a:rPr>
              <a:t>Calle </a:t>
            </a:r>
            <a:r>
              <a:rPr lang="es-ES" sz="2200" b="1" dirty="0" err="1">
                <a:effectLst>
                  <a:glow rad="101600">
                    <a:schemeClr val="accent2">
                      <a:satMod val="175000"/>
                      <a:alpha val="40000"/>
                    </a:schemeClr>
                  </a:glow>
                  <a:outerShdw blurRad="38100" dist="38100" dir="2700000" algn="tl">
                    <a:srgbClr val="000000">
                      <a:alpha val="43137"/>
                    </a:srgbClr>
                  </a:outerShdw>
                </a:effectLst>
              </a:rPr>
              <a:t>Ippoton</a:t>
            </a:r>
            <a:r>
              <a:rPr lang="es-ES" sz="2200" b="1" dirty="0">
                <a:effectLst>
                  <a:glow rad="101600">
                    <a:schemeClr val="accent2">
                      <a:satMod val="175000"/>
                      <a:alpha val="40000"/>
                    </a:schemeClr>
                  </a:glow>
                  <a:outerShdw blurRad="38100" dist="38100" dir="2700000" algn="tl">
                    <a:srgbClr val="000000">
                      <a:alpha val="43137"/>
                    </a:srgbClr>
                  </a:outerShdw>
                </a:effectLst>
              </a:rPr>
              <a:t>. </a:t>
            </a:r>
            <a:r>
              <a:rPr lang="es-ES" b="1" dirty="0">
                <a:effectLst>
                  <a:glow rad="101600">
                    <a:schemeClr val="accent2">
                      <a:satMod val="175000"/>
                      <a:alpha val="40000"/>
                    </a:schemeClr>
                  </a:glow>
                  <a:outerShdw blurRad="38100" dist="38100" dir="2700000" algn="tl">
                    <a:srgbClr val="000000">
                      <a:alpha val="43137"/>
                    </a:srgbClr>
                  </a:outerShdw>
                </a:effectLst>
              </a:rPr>
              <a:t>A la derecha e izquierda de esta calle, están las posadas de las 7 naciones que en el s. XII estableció la Orden de San Juan. Cada una de estas naciones tenía asignada la defensa de una parte de la muralla de la ciudad.</a:t>
            </a:r>
          </a:p>
        </p:txBody>
      </p:sp>
    </p:spTree>
  </p:cSld>
  <p:clrMapOvr>
    <a:masterClrMapping/>
  </p:clrMapOvr>
  <mc:AlternateContent xmlns:mc="http://schemas.openxmlformats.org/markup-compatibility/2006">
    <mc:Choice xmlns:p14="http://schemas.microsoft.com/office/powerpoint/2010/main" Requires="p14">
      <p:transition spd="slow" p14:dur="2000" advTm="28000">
        <p:comb dir="vert"/>
      </p:transition>
    </mc:Choice>
    <mc:Fallback>
      <p:transition spd="slow" advTm="28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fltVal val="0"/>
                                          </p:val>
                                        </p:tav>
                                        <p:tav tm="100000">
                                          <p:val>
                                            <p:strVal val="#ppt_w"/>
                                          </p:val>
                                        </p:tav>
                                      </p:tavLst>
                                    </p:anim>
                                    <p:anim calcmode="lin" valueType="num">
                                      <p:cBhvr>
                                        <p:cTn id="11" dur="4000" fill="hold"/>
                                        <p:tgtEl>
                                          <p:spTgt spid="4"/>
                                        </p:tgtEl>
                                        <p:attrNameLst>
                                          <p:attrName>ppt_h</p:attrName>
                                        </p:attrNameLst>
                                      </p:cBhvr>
                                      <p:tavLst>
                                        <p:tav tm="0">
                                          <p:val>
                                            <p:fltVal val="0"/>
                                          </p:val>
                                        </p:tav>
                                        <p:tav tm="100000">
                                          <p:val>
                                            <p:strVal val="#ppt_h"/>
                                          </p:val>
                                        </p:tav>
                                      </p:tavLst>
                                    </p:anim>
                                  </p:childTnLst>
                                </p:cTn>
                              </p:par>
                              <p:par>
                                <p:cTn id="12" presetID="13" presetClass="entr" presetSubtype="16" repeatCount="2000"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plus(in)">
                                      <p:cBhvr>
                                        <p:cTn id="14" dur="2000"/>
                                        <p:tgtEl>
                                          <p:spTgt spid="8"/>
                                        </p:tgtEl>
                                      </p:cBhvr>
                                    </p:animEffect>
                                  </p:childTnLst>
                                </p:cTn>
                              </p:par>
                              <p:par>
                                <p:cTn id="15" presetID="13" presetClass="entr" presetSubtype="16" repeatCount="200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plus(in)">
                                      <p:cBhvr>
                                        <p:cTn id="17" dur="2000"/>
                                        <p:tgtEl>
                                          <p:spTgt spid="9"/>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393858732_880b28998a_b.jpg"/>
          <p:cNvPicPr>
            <a:picLocks noChangeAspect="1"/>
          </p:cNvPicPr>
          <p:nvPr/>
        </p:nvPicPr>
        <p:blipFill>
          <a:blip r:embed="rId2" cstate="print"/>
          <a:srcRect/>
          <a:stretch>
            <a:fillRect/>
          </a:stretch>
        </p:blipFill>
        <p:spPr bwMode="auto">
          <a:xfrm>
            <a:off x="1979613" y="0"/>
            <a:ext cx="5184775" cy="5715000"/>
          </a:xfrm>
          <a:prstGeom prst="rect">
            <a:avLst/>
          </a:prstGeom>
          <a:noFill/>
          <a:ln w="9525">
            <a:noFill/>
            <a:miter lim="800000"/>
            <a:headEnd/>
            <a:tailEnd/>
          </a:ln>
        </p:spPr>
      </p:pic>
      <p:sp>
        <p:nvSpPr>
          <p:cNvPr id="5" name="4 Rectángulo"/>
          <p:cNvSpPr/>
          <p:nvPr/>
        </p:nvSpPr>
        <p:spPr>
          <a:xfrm>
            <a:off x="0" y="0"/>
            <a:ext cx="1979613"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164388" y="0"/>
            <a:ext cx="1979612"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979613" y="0"/>
            <a:ext cx="5184775" cy="5715000"/>
          </a:xfrm>
          <a:prstGeom prst="rect">
            <a:avLst/>
          </a:prstGeom>
          <a:solidFill>
            <a:schemeClr val="tx2">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611188" y="4370388"/>
            <a:ext cx="81375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Biblioteca Turca que alberga una interesante colección de manuscritos y pergaminos escritos en turco, árabe y persa, siendo el más significativo aquel que narra el asedio y conquista de la isla por parte de los turcos en 1522.</a:t>
            </a:r>
          </a:p>
        </p:txBody>
      </p:sp>
    </p:spTree>
  </p:cSld>
  <p:clrMapOvr>
    <a:masterClrMapping/>
  </p:clrMapOvr>
  <mc:AlternateContent xmlns:mc="http://schemas.openxmlformats.org/markup-compatibility/2006">
    <mc:Choice xmlns:p14="http://schemas.microsoft.com/office/powerpoint/2010/main" Requires="p14">
      <p:transition spd="slow" p14:dur="2000" advTm="28000">
        <p:comb dir="vert"/>
      </p:transition>
    </mc:Choice>
    <mc:Fallback>
      <p:transition spd="slow" advTm="28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13" presetClass="exit" presetSubtype="32" fill="hold" nodeType="withEffect">
                                  <p:stCondLst>
                                    <p:cond delay="0"/>
                                  </p:stCondLst>
                                  <p:childTnLst>
                                    <p:animEffect transition="out" filter="plus(out)">
                                      <p:cBhvr>
                                        <p:cTn id="12" dur="2000"/>
                                        <p:tgtEl>
                                          <p:spTgt spid="7"/>
                                        </p:tgtEl>
                                      </p:cBhvr>
                                    </p:animEffect>
                                    <p:set>
                                      <p:cBhvr>
                                        <p:cTn id="13" dur="1" fill="hold">
                                          <p:stCondLst>
                                            <p:cond delay="1999"/>
                                          </p:stCondLst>
                                        </p:cTn>
                                        <p:tgtEl>
                                          <p:spTgt spid="7"/>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out)">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68013.jpg"/>
          <p:cNvPicPr>
            <a:picLocks noChangeAspect="1"/>
          </p:cNvPicPr>
          <p:nvPr/>
        </p:nvPicPr>
        <p:blipFill>
          <a:blip r:embed="rId2" cstate="print"/>
          <a:srcRect/>
          <a:stretch>
            <a:fillRect/>
          </a:stretch>
        </p:blipFill>
        <p:spPr bwMode="auto">
          <a:xfrm>
            <a:off x="2051050" y="0"/>
            <a:ext cx="5113338" cy="5715000"/>
          </a:xfrm>
          <a:prstGeom prst="rect">
            <a:avLst/>
          </a:prstGeom>
          <a:noFill/>
          <a:ln w="9525">
            <a:noFill/>
            <a:miter lim="800000"/>
            <a:headEnd/>
            <a:tailEnd/>
          </a:ln>
        </p:spPr>
      </p:pic>
      <p:sp>
        <p:nvSpPr>
          <p:cNvPr id="5" name="4 Rectángulo"/>
          <p:cNvSpPr/>
          <p:nvPr/>
        </p:nvSpPr>
        <p:spPr>
          <a:xfrm>
            <a:off x="0" y="0"/>
            <a:ext cx="2051050" cy="5715000"/>
          </a:xfrm>
          <a:prstGeom prst="rect">
            <a:avLst/>
          </a:prstGeom>
          <a:gradFill flip="none" rotWithShape="1">
            <a:gsLst>
              <a:gs pos="0">
                <a:srgbClr val="BCBBA0">
                  <a:shade val="30000"/>
                  <a:satMod val="115000"/>
                </a:srgbClr>
              </a:gs>
              <a:gs pos="50000">
                <a:srgbClr val="BCBBA0">
                  <a:shade val="67500"/>
                  <a:satMod val="115000"/>
                </a:srgbClr>
              </a:gs>
              <a:gs pos="100000">
                <a:srgbClr val="BCBBA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164388" y="0"/>
            <a:ext cx="1979612" cy="5715000"/>
          </a:xfrm>
          <a:prstGeom prst="rect">
            <a:avLst/>
          </a:prstGeom>
          <a:gradFill flip="none" rotWithShape="1">
            <a:gsLst>
              <a:gs pos="0">
                <a:srgbClr val="BCBBA0">
                  <a:shade val="30000"/>
                  <a:satMod val="115000"/>
                </a:srgbClr>
              </a:gs>
              <a:gs pos="50000">
                <a:srgbClr val="BCBBA0">
                  <a:shade val="67500"/>
                  <a:satMod val="115000"/>
                </a:srgbClr>
              </a:gs>
              <a:gs pos="100000">
                <a:srgbClr val="BCBBA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2051050" y="0"/>
            <a:ext cx="5113338" cy="5715000"/>
          </a:xfrm>
          <a:prstGeom prst="rect">
            <a:avLst/>
          </a:prstGeom>
          <a:solidFill>
            <a:schemeClr val="tx2">
              <a:lumMod val="50000"/>
              <a:alpha val="5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2051050" y="0"/>
            <a:ext cx="5113338" cy="5715000"/>
          </a:xfrm>
          <a:prstGeom prst="rect">
            <a:avLst/>
          </a:prstGeom>
          <a:solidFill>
            <a:schemeClr val="tx2">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900113" y="4370388"/>
            <a:ext cx="72009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Palacio de los Grandes Maestros  era el centro administrativo y la “Acrópolis” de los Caballeros. Durante los primeros años de su ocupación, los turcos utilizaron el palacio como una prisión, después de la cual quedó en ruinas.</a:t>
            </a:r>
          </a:p>
        </p:txBody>
      </p:sp>
    </p:spTree>
  </p:cSld>
  <p:clrMapOvr>
    <a:masterClrMapping/>
  </p:clrMapOvr>
  <mc:AlternateContent xmlns:mc="http://schemas.openxmlformats.org/markup-compatibility/2006">
    <mc:Choice xmlns:p14="http://schemas.microsoft.com/office/powerpoint/2010/main" Requires="p14">
      <p:transition spd="slow" p14:dur="2000" advTm="28000">
        <p:comb/>
      </p:transition>
    </mc:Choice>
    <mc:Fallback>
      <p:transition spd="slow" advTm="28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16" presetClass="exit" presetSubtype="37" fill="hold" nodeType="withEffect">
                                  <p:stCondLst>
                                    <p:cond delay="0"/>
                                  </p:stCondLst>
                                  <p:childTnLst>
                                    <p:animEffect transition="out" filter="barn(outVertic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6" presetClass="exit" presetSubtype="42" fill="hold" grpId="0" nodeType="withEffect">
                                  <p:stCondLst>
                                    <p:cond delay="0"/>
                                  </p:stCondLst>
                                  <p:childTnLst>
                                    <p:animEffect transition="out" filter="barn(outHorizontal)">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4"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ox(out)">
                                      <p:cBhvr>
                                        <p:cTn id="23" dur="3000"/>
                                        <p:tgtEl>
                                          <p:spTgt spid="4"/>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leaalrSqay1qb8vpuo1_128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tumblr_leaalrSqay1qb8vpuo1_128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288" y="4657725"/>
            <a:ext cx="8424862" cy="922338"/>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Sin embargo, los italianos, que deseaban prestar al Rey Víctor Manuel y Mussolini una residencia digna cuando visitaron la isla, lo reconstruyeron. Fue terminada en 1940.</a:t>
            </a:r>
          </a:p>
        </p:txBody>
      </p:sp>
    </p:spTree>
  </p:cSld>
  <p:clrMapOvr>
    <a:masterClrMapping/>
  </p:clrMapOvr>
  <mc:AlternateContent xmlns:mc="http://schemas.openxmlformats.org/markup-compatibility/2006">
    <mc:Choice xmlns:p14="http://schemas.microsoft.com/office/powerpoint/2010/main" Requires="p14">
      <p:transition spd="slow" p14:dur="2000" advTm="23000">
        <p:comb/>
      </p:transition>
    </mc:Choice>
    <mc:Fallback>
      <p:transition spd="slow" advTm="23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ppt_w/2"/>
                                          </p:val>
                                        </p:tav>
                                        <p:tav tm="100000">
                                          <p:val>
                                            <p:strVal val="#ppt_x"/>
                                          </p:val>
                                        </p:tav>
                                      </p:tavLst>
                                    </p:anim>
                                    <p:anim calcmode="lin" valueType="num">
                                      <p:cBhvr>
                                        <p:cTn id="14" dur="3000" fill="hold"/>
                                        <p:tgtEl>
                                          <p:spTgt spid="4"/>
                                        </p:tgtEl>
                                        <p:attrNameLst>
                                          <p:attrName>ppt_y</p:attrName>
                                        </p:attrNameLst>
                                      </p:cBhvr>
                                      <p:tavLst>
                                        <p:tav tm="0">
                                          <p:val>
                                            <p:strVal val="#ppt_y"/>
                                          </p:val>
                                        </p:tav>
                                        <p:tav tm="100000">
                                          <p:val>
                                            <p:strVal val="#ppt_y"/>
                                          </p:val>
                                        </p:tav>
                                      </p:tavLst>
                                    </p:anim>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44458.jpg"/>
          <p:cNvPicPr>
            <a:picLocks noChangeAspect="1"/>
          </p:cNvPicPr>
          <p:nvPr/>
        </p:nvPicPr>
        <p:blipFill>
          <a:blip r:embed="rId2" cstate="print"/>
          <a:srcRect/>
          <a:stretch>
            <a:fillRect/>
          </a:stretch>
        </p:blipFill>
        <p:spPr bwMode="auto">
          <a:xfrm>
            <a:off x="1979613" y="0"/>
            <a:ext cx="5113337" cy="5715000"/>
          </a:xfrm>
          <a:prstGeom prst="rect">
            <a:avLst/>
          </a:prstGeom>
          <a:noFill/>
          <a:ln w="9525">
            <a:noFill/>
            <a:miter lim="800000"/>
            <a:headEnd/>
            <a:tailEnd/>
          </a:ln>
        </p:spPr>
      </p:pic>
      <p:sp>
        <p:nvSpPr>
          <p:cNvPr id="5" name="4 Rectángulo"/>
          <p:cNvSpPr/>
          <p:nvPr/>
        </p:nvSpPr>
        <p:spPr>
          <a:xfrm>
            <a:off x="0" y="0"/>
            <a:ext cx="1979613" cy="5715000"/>
          </a:xfrm>
          <a:prstGeom prst="rec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092950" y="0"/>
            <a:ext cx="2051050" cy="5715000"/>
          </a:xfrm>
          <a:prstGeom prst="rec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979613" y="0"/>
            <a:ext cx="5113337" cy="5715000"/>
          </a:xfrm>
          <a:prstGeom prst="rect">
            <a:avLst/>
          </a:prstGeom>
          <a:solidFill>
            <a:schemeClr val="tx2">
              <a:alpha val="5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1908175" y="4370388"/>
            <a:ext cx="583247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Nos adentramos en las angostas calles del Barrio Judío que merecen la pena una visita. Todo está perfectamente conservado, con sus arcos y suelos empedrados.</a:t>
            </a:r>
          </a:p>
        </p:txBody>
      </p:sp>
    </p:spTree>
  </p:cSld>
  <p:clrMapOvr>
    <a:masterClrMapping/>
  </p:clrMapOvr>
  <mc:AlternateContent xmlns:mc="http://schemas.openxmlformats.org/markup-compatibility/2006">
    <mc:Choice xmlns:p14="http://schemas.microsoft.com/office/powerpoint/2010/main" Requires="p14">
      <p:transition spd="slow" p14:dur="2000" advTm="22000">
        <p14:warp dir="i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Horizontal)">
                                      <p:cBhvr>
                                        <p:cTn id="7" dur="3000"/>
                                        <p:tgtEl>
                                          <p:spTgt spid="6"/>
                                        </p:tgtEl>
                                      </p:cBhvr>
                                    </p:animEffect>
                                  </p:childTnLst>
                                </p:cTn>
                              </p:par>
                              <p:par>
                                <p:cTn id="8" presetID="16" presetClass="entr" presetSubtype="2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xit" presetSubtype="37" fill="hold" nodeType="withEffect">
                                  <p:stCondLst>
                                    <p:cond delay="0"/>
                                  </p:stCondLst>
                                  <p:childTnLst>
                                    <p:animEffect transition="out" filter="barn(outVertic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3000"/>
                                        <p:tgtEl>
                                          <p:spTgt spid="4"/>
                                        </p:tgtEl>
                                      </p:cBhvr>
                                    </p:animEffec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imágenes-montajes-y-fotomanipulaciones-digitales-de-Caras-Ionut-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6" name="5 Imagen" descr="imágenes-montajes-y-fotomanipulaciones-digitales-de-Caras-Ionut-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539750" y="4370388"/>
            <a:ext cx="83534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casco histórico de la capital insular es uno de los centros históricos medievales mejor conservados de Europa. Su amalgama de arquitecturas bizantina y otomana y la presencia de edificios tan impresionantes como el Palacio del Gran Maestre.</a:t>
            </a:r>
          </a:p>
        </p:txBody>
      </p:sp>
    </p:spTree>
  </p:cSld>
  <p:clrMapOvr>
    <a:masterClrMapping/>
  </p:clrMapOvr>
  <mc:AlternateContent xmlns:mc="http://schemas.openxmlformats.org/markup-compatibility/2006">
    <mc:Choice xmlns:p14="http://schemas.microsoft.com/office/powerpoint/2010/main" Requires="p14">
      <p:transition spd="slow" p14:dur="2000" advTm="28000">
        <p14:warp dir="in"/>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imágenes-montajes-y-fotomanipulaciones-digitales-de-Caras-Ionut-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288" y="4370388"/>
            <a:ext cx="8497887" cy="1260475"/>
          </a:xfrm>
          <a:prstGeom prst="rect">
            <a:avLst/>
          </a:prstGeom>
          <a:noFill/>
        </p:spPr>
        <p:txBody>
          <a:bodyPr>
            <a:spAutoFit/>
          </a:bodyPr>
          <a:lstStyle/>
          <a:p>
            <a:pPr>
              <a:defRPr/>
            </a:pPr>
            <a:r>
              <a:rPr lang="es-ES" sz="2200" b="1" dirty="0">
                <a:effectLst>
                  <a:glow rad="101600">
                    <a:schemeClr val="accent2">
                      <a:satMod val="175000"/>
                      <a:alpha val="40000"/>
                    </a:schemeClr>
                  </a:glow>
                  <a:outerShdw blurRad="38100" dist="38100" dir="2700000" algn="tl">
                    <a:srgbClr val="000000">
                      <a:alpha val="43137"/>
                    </a:srgbClr>
                  </a:outerShdw>
                </a:effectLst>
              </a:rPr>
              <a:t>Plaza </a:t>
            </a:r>
            <a:r>
              <a:rPr lang="es-ES" sz="2200" b="1" dirty="0" err="1">
                <a:effectLst>
                  <a:glow rad="101600">
                    <a:schemeClr val="accent2">
                      <a:satMod val="175000"/>
                      <a:alpha val="40000"/>
                    </a:schemeClr>
                  </a:glow>
                  <a:outerShdw blurRad="38100" dist="38100" dir="2700000" algn="tl">
                    <a:srgbClr val="000000">
                      <a:alpha val="43137"/>
                    </a:srgbClr>
                  </a:outerShdw>
                </a:effectLst>
              </a:rPr>
              <a:t>Martylon</a:t>
            </a:r>
            <a:r>
              <a:rPr lang="es-ES" sz="2200" b="1" dirty="0">
                <a:effectLst>
                  <a:glow rad="101600">
                    <a:schemeClr val="accent2">
                      <a:satMod val="175000"/>
                      <a:alpha val="40000"/>
                    </a:schemeClr>
                  </a:glow>
                  <a:outerShdw blurRad="38100" dist="38100" dir="2700000" algn="tl">
                    <a:srgbClr val="000000">
                      <a:alpha val="43137"/>
                    </a:srgbClr>
                  </a:outerShdw>
                </a:effectLst>
              </a:rPr>
              <a:t> </a:t>
            </a:r>
            <a:r>
              <a:rPr lang="es-ES" sz="2200" b="1" dirty="0" err="1">
                <a:effectLst>
                  <a:glow rad="101600">
                    <a:schemeClr val="accent2">
                      <a:satMod val="175000"/>
                      <a:alpha val="40000"/>
                    </a:schemeClr>
                  </a:glow>
                  <a:outerShdw blurRad="38100" dist="38100" dir="2700000" algn="tl">
                    <a:srgbClr val="000000">
                      <a:alpha val="43137"/>
                    </a:srgbClr>
                  </a:outerShdw>
                </a:effectLst>
              </a:rPr>
              <a:t>Square</a:t>
            </a:r>
            <a:r>
              <a:rPr lang="es-ES" sz="2200" b="1" dirty="0">
                <a:effectLst>
                  <a:glow rad="101600">
                    <a:schemeClr val="accent2">
                      <a:satMod val="175000"/>
                      <a:alpha val="40000"/>
                    </a:schemeClr>
                  </a:glow>
                  <a:outerShdw blurRad="38100" dist="38100" dir="2700000" algn="tl">
                    <a:srgbClr val="000000">
                      <a:alpha val="43137"/>
                    </a:srgbClr>
                  </a:outerShdw>
                </a:effectLst>
              </a:rPr>
              <a:t>.</a:t>
            </a:r>
            <a:r>
              <a:rPr lang="es-ES" b="1" dirty="0">
                <a:effectLst>
                  <a:glow rad="101600">
                    <a:schemeClr val="accent2">
                      <a:satMod val="175000"/>
                      <a:alpha val="40000"/>
                    </a:schemeClr>
                  </a:glow>
                  <a:outerShdw blurRad="38100" dist="38100" dir="2700000" algn="tl">
                    <a:srgbClr val="000000">
                      <a:alpha val="43137"/>
                    </a:srgbClr>
                  </a:outerShdw>
                </a:effectLst>
              </a:rPr>
              <a:t> Conocida como la plaza de los Mártires Judíos porque aquí fueron reunidos por los alemanes antes de trasladarlos a los campos de concentración nazis. La plaza cuenta con una pequeña fuente rematada por tres caballitos de mar de bronce.</a:t>
            </a:r>
          </a:p>
        </p:txBody>
      </p:sp>
    </p:spTree>
  </p:cSld>
  <p:clrMapOvr>
    <a:masterClrMapping/>
  </p:clrMapOvr>
  <mc:AlternateContent xmlns:mc="http://schemas.openxmlformats.org/markup-compatibility/2006">
    <mc:Choice xmlns:p14="http://schemas.microsoft.com/office/powerpoint/2010/main" Requires="p14">
      <p:transition spd="slow" p14:dur="3000" advTm="31000">
        <p14:vortex dir="r"/>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imágenes-montajes-y-fotomanipulaciones-digitales-de-Caras-Ionut-1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827088" y="4586288"/>
            <a:ext cx="7848600" cy="984250"/>
          </a:xfrm>
          <a:prstGeom prst="rect">
            <a:avLst/>
          </a:prstGeom>
          <a:noFill/>
        </p:spPr>
        <p:txBody>
          <a:bodyPr>
            <a:spAutoFit/>
          </a:bodyPr>
          <a:lstStyle/>
          <a:p>
            <a:pPr>
              <a:defRPr/>
            </a:pPr>
            <a:r>
              <a:rPr lang="es-ES" sz="2200" b="1" dirty="0">
                <a:effectLst>
                  <a:glow rad="101600">
                    <a:schemeClr val="accent2">
                      <a:satMod val="175000"/>
                      <a:alpha val="40000"/>
                    </a:schemeClr>
                  </a:glow>
                  <a:outerShdw blurRad="38100" dist="38100" dir="2700000" algn="tl">
                    <a:srgbClr val="000000">
                      <a:alpha val="43137"/>
                    </a:srgbClr>
                  </a:outerShdw>
                </a:effectLst>
              </a:rPr>
              <a:t>Calle de Los Caballeros. </a:t>
            </a:r>
            <a:r>
              <a:rPr lang="es-ES" b="1" dirty="0">
                <a:effectLst>
                  <a:glow rad="101600">
                    <a:schemeClr val="accent2">
                      <a:satMod val="175000"/>
                      <a:alpha val="40000"/>
                    </a:schemeClr>
                  </a:glow>
                  <a:outerShdw blurRad="38100" dist="38100" dir="2700000" algn="tl">
                    <a:srgbClr val="000000">
                      <a:alpha val="43137"/>
                    </a:srgbClr>
                  </a:outerShdw>
                </a:effectLst>
              </a:rPr>
              <a:t>Aquí mismo se encuentra un punto de información turística donde nos podemos hacer con un buen mapa de la ciudad antigua y nueva de forma gratuita, para no perdernos.</a:t>
            </a:r>
          </a:p>
        </p:txBody>
      </p:sp>
    </p:spTree>
  </p:cSld>
  <p:clrMapOvr>
    <a:masterClrMapping/>
  </p:clrMapOvr>
  <mc:AlternateContent xmlns:mc="http://schemas.openxmlformats.org/markup-compatibility/2006">
    <mc:Choice xmlns:p14="http://schemas.microsoft.com/office/powerpoint/2010/main" Requires="p14">
      <p:transition spd="slow" p14:dur="2250" advTm="24000">
        <p14:ferris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5" presetClass="exit" presetSubtype="5" fill="hold" nodeType="withEffect">
                                  <p:stCondLst>
                                    <p:cond delay="0"/>
                                  </p:stCondLst>
                                  <p:childTnLst>
                                    <p:animEffect transition="out" filter="checkerboard(dow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onut Caras 1978 - Romanian professional photographer - Tutt'Art@ (5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Ionut Caras 1978 - Romanian professional photographer - Tutt'Art@ (5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84213" y="4873625"/>
            <a:ext cx="7775575"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calle es de aproximadamente 200 metros de largo y 5m. de ancho. Dentro de ella hay varias tiendas de </a:t>
            </a:r>
            <a:r>
              <a:rPr lang="es-ES" b="1" dirty="0" err="1">
                <a:effectLst>
                  <a:glow rad="101600">
                    <a:schemeClr val="accent2">
                      <a:satMod val="175000"/>
                      <a:alpha val="40000"/>
                    </a:schemeClr>
                  </a:glow>
                  <a:outerShdw blurRad="38100" dist="38100" dir="2700000" algn="tl">
                    <a:srgbClr val="000000">
                      <a:alpha val="43137"/>
                    </a:srgbClr>
                  </a:outerShdw>
                </a:effectLst>
              </a:rPr>
              <a:t>souvenirs</a:t>
            </a:r>
            <a:r>
              <a:rPr lang="es-ES" b="1" dirty="0">
                <a:effectLst>
                  <a:glow rad="101600">
                    <a:schemeClr val="accent2">
                      <a:satMod val="175000"/>
                      <a:alpha val="40000"/>
                    </a:schemeClr>
                  </a:glow>
                  <a:outerShdw blurRad="38100" dist="38100" dir="2700000" algn="tl">
                    <a:srgbClr val="000000">
                      <a:alpha val="43137"/>
                    </a:srgbClr>
                  </a:outerShdw>
                </a:effectLst>
              </a:rPr>
              <a:t> y recuerdos.</a:t>
            </a:r>
          </a:p>
        </p:txBody>
      </p:sp>
    </p:spTree>
  </p:cSld>
  <p:clrMapOvr>
    <a:masterClrMapping/>
  </p:clrMapOvr>
  <mc:AlternateContent xmlns:mc="http://schemas.openxmlformats.org/markup-compatibility/2006">
    <mc:Choice xmlns:p14="http://schemas.microsoft.com/office/powerpoint/2010/main" Requires="p14">
      <p:transition spd="slow" p14:dur="2250" advTm="19000">
        <p14:ferris dir="l"/>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4)">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7).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3" name="2 Imagen" descr="1(27).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188" y="4370388"/>
            <a:ext cx="828198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legendario ambiente nocturno de Rodas  impone su ley en la gran mayoría de las islas griegas.  A los menos amantes de la fiesta no les atraerá tanto la idea de sumergirse en el bullicio de la  abundante oferta local de pubs, bares y discotecas.</a:t>
            </a:r>
          </a:p>
        </p:txBody>
      </p:sp>
    </p:spTree>
  </p:cSld>
  <p:clrMapOvr>
    <a:masterClrMapping/>
  </p:clrMapOvr>
  <mc:AlternateContent xmlns:mc="http://schemas.openxmlformats.org/markup-compatibility/2006">
    <mc:Choice xmlns:p14="http://schemas.microsoft.com/office/powerpoint/2010/main" Requires="p14">
      <p:transition spd="slow" p14:dur="2250" advTm="28000">
        <p14:ferris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3000"/>
                                        <p:tgtEl>
                                          <p:spTgt spid="3"/>
                                        </p:tgtEl>
                                      </p:cBhvr>
                                    </p:animEffect>
                                    <p:anim calcmode="lin" valueType="num">
                                      <p:cBhvr>
                                        <p:cTn id="11" dur="3000"/>
                                        <p:tgtEl>
                                          <p:spTgt spid="3"/>
                                        </p:tgtEl>
                                        <p:attrNameLst>
                                          <p:attrName>ppt_x</p:attrName>
                                        </p:attrNameLst>
                                      </p:cBhvr>
                                      <p:tavLst>
                                        <p:tav tm="0">
                                          <p:val>
                                            <p:strVal val="ppt_x"/>
                                          </p:val>
                                        </p:tav>
                                        <p:tav tm="100000">
                                          <p:val>
                                            <p:strVal val="ppt_x"/>
                                          </p:val>
                                        </p:tav>
                                      </p:tavLst>
                                    </p:anim>
                                    <p:anim calcmode="lin" valueType="num">
                                      <p:cBhvr>
                                        <p:cTn id="12" dur="3000"/>
                                        <p:tgtEl>
                                          <p:spTgt spid="3"/>
                                        </p:tgtEl>
                                        <p:attrNameLst>
                                          <p:attrName>ppt_y</p:attrName>
                                        </p:attrNameLst>
                                      </p:cBhvr>
                                      <p:tavLst>
                                        <p:tav tm="0">
                                          <p:val>
                                            <p:strVal val="ppt_y"/>
                                          </p:val>
                                        </p:tav>
                                        <p:tav tm="100000">
                                          <p:val>
                                            <p:strVal val="ppt_y-.1"/>
                                          </p:val>
                                        </p:tav>
                                      </p:tavLst>
                                    </p:anim>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8).jpg"/>
          <p:cNvPicPr>
            <a:picLocks noGrp="1" noChangeAspect="1"/>
          </p:cNvPicPr>
          <p:nvPr isPhoto="1"/>
        </p:nvPicPr>
        <p:blipFill>
          <a:blip r:embed="rId2" cstate="print"/>
          <a:srcRect/>
          <a:stretch>
            <a:fillRect/>
          </a:stretch>
        </p:blipFill>
        <p:spPr bwMode="auto">
          <a:xfrm>
            <a:off x="0" y="-382588"/>
            <a:ext cx="9144000" cy="6408738"/>
          </a:xfrm>
          <a:prstGeom prst="rect">
            <a:avLst/>
          </a:prstGeom>
          <a:noFill/>
          <a:ln w="9525">
            <a:noFill/>
            <a:miter lim="800000"/>
            <a:headEnd/>
            <a:tailEnd/>
          </a:ln>
        </p:spPr>
      </p:pic>
      <p:pic>
        <p:nvPicPr>
          <p:cNvPr id="4" name="3 Imagen" descr="1(38).jpg"/>
          <p:cNvPicPr>
            <a:picLocks noGrp="1" noChangeAspect="1"/>
          </p:cNvPicPr>
          <p:nvPr isPhoto="1"/>
        </p:nvPicPr>
        <p:blipFill>
          <a:blip r:embed="rId2" cstate="print"/>
          <a:srcRect/>
          <a:stretch>
            <a:fillRect/>
          </a:stretch>
        </p:blipFill>
        <p:spPr bwMode="auto">
          <a:xfrm>
            <a:off x="0" y="-382588"/>
            <a:ext cx="9144000" cy="6408738"/>
          </a:xfrm>
          <a:prstGeom prst="rect">
            <a:avLst/>
          </a:prstGeom>
          <a:noFill/>
          <a:ln w="9525">
            <a:noFill/>
            <a:miter lim="800000"/>
            <a:headEnd/>
            <a:tailEnd/>
          </a:ln>
        </p:spPr>
      </p:pic>
      <p:sp>
        <p:nvSpPr>
          <p:cNvPr id="5" name="4 CuadroTexto"/>
          <p:cNvSpPr txBox="1"/>
          <p:nvPr/>
        </p:nvSpPr>
        <p:spPr>
          <a:xfrm>
            <a:off x="755650" y="4657725"/>
            <a:ext cx="77771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espíritu medieval de esta ciudad, que fue durante muchos años el bastión de la orden de los Caballeros Hospitalarios, tiene su máxima expresión en la pintoresca Calle de los Caballeros.</a:t>
            </a:r>
          </a:p>
        </p:txBody>
      </p:sp>
    </p:spTree>
  </p:cSld>
  <p:clrMapOvr>
    <a:masterClrMapping/>
  </p:clrMapOvr>
  <mc:AlternateContent xmlns:mc="http://schemas.openxmlformats.org/markup-compatibility/2006">
    <mc:Choice xmlns:p14="http://schemas.microsoft.com/office/powerpoint/2010/main" Requires="p14">
      <p:transition spd="slow" p14:dur="2250" advTm="24000">
        <p14:ferris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3000"/>
                                        <p:tgtEl>
                                          <p:spTgt spid="4"/>
                                        </p:tgtEl>
                                        <p:attrNameLst>
                                          <p:attrName>ppt_x</p:attrName>
                                        </p:attrNameLst>
                                      </p:cBhvr>
                                      <p:tavLst>
                                        <p:tav tm="0">
                                          <p:val>
                                            <p:strVal val="ppt_x"/>
                                          </p:val>
                                        </p:tav>
                                        <p:tav tm="100000">
                                          <p:val>
                                            <p:strVal val="ppt_x-.2"/>
                                          </p:val>
                                        </p:tav>
                                      </p:tavLst>
                                    </p:anim>
                                    <p:anim calcmode="lin" valueType="num">
                                      <p:cBhvr>
                                        <p:cTn id="11" dur="3000"/>
                                        <p:tgtEl>
                                          <p:spTgt spid="4"/>
                                        </p:tgtEl>
                                        <p:attrNameLst>
                                          <p:attrName>ppt_y</p:attrName>
                                        </p:attrNameLst>
                                      </p:cBhvr>
                                      <p:tavLst>
                                        <p:tav tm="0">
                                          <p:val>
                                            <p:strVal val="ppt_y"/>
                                          </p:val>
                                        </p:tav>
                                        <p:tav tm="100000">
                                          <p:val>
                                            <p:strVal val="ppt_y"/>
                                          </p:val>
                                        </p:tav>
                                      </p:tavLst>
                                    </p:anim>
                                    <p:animEffect transition="out" filter="fade">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3" name="2 Imagen" descr="1(3).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750" y="4657725"/>
            <a:ext cx="79930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Hoy, la “Isla del Sol” es destino de cientos de miles de turistas de muy variada procedencia, que la han convertido en la isla más cosmopolita de Grecia.</a:t>
            </a:r>
          </a:p>
        </p:txBody>
      </p:sp>
    </p:spTree>
  </p:cSld>
  <p:clrMapOvr>
    <a:masterClrMapping/>
  </p:clrMapOvr>
  <mc:AlternateContent xmlns:mc="http://schemas.openxmlformats.org/markup-compatibility/2006">
    <mc:Choice xmlns:p14="http://schemas.microsoft.com/office/powerpoint/2010/main" Requires="p14">
      <p:transition spd="slow" p14:dur="2250" advTm="21000">
        <p14:conveyor dir="l"/>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3000"/>
                                        <p:tgtEl>
                                          <p:spTgt spid="3"/>
                                        </p:tgtEl>
                                      </p:cBhvr>
                                    </p:animEffect>
                                    <p:anim calcmode="lin" valueType="num">
                                      <p:cBhvr>
                                        <p:cTn id="11" dur="3000"/>
                                        <p:tgtEl>
                                          <p:spTgt spid="3"/>
                                        </p:tgtEl>
                                        <p:attrNameLst>
                                          <p:attrName>ppt_x</p:attrName>
                                        </p:attrNameLst>
                                      </p:cBhvr>
                                      <p:tavLst>
                                        <p:tav tm="0">
                                          <p:val>
                                            <p:strVal val="ppt_x"/>
                                          </p:val>
                                        </p:tav>
                                        <p:tav tm="100000">
                                          <p:val>
                                            <p:strVal val="ppt_x"/>
                                          </p:val>
                                        </p:tav>
                                      </p:tavLst>
                                    </p:anim>
                                    <p:anim calcmode="lin" valueType="num">
                                      <p:cBhvr>
                                        <p:cTn id="12" dur="3000"/>
                                        <p:tgtEl>
                                          <p:spTgt spid="3"/>
                                        </p:tgtEl>
                                        <p:attrNameLst>
                                          <p:attrName>ppt_y</p:attrName>
                                        </p:attrNameLst>
                                      </p:cBhvr>
                                      <p:tavLst>
                                        <p:tav tm="0">
                                          <p:val>
                                            <p:strVal val="ppt_y"/>
                                          </p:val>
                                        </p:tav>
                                        <p:tav tm="100000">
                                          <p:val>
                                            <p:strVal val="ppt_y-.1"/>
                                          </p:val>
                                        </p:tav>
                                      </p:tavLst>
                                    </p:anim>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50" presetClass="entr" presetSubtype="0" decel="10000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3000" fill="hold"/>
                                        <p:tgtEl>
                                          <p:spTgt spid="2"/>
                                        </p:tgtEl>
                                        <p:attrNameLst>
                                          <p:attrName>ppt_w</p:attrName>
                                        </p:attrNameLst>
                                      </p:cBhvr>
                                      <p:tavLst>
                                        <p:tav tm="0">
                                          <p:val>
                                            <p:strVal val="#ppt_w+.3"/>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animEffect transition="in" filter="fade">
                                      <p:cBhvr>
                                        <p:cTn id="22" dur="3000"/>
                                        <p:tgtEl>
                                          <p:spTgt spid="2"/>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cstate="print"/>
          <a:srcRect/>
          <a:stretch>
            <a:fillRect/>
          </a:stretch>
        </p:blipFill>
        <p:spPr bwMode="auto">
          <a:xfrm>
            <a:off x="0" y="-455613"/>
            <a:ext cx="9144000" cy="6481763"/>
          </a:xfrm>
          <a:prstGeom prst="rect">
            <a:avLst/>
          </a:prstGeom>
          <a:noFill/>
          <a:ln w="9525">
            <a:noFill/>
            <a:miter lim="800000"/>
            <a:headEnd/>
            <a:tailEnd/>
          </a:ln>
        </p:spPr>
      </p:pic>
      <p:pic>
        <p:nvPicPr>
          <p:cNvPr id="3" name="2 Imagen" descr="1(7).jpg"/>
          <p:cNvPicPr>
            <a:picLocks noGrp="1" noChangeAspect="1"/>
          </p:cNvPicPr>
          <p:nvPr isPhoto="1"/>
        </p:nvPicPr>
        <p:blipFill>
          <a:blip r:embed="rId2" cstate="print"/>
          <a:srcRect/>
          <a:stretch>
            <a:fillRect/>
          </a:stretch>
        </p:blipFill>
        <p:spPr bwMode="auto">
          <a:xfrm>
            <a:off x="0" y="-455613"/>
            <a:ext cx="9144000" cy="6481763"/>
          </a:xfrm>
          <a:prstGeom prst="rect">
            <a:avLst/>
          </a:prstGeom>
          <a:noFill/>
          <a:ln w="9525">
            <a:noFill/>
            <a:miter lim="800000"/>
            <a:headEnd/>
            <a:tailEnd/>
          </a:ln>
        </p:spPr>
      </p:pic>
      <p:sp>
        <p:nvSpPr>
          <p:cNvPr id="4" name="3 CuadroTexto"/>
          <p:cNvSpPr txBox="1"/>
          <p:nvPr/>
        </p:nvSpPr>
        <p:spPr>
          <a:xfrm>
            <a:off x="395288" y="4945063"/>
            <a:ext cx="8497887" cy="646112"/>
          </a:xfrm>
          <a:prstGeom prst="rect">
            <a:avLst/>
          </a:prstGeom>
          <a:noFill/>
        </p:spPr>
        <p:txBody>
          <a:bodyPr>
            <a:spAutoFit/>
          </a:bodyPr>
          <a:lstStyle/>
          <a:p>
            <a:r>
              <a:rPr lang="es-ES" b="1" dirty="0">
                <a:effectLst>
                  <a:glow rad="101600">
                    <a:srgbClr val="C00000">
                      <a:alpha val="60000"/>
                    </a:srgbClr>
                  </a:glow>
                  <a:outerShdw blurRad="38100" dist="38100" dir="2700000" algn="tl">
                    <a:srgbClr val="1F497D"/>
                  </a:outerShdw>
                </a:effectLst>
              </a:rPr>
              <a:t>En el puerto también podemos disfrutar de tres bellos molinos, mantenidos y reformados que eran utilizados para moler el grano que traían los barcos. </a:t>
            </a:r>
            <a:endParaRPr lang="es-ES"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1000">
        <p14:conveyor dir="l"/>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3000"/>
                                        <p:tgtEl>
                                          <p:spTgt spid="3"/>
                                        </p:tgtEl>
                                      </p:cBhvr>
                                    </p:animEffect>
                                    <p:anim calcmode="lin" valueType="num">
                                      <p:cBhvr>
                                        <p:cTn id="11" dur="3000"/>
                                        <p:tgtEl>
                                          <p:spTgt spid="3"/>
                                        </p:tgtEl>
                                        <p:attrNameLst>
                                          <p:attrName>ppt_x</p:attrName>
                                        </p:attrNameLst>
                                      </p:cBhvr>
                                      <p:tavLst>
                                        <p:tav tm="0">
                                          <p:val>
                                            <p:strVal val="ppt_x"/>
                                          </p:val>
                                        </p:tav>
                                        <p:tav tm="100000">
                                          <p:val>
                                            <p:strVal val="ppt_x"/>
                                          </p:val>
                                        </p:tav>
                                      </p:tavLst>
                                    </p:anim>
                                    <p:anim calcmode="lin" valueType="num">
                                      <p:cBhvr>
                                        <p:cTn id="12" dur="3000"/>
                                        <p:tgtEl>
                                          <p:spTgt spid="3"/>
                                        </p:tgtEl>
                                        <p:attrNameLst>
                                          <p:attrName>ppt_y</p:attrName>
                                        </p:attrNameLst>
                                      </p:cBhvr>
                                      <p:tavLst>
                                        <p:tav tm="0">
                                          <p:val>
                                            <p:strVal val="ppt_y"/>
                                          </p:val>
                                        </p:tav>
                                        <p:tav tm="100000">
                                          <p:val>
                                            <p:strVal val="ppt_y-.1"/>
                                          </p:val>
                                        </p:tav>
                                      </p:tavLst>
                                    </p:anim>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iterate type="lt">
                                    <p:tmPct val="0"/>
                                  </p:iterate>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iterate type="lt">
                                    <p:tmPct val="0"/>
                                  </p:iterate>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cstate="print"/>
          <a:srcRect/>
          <a:stretch>
            <a:fillRect/>
          </a:stretch>
        </p:blipFill>
        <p:spPr bwMode="auto">
          <a:xfrm>
            <a:off x="0" y="-455613"/>
            <a:ext cx="9144000" cy="6553201"/>
          </a:xfrm>
          <a:prstGeom prst="rect">
            <a:avLst/>
          </a:prstGeom>
          <a:noFill/>
          <a:ln w="9525">
            <a:noFill/>
            <a:miter lim="800000"/>
            <a:headEnd/>
            <a:tailEnd/>
          </a:ln>
        </p:spPr>
      </p:pic>
      <p:pic>
        <p:nvPicPr>
          <p:cNvPr id="3" name="2 Imagen" descr="1(5).jpg"/>
          <p:cNvPicPr>
            <a:picLocks noGrp="1" noChangeAspect="1"/>
          </p:cNvPicPr>
          <p:nvPr isPhoto="1"/>
        </p:nvPicPr>
        <p:blipFill>
          <a:blip r:embed="rId2" cstate="print"/>
          <a:srcRect/>
          <a:stretch>
            <a:fillRect/>
          </a:stretch>
        </p:blipFill>
        <p:spPr bwMode="auto">
          <a:xfrm>
            <a:off x="0" y="-455613"/>
            <a:ext cx="9144000" cy="6553201"/>
          </a:xfrm>
          <a:prstGeom prst="rect">
            <a:avLst/>
          </a:prstGeom>
          <a:noFill/>
          <a:ln w="9525">
            <a:noFill/>
            <a:miter lim="800000"/>
            <a:headEnd/>
            <a:tailEnd/>
          </a:ln>
        </p:spPr>
      </p:pic>
      <p:sp>
        <p:nvSpPr>
          <p:cNvPr id="4" name="3 CuadroTexto"/>
          <p:cNvSpPr txBox="1"/>
          <p:nvPr/>
        </p:nvSpPr>
        <p:spPr>
          <a:xfrm>
            <a:off x="323850" y="5160963"/>
            <a:ext cx="8496300" cy="36988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fuerte de San Nicolás, del siglo XV, y el faro cierran el puerto por el Norte.</a:t>
            </a:r>
          </a:p>
        </p:txBody>
      </p:sp>
    </p:spTree>
  </p:cSld>
  <p:clrMapOvr>
    <a:masterClrMapping/>
  </p:clrMapOvr>
  <mc:AlternateContent xmlns:mc="http://schemas.openxmlformats.org/markup-compatibility/2006">
    <mc:Choice xmlns:p14="http://schemas.microsoft.com/office/powerpoint/2010/main" Requires="p14">
      <p:transition spd="slow" p14:dur="3000" advTm="15000">
        <p14:vortex dir="r"/>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3000"/>
                                        <p:tgtEl>
                                          <p:spTgt spid="3"/>
                                        </p:tgtEl>
                                      </p:cBhvr>
                                    </p:animEffect>
                                    <p:anim calcmode="lin" valueType="num">
                                      <p:cBhvr>
                                        <p:cTn id="11" dur="3000"/>
                                        <p:tgtEl>
                                          <p:spTgt spid="3"/>
                                        </p:tgtEl>
                                        <p:attrNameLst>
                                          <p:attrName>ppt_x</p:attrName>
                                        </p:attrNameLst>
                                      </p:cBhvr>
                                      <p:tavLst>
                                        <p:tav tm="0">
                                          <p:val>
                                            <p:strVal val="ppt_x"/>
                                          </p:val>
                                        </p:tav>
                                        <p:tav tm="100000">
                                          <p:val>
                                            <p:strVal val="ppt_x"/>
                                          </p:val>
                                        </p:tav>
                                      </p:tavLst>
                                    </p:anim>
                                    <p:anim calcmode="lin" valueType="num">
                                      <p:cBhvr>
                                        <p:cTn id="12" dur="3000"/>
                                        <p:tgtEl>
                                          <p:spTgt spid="3"/>
                                        </p:tgtEl>
                                        <p:attrNameLst>
                                          <p:attrName>ppt_y</p:attrName>
                                        </p:attrNameLst>
                                      </p:cBhvr>
                                      <p:tavLst>
                                        <p:tav tm="0">
                                          <p:val>
                                            <p:strVal val="ppt_y"/>
                                          </p:val>
                                        </p:tav>
                                        <p:tav tm="100000">
                                          <p:val>
                                            <p:strVal val="ppt_y-.1"/>
                                          </p:val>
                                        </p:tav>
                                      </p:tavLst>
                                    </p:anim>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50" presetClass="entr" presetSubtype="0" decel="10000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3000" fill="hold"/>
                                        <p:tgtEl>
                                          <p:spTgt spid="2"/>
                                        </p:tgtEl>
                                        <p:attrNameLst>
                                          <p:attrName>ppt_w</p:attrName>
                                        </p:attrNameLst>
                                      </p:cBhvr>
                                      <p:tavLst>
                                        <p:tav tm="0">
                                          <p:val>
                                            <p:strVal val="#ppt_w+.3"/>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animEffect transition="in" filter="fade">
                                      <p:cBhvr>
                                        <p:cTn id="22" dur="3000"/>
                                        <p:tgtEl>
                                          <p:spTgt spid="2"/>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cstate="print"/>
          <a:srcRect/>
          <a:stretch>
            <a:fillRect/>
          </a:stretch>
        </p:blipFill>
        <p:spPr bwMode="auto">
          <a:xfrm>
            <a:off x="0" y="-527050"/>
            <a:ext cx="9144000" cy="6553200"/>
          </a:xfrm>
          <a:prstGeom prst="rect">
            <a:avLst/>
          </a:prstGeom>
          <a:noFill/>
          <a:ln w="9525">
            <a:noFill/>
            <a:miter lim="800000"/>
            <a:headEnd/>
            <a:tailEnd/>
          </a:ln>
        </p:spPr>
      </p:pic>
      <p:pic>
        <p:nvPicPr>
          <p:cNvPr id="3" name="2 Imagen" descr="1(13).jpg"/>
          <p:cNvPicPr>
            <a:picLocks noGrp="1" noChangeAspect="1"/>
          </p:cNvPicPr>
          <p:nvPr isPhoto="1"/>
        </p:nvPicPr>
        <p:blipFill>
          <a:blip r:embed="rId2" cstate="print"/>
          <a:srcRect/>
          <a:stretch>
            <a:fillRect/>
          </a:stretch>
        </p:blipFill>
        <p:spPr bwMode="auto">
          <a:xfrm>
            <a:off x="0" y="-527050"/>
            <a:ext cx="9144000" cy="6553200"/>
          </a:xfrm>
          <a:prstGeom prst="rect">
            <a:avLst/>
          </a:prstGeom>
          <a:noFill/>
          <a:ln w="9525">
            <a:noFill/>
            <a:miter lim="800000"/>
            <a:headEnd/>
            <a:tailEnd/>
          </a:ln>
        </p:spPr>
      </p:pic>
      <p:sp>
        <p:nvSpPr>
          <p:cNvPr id="5" name="4 CuadroTexto"/>
          <p:cNvSpPr txBox="1"/>
          <p:nvPr/>
        </p:nvSpPr>
        <p:spPr>
          <a:xfrm>
            <a:off x="971550" y="4945063"/>
            <a:ext cx="7561263"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A lo largo del muelle de Mandarais hay un montón de agencias que hacen salidas en barco a algunas islas cercanas.</a:t>
            </a:r>
          </a:p>
        </p:txBody>
      </p:sp>
    </p:spTree>
  </p:cSld>
  <p:clrMapOvr>
    <a:masterClrMapping/>
  </p:clrMapOvr>
  <mc:AlternateContent xmlns:mc="http://schemas.openxmlformats.org/markup-compatibility/2006">
    <mc:Choice xmlns:p14="http://schemas.microsoft.com/office/powerpoint/2010/main" Requires="p14">
      <p:transition spd="slow" p14:dur="2250" advTm="18000">
        <p14:prism isContent="1"/>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50" presetClass="exit" presetSubtype="0" accel="100000" fill="hold" nodeType="withEffect">
                                  <p:stCondLst>
                                    <p:cond delay="0"/>
                                  </p:stCondLst>
                                  <p:childTnLst>
                                    <p:anim calcmode="lin" valueType="num">
                                      <p:cBhvr>
                                        <p:cTn id="10" dur="3000"/>
                                        <p:tgtEl>
                                          <p:spTgt spid="3"/>
                                        </p:tgtEl>
                                        <p:attrNameLst>
                                          <p:attrName>ppt_w</p:attrName>
                                        </p:attrNameLst>
                                      </p:cBhvr>
                                      <p:tavLst>
                                        <p:tav tm="0">
                                          <p:val>
                                            <p:strVal val="ppt_w"/>
                                          </p:val>
                                        </p:tav>
                                        <p:tav tm="100000">
                                          <p:val>
                                            <p:strVal val="ppt_w+.3"/>
                                          </p:val>
                                        </p:tav>
                                      </p:tavLst>
                                    </p:anim>
                                    <p:anim calcmode="lin" valueType="num">
                                      <p:cBhvr>
                                        <p:cTn id="11" dur="3000"/>
                                        <p:tgtEl>
                                          <p:spTgt spid="3"/>
                                        </p:tgtEl>
                                        <p:attrNameLst>
                                          <p:attrName>ppt_h</p:attrName>
                                        </p:attrNameLst>
                                      </p:cBhvr>
                                      <p:tavLst>
                                        <p:tav tm="0">
                                          <p:val>
                                            <p:strVal val="ppt_h"/>
                                          </p:val>
                                        </p:tav>
                                        <p:tav tm="100000">
                                          <p:val>
                                            <p:strVal val="ppt_h"/>
                                          </p:val>
                                        </p:tav>
                                      </p:tavLst>
                                    </p:anim>
                                    <p:animEffect transition="out" filter="fade">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cstate="print"/>
          <a:srcRect/>
          <a:stretch>
            <a:fillRect/>
          </a:stretch>
        </p:blipFill>
        <p:spPr bwMode="auto">
          <a:xfrm>
            <a:off x="0" y="-671513"/>
            <a:ext cx="9144000" cy="6386513"/>
          </a:xfrm>
          <a:prstGeom prst="rect">
            <a:avLst/>
          </a:prstGeom>
          <a:noFill/>
          <a:ln w="9525">
            <a:noFill/>
            <a:miter lim="800000"/>
            <a:headEnd/>
            <a:tailEnd/>
          </a:ln>
        </p:spPr>
      </p:pic>
      <p:pic>
        <p:nvPicPr>
          <p:cNvPr id="3" name="2 Imagen" descr="1(14).jpg"/>
          <p:cNvPicPr>
            <a:picLocks noGrp="1" noChangeAspect="1"/>
          </p:cNvPicPr>
          <p:nvPr isPhoto="1"/>
        </p:nvPicPr>
        <p:blipFill>
          <a:blip r:embed="rId2" cstate="print"/>
          <a:srcRect/>
          <a:stretch>
            <a:fillRect/>
          </a:stretch>
        </p:blipFill>
        <p:spPr bwMode="auto">
          <a:xfrm>
            <a:off x="0" y="-671513"/>
            <a:ext cx="9144000" cy="6386513"/>
          </a:xfrm>
          <a:prstGeom prst="rect">
            <a:avLst/>
          </a:prstGeom>
          <a:noFill/>
          <a:ln w="9525">
            <a:noFill/>
            <a:miter lim="800000"/>
            <a:headEnd/>
            <a:tailEnd/>
          </a:ln>
        </p:spPr>
      </p:pic>
      <p:sp>
        <p:nvSpPr>
          <p:cNvPr id="4" name="3 CuadroTexto"/>
          <p:cNvSpPr txBox="1"/>
          <p:nvPr/>
        </p:nvSpPr>
        <p:spPr>
          <a:xfrm>
            <a:off x="611188" y="4657725"/>
            <a:ext cx="813593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En los alrededores del puerto es posible también acercarse al excelente acuario local y aprender un poco sobre la fauna marina propia de esta zona del Egeo.</a:t>
            </a:r>
          </a:p>
        </p:txBody>
      </p:sp>
    </p:spTree>
  </p:cSld>
  <p:clrMapOvr>
    <a:masterClrMapping/>
  </p:clrMapOvr>
  <mc:AlternateContent xmlns:mc="http://schemas.openxmlformats.org/markup-compatibility/2006">
    <mc:Choice xmlns:p14="http://schemas.microsoft.com/office/powerpoint/2010/main" Requires="p14">
      <p:transition spd="slow" p14:dur="2250" advTm="21000">
        <p14:prism isContent="1"/>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3000"/>
                                        <p:tgtEl>
                                          <p:spTgt spid="3"/>
                                        </p:tgtEl>
                                        <p:attrNameLst>
                                          <p:attrName>ppt_x</p:attrName>
                                        </p:attrNameLst>
                                      </p:cBhvr>
                                      <p:tavLst>
                                        <p:tav tm="0">
                                          <p:val>
                                            <p:strVal val="ppt_x"/>
                                          </p:val>
                                        </p:tav>
                                        <p:tav tm="100000">
                                          <p:val>
                                            <p:strVal val="ppt_x-.2"/>
                                          </p:val>
                                        </p:tav>
                                      </p:tavLst>
                                    </p:anim>
                                    <p:anim calcmode="lin" valueType="num">
                                      <p:cBhvr>
                                        <p:cTn id="11" dur="3000"/>
                                        <p:tgtEl>
                                          <p:spTgt spid="3"/>
                                        </p:tgtEl>
                                        <p:attrNameLst>
                                          <p:attrName>ppt_y</p:attrName>
                                        </p:attrNameLst>
                                      </p:cBhvr>
                                      <p:tavLst>
                                        <p:tav tm="0">
                                          <p:val>
                                            <p:strVal val="ppt_y"/>
                                          </p:val>
                                        </p:tav>
                                        <p:tav tm="100000">
                                          <p:val>
                                            <p:strVal val="ppt_y"/>
                                          </p:val>
                                        </p:tav>
                                      </p:tavLst>
                                    </p:anim>
                                    <p:animEffect transition="out" filter="fade">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3).jpg"/>
          <p:cNvPicPr>
            <a:picLocks noGrp="1" noChangeAspect="1"/>
          </p:cNvPicPr>
          <p:nvPr isPhoto="1"/>
        </p:nvPicPr>
        <p:blipFill>
          <a:blip r:embed="rId2" cstate="print"/>
          <a:srcRect/>
          <a:stretch>
            <a:fillRect/>
          </a:stretch>
        </p:blipFill>
        <p:spPr bwMode="auto">
          <a:xfrm>
            <a:off x="0" y="-382588"/>
            <a:ext cx="9144000" cy="6097588"/>
          </a:xfrm>
          <a:prstGeom prst="rect">
            <a:avLst/>
          </a:prstGeom>
          <a:noFill/>
          <a:ln w="9525">
            <a:noFill/>
            <a:miter lim="800000"/>
            <a:headEnd/>
            <a:tailEnd/>
          </a:ln>
        </p:spPr>
      </p:pic>
      <p:pic>
        <p:nvPicPr>
          <p:cNvPr id="3" name="2 Imagen" descr="1(73).jpg"/>
          <p:cNvPicPr>
            <a:picLocks noGrp="1" noChangeAspect="1"/>
          </p:cNvPicPr>
          <p:nvPr isPhoto="1"/>
        </p:nvPicPr>
        <p:blipFill>
          <a:blip r:embed="rId2" cstate="print"/>
          <a:srcRect/>
          <a:stretch>
            <a:fillRect/>
          </a:stretch>
        </p:blipFill>
        <p:spPr bwMode="auto">
          <a:xfrm>
            <a:off x="0" y="-382588"/>
            <a:ext cx="9144000" cy="6097588"/>
          </a:xfrm>
          <a:prstGeom prst="rect">
            <a:avLst/>
          </a:prstGeom>
          <a:noFill/>
          <a:ln w="9525">
            <a:noFill/>
            <a:miter lim="800000"/>
            <a:headEnd/>
            <a:tailEnd/>
          </a:ln>
        </p:spPr>
      </p:pic>
      <p:sp>
        <p:nvSpPr>
          <p:cNvPr id="4" name="3 CuadroTexto"/>
          <p:cNvSpPr txBox="1"/>
          <p:nvPr/>
        </p:nvSpPr>
        <p:spPr>
          <a:xfrm>
            <a:off x="250825" y="4081463"/>
            <a:ext cx="8713788" cy="147796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No solo de historia y patrimonio presume Rodas. La isla del Dodecaneso, emerge asimismo como un destino vacacional de primer orden por las espectaculares playas en el Mar Egeo, que ofrece al viajero. Tiene más de 300 días al año con sol. De ahí su innata adoración al dios Helios desde tiempos remotos.</a:t>
            </a:r>
          </a:p>
        </p:txBody>
      </p:sp>
    </p:spTree>
  </p:cSld>
  <p:clrMapOvr>
    <a:masterClrMapping/>
  </p:clrMapOvr>
  <mc:AlternateContent xmlns:mc="http://schemas.openxmlformats.org/markup-compatibility/2006">
    <mc:Choice xmlns:p14="http://schemas.microsoft.com/office/powerpoint/2010/main" Requires="p14">
      <p:transition spd="slow" p14:dur="2250" advTm="36000">
        <p14:window dir="vert"/>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16"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ppt_w"/>
                                          </p:val>
                                        </p:tav>
                                      </p:tavLst>
                                    </p:anim>
                                    <p:anim calcmode="lin" valueType="num">
                                      <p:cBhvr>
                                        <p:cTn id="7" dur="3000"/>
                                        <p:tgtEl>
                                          <p:spTgt spid="3"/>
                                        </p:tgtEl>
                                        <p:attrNameLst>
                                          <p:attrName>ppt_h</p:attrName>
                                        </p:attrNameLst>
                                      </p:cBhvr>
                                      <p:tavLst>
                                        <p:tav tm="0">
                                          <p:val>
                                            <p:strVal val="ppt_h"/>
                                          </p:val>
                                        </p:tav>
                                        <p:tav tm="100000">
                                          <p:val>
                                            <p:strVal val="4*ppt_h"/>
                                          </p:val>
                                        </p:tav>
                                      </p:tavLst>
                                    </p:anim>
                                    <p:set>
                                      <p:cBhvr>
                                        <p:cTn id="8" dur="1" fill="hold">
                                          <p:stCondLst>
                                            <p:cond delay="2999"/>
                                          </p:stCondLst>
                                        </p:cTn>
                                        <p:tgtEl>
                                          <p:spTgt spid="3"/>
                                        </p:tgtEl>
                                        <p:attrNameLst>
                                          <p:attrName>style.visibility</p:attrName>
                                        </p:attrNameLst>
                                      </p:cBhvr>
                                      <p:to>
                                        <p:strVal val="hidden"/>
                                      </p:to>
                                    </p:set>
                                  </p:childTnLst>
                                </p:cTn>
                              </p:par>
                              <p:par>
                                <p:cTn id="9" presetID="47" presetClass="exit" presetSubtype="0" fill="hold" nodeType="withEffect">
                                  <p:stCondLst>
                                    <p:cond delay="0"/>
                                  </p:stCondLst>
                                  <p:childTnLst>
                                    <p:animEffect transition="out" filter="fade">
                                      <p:cBhvr>
                                        <p:cTn id="10" dur="3000"/>
                                        <p:tgtEl>
                                          <p:spTgt spid="3"/>
                                        </p:tgtEl>
                                      </p:cBhvr>
                                    </p:animEffect>
                                    <p:anim calcmode="lin" valueType="num">
                                      <p:cBhvr>
                                        <p:cTn id="11" dur="3000"/>
                                        <p:tgtEl>
                                          <p:spTgt spid="3"/>
                                        </p:tgtEl>
                                        <p:attrNameLst>
                                          <p:attrName>ppt_x</p:attrName>
                                        </p:attrNameLst>
                                      </p:cBhvr>
                                      <p:tavLst>
                                        <p:tav tm="0">
                                          <p:val>
                                            <p:strVal val="ppt_x"/>
                                          </p:val>
                                        </p:tav>
                                        <p:tav tm="100000">
                                          <p:val>
                                            <p:strVal val="ppt_x"/>
                                          </p:val>
                                        </p:tav>
                                      </p:tavLst>
                                    </p:anim>
                                    <p:anim calcmode="lin" valueType="num">
                                      <p:cBhvr>
                                        <p:cTn id="12" dur="3000"/>
                                        <p:tgtEl>
                                          <p:spTgt spid="3"/>
                                        </p:tgtEl>
                                        <p:attrNameLst>
                                          <p:attrName>ppt_y</p:attrName>
                                        </p:attrNameLst>
                                      </p:cBhvr>
                                      <p:tavLst>
                                        <p:tav tm="0">
                                          <p:val>
                                            <p:strVal val="ppt_y"/>
                                          </p:val>
                                        </p:tav>
                                        <p:tav tm="100000">
                                          <p:val>
                                            <p:strVal val="ppt_y-.1"/>
                                          </p:val>
                                        </p:tav>
                                      </p:tavLst>
                                    </p:anim>
                                    <p:set>
                                      <p:cBhvr>
                                        <p:cTn id="13" dur="1" fill="hold">
                                          <p:stCondLst>
                                            <p:cond delay="2999"/>
                                          </p:stCondLst>
                                        </p:cTn>
                                        <p:tgtEl>
                                          <p:spTgt spid="3"/>
                                        </p:tgtEl>
                                        <p:attrNameLst>
                                          <p:attrName>style.visibility</p:attrName>
                                        </p:attrNameLst>
                                      </p:cBhvr>
                                      <p:to>
                                        <p:strVal val="hidden"/>
                                      </p:to>
                                    </p:set>
                                  </p:childTnLst>
                                </p:cTn>
                              </p:par>
                              <p:par>
                                <p:cTn id="14" presetID="42" presetClass="entr" presetSubtype="0" fill="hold" nodeType="withEffect">
                                  <p:stCondLst>
                                    <p:cond delay="0"/>
                                  </p:stCondLst>
                                  <p:iterate type="lt">
                                    <p:tmPct val="0"/>
                                  </p:iterate>
                                  <p:childTnLst>
                                    <p:set>
                                      <p:cBhvr>
                                        <p:cTn id="15" dur="1" fill="hold">
                                          <p:stCondLst>
                                            <p:cond delay="0"/>
                                          </p:stCondLst>
                                        </p:cTn>
                                        <p:tgtEl>
                                          <p:spTgt spid="2"/>
                                        </p:tgtEl>
                                        <p:attrNameLst>
                                          <p:attrName>style.visibility</p:attrName>
                                        </p:attrNameLst>
                                      </p:cBhvr>
                                      <p:to>
                                        <p:strVal val="visible"/>
                                      </p:to>
                                    </p:set>
                                    <p:animEffect transition="in" filter="fade">
                                      <p:cBhvr>
                                        <p:cTn id="16" dur="3500"/>
                                        <p:tgtEl>
                                          <p:spTgt spid="2"/>
                                        </p:tgtEl>
                                      </p:cBhvr>
                                    </p:animEffect>
                                    <p:anim calcmode="lin" valueType="num">
                                      <p:cBhvr>
                                        <p:cTn id="17" dur="3500" fill="hold"/>
                                        <p:tgtEl>
                                          <p:spTgt spid="2"/>
                                        </p:tgtEl>
                                        <p:attrNameLst>
                                          <p:attrName>ppt_x</p:attrName>
                                        </p:attrNameLst>
                                      </p:cBhvr>
                                      <p:tavLst>
                                        <p:tav tm="0">
                                          <p:val>
                                            <p:strVal val="#ppt_x"/>
                                          </p:val>
                                        </p:tav>
                                        <p:tav tm="100000">
                                          <p:val>
                                            <p:strVal val="#ppt_x"/>
                                          </p:val>
                                        </p:tav>
                                      </p:tavLst>
                                    </p:anim>
                                    <p:anim calcmode="lin" valueType="num">
                                      <p:cBhvr>
                                        <p:cTn id="18" dur="3500" fill="hold"/>
                                        <p:tgtEl>
                                          <p:spTgt spid="2"/>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0"/>
                                  </p:stCondLst>
                                  <p:iterate type="lt">
                                    <p:tmPct val="0"/>
                                  </p:iterate>
                                  <p:childTnLst>
                                    <p:set>
                                      <p:cBhvr>
                                        <p:cTn id="20" dur="1" fill="hold">
                                          <p:stCondLst>
                                            <p:cond delay="0"/>
                                          </p:stCondLst>
                                        </p:cTn>
                                        <p:tgtEl>
                                          <p:spTgt spid="2"/>
                                        </p:tgtEl>
                                        <p:attrNameLst>
                                          <p:attrName>style.visibility</p:attrName>
                                        </p:attrNameLst>
                                      </p:cBhvr>
                                      <p:to>
                                        <p:strVal val="visible"/>
                                      </p:to>
                                    </p:set>
                                    <p:anim calcmode="lin" valueType="num">
                                      <p:cBhvr>
                                        <p:cTn id="21" dur="3500" fill="hold"/>
                                        <p:tgtEl>
                                          <p:spTgt spid="2"/>
                                        </p:tgtEl>
                                        <p:attrNameLst>
                                          <p:attrName>ppt_w</p:attrName>
                                        </p:attrNameLst>
                                      </p:cBhvr>
                                      <p:tavLst>
                                        <p:tav tm="0">
                                          <p:val>
                                            <p:strVal val="4/3*#ppt_w"/>
                                          </p:val>
                                        </p:tav>
                                        <p:tav tm="100000">
                                          <p:val>
                                            <p:strVal val="#ppt_w"/>
                                          </p:val>
                                        </p:tav>
                                      </p:tavLst>
                                    </p:anim>
                                    <p:anim calcmode="lin" valueType="num">
                                      <p:cBhvr>
                                        <p:cTn id="22" dur="3500" fill="hold"/>
                                        <p:tgtEl>
                                          <p:spTgt spid="2"/>
                                        </p:tgtEl>
                                        <p:attrNameLst>
                                          <p:attrName>ppt_h</p:attrName>
                                        </p:attrNameLst>
                                      </p:cBhvr>
                                      <p:tavLst>
                                        <p:tav tm="0">
                                          <p:val>
                                            <p:strVal val="4/3*#ppt_h"/>
                                          </p:val>
                                        </p:tav>
                                        <p:tav tm="100000">
                                          <p:val>
                                            <p:strVal val="#ppt_h"/>
                                          </p:val>
                                        </p:tav>
                                      </p:tavLst>
                                    </p:anim>
                                  </p:childTnLst>
                                </p:cTn>
                              </p:par>
                            </p:childTnLst>
                          </p:cTn>
                        </p:par>
                        <p:par>
                          <p:cTn id="23" fill="hold">
                            <p:stCondLst>
                              <p:cond delay="3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475657" y="1"/>
            <a:ext cx="6192687" cy="841275"/>
          </a:xfrm>
          <a:prstGeom prst="rect">
            <a:avLst/>
          </a:prstGeom>
        </p:spPr>
        <p:txBody>
          <a:bodyPr wrap="none" fromWordArt="1">
            <a:prstTxWarp prst="textDeflateTop">
              <a:avLst>
                <a:gd name="adj" fmla="val 32863"/>
              </a:avLst>
            </a:prstTxWarp>
            <a:scene3d>
              <a:camera prst="perspectiveRelaxedModerately"/>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979713" y="1257322"/>
            <a:ext cx="5112097" cy="656167"/>
          </a:xfrm>
          <a:prstGeom prst="rect">
            <a:avLst/>
          </a:prstGeom>
        </p:spPr>
        <p:txBody>
          <a:bodyPr wrap="none" fromWordArt="1">
            <a:prstTxWarp prst="textDeflateBottom">
              <a:avLst>
                <a:gd name="adj" fmla="val 63440"/>
              </a:avLst>
            </a:prstTxWarp>
            <a:scene3d>
              <a:camera prst="perspectiveRelaxedModerately"/>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187624" y="1977402"/>
            <a:ext cx="6984776" cy="880098"/>
          </a:xfrm>
          <a:prstGeom prst="rect">
            <a:avLst/>
          </a:prstGeom>
        </p:spPr>
        <p:txBody>
          <a:bodyPr wrap="none" fromWordArt="1">
            <a:prstTxWarp prst="textCanUp">
              <a:avLst>
                <a:gd name="adj" fmla="val 72727"/>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Secrets</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Of </a:t>
            </a:r>
            <a:r>
              <a:rPr lang="es-ES" sz="3600" kern="10" dirty="0" err="1">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The</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Moon</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 </a:t>
            </a:r>
            <a:r>
              <a:rPr lang="es-ES" sz="3600" kern="10" dirty="0" err="1">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Evanthia</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a:t>
            </a:r>
            <a:r>
              <a:rPr lang="es-ES" sz="3600" kern="10" dirty="0" err="1">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Reboutsika</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light LET"/>
              </a:rPr>
              <a:t> )   </a:t>
            </a:r>
          </a:p>
        </p:txBody>
      </p:sp>
      <p:sp>
        <p:nvSpPr>
          <p:cNvPr id="78854" name="WordArt 6"/>
          <p:cNvSpPr>
            <a:spLocks noChangeArrowheads="1" noChangeShapeType="1" noTextEdit="1"/>
          </p:cNvSpPr>
          <p:nvPr/>
        </p:nvSpPr>
        <p:spPr bwMode="auto">
          <a:xfrm>
            <a:off x="1259632" y="3649588"/>
            <a:ext cx="7056784" cy="800089"/>
          </a:xfrm>
          <a:prstGeom prst="rect">
            <a:avLst/>
          </a:prstGeom>
        </p:spPr>
        <p:txBody>
          <a:bodyPr wrap="none" fromWordArt="1">
            <a:prstTxWarp prst="textCanDown">
              <a:avLst>
                <a:gd name="adj" fmla="val 9819"/>
              </a:avLst>
            </a:prstTxWarp>
            <a:scene3d>
              <a:camera prst="perspectiveRelaxedModerately"/>
              <a:lightRig rig="threePt" dir="t"/>
            </a:scene3d>
            <a:sp3d extrusionH="57150">
              <a:bevelT w="38100" h="38100" prst="angle"/>
            </a:sp3d>
          </a:bodyPr>
          <a:lstStyle/>
          <a:p>
            <a:pPr algn="ctr">
              <a:defRPr/>
            </a:pP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err="1">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The</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err="1">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Laughter</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Of </a:t>
            </a:r>
            <a:r>
              <a:rPr lang="es-ES" sz="3600" kern="10" dirty="0" err="1">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The</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err="1">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World</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 </a:t>
            </a:r>
            <a:r>
              <a:rPr lang="es-ES" sz="3600" kern="10" dirty="0" err="1">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Evantia</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err="1">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Reboutsika</a:t>
            </a:r>
            <a:r>
              <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   </a:t>
            </a:r>
          </a:p>
        </p:txBody>
      </p:sp>
      <p:sp>
        <p:nvSpPr>
          <p:cNvPr id="82954" name="WordArt 10"/>
          <p:cNvSpPr>
            <a:spLocks noChangeArrowheads="1" noChangeShapeType="1" noTextEdit="1"/>
          </p:cNvSpPr>
          <p:nvPr/>
        </p:nvSpPr>
        <p:spPr bwMode="auto">
          <a:xfrm>
            <a:off x="1187625" y="2777491"/>
            <a:ext cx="6696744" cy="68742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solidFill>
                  <a:schemeClr val="accent2"/>
                </a:solidFill>
                <a:effectLst>
                  <a:prstShdw prst="shdw17" dist="17961" dir="13500000">
                    <a:srgbClr val="73302E"/>
                  </a:prstShdw>
                </a:effectLst>
                <a:latin typeface="High Tower Text"/>
              </a:rPr>
              <a:t> </a:t>
            </a:r>
            <a:r>
              <a:rPr lang="es-ES" sz="3600" kern="10" dirty="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 </a:t>
            </a:r>
            <a:r>
              <a:rPr lang="es-ES" sz="3600" kern="10" dirty="0" err="1">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Carousel</a:t>
            </a:r>
            <a:r>
              <a:rPr lang="es-ES" sz="3600" kern="10" dirty="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 ( </a:t>
            </a:r>
            <a:r>
              <a:rPr lang="es-ES" sz="3600" kern="10" dirty="0" err="1">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Evanthia</a:t>
            </a:r>
            <a:r>
              <a:rPr lang="es-ES" sz="3600" kern="10" dirty="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 </a:t>
            </a:r>
            <a:r>
              <a:rPr lang="es-ES" sz="3600" kern="10" dirty="0" err="1">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Reboutsika</a:t>
            </a:r>
            <a:r>
              <a:rPr lang="es-ES" sz="3600" kern="10" dirty="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 )   </a:t>
            </a:r>
          </a:p>
        </p:txBody>
      </p:sp>
      <p:sp>
        <p:nvSpPr>
          <p:cNvPr id="8" name="WordArt 10"/>
          <p:cNvSpPr>
            <a:spLocks noChangeArrowheads="1" noChangeShapeType="1" noTextEdit="1"/>
          </p:cNvSpPr>
          <p:nvPr/>
        </p:nvSpPr>
        <p:spPr bwMode="auto">
          <a:xfrm>
            <a:off x="1187624" y="4657700"/>
            <a:ext cx="6984776" cy="68742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solidFill>
                  <a:schemeClr val="accent2"/>
                </a:solidFill>
                <a:effectLst>
                  <a:prstShdw prst="shdw17" dist="17961" dir="13500000">
                    <a:srgbClr val="73302E"/>
                  </a:prstShdw>
                </a:effectLst>
                <a:latin typeface="High Tower Text"/>
              </a:rPr>
              <a:t> </a:t>
            </a:r>
            <a:r>
              <a:rPr lang="es-ES" sz="3600" kern="10" dirty="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 </a:t>
            </a:r>
            <a:r>
              <a:rPr lang="es-ES" sz="3600" kern="10" dirty="0" err="1">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Golden</a:t>
            </a:r>
            <a:r>
              <a:rPr lang="es-ES" sz="3600" kern="10" dirty="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 </a:t>
            </a:r>
            <a:r>
              <a:rPr lang="es-ES" sz="3600" kern="10" dirty="0" err="1">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Collection</a:t>
            </a:r>
            <a:r>
              <a:rPr lang="es-ES" sz="3600" kern="10" dirty="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 3 ( </a:t>
            </a:r>
            <a:r>
              <a:rPr lang="es-ES" sz="3600" kern="10" dirty="0" err="1">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Mikis</a:t>
            </a:r>
            <a:r>
              <a:rPr lang="es-ES" sz="3600" kern="10" dirty="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 </a:t>
            </a:r>
            <a:r>
              <a:rPr lang="es-ES" sz="3600" kern="10" dirty="0" err="1">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Theodorakis</a:t>
            </a:r>
            <a:r>
              <a:rPr lang="es-ES" sz="3600" kern="10" dirty="0">
                <a:ln w="9525">
                  <a:noFill/>
                  <a:round/>
                  <a:headEnd/>
                  <a:tailEnd/>
                </a:ln>
                <a:solidFill>
                  <a:schemeClr val="accent2"/>
                </a:solidFill>
                <a:effectLst>
                  <a:prstShdw prst="shdw17" dist="17961" dir="13500000">
                    <a:srgbClr val="73302E"/>
                  </a:prstShdw>
                  <a:reflection blurRad="6350" stA="60000" endA="900" endPos="58000" dir="5400000" sy="-100000" algn="bl" rotWithShape="0"/>
                </a:effectLst>
                <a:latin typeface="High Tower Text"/>
              </a:rPr>
              <a:t> )   </a:t>
            </a:r>
          </a:p>
        </p:txBody>
      </p:sp>
    </p:spTree>
  </p:cSld>
  <p:clrMapOvr>
    <a:masterClrMapping/>
  </p:clrMapOvr>
  <mc:AlternateContent xmlns:mc="http://schemas.openxmlformats.org/markup-compatibility/2006">
    <mc:Choice xmlns:p14="http://schemas.microsoft.com/office/powerpoint/2010/main" Requires="p14">
      <p:transition spd="slow" p14:dur="2250" advTm="20000">
        <p14:window dir="vert"/>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3000" fill="hold"/>
                                        <p:tgtEl>
                                          <p:spTgt spid="78851"/>
                                        </p:tgtEl>
                                        <p:attrNameLst>
                                          <p:attrName>ppt_x</p:attrName>
                                        </p:attrNameLst>
                                      </p:cBhvr>
                                      <p:tavLst>
                                        <p:tav tm="0">
                                          <p:val>
                                            <p:strVal val="#ppt_x"/>
                                          </p:val>
                                        </p:tav>
                                        <p:tav tm="100000">
                                          <p:val>
                                            <p:strVal val="#ppt_x"/>
                                          </p:val>
                                        </p:tav>
                                      </p:tavLst>
                                    </p:anim>
                                    <p:anim calcmode="lin" valueType="num">
                                      <p:cBhvr additive="base">
                                        <p:cTn id="17" dur="3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5500"/>
                            </p:stCondLst>
                            <p:childTnLst>
                              <p:par>
                                <p:cTn id="19" presetID="47" presetClass="entr" presetSubtype="0" fill="hold"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8000"/>
                            </p:stCondLst>
                            <p:childTnLst>
                              <p:par>
                                <p:cTn id="25" presetID="23" presetClass="entr" presetSubtype="16" fill="hold"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10500"/>
                            </p:stCondLst>
                            <p:childTnLst>
                              <p:par>
                                <p:cTn id="30" presetID="42" presetClass="entr" presetSubtype="0" fill="hold" nodeType="afterEffect">
                                  <p:stCondLst>
                                    <p:cond delay="500"/>
                                  </p:stCondLst>
                                  <p:childTnLst>
                                    <p:set>
                                      <p:cBhvr>
                                        <p:cTn id="31" dur="1" fill="hold">
                                          <p:stCondLst>
                                            <p:cond delay="0"/>
                                          </p:stCondLst>
                                        </p:cTn>
                                        <p:tgtEl>
                                          <p:spTgt spid="78854"/>
                                        </p:tgtEl>
                                        <p:attrNameLst>
                                          <p:attrName>style.visibility</p:attrName>
                                        </p:attrNameLst>
                                      </p:cBhvr>
                                      <p:to>
                                        <p:strVal val="visible"/>
                                      </p:to>
                                    </p:set>
                                    <p:animEffect transition="in" filter="fade">
                                      <p:cBhvr>
                                        <p:cTn id="32" dur="2000"/>
                                        <p:tgtEl>
                                          <p:spTgt spid="78854"/>
                                        </p:tgtEl>
                                      </p:cBhvr>
                                    </p:animEffect>
                                    <p:anim calcmode="lin" valueType="num">
                                      <p:cBhvr>
                                        <p:cTn id="33" dur="2000" fill="hold"/>
                                        <p:tgtEl>
                                          <p:spTgt spid="78854"/>
                                        </p:tgtEl>
                                        <p:attrNameLst>
                                          <p:attrName>ppt_x</p:attrName>
                                        </p:attrNameLst>
                                      </p:cBhvr>
                                      <p:tavLst>
                                        <p:tav tm="0">
                                          <p:val>
                                            <p:strVal val="#ppt_x"/>
                                          </p:val>
                                        </p:tav>
                                        <p:tav tm="100000">
                                          <p:val>
                                            <p:strVal val="#ppt_x"/>
                                          </p:val>
                                        </p:tav>
                                      </p:tavLst>
                                    </p:anim>
                                    <p:anim calcmode="lin" valueType="num">
                                      <p:cBhvr>
                                        <p:cTn id="34" dur="2000" fill="hold"/>
                                        <p:tgtEl>
                                          <p:spTgt spid="78854"/>
                                        </p:tgtEl>
                                        <p:attrNameLst>
                                          <p:attrName>ppt_y</p:attrName>
                                        </p:attrNameLst>
                                      </p:cBhvr>
                                      <p:tavLst>
                                        <p:tav tm="0">
                                          <p:val>
                                            <p:strVal val="#ppt_y+.1"/>
                                          </p:val>
                                        </p:tav>
                                        <p:tav tm="100000">
                                          <p:val>
                                            <p:strVal val="#ppt_y"/>
                                          </p:val>
                                        </p:tav>
                                      </p:tavLst>
                                    </p:anim>
                                  </p:childTnLst>
                                </p:cTn>
                              </p:par>
                            </p:childTnLst>
                          </p:cTn>
                        </p:par>
                        <p:par>
                          <p:cTn id="35" fill="hold">
                            <p:stCondLst>
                              <p:cond delay="13000"/>
                            </p:stCondLst>
                            <p:childTnLst>
                              <p:par>
                                <p:cTn id="36" presetID="23" presetClass="entr" presetSubtype="16" fill="hold" nodeType="afterEffect">
                                  <p:stCondLst>
                                    <p:cond delay="500"/>
                                  </p:stCondLst>
                                  <p:childTnLst>
                                    <p:set>
                                      <p:cBhvr>
                                        <p:cTn id="37" dur="1" fill="hold">
                                          <p:stCondLst>
                                            <p:cond delay="0"/>
                                          </p:stCondLst>
                                        </p:cTn>
                                        <p:tgtEl>
                                          <p:spTgt spid="8"/>
                                        </p:tgtEl>
                                        <p:attrNameLst>
                                          <p:attrName>style.visibility</p:attrName>
                                        </p:attrNameLst>
                                      </p:cBhvr>
                                      <p:to>
                                        <p:strVal val="visible"/>
                                      </p:to>
                                    </p:set>
                                    <p:anim calcmode="lin" valueType="num">
                                      <p:cBhvr>
                                        <p:cTn id="38" dur="2000" fill="hold"/>
                                        <p:tgtEl>
                                          <p:spTgt spid="8"/>
                                        </p:tgtEl>
                                        <p:attrNameLst>
                                          <p:attrName>ppt_w</p:attrName>
                                        </p:attrNameLst>
                                      </p:cBhvr>
                                      <p:tavLst>
                                        <p:tav tm="0">
                                          <p:val>
                                            <p:fltVal val="0"/>
                                          </p:val>
                                        </p:tav>
                                        <p:tav tm="100000">
                                          <p:val>
                                            <p:strVal val="#ppt_w"/>
                                          </p:val>
                                        </p:tav>
                                      </p:tavLst>
                                    </p:anim>
                                    <p:anim calcmode="lin" valueType="num">
                                      <p:cBhvr>
                                        <p:cTn id="39"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6562"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66563"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66564"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66565"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66566"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66567"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66568"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66569"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66570"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66571"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66572"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3000">
        <p14:vortex dir="r"/>
      </p:transition>
    </mc:Choice>
    <mc:Fallback>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1.7"/>
</p:tagLst>
</file>

<file path=ppt/tags/tag2.xml><?xml version="1.0" encoding="utf-8"?>
<p:tagLst xmlns:a="http://schemas.openxmlformats.org/drawingml/2006/main" xmlns:r="http://schemas.openxmlformats.org/officeDocument/2006/relationships" xmlns:p="http://schemas.openxmlformats.org/presentationml/2006/main">
  <p:tag name="TIMING" val="|20.2"/>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4597</TotalTime>
  <Words>2406</Words>
  <Application>Microsoft Office PowerPoint</Application>
  <PresentationFormat>Presentación en pantalla (16:10)</PresentationFormat>
  <Paragraphs>76</Paragraphs>
  <Slides>63</Slides>
  <Notes>0</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63</vt:i4>
      </vt:variant>
    </vt:vector>
  </HeadingPairs>
  <TitlesOfParts>
    <vt:vector size="73" baseType="lpstr">
      <vt:lpstr>Arial</vt:lpstr>
      <vt:lpstr>Arial Black</vt:lpstr>
      <vt:lpstr>Calibri</vt:lpstr>
      <vt:lpstr>High Tower Text</vt:lpstr>
      <vt:lpstr>Highlight LET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Ana María</dc:creator>
  <cp:lastModifiedBy>Vicente Garcia</cp:lastModifiedBy>
  <cp:revision>230</cp:revision>
  <dcterms:created xsi:type="dcterms:W3CDTF">2014-04-16T21:19:33Z</dcterms:created>
  <dcterms:modified xsi:type="dcterms:W3CDTF">2023-07-15T10:40:51Z</dcterms:modified>
</cp:coreProperties>
</file>