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0"/>
  </p:notesMasterIdLst>
  <p:sldIdLst>
    <p:sldId id="331" r:id="rId3"/>
    <p:sldId id="316" r:id="rId4"/>
    <p:sldId id="320" r:id="rId5"/>
    <p:sldId id="319" r:id="rId6"/>
    <p:sldId id="317" r:id="rId7"/>
    <p:sldId id="326" r:id="rId8"/>
    <p:sldId id="325" r:id="rId9"/>
    <p:sldId id="324" r:id="rId10"/>
    <p:sldId id="279" r:id="rId11"/>
    <p:sldId id="310" r:id="rId12"/>
    <p:sldId id="257" r:id="rId13"/>
    <p:sldId id="282" r:id="rId14"/>
    <p:sldId id="311" r:id="rId15"/>
    <p:sldId id="274" r:id="rId16"/>
    <p:sldId id="273" r:id="rId17"/>
    <p:sldId id="275" r:id="rId18"/>
    <p:sldId id="271" r:id="rId19"/>
    <p:sldId id="272" r:id="rId20"/>
    <p:sldId id="300" r:id="rId21"/>
    <p:sldId id="304" r:id="rId22"/>
    <p:sldId id="301" r:id="rId23"/>
    <p:sldId id="302" r:id="rId24"/>
    <p:sldId id="258" r:id="rId25"/>
    <p:sldId id="281" r:id="rId26"/>
    <p:sldId id="267" r:id="rId27"/>
    <p:sldId id="283" r:id="rId28"/>
    <p:sldId id="269" r:id="rId29"/>
    <p:sldId id="277" r:id="rId30"/>
    <p:sldId id="276" r:id="rId31"/>
    <p:sldId id="328" r:id="rId32"/>
    <p:sldId id="270" r:id="rId33"/>
    <p:sldId id="330" r:id="rId34"/>
    <p:sldId id="268" r:id="rId35"/>
    <p:sldId id="265" r:id="rId36"/>
    <p:sldId id="264" r:id="rId37"/>
    <p:sldId id="263" r:id="rId38"/>
    <p:sldId id="266" r:id="rId39"/>
    <p:sldId id="262" r:id="rId40"/>
    <p:sldId id="261" r:id="rId41"/>
    <p:sldId id="299" r:id="rId42"/>
    <p:sldId id="286" r:id="rId43"/>
    <p:sldId id="280" r:id="rId44"/>
    <p:sldId id="296" r:id="rId45"/>
    <p:sldId id="297" r:id="rId46"/>
    <p:sldId id="295" r:id="rId47"/>
    <p:sldId id="294" r:id="rId48"/>
    <p:sldId id="293" r:id="rId49"/>
    <p:sldId id="291" r:id="rId50"/>
    <p:sldId id="292" r:id="rId51"/>
    <p:sldId id="309" r:id="rId52"/>
    <p:sldId id="278" r:id="rId53"/>
    <p:sldId id="288" r:id="rId54"/>
    <p:sldId id="287" r:id="rId55"/>
    <p:sldId id="306" r:id="rId56"/>
    <p:sldId id="298" r:id="rId57"/>
    <p:sldId id="289" r:id="rId58"/>
    <p:sldId id="290" r:id="rId59"/>
    <p:sldId id="260" r:id="rId60"/>
    <p:sldId id="307" r:id="rId61"/>
    <p:sldId id="305" r:id="rId62"/>
    <p:sldId id="308" r:id="rId63"/>
    <p:sldId id="303" r:id="rId64"/>
    <p:sldId id="259" r:id="rId65"/>
    <p:sldId id="327" r:id="rId66"/>
    <p:sldId id="332" r:id="rId67"/>
    <p:sldId id="321" r:id="rId68"/>
    <p:sldId id="333" r:id="rId6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RDqVMxdKqlCwHTIGX2H6qg" hashData="YoGuG/pLCnakKF3w6mRiMb/yBc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1361B"/>
    <a:srgbClr val="663300"/>
    <a:srgbClr val="0000FF"/>
    <a:srgbClr val="996633"/>
    <a:srgbClr val="800000"/>
    <a:srgbClr val="934C1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422" autoAdjust="0"/>
    <p:restoredTop sz="94640" autoAdjust="0"/>
  </p:normalViewPr>
  <p:slideViewPr>
    <p:cSldViewPr>
      <p:cViewPr>
        <p:scale>
          <a:sx n="50" d="100"/>
          <a:sy n="50" d="100"/>
        </p:scale>
        <p:origin x="-396" y="-45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0BF7774-B36A-4415-B55D-A3C94D40E757}" type="datetimeFigureOut">
              <a:rPr lang="es-ES" smtClean="0"/>
              <a:pPr/>
              <a:t>15/05/2012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8FED335-2518-47F4-AE92-1853D8B7A4D6}"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1E60400-BBAE-4D4D-AB72-235A9A7F2F4A}" type="datetimeFigureOut">
              <a:rPr lang="es-ES" smtClean="0"/>
              <a:pPr/>
              <a:t>15/05/2012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E06D6C-9071-4460-A679-33A1BDD32D89}" type="slidenum">
              <a:rPr lang="es-ES" smtClean="0"/>
              <a:pPr/>
              <a:t>‹Nº›</a:t>
            </a:fld>
            <a:endParaRPr lang="es-ES"/>
          </a:p>
        </p:txBody>
      </p:sp>
    </p:spTree>
  </p:cSld>
  <p:clrMapOvr>
    <a:masterClrMapping/>
  </p:clrMapOvr>
  <p:transition advTm="1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1E60400-BBAE-4D4D-AB72-235A9A7F2F4A}" type="datetimeFigureOut">
              <a:rPr lang="es-ES" smtClean="0"/>
              <a:pPr/>
              <a:t>15/05/2012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E06D6C-9071-4460-A679-33A1BDD32D89}" type="slidenum">
              <a:rPr lang="es-ES" smtClean="0"/>
              <a:pPr/>
              <a:t>‹Nº›</a:t>
            </a:fld>
            <a:endParaRPr lang="es-ES"/>
          </a:p>
        </p:txBody>
      </p:sp>
    </p:spTree>
  </p:cSld>
  <p:clrMapOvr>
    <a:masterClrMapping/>
  </p:clrMapOvr>
  <p:transition advTm="1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1E60400-BBAE-4D4D-AB72-235A9A7F2F4A}" type="datetimeFigureOut">
              <a:rPr lang="es-ES" smtClean="0"/>
              <a:pPr/>
              <a:t>15/05/2012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E06D6C-9071-4460-A679-33A1BDD32D89}" type="slidenum">
              <a:rPr lang="es-ES" smtClean="0"/>
              <a:pPr/>
              <a:t>‹Nº›</a:t>
            </a:fld>
            <a:endParaRPr lang="es-ES"/>
          </a:p>
        </p:txBody>
      </p:sp>
    </p:spTree>
  </p:cSld>
  <p:clrMapOvr>
    <a:masterClrMapping/>
  </p:clrMapOvr>
  <p:transition advTm="1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1E60400-BBAE-4D4D-AB72-235A9A7F2F4A}" type="datetimeFigureOut">
              <a:rPr lang="es-ES" smtClean="0"/>
              <a:pPr/>
              <a:t>15/05/2012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E06D6C-9071-4460-A679-33A1BDD32D89}" type="slidenum">
              <a:rPr lang="es-ES" smtClean="0"/>
              <a:pPr/>
              <a:t>‹Nº›</a:t>
            </a:fld>
            <a:endParaRPr lang="es-ES"/>
          </a:p>
        </p:txBody>
      </p:sp>
    </p:spTree>
  </p:cSld>
  <p:clrMapOvr>
    <a:masterClrMapping/>
  </p:clrMapOvr>
  <p:transition advTm="1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1E60400-BBAE-4D4D-AB72-235A9A7F2F4A}" type="datetimeFigureOut">
              <a:rPr lang="es-ES" smtClean="0"/>
              <a:pPr/>
              <a:t>15/05/2012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BE06D6C-9071-4460-A679-33A1BDD32D89}" type="slidenum">
              <a:rPr lang="es-ES" smtClean="0"/>
              <a:pPr/>
              <a:t>‹Nº›</a:t>
            </a:fld>
            <a:endParaRPr lang="es-ES"/>
          </a:p>
        </p:txBody>
      </p:sp>
    </p:spTree>
  </p:cSld>
  <p:clrMapOvr>
    <a:masterClrMapping/>
  </p:clrMapOvr>
  <p:transition advTm="1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1E60400-BBAE-4D4D-AB72-235A9A7F2F4A}" type="datetimeFigureOut">
              <a:rPr lang="es-ES" smtClean="0"/>
              <a:pPr/>
              <a:t>15/05/2012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BE06D6C-9071-4460-A679-33A1BDD32D89}" type="slidenum">
              <a:rPr lang="es-ES" smtClean="0"/>
              <a:pPr/>
              <a:t>‹Nº›</a:t>
            </a:fld>
            <a:endParaRPr lang="es-ES"/>
          </a:p>
        </p:txBody>
      </p:sp>
    </p:spTree>
  </p:cSld>
  <p:clrMapOvr>
    <a:masterClrMapping/>
  </p:clrMapOvr>
  <p:transition advTm="1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1E60400-BBAE-4D4D-AB72-235A9A7F2F4A}" type="datetimeFigureOut">
              <a:rPr lang="es-ES" smtClean="0"/>
              <a:pPr/>
              <a:t>15/05/2012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BE06D6C-9071-4460-A679-33A1BDD32D89}" type="slidenum">
              <a:rPr lang="es-ES" smtClean="0"/>
              <a:pPr/>
              <a:t>‹Nº›</a:t>
            </a:fld>
            <a:endParaRPr lang="es-ES"/>
          </a:p>
        </p:txBody>
      </p:sp>
    </p:spTree>
  </p:cSld>
  <p:clrMapOvr>
    <a:masterClrMapping/>
  </p:clrMapOvr>
  <p:transition advTm="1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1E60400-BBAE-4D4D-AB72-235A9A7F2F4A}" type="datetimeFigureOut">
              <a:rPr lang="es-ES" smtClean="0"/>
              <a:pPr/>
              <a:t>15/05/2012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E06D6C-9071-4460-A679-33A1BDD32D89}" type="slidenum">
              <a:rPr lang="es-ES" smtClean="0"/>
              <a:pPr/>
              <a:t>‹Nº›</a:t>
            </a:fld>
            <a:endParaRPr lang="es-ES"/>
          </a:p>
        </p:txBody>
      </p:sp>
    </p:spTree>
  </p:cSld>
  <p:clrMapOvr>
    <a:masterClrMapping/>
  </p:clrMapOvr>
  <p:transition advTm="1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1E60400-BBAE-4D4D-AB72-235A9A7F2F4A}" type="datetimeFigureOut">
              <a:rPr lang="es-ES" smtClean="0"/>
              <a:pPr/>
              <a:t>15/05/2012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BE06D6C-9071-4460-A679-33A1BDD32D89}" type="slidenum">
              <a:rPr lang="es-ES" smtClean="0"/>
              <a:pPr/>
              <a:t>‹Nº›</a:t>
            </a:fld>
            <a:endParaRPr lang="es-ES"/>
          </a:p>
        </p:txBody>
      </p:sp>
    </p:spTree>
  </p:cSld>
  <p:clrMapOvr>
    <a:masterClrMapping/>
  </p:clrMapOvr>
  <p:transition advTm="1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1E60400-BBAE-4D4D-AB72-235A9A7F2F4A}" type="datetimeFigureOut">
              <a:rPr lang="es-ES" smtClean="0"/>
              <a:pPr/>
              <a:t>15/05/2012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E06D6C-9071-4460-A679-33A1BDD32D89}" type="slidenum">
              <a:rPr lang="es-ES" smtClean="0"/>
              <a:pPr/>
              <a:t>‹Nº›</a:t>
            </a:fld>
            <a:endParaRPr lang="es-ES"/>
          </a:p>
        </p:txBody>
      </p:sp>
    </p:spTree>
  </p:cSld>
  <p:clrMapOvr>
    <a:masterClrMapping/>
  </p:clrMapOvr>
  <p:transition advTm="1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1E60400-BBAE-4D4D-AB72-235A9A7F2F4A}" type="datetimeFigureOut">
              <a:rPr lang="es-ES" smtClean="0"/>
              <a:pPr/>
              <a:t>15/05/2012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BE06D6C-9071-4460-A679-33A1BDD32D89}" type="slidenum">
              <a:rPr lang="es-ES" smtClean="0"/>
              <a:pPr/>
              <a:t>‹Nº›</a:t>
            </a:fld>
            <a:endParaRPr lang="es-ES"/>
          </a:p>
        </p:txBody>
      </p:sp>
    </p:spTree>
  </p:cSld>
  <p:clrMapOvr>
    <a:masterClrMapping/>
  </p:clrMapOvr>
  <p:transition advTm="18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EF85A641-1370-4AF4-901D-2CF90E5B8AF1}"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E60400-BBAE-4D4D-AB72-235A9A7F2F4A}" type="datetimeFigureOut">
              <a:rPr lang="es-ES" smtClean="0"/>
              <a:pPr/>
              <a:t>15/05/2012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E06D6C-9071-4460-A679-33A1BDD32D89}"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8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AA4DDB8-AC7B-4A40-9578-5B2393476422}"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fundacioncajasur.com/index.php?page=49&amp;ampliar=70&amp;pag=0" TargetMode="Externa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www.milespowerpoints.com/" TargetMode="External"/><Relationship Id="rId2" Type="http://schemas.openxmlformats.org/officeDocument/2006/relationships/image" Target="../media/image20.jpeg"/><Relationship Id="rId1" Type="http://schemas.openxmlformats.org/officeDocument/2006/relationships/slideLayout" Target="../slideLayouts/slideLayout1.xml"/><Relationship Id="rId6" Type="http://schemas.openxmlformats.org/officeDocument/2006/relationships/image" Target="../media/image22.jpeg"/><Relationship Id="rId5" Type="http://schemas.openxmlformats.org/officeDocument/2006/relationships/hyperlink" Target="http://milespowerpoints.ourtoolbar.com/" TargetMode="External"/><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69.gif"/><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69.gif"/><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76.jpeg"/><Relationship Id="rId4" Type="http://schemas.openxmlformats.org/officeDocument/2006/relationships/image" Target="../media/image3.gif"/></Relationships>
</file>

<file path=ppt/slides/_rels/slide66.xml.rels><?xml version="1.0" encoding="UTF-8" standalone="yes"?>
<Relationships xmlns="http://schemas.openxmlformats.org/package/2006/relationships"><Relationship Id="rId8" Type="http://schemas.openxmlformats.org/officeDocument/2006/relationships/hyperlink" Target="http://www.arqhys.com/articulos/palacio-viana-cordoba.html" TargetMode="External"/><Relationship Id="rId3" Type="http://schemas.openxmlformats.org/officeDocument/2006/relationships/image" Target="../media/image78.jpeg"/><Relationship Id="rId7" Type="http://schemas.openxmlformats.org/officeDocument/2006/relationships/hyperlink" Target="http://www.mezquitadecordoba.org/visitasguiadaspalacioviana.htm" TargetMode="External"/><Relationship Id="rId12" Type="http://schemas.openxmlformats.org/officeDocument/2006/relationships/image" Target="../media/image79.jpeg"/><Relationship Id="rId2" Type="http://schemas.openxmlformats.org/officeDocument/2006/relationships/image" Target="../media/image77.jpeg"/><Relationship Id="rId1" Type="http://schemas.openxmlformats.org/officeDocument/2006/relationships/slideLayout" Target="../slideLayouts/slideLayout2.xml"/><Relationship Id="rId6" Type="http://schemas.openxmlformats.org/officeDocument/2006/relationships/hyperlink" Target="http://www.mezquitadecordoba.org/guiacordoba/historia.asp?monumento=PalacioViana&amp;page=1" TargetMode="External"/><Relationship Id="rId11" Type="http://schemas.openxmlformats.org/officeDocument/2006/relationships/hyperlink" Target="http://es.wikipedia.org/wiki/Palacio_de_Viana_(C%C3%B3rdoba)" TargetMode="External"/><Relationship Id="rId5" Type="http://schemas.openxmlformats.org/officeDocument/2006/relationships/hyperlink" Target="http://www.archivohistoricoviana.es/" TargetMode="External"/><Relationship Id="rId10" Type="http://schemas.openxmlformats.org/officeDocument/2006/relationships/hyperlink" Target="http://wikanda.cordobapedia.es/wiki/Palacio_de_Viana" TargetMode="External"/><Relationship Id="rId4" Type="http://schemas.openxmlformats.org/officeDocument/2006/relationships/hyperlink" Target="http://www.artencordoba.com/PALACIO-VIANA/Index-Palacio-Viana-Cordoba.html" TargetMode="External"/><Relationship Id="rId9" Type="http://schemas.openxmlformats.org/officeDocument/2006/relationships/hyperlink" Target="http://www.ciao.es/Palacio_de_los_marqueses_de_Viana_Cordoba__Opinion_782241" TargetMode="External"/></Relationships>
</file>

<file path=ppt/slides/_rels/slide67.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80.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81.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82.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4" name="3 Marcador de contenido" descr="10034415.jpg"/>
          <p:cNvPicPr>
            <a:picLocks noChangeAspect="1"/>
          </p:cNvPicPr>
          <p:nvPr/>
        </p:nvPicPr>
        <p:blipFill>
          <a:blip r:embed="rId3">
            <a:lum contrast="10000"/>
          </a:blip>
          <a:stretch>
            <a:fillRect/>
          </a:stretch>
        </p:blipFill>
        <p:spPr>
          <a:xfrm>
            <a:off x="0" y="0"/>
            <a:ext cx="9144000" cy="6858000"/>
          </a:xfrm>
          <a:prstGeom prst="rect">
            <a:avLst/>
          </a:prstGeom>
          <a:scene3d>
            <a:camera prst="orthographicFront"/>
            <a:lightRig rig="threePt" dir="t"/>
          </a:scene3d>
          <a:sp3d>
            <a:bevelT/>
          </a:sp3d>
        </p:spPr>
      </p:pic>
      <p:sp>
        <p:nvSpPr>
          <p:cNvPr id="5" name="4 Rectángulo redondeado"/>
          <p:cNvSpPr/>
          <p:nvPr/>
        </p:nvSpPr>
        <p:spPr>
          <a:xfrm>
            <a:off x="5786446" y="3786190"/>
            <a:ext cx="1071570" cy="1571636"/>
          </a:xfrm>
          <a:prstGeom prst="roundRect">
            <a:avLst/>
          </a:prstGeom>
          <a:blipFill>
            <a:blip r:embed="rId4" cstate="print"/>
            <a:stretch>
              <a:fillRect/>
            </a:stretch>
          </a:blip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3 Marcador de contenido" descr="10034415.jpg"/>
          <p:cNvPicPr>
            <a:picLocks noChangeAspect="1"/>
          </p:cNvPicPr>
          <p:nvPr/>
        </p:nvPicPr>
        <p:blipFill>
          <a:blip r:embed="rId3"/>
          <a:srcRect l="63281" t="57205" r="30469" b="20833"/>
          <a:stretch>
            <a:fillRect/>
          </a:stretch>
        </p:blipFill>
        <p:spPr>
          <a:xfrm>
            <a:off x="5715008" y="3786190"/>
            <a:ext cx="642942" cy="1643074"/>
          </a:xfrm>
          <a:prstGeom prst="rect">
            <a:avLst/>
          </a:prstGeom>
          <a:ln>
            <a:solidFill>
              <a:schemeClr val="tx2">
                <a:lumMod val="25000"/>
              </a:schemeClr>
            </a:solidFill>
          </a:ln>
          <a:scene3d>
            <a:camera prst="orthographicFront"/>
            <a:lightRig rig="threePt" dir="t"/>
          </a:scene3d>
          <a:sp3d>
            <a:bevelT/>
          </a:sp3d>
        </p:spPr>
      </p:pic>
      <p:pic>
        <p:nvPicPr>
          <p:cNvPr id="7" name="3 Marcador de contenido" descr="10034415.jpg"/>
          <p:cNvPicPr>
            <a:picLocks noChangeAspect="1"/>
          </p:cNvPicPr>
          <p:nvPr/>
        </p:nvPicPr>
        <p:blipFill>
          <a:blip r:embed="rId3"/>
          <a:srcRect l="63281" t="57205" r="30469" b="20833"/>
          <a:stretch>
            <a:fillRect/>
          </a:stretch>
        </p:blipFill>
        <p:spPr>
          <a:xfrm flipH="1">
            <a:off x="6357950" y="3786190"/>
            <a:ext cx="571504" cy="1643074"/>
          </a:xfrm>
          <a:prstGeom prst="rect">
            <a:avLst/>
          </a:prstGeom>
          <a:ln>
            <a:solidFill>
              <a:schemeClr val="tx2">
                <a:lumMod val="25000"/>
              </a:schemeClr>
            </a:solidFill>
          </a:ln>
          <a:scene3d>
            <a:camera prst="orthographicFront"/>
            <a:lightRig rig="threePt" dir="t"/>
          </a:scene3d>
          <a:sp3d>
            <a:bevelT/>
          </a:sp3d>
        </p:spPr>
      </p:pic>
      <p:sp>
        <p:nvSpPr>
          <p:cNvPr id="8" name="7 CuadroTexto"/>
          <p:cNvSpPr txBox="1"/>
          <p:nvPr/>
        </p:nvSpPr>
        <p:spPr>
          <a:xfrm>
            <a:off x="4071934" y="3857628"/>
            <a:ext cx="500458" cy="230832"/>
          </a:xfrm>
          <a:prstGeom prst="rect">
            <a:avLst/>
          </a:prstGeom>
          <a:noFill/>
        </p:spPr>
        <p:txBody>
          <a:bodyPr wrap="none" rtlCol="0">
            <a:spAutoFit/>
          </a:bodyPr>
          <a:lstStyle/>
          <a:p>
            <a:r>
              <a:rPr lang="es-ES" sz="900" b="1" dirty="0" err="1" smtClean="0">
                <a:solidFill>
                  <a:schemeClr val="bg1"/>
                </a:solidFill>
                <a:latin typeface="Agency FB" pitchFamily="34" charset="0"/>
              </a:rPr>
              <a:t>Pac-Jaz</a:t>
            </a:r>
            <a:endParaRPr lang="es-ES" sz="900" b="1" dirty="0">
              <a:solidFill>
                <a:schemeClr val="bg1"/>
              </a:solidFill>
              <a:latin typeface="Agency FB" pitchFamily="34" charset="0"/>
            </a:endParaRPr>
          </a:p>
        </p:txBody>
      </p:sp>
      <p:sp>
        <p:nvSpPr>
          <p:cNvPr id="9" name="8 Rectángulo"/>
          <p:cNvSpPr/>
          <p:nvPr/>
        </p:nvSpPr>
        <p:spPr>
          <a:xfrm>
            <a:off x="6929454" y="4857760"/>
            <a:ext cx="1071570" cy="571504"/>
          </a:xfrm>
          <a:prstGeom prst="rect">
            <a:avLst/>
          </a:prstGeom>
          <a:solidFill>
            <a:srgbClr val="51361B"/>
          </a:solidFill>
          <a:ln w="12700" cmpd="dbl">
            <a:solidFill>
              <a:srgbClr val="FFC000"/>
            </a:solidFill>
            <a:prstDash val="sysDash"/>
          </a:ln>
          <a:scene3d>
            <a:camera prst="perspectiveHeroicExtremeLeftFacing"/>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200" dirty="0" smtClean="0">
                <a:solidFill>
                  <a:srgbClr val="FFC000"/>
                </a:solidFill>
                <a:latin typeface="Corbel" pitchFamily="34" charset="0"/>
              </a:rPr>
              <a:t>Bienvenidos </a:t>
            </a:r>
          </a:p>
        </p:txBody>
      </p:sp>
      <p:sp>
        <p:nvSpPr>
          <p:cNvPr id="10" name="9 Menos"/>
          <p:cNvSpPr/>
          <p:nvPr/>
        </p:nvSpPr>
        <p:spPr>
          <a:xfrm>
            <a:off x="7143768" y="4572008"/>
            <a:ext cx="428628" cy="1785950"/>
          </a:xfrm>
          <a:prstGeom prst="mathMinus">
            <a:avLst/>
          </a:prstGeom>
          <a:noFill/>
          <a:ln>
            <a:noFill/>
          </a:ln>
          <a:scene3d>
            <a:camera prst="perspectiveContrastingLeftFacing"/>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 name="10 Imagen" descr="2lkyaep.gif"/>
          <p:cNvPicPr>
            <a:picLocks noChangeAspect="1"/>
          </p:cNvPicPr>
          <p:nvPr/>
        </p:nvPicPr>
        <p:blipFill>
          <a:blip r:embed="rId5"/>
          <a:stretch>
            <a:fillRect/>
          </a:stretch>
        </p:blipFill>
        <p:spPr>
          <a:xfrm>
            <a:off x="0" y="285728"/>
            <a:ext cx="4476750" cy="885825"/>
          </a:xfrm>
          <a:prstGeom prst="rect">
            <a:avLst/>
          </a:prstGeom>
        </p:spPr>
      </p:pic>
      <p:pic>
        <p:nvPicPr>
          <p:cNvPr id="12" name="11 Imagen" descr="2lkyaep.gif"/>
          <p:cNvPicPr>
            <a:picLocks noChangeAspect="1"/>
          </p:cNvPicPr>
          <p:nvPr/>
        </p:nvPicPr>
        <p:blipFill>
          <a:blip r:embed="rId5"/>
          <a:stretch>
            <a:fillRect/>
          </a:stretch>
        </p:blipFill>
        <p:spPr>
          <a:xfrm>
            <a:off x="4000496" y="0"/>
            <a:ext cx="4476750" cy="966787"/>
          </a:xfrm>
          <a:prstGeom prst="rect">
            <a:avLst/>
          </a:prstGeom>
        </p:spPr>
      </p:pic>
      <p:pic>
        <p:nvPicPr>
          <p:cNvPr id="13" name="12 Imagen" descr="2lkyaep.gif"/>
          <p:cNvPicPr>
            <a:picLocks noChangeAspect="1"/>
          </p:cNvPicPr>
          <p:nvPr/>
        </p:nvPicPr>
        <p:blipFill>
          <a:blip r:embed="rId5"/>
          <a:stretch>
            <a:fillRect/>
          </a:stretch>
        </p:blipFill>
        <p:spPr>
          <a:xfrm>
            <a:off x="357158" y="1285860"/>
            <a:ext cx="4476750" cy="885825"/>
          </a:xfrm>
          <a:prstGeom prst="rect">
            <a:avLst/>
          </a:prstGeom>
        </p:spPr>
      </p:pic>
      <p:sp>
        <p:nvSpPr>
          <p:cNvPr id="14" name="13 CuadroTexto"/>
          <p:cNvSpPr txBox="1"/>
          <p:nvPr/>
        </p:nvSpPr>
        <p:spPr>
          <a:xfrm>
            <a:off x="928662" y="1500174"/>
            <a:ext cx="6072230" cy="1754326"/>
          </a:xfrm>
          <a:prstGeom prst="rect">
            <a:avLst/>
          </a:prstGeom>
          <a:noFill/>
        </p:spPr>
        <p:txBody>
          <a:bodyPr wrap="square" rtlCol="0">
            <a:spAutoFit/>
            <a:scene3d>
              <a:camera prst="orthographicFront">
                <a:rot lat="0" lon="0" rev="0"/>
              </a:camera>
              <a:lightRig rig="freezing" dir="t"/>
            </a:scene3d>
            <a:sp3d/>
          </a:bodyPr>
          <a:lstStyle/>
          <a:p>
            <a:pPr algn="ctr"/>
            <a:r>
              <a:rPr lang="es-ES" sz="5400" b="1" dirty="0" smtClean="0">
                <a:ln w="19050">
                  <a:solidFill>
                    <a:sysClr val="windowText" lastClr="000000"/>
                  </a:solidFill>
                </a:ln>
                <a:blipFill>
                  <a:blip r:embed="rId6"/>
                  <a:stretch>
                    <a:fillRect/>
                  </a:stretch>
                </a:blipFill>
                <a:effectLst>
                  <a:outerShdw dir="420000" algn="tl">
                    <a:srgbClr val="000000">
                      <a:alpha val="47000"/>
                    </a:srgbClr>
                  </a:outerShdw>
                </a:effectLst>
                <a:latin typeface="Broadway" pitchFamily="82" charset="0"/>
              </a:rPr>
              <a:t>CONOCIENDO</a:t>
            </a:r>
            <a:r>
              <a:rPr lang="es-ES" sz="5400" b="1" dirty="0" smtClean="0">
                <a:ln w="19050">
                  <a:solidFill>
                    <a:sysClr val="windowText" lastClr="000000"/>
                  </a:solidFill>
                </a:ln>
                <a:blipFill>
                  <a:blip r:embed="rId6"/>
                  <a:stretch>
                    <a:fillRect/>
                  </a:stretch>
                </a:blipFill>
                <a:effectLst>
                  <a:outerShdw blurRad="38100" dist="38100" dir="2700000" algn="tl">
                    <a:srgbClr val="000000">
                      <a:alpha val="43137"/>
                    </a:srgbClr>
                  </a:outerShdw>
                </a:effectLst>
                <a:latin typeface="Broadway" pitchFamily="82" charset="0"/>
              </a:rPr>
              <a:t> </a:t>
            </a:r>
          </a:p>
          <a:p>
            <a:pPr algn="ctr"/>
            <a:r>
              <a:rPr lang="es-ES" sz="5400" b="1" dirty="0" smtClean="0">
                <a:ln w="19050">
                  <a:solidFill>
                    <a:sysClr val="windowText" lastClr="000000"/>
                  </a:solidFill>
                </a:ln>
                <a:blipFill>
                  <a:blip r:embed="rId6"/>
                  <a:stretch>
                    <a:fillRect/>
                  </a:stretch>
                </a:blipFill>
                <a:effectLst>
                  <a:outerShdw blurRad="38100" dist="38100" dir="2700000" algn="tl">
                    <a:srgbClr val="000000">
                      <a:alpha val="43137"/>
                    </a:srgbClr>
                  </a:outerShdw>
                </a:effectLst>
                <a:latin typeface="Broadway" pitchFamily="82" charset="0"/>
              </a:rPr>
              <a:t>  ESPAÑA</a:t>
            </a:r>
            <a:endParaRPr lang="es-ES" sz="5400" b="1" dirty="0">
              <a:ln w="19050">
                <a:solidFill>
                  <a:sysClr val="windowText" lastClr="000000"/>
                </a:solidFill>
              </a:ln>
              <a:blipFill>
                <a:blip r:embed="rId6"/>
                <a:stretch>
                  <a:fillRect/>
                </a:stretch>
              </a:blipFill>
              <a:effectLst>
                <a:outerShdw blurRad="38100" dist="38100" dir="2700000" algn="tl">
                  <a:srgbClr val="000000">
                    <a:alpha val="43137"/>
                  </a:srgbClr>
                </a:outerShdw>
              </a:effectLst>
              <a:latin typeface="Broadway" pitchFamily="82" charset="0"/>
            </a:endParaRPr>
          </a:p>
        </p:txBody>
      </p:sp>
      <p:sp>
        <p:nvSpPr>
          <p:cNvPr id="15" name="14 CuadroTexto"/>
          <p:cNvSpPr txBox="1"/>
          <p:nvPr/>
        </p:nvSpPr>
        <p:spPr>
          <a:xfrm>
            <a:off x="1142976" y="5500702"/>
            <a:ext cx="6902915" cy="923330"/>
          </a:xfrm>
          <a:prstGeom prst="rect">
            <a:avLst/>
          </a:prstGeom>
          <a:noFill/>
        </p:spPr>
        <p:txBody>
          <a:bodyPr wrap="none" rtlCol="0">
            <a:spAutoFit/>
            <a:scene3d>
              <a:camera prst="orthographicFront"/>
              <a:lightRig rig="freezing" dir="t"/>
            </a:scene3d>
            <a:sp3d/>
          </a:bodyPr>
          <a:lstStyle/>
          <a:p>
            <a:r>
              <a:rPr lang="es-ES" sz="5400" b="1" dirty="0" smtClean="0">
                <a:ln w="19050">
                  <a:solidFill>
                    <a:sysClr val="windowText" lastClr="000000"/>
                  </a:solidFill>
                </a:ln>
                <a:blipFill dpi="0" rotWithShape="1">
                  <a:blip r:embed="rId6"/>
                  <a:srcRect/>
                  <a:stretch>
                    <a:fillRect/>
                  </a:stretch>
                </a:blipFill>
                <a:effectLst>
                  <a:outerShdw blurRad="38100" dist="38100" dir="2700000" algn="tl">
                    <a:srgbClr val="000000">
                      <a:alpha val="43137"/>
                    </a:srgbClr>
                  </a:outerShdw>
                </a:effectLst>
                <a:latin typeface="Broadway" pitchFamily="82" charset="0"/>
              </a:rPr>
              <a:t>Palacio  de Viana</a:t>
            </a:r>
            <a:endParaRPr lang="es-ES" sz="5400" b="1" dirty="0">
              <a:ln w="19050">
                <a:solidFill>
                  <a:sysClr val="windowText" lastClr="000000"/>
                </a:solidFill>
              </a:ln>
              <a:blipFill dpi="0" rotWithShape="1">
                <a:blip r:embed="rId6"/>
                <a:srcRect/>
                <a:stretch>
                  <a:fillRect/>
                </a:stretch>
              </a:blipFill>
              <a:effectLst>
                <a:outerShdw blurRad="38100" dist="38100" dir="2700000" algn="tl">
                  <a:srgbClr val="000000">
                    <a:alpha val="43137"/>
                  </a:srgbClr>
                </a:outerShdw>
              </a:effectLst>
              <a:latin typeface="Broadway" pitchFamily="82" charset="0"/>
            </a:endParaRPr>
          </a:p>
        </p:txBody>
      </p:sp>
      <p:sp>
        <p:nvSpPr>
          <p:cNvPr id="16" name="15 CuadroTexto"/>
          <p:cNvSpPr txBox="1"/>
          <p:nvPr/>
        </p:nvSpPr>
        <p:spPr>
          <a:xfrm>
            <a:off x="3000364" y="6027003"/>
            <a:ext cx="3019096" cy="830997"/>
          </a:xfrm>
          <a:prstGeom prst="rect">
            <a:avLst/>
          </a:prstGeom>
          <a:noFill/>
        </p:spPr>
        <p:txBody>
          <a:bodyPr wrap="none" rtlCol="0">
            <a:spAutoFit/>
            <a:scene3d>
              <a:camera prst="orthographicFront"/>
              <a:lightRig rig="freezing" dir="t"/>
            </a:scene3d>
          </a:bodyPr>
          <a:lstStyle/>
          <a:p>
            <a:r>
              <a:rPr lang="es-ES" sz="4800" b="1" dirty="0" smtClean="0">
                <a:ln w="19050">
                  <a:solidFill>
                    <a:sysClr val="windowText" lastClr="000000"/>
                  </a:solidFill>
                </a:ln>
                <a:blipFill>
                  <a:blip r:embed="rId6"/>
                  <a:stretch>
                    <a:fillRect/>
                  </a:stretch>
                </a:blipFill>
                <a:effectLst>
                  <a:outerShdw blurRad="38100" dist="38100" dir="2700000" algn="tl">
                    <a:srgbClr val="000000">
                      <a:alpha val="43137"/>
                    </a:srgbClr>
                  </a:outerShdw>
                </a:effectLst>
                <a:latin typeface="Broadway" pitchFamily="82" charset="0"/>
              </a:rPr>
              <a:t>Córdoba</a:t>
            </a:r>
            <a:endParaRPr lang="es-ES" sz="4800" b="1" dirty="0">
              <a:ln w="19050">
                <a:solidFill>
                  <a:sysClr val="windowText" lastClr="000000"/>
                </a:solidFill>
              </a:ln>
              <a:blipFill>
                <a:blip r:embed="rId6"/>
                <a:stretch>
                  <a:fillRect/>
                </a:stretch>
              </a:blipFill>
              <a:effectLst>
                <a:outerShdw blurRad="38100" dist="38100" dir="2700000" algn="tl">
                  <a:srgbClr val="000000">
                    <a:alpha val="43137"/>
                  </a:srgbClr>
                </a:outerShdw>
              </a:effectLst>
              <a:latin typeface="Broadway" pitchFamily="82" charset="0"/>
            </a:endParaRPr>
          </a:p>
        </p:txBody>
      </p:sp>
      <p:sp>
        <p:nvSpPr>
          <p:cNvPr id="17" name="16 Rectángulo"/>
          <p:cNvSpPr/>
          <p:nvPr/>
        </p:nvSpPr>
        <p:spPr>
          <a:xfrm>
            <a:off x="7215206" y="5357826"/>
            <a:ext cx="285752" cy="357190"/>
          </a:xfrm>
          <a:prstGeom prst="rect">
            <a:avLst/>
          </a:prstGeom>
          <a:solidFill>
            <a:srgbClr val="51361B"/>
          </a:solidFill>
          <a:ln>
            <a:noFill/>
          </a:ln>
          <a:scene3d>
            <a:camera prst="perspectiveContrastingLeftFacing"/>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flipH="1">
            <a:off x="10501353" y="5429264"/>
            <a:ext cx="45719" cy="45719"/>
          </a:xfrm>
          <a:prstGeom prst="rect">
            <a:avLst/>
          </a:prstGeom>
          <a:solidFill>
            <a:srgbClr val="51361B"/>
          </a:solidFill>
          <a:ln>
            <a:noFill/>
          </a:ln>
          <a:scene3d>
            <a:camera prst="perspectiveContrastingLeftFacing"/>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2000">
    <p:sndAc>
      <p:stSnd>
        <p:snd r:embed="rId2" name="CONCIERTO DE ARANJUEZ -PACO DE LUCI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xit" presetSubtype="2" fill="hold" nodeType="withEffect">
                                  <p:stCondLst>
                                    <p:cond delay="3000"/>
                                  </p:stCondLst>
                                  <p:childTnLst>
                                    <p:anim calcmode="lin" valueType="num">
                                      <p:cBhvr>
                                        <p:cTn id="12" dur="5000"/>
                                        <p:tgtEl>
                                          <p:spTgt spid="7"/>
                                        </p:tgtEl>
                                        <p:attrNameLst>
                                          <p:attrName>ppt_x</p:attrName>
                                        </p:attrNameLst>
                                      </p:cBhvr>
                                      <p:tavLst>
                                        <p:tav tm="0">
                                          <p:val>
                                            <p:strVal val="ppt_x"/>
                                          </p:val>
                                        </p:tav>
                                        <p:tav tm="100000">
                                          <p:val>
                                            <p:strVal val="ppt_x+ppt_w/2"/>
                                          </p:val>
                                        </p:tav>
                                      </p:tavLst>
                                    </p:anim>
                                    <p:anim calcmode="lin" valueType="num">
                                      <p:cBhvr>
                                        <p:cTn id="13" dur="5000"/>
                                        <p:tgtEl>
                                          <p:spTgt spid="7"/>
                                        </p:tgtEl>
                                        <p:attrNameLst>
                                          <p:attrName>ppt_y</p:attrName>
                                        </p:attrNameLst>
                                      </p:cBhvr>
                                      <p:tavLst>
                                        <p:tav tm="0">
                                          <p:val>
                                            <p:strVal val="ppt_y"/>
                                          </p:val>
                                        </p:tav>
                                        <p:tav tm="100000">
                                          <p:val>
                                            <p:strVal val="ppt_y"/>
                                          </p:val>
                                        </p:tav>
                                      </p:tavLst>
                                    </p:anim>
                                    <p:anim calcmode="lin" valueType="num">
                                      <p:cBhvr>
                                        <p:cTn id="14" dur="5000"/>
                                        <p:tgtEl>
                                          <p:spTgt spid="7"/>
                                        </p:tgtEl>
                                        <p:attrNameLst>
                                          <p:attrName>ppt_w</p:attrName>
                                        </p:attrNameLst>
                                      </p:cBhvr>
                                      <p:tavLst>
                                        <p:tav tm="0">
                                          <p:val>
                                            <p:strVal val="ppt_w"/>
                                          </p:val>
                                        </p:tav>
                                        <p:tav tm="100000">
                                          <p:val>
                                            <p:fltVal val="0"/>
                                          </p:val>
                                        </p:tav>
                                      </p:tavLst>
                                    </p:anim>
                                    <p:anim calcmode="lin" valueType="num">
                                      <p:cBhvr>
                                        <p:cTn id="15" dur="5000"/>
                                        <p:tgtEl>
                                          <p:spTgt spid="7"/>
                                        </p:tgtEl>
                                        <p:attrNameLst>
                                          <p:attrName>ppt_h</p:attrName>
                                        </p:attrNameLst>
                                      </p:cBhvr>
                                      <p:tavLst>
                                        <p:tav tm="0">
                                          <p:val>
                                            <p:strVal val="ppt_h"/>
                                          </p:val>
                                        </p:tav>
                                        <p:tav tm="100000">
                                          <p:val>
                                            <p:strVal val="ppt_h"/>
                                          </p:val>
                                        </p:tav>
                                      </p:tavLst>
                                    </p:anim>
                                    <p:set>
                                      <p:cBhvr>
                                        <p:cTn id="16" dur="1" fill="hold">
                                          <p:stCondLst>
                                            <p:cond delay="4999"/>
                                          </p:stCondLst>
                                        </p:cTn>
                                        <p:tgtEl>
                                          <p:spTgt spid="7"/>
                                        </p:tgtEl>
                                        <p:attrNameLst>
                                          <p:attrName>style.visibility</p:attrName>
                                        </p:attrNameLst>
                                      </p:cBhvr>
                                      <p:to>
                                        <p:strVal val="hidden"/>
                                      </p:to>
                                    </p:set>
                                  </p:childTnLst>
                                </p:cTn>
                              </p:par>
                            </p:childTnLst>
                          </p:cTn>
                        </p:par>
                        <p:par>
                          <p:cTn id="17" fill="hold">
                            <p:stCondLst>
                              <p:cond delay="8000"/>
                            </p:stCondLst>
                            <p:childTnLst>
                              <p:par>
                                <p:cTn id="18" presetID="10" presetClass="entr" presetSubtype="0" fill="hold" grpId="0" nodeType="afterEffect">
                                  <p:stCondLst>
                                    <p:cond delay="400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2000"/>
                                        <p:tgtEl>
                                          <p:spTgt spid="14"/>
                                        </p:tgtEl>
                                      </p:cBhvr>
                                    </p:animEffect>
                                  </p:childTnLst>
                                </p:cTn>
                              </p:par>
                              <p:par>
                                <p:cTn id="21" presetID="10" presetClass="entr" presetSubtype="0" fill="hold" grpId="0" nodeType="withEffect">
                                  <p:stCondLst>
                                    <p:cond delay="400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2000"/>
                                        <p:tgtEl>
                                          <p:spTgt spid="15"/>
                                        </p:tgtEl>
                                      </p:cBhvr>
                                    </p:animEffect>
                                  </p:childTnLst>
                                </p:cTn>
                              </p:par>
                              <p:par>
                                <p:cTn id="24" presetID="10" presetClass="entr" presetSubtype="0" fill="hold" grpId="0" nodeType="withEffect">
                                  <p:stCondLst>
                                    <p:cond delay="400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2">
              <a:lumMod val="10000"/>
            </a:schemeClr>
          </a:solidFill>
          <a:scene3d>
            <a:camera prst="orthographicFront"/>
            <a:lightRig rig="threePt" dir="t"/>
          </a:scene3d>
          <a:sp3d>
            <a:bevelT w="203200" h="203200"/>
          </a:sp3d>
        </p:spPr>
        <p:txBody>
          <a:bodyPr/>
          <a:lstStyle/>
          <a:p>
            <a:endParaRPr lang="es-ES" dirty="0"/>
          </a:p>
        </p:txBody>
      </p:sp>
      <p:pic>
        <p:nvPicPr>
          <p:cNvPr id="5" name="4 Marcador de contenido" descr="parcheminlargewv8.jpg"/>
          <p:cNvPicPr>
            <a:picLocks noGrp="1" noChangeAspect="1"/>
          </p:cNvPicPr>
          <p:nvPr>
            <p:ph idx="1"/>
          </p:nvPr>
        </p:nvPicPr>
        <p:blipFill>
          <a:blip r:embed="rId2"/>
          <a:stretch>
            <a:fillRect/>
          </a:stretch>
        </p:blipFill>
        <p:spPr>
          <a:xfrm>
            <a:off x="214282" y="0"/>
            <a:ext cx="8929718" cy="6858000"/>
          </a:xfrm>
          <a:effectLst>
            <a:softEdge rad="31750"/>
          </a:effectLst>
        </p:spPr>
      </p:pic>
      <p:sp>
        <p:nvSpPr>
          <p:cNvPr id="4" name="3 Rectángulo"/>
          <p:cNvSpPr/>
          <p:nvPr/>
        </p:nvSpPr>
        <p:spPr>
          <a:xfrm>
            <a:off x="1142976" y="714356"/>
            <a:ext cx="7072362" cy="55721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85786" y="2571744"/>
            <a:ext cx="7786742" cy="3816429"/>
          </a:xfrm>
          <a:prstGeom prst="rect">
            <a:avLst/>
          </a:prstGeom>
          <a:noFill/>
        </p:spPr>
        <p:txBody>
          <a:bodyPr wrap="square" rtlCol="0">
            <a:spAutoFit/>
          </a:bodyPr>
          <a:lstStyle/>
          <a:p>
            <a:r>
              <a:rPr lang="es-ES" sz="1400" b="1" dirty="0" smtClean="0">
                <a:solidFill>
                  <a:srgbClr val="51361B"/>
                </a:solidFill>
                <a:latin typeface="Script MT Bold" pitchFamily="66" charset="0"/>
              </a:rPr>
              <a:t>Seguramente muchos de los que vean este </a:t>
            </a:r>
            <a:r>
              <a:rPr lang="es-ES" sz="1400" b="1" dirty="0" err="1" smtClean="0">
                <a:solidFill>
                  <a:srgbClr val="51361B"/>
                </a:solidFill>
                <a:latin typeface="Script MT Bold" pitchFamily="66" charset="0"/>
              </a:rPr>
              <a:t>pps</a:t>
            </a:r>
            <a:r>
              <a:rPr lang="es-ES" sz="1400" b="1" dirty="0" smtClean="0">
                <a:solidFill>
                  <a:srgbClr val="51361B"/>
                </a:solidFill>
                <a:latin typeface="Script MT Bold" pitchFamily="66" charset="0"/>
              </a:rPr>
              <a:t>. no sabrán que  es el Palacio de Viana… ni lo que representa, incluidos visitantes de Córdoba.</a:t>
            </a:r>
          </a:p>
          <a:p>
            <a:r>
              <a:rPr lang="es-ES" sz="1400" b="1" dirty="0" smtClean="0">
                <a:solidFill>
                  <a:srgbClr val="51361B"/>
                </a:solidFill>
                <a:latin typeface="Script MT Bold" pitchFamily="66" charset="0"/>
              </a:rPr>
              <a:t>No tiene una fachada espectacular, ¿verdad?, ni falta que le hace.</a:t>
            </a:r>
          </a:p>
          <a:p>
            <a:r>
              <a:rPr lang="es-ES" sz="1400" b="1" dirty="0" smtClean="0">
                <a:solidFill>
                  <a:srgbClr val="51361B"/>
                </a:solidFill>
                <a:latin typeface="Script MT Bold" pitchFamily="66" charset="0"/>
              </a:rPr>
              <a:t>La importancia de ese edificio no reside ni con mucho sólo en su aspecto exterior.  Ese monumento es importante por lo que contiene… y por lo que representa para los cordobeses.</a:t>
            </a:r>
          </a:p>
          <a:p>
            <a:r>
              <a:rPr lang="es-ES" sz="1400" b="1" dirty="0" smtClean="0">
                <a:solidFill>
                  <a:srgbClr val="51361B"/>
                </a:solidFill>
                <a:latin typeface="Script MT Bold" pitchFamily="66" charset="0"/>
              </a:rPr>
              <a:t>Vds. no os llegáis ni a imaginar los tesoros de inconmensurable valor que contiene en su interior, tras esa aparentemente poco destacable fachada.</a:t>
            </a:r>
          </a:p>
          <a:p>
            <a:r>
              <a:rPr lang="es-ES" sz="1400" b="1" dirty="0" smtClean="0">
                <a:solidFill>
                  <a:srgbClr val="51361B"/>
                </a:solidFill>
                <a:latin typeface="Script MT Bold" pitchFamily="66" charset="0"/>
              </a:rPr>
              <a:t>El Palacio de Viana (construido para los marqueses de Viana, como su propio nombre indica), es una mansión señorial con su entrada principal en la plaza de Don </a:t>
            </a:r>
            <a:r>
              <a:rPr lang="es-ES" sz="1400" b="1" dirty="0" err="1" smtClean="0">
                <a:solidFill>
                  <a:srgbClr val="51361B"/>
                </a:solidFill>
                <a:latin typeface="Script MT Bold" pitchFamily="66" charset="0"/>
              </a:rPr>
              <a:t>Gome</a:t>
            </a:r>
            <a:r>
              <a:rPr lang="es-ES" sz="1400" b="1" dirty="0" smtClean="0">
                <a:solidFill>
                  <a:srgbClr val="51361B"/>
                </a:solidFill>
                <a:latin typeface="Script MT Bold" pitchFamily="66" charset="0"/>
              </a:rPr>
              <a:t>, que ocupa en la actualidad una extensión de algo más de… ¡6.500 m</a:t>
            </a:r>
            <a:r>
              <a:rPr lang="es-ES" sz="1100" b="1" dirty="0" smtClean="0">
                <a:solidFill>
                  <a:srgbClr val="51361B"/>
                </a:solidFill>
                <a:latin typeface="Script MT Bold" pitchFamily="66" charset="0"/>
              </a:rPr>
              <a:t>2</a:t>
            </a:r>
            <a:r>
              <a:rPr lang="es-ES" sz="1400" b="1" dirty="0" smtClean="0">
                <a:solidFill>
                  <a:srgbClr val="51361B"/>
                </a:solidFill>
                <a:latin typeface="Script MT Bold" pitchFamily="66" charset="0"/>
              </a:rPr>
              <a:t>!, en pleno centro urbano de Córdoba.</a:t>
            </a:r>
          </a:p>
          <a:p>
            <a:r>
              <a:rPr lang="es-ES" sz="1400" b="1" dirty="0" smtClean="0">
                <a:solidFill>
                  <a:srgbClr val="51361B"/>
                </a:solidFill>
                <a:latin typeface="Script MT Bold" pitchFamily="66" charset="0"/>
              </a:rPr>
              <a:t>La mitad de esa superficie corresponde a bellísimos espacios abiertos (jardines y patios).</a:t>
            </a:r>
          </a:p>
          <a:p>
            <a:r>
              <a:rPr lang="es-ES" sz="1400" dirty="0" smtClean="0">
                <a:solidFill>
                  <a:srgbClr val="51361B"/>
                </a:solidFill>
                <a:latin typeface="Script MT Bold" pitchFamily="66" charset="0"/>
              </a:rPr>
              <a:t>El Palacio de Viana es uno de los monumentos más emblemáticos de Córdoba por varios motivos: por el edificio en sí mismo (su entorno y arquitectura), por las colecciones de arte suntuario y ornamental que residen en su interior y, por si no fuera todo esto suficiente, por su gigantesco archivo documental.  </a:t>
            </a:r>
          </a:p>
          <a:p>
            <a:endParaRPr lang="es-ES" sz="1400" b="1" dirty="0" smtClean="0">
              <a:solidFill>
                <a:srgbClr val="51361B"/>
              </a:solidFill>
              <a:latin typeface="Script MT Bold" pitchFamily="66" charset="0"/>
            </a:endParaRPr>
          </a:p>
          <a:p>
            <a:endParaRPr lang="es-ES" sz="1600" b="1" dirty="0" smtClean="0">
              <a:solidFill>
                <a:srgbClr val="51361B"/>
              </a:solidFill>
              <a:latin typeface="Script MT Bold" pitchFamily="66" charset="0"/>
            </a:endParaRPr>
          </a:p>
          <a:p>
            <a:endParaRPr lang="es-ES" sz="1600" b="1" dirty="0">
              <a:solidFill>
                <a:schemeClr val="bg1"/>
              </a:solidFill>
            </a:endParaRPr>
          </a:p>
        </p:txBody>
      </p:sp>
      <p:sp>
        <p:nvSpPr>
          <p:cNvPr id="7" name="6 CuadroTexto"/>
          <p:cNvSpPr txBox="1"/>
          <p:nvPr/>
        </p:nvSpPr>
        <p:spPr>
          <a:xfrm>
            <a:off x="1071538" y="1000108"/>
            <a:ext cx="6929486" cy="1446550"/>
          </a:xfrm>
          <a:prstGeom prst="rect">
            <a:avLst/>
          </a:prstGeom>
          <a:noFill/>
        </p:spPr>
        <p:txBody>
          <a:bodyPr wrap="square" rtlCol="0">
            <a:spAutoFit/>
          </a:bodyPr>
          <a:lstStyle/>
          <a:p>
            <a:pPr algn="ctr"/>
            <a:r>
              <a:rPr lang="es-ES" sz="4400" b="1" dirty="0" smtClean="0">
                <a:ln>
                  <a:solidFill>
                    <a:sysClr val="windowText" lastClr="000000"/>
                  </a:solidFill>
                </a:ln>
                <a:blipFill dpi="0" rotWithShape="1">
                  <a:blip r:embed="rId3"/>
                  <a:srcRect/>
                  <a:tile tx="0" ty="0" sx="100000" sy="100000" flip="none" algn="tl"/>
                </a:blipFill>
                <a:effectLst>
                  <a:outerShdw blurRad="38100" dist="38100" dir="2700000" algn="tl">
                    <a:srgbClr val="000000">
                      <a:alpha val="43137"/>
                    </a:srgbClr>
                  </a:outerShdw>
                </a:effectLst>
                <a:latin typeface="Broadway" pitchFamily="82" charset="0"/>
              </a:rPr>
              <a:t>Historia  Del</a:t>
            </a:r>
          </a:p>
          <a:p>
            <a:pPr algn="ctr"/>
            <a:r>
              <a:rPr lang="es-ES" sz="4400" b="1" dirty="0" smtClean="0">
                <a:ln>
                  <a:solidFill>
                    <a:sysClr val="windowText" lastClr="000000"/>
                  </a:solidFill>
                </a:ln>
                <a:blipFill dpi="0" rotWithShape="1">
                  <a:blip r:embed="rId3"/>
                  <a:srcRect/>
                  <a:tile tx="0" ty="0" sx="100000" sy="100000" flip="none" algn="tl"/>
                </a:blipFill>
                <a:effectLst>
                  <a:outerShdw blurRad="38100" dist="38100" dir="2700000" algn="tl">
                    <a:srgbClr val="000000">
                      <a:alpha val="43137"/>
                    </a:srgbClr>
                  </a:outerShdw>
                </a:effectLst>
                <a:latin typeface="Broadway" pitchFamily="82" charset="0"/>
              </a:rPr>
              <a:t>Palacio  De  Viana</a:t>
            </a:r>
            <a:endParaRPr lang="es-ES" sz="4400" b="1" dirty="0">
              <a:ln>
                <a:solidFill>
                  <a:sysClr val="windowText" lastClr="000000"/>
                </a:solidFill>
              </a:ln>
              <a:blipFill dpi="0" rotWithShape="1">
                <a:blip r:embed="rId3"/>
                <a:srcRect/>
                <a:tile tx="0" ty="0" sx="100000" sy="100000" flip="none" algn="tl"/>
              </a:blipFill>
              <a:effectLst>
                <a:outerShdw blurRad="38100" dist="38100" dir="2700000" algn="tl">
                  <a:srgbClr val="000000">
                    <a:alpha val="43137"/>
                  </a:srgbClr>
                </a:outerShdw>
              </a:effectLst>
              <a:latin typeface="Broadway" pitchFamily="82" charset="0"/>
            </a:endParaRPr>
          </a:p>
        </p:txBody>
      </p:sp>
    </p:spTree>
  </p:cSld>
  <p:clrMapOvr>
    <a:masterClrMapping/>
  </p:clrMapOvr>
  <p:transition advTm="7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2">
              <a:lumMod val="10000"/>
            </a:schemeClr>
          </a:solidFill>
          <a:scene3d>
            <a:camera prst="orthographicFront"/>
            <a:lightRig rig="threePt" dir="t"/>
          </a:scene3d>
          <a:sp3d>
            <a:bevelT w="203200" h="203200"/>
          </a:sp3d>
        </p:spPr>
        <p:txBody>
          <a:bodyPr/>
          <a:lstStyle/>
          <a:p>
            <a:endParaRPr lang="es-ES" dirty="0"/>
          </a:p>
        </p:txBody>
      </p:sp>
      <p:pic>
        <p:nvPicPr>
          <p:cNvPr id="5" name="4 Marcador de contenido" descr="parcheminlargewv8.jpg"/>
          <p:cNvPicPr>
            <a:picLocks noGrp="1" noChangeAspect="1"/>
          </p:cNvPicPr>
          <p:nvPr>
            <p:ph idx="1"/>
          </p:nvPr>
        </p:nvPicPr>
        <p:blipFill>
          <a:blip r:embed="rId2"/>
          <a:stretch>
            <a:fillRect/>
          </a:stretch>
        </p:blipFill>
        <p:spPr>
          <a:xfrm>
            <a:off x="0" y="0"/>
            <a:ext cx="9144000" cy="6858000"/>
          </a:xfrm>
          <a:effectLst>
            <a:softEdge rad="31750"/>
          </a:effectLst>
        </p:spPr>
      </p:pic>
      <p:sp>
        <p:nvSpPr>
          <p:cNvPr id="4" name="3 Rectángulo"/>
          <p:cNvSpPr/>
          <p:nvPr/>
        </p:nvSpPr>
        <p:spPr>
          <a:xfrm>
            <a:off x="1142976" y="714356"/>
            <a:ext cx="7072362" cy="55721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000100" y="1357298"/>
            <a:ext cx="7358114" cy="4647426"/>
          </a:xfrm>
          <a:prstGeom prst="rect">
            <a:avLst/>
          </a:prstGeom>
          <a:noFill/>
        </p:spPr>
        <p:txBody>
          <a:bodyPr wrap="square" rtlCol="0">
            <a:spAutoFit/>
          </a:bodyPr>
          <a:lstStyle/>
          <a:p>
            <a:r>
              <a:rPr lang="es-ES" sz="1400" dirty="0" smtClean="0">
                <a:solidFill>
                  <a:srgbClr val="51361B"/>
                </a:solidFill>
                <a:latin typeface="Script MT Bold" pitchFamily="66" charset="0"/>
              </a:rPr>
              <a:t>El edificio  fue construido en el siglo </a:t>
            </a:r>
            <a:r>
              <a:rPr lang="es-ES" sz="1400" dirty="0" smtClean="0">
                <a:solidFill>
                  <a:srgbClr val="51361B"/>
                </a:solidFill>
                <a:latin typeface="Poor Richard" pitchFamily="18" charset="0"/>
              </a:rPr>
              <a:t>XIV</a:t>
            </a:r>
            <a:r>
              <a:rPr lang="es-ES" sz="1400" b="1" dirty="0" smtClean="0">
                <a:solidFill>
                  <a:srgbClr val="51361B"/>
                </a:solidFill>
              </a:rPr>
              <a:t>,</a:t>
            </a:r>
            <a:r>
              <a:rPr lang="es-ES" sz="1400" dirty="0" smtClean="0">
                <a:solidFill>
                  <a:srgbClr val="51361B"/>
                </a:solidFill>
                <a:latin typeface="Script MT Bold" pitchFamily="66" charset="0"/>
              </a:rPr>
              <a:t> si bien se asienta sobre una antigua edificación romana, de la que se conservan numerosos restos, muchos de ellos restaurados y expuestos en la actualidad: ánforas, mosaicos, jarrones y vasijas, columnas  Reconstruido con la actual planta en el siglo </a:t>
            </a:r>
            <a:r>
              <a:rPr lang="es-ES" sz="1400" dirty="0" smtClean="0">
                <a:solidFill>
                  <a:srgbClr val="51361B"/>
                </a:solidFill>
                <a:latin typeface="Poor Richard" pitchFamily="18" charset="0"/>
              </a:rPr>
              <a:t>XVI,</a:t>
            </a:r>
            <a:r>
              <a:rPr lang="es-ES" sz="1400" dirty="0" smtClean="0">
                <a:solidFill>
                  <a:srgbClr val="51361B"/>
                </a:solidFill>
                <a:latin typeface="Script MT Bold" pitchFamily="66" charset="0"/>
              </a:rPr>
              <a:t> </a:t>
            </a:r>
            <a:r>
              <a:rPr lang="es-ES" sz="1400" b="1" dirty="0" smtClean="0">
                <a:solidFill>
                  <a:srgbClr val="51361B"/>
                </a:solidFill>
                <a:latin typeface="Script MT Bold" pitchFamily="66" charset="0"/>
              </a:rPr>
              <a:t>este palacio es el prototipo de la gran mansión cordobesa.</a:t>
            </a:r>
            <a:r>
              <a:rPr lang="es-ES" sz="1400" dirty="0" smtClean="0">
                <a:solidFill>
                  <a:srgbClr val="51361B"/>
                </a:solidFill>
                <a:latin typeface="Script MT Bold" pitchFamily="66" charset="0"/>
              </a:rPr>
              <a:t> El tono general del edificio es austero y poco ostentoso en el exterior (paredes encaladas blancas y rejas en los jardines), rindiendo homenaje a la tradición andalusí, heredada de los antiguos habitantes musulmanes, de hacer poco ostentosos los palacios privados en el exterior, para no ofender la vista de los pobres (como reza el dicho popular: “el palacio del moro, por fuera una mierda, por dentro, un tesoro”)</a:t>
            </a:r>
          </a:p>
          <a:p>
            <a:r>
              <a:rPr lang="es-ES" sz="1400" dirty="0" smtClean="0">
                <a:solidFill>
                  <a:srgbClr val="51361B"/>
                </a:solidFill>
                <a:latin typeface="Script MT Bold" pitchFamily="66" charset="0"/>
              </a:rPr>
              <a:t>Lo primero que llama la atención es </a:t>
            </a:r>
            <a:r>
              <a:rPr lang="es-ES" sz="1400" b="1" dirty="0" smtClean="0">
                <a:solidFill>
                  <a:srgbClr val="51361B"/>
                </a:solidFill>
                <a:latin typeface="Script MT Bold" pitchFamily="66" charset="0"/>
              </a:rPr>
              <a:t>el edificio en sí mismo</a:t>
            </a:r>
            <a:r>
              <a:rPr lang="es-ES" sz="1400" dirty="0" smtClean="0">
                <a:solidFill>
                  <a:srgbClr val="51361B"/>
                </a:solidFill>
                <a:latin typeface="Script MT Bold" pitchFamily="66" charset="0"/>
              </a:rPr>
              <a:t>, donde se distinguen los más diversos tipos de artesanía, pavimentos con mosaicos romanos, carpintería de talla y excelentes artesonados mudéjares y renacentistas en el techo.</a:t>
            </a:r>
          </a:p>
          <a:p>
            <a:r>
              <a:rPr lang="es-ES" sz="1400" dirty="0" smtClean="0">
                <a:solidFill>
                  <a:srgbClr val="51361B"/>
                </a:solidFill>
                <a:latin typeface="Script MT Bold" pitchFamily="66" charset="0"/>
              </a:rPr>
              <a:t> El edificio de dos plantas, está rodeado por </a:t>
            </a:r>
            <a:r>
              <a:rPr lang="es-ES" sz="1400" b="1" dirty="0" smtClean="0">
                <a:solidFill>
                  <a:srgbClr val="51361B"/>
                </a:solidFill>
                <a:latin typeface="Script MT Bold" pitchFamily="66" charset="0"/>
              </a:rPr>
              <a:t>1 jardín y 12 patios</a:t>
            </a:r>
            <a:r>
              <a:rPr lang="es-ES" sz="1400" dirty="0" smtClean="0">
                <a:solidFill>
                  <a:srgbClr val="51361B"/>
                </a:solidFill>
                <a:latin typeface="Script MT Bold" pitchFamily="66" charset="0"/>
              </a:rPr>
              <a:t>, unidos entre sí por galerías,</a:t>
            </a:r>
            <a:r>
              <a:rPr lang="es-ES" sz="1400" b="1" dirty="0" smtClean="0">
                <a:solidFill>
                  <a:srgbClr val="51361B"/>
                </a:solidFill>
                <a:latin typeface="Script MT Bold" pitchFamily="66" charset="0"/>
              </a:rPr>
              <a:t> por los que es conocido mundialmente</a:t>
            </a:r>
            <a:r>
              <a:rPr lang="es-ES" sz="1400" dirty="0" smtClean="0">
                <a:solidFill>
                  <a:srgbClr val="51361B"/>
                </a:solidFill>
                <a:latin typeface="Script MT Bold" pitchFamily="66" charset="0"/>
              </a:rPr>
              <a:t>. De ahí que también lo llamen </a:t>
            </a:r>
            <a:r>
              <a:rPr lang="es-ES" sz="1400" b="1" dirty="0" smtClean="0">
                <a:solidFill>
                  <a:srgbClr val="51361B"/>
                </a:solidFill>
                <a:latin typeface="Script MT Bold" pitchFamily="66" charset="0"/>
              </a:rPr>
              <a:t>Museo de los patios.</a:t>
            </a:r>
            <a:endParaRPr lang="es-ES" sz="1400" dirty="0" smtClean="0">
              <a:solidFill>
                <a:srgbClr val="51361B"/>
              </a:solidFill>
              <a:latin typeface="Script MT Bold" pitchFamily="66" charset="0"/>
            </a:endParaRPr>
          </a:p>
          <a:p>
            <a:r>
              <a:rPr lang="es-ES" sz="1400" dirty="0" smtClean="0">
                <a:solidFill>
                  <a:srgbClr val="51361B"/>
                </a:solidFill>
                <a:latin typeface="Script MT Bold" pitchFamily="66" charset="0"/>
              </a:rPr>
              <a:t>Una de las cosas más admirables es que </a:t>
            </a:r>
            <a:r>
              <a:rPr lang="es-ES" sz="1400" b="1" dirty="0" smtClean="0">
                <a:solidFill>
                  <a:srgbClr val="51361B"/>
                </a:solidFill>
                <a:latin typeface="Script MT Bold" pitchFamily="66" charset="0"/>
              </a:rPr>
              <a:t>el mobiliario</a:t>
            </a:r>
            <a:r>
              <a:rPr lang="es-ES" sz="1400" dirty="0" smtClean="0">
                <a:solidFill>
                  <a:srgbClr val="51361B"/>
                </a:solidFill>
                <a:latin typeface="Script MT Bold" pitchFamily="66" charset="0"/>
              </a:rPr>
              <a:t>, perfectamente conservado, </a:t>
            </a:r>
            <a:r>
              <a:rPr lang="es-ES" sz="1400" b="1" dirty="0" smtClean="0">
                <a:solidFill>
                  <a:srgbClr val="51361B"/>
                </a:solidFill>
                <a:latin typeface="Script MT Bold" pitchFamily="66" charset="0"/>
              </a:rPr>
              <a:t>es el original</a:t>
            </a:r>
            <a:r>
              <a:rPr lang="es-ES" sz="1400" dirty="0" smtClean="0">
                <a:solidFill>
                  <a:srgbClr val="51361B"/>
                </a:solidFill>
                <a:latin typeface="Script MT Bold" pitchFamily="66" charset="0"/>
              </a:rPr>
              <a:t>. Los muebles son sencillamente impresionantes y de las más diversas épocas, (todos de maderas nobles, mesas con aplicaciones de nácar y de carey, sillones del renacimiento italiano, lámparas de cristal gigantes de Bohemia, y de </a:t>
            </a:r>
            <a:r>
              <a:rPr lang="es-ES" sz="1400" dirty="0" err="1" smtClean="0">
                <a:solidFill>
                  <a:srgbClr val="51361B"/>
                </a:solidFill>
                <a:latin typeface="Script MT Bold" pitchFamily="66" charset="0"/>
              </a:rPr>
              <a:t>Murano</a:t>
            </a:r>
            <a:r>
              <a:rPr lang="es-ES" sz="1400" dirty="0" smtClean="0">
                <a:solidFill>
                  <a:srgbClr val="51361B"/>
                </a:solidFill>
                <a:latin typeface="Script MT Bold" pitchFamily="66" charset="0"/>
              </a:rPr>
              <a:t>… A un anticuario se le haría la boca agua al entrar en el palacio. Los diferentes dueños aristócratas  del palacio  </a:t>
            </a:r>
            <a:r>
              <a:rPr lang="es-ES" sz="1400" dirty="0" smtClean="0">
                <a:solidFill>
                  <a:srgbClr val="51361B"/>
                </a:solidFill>
                <a:latin typeface="Script MT Bold" pitchFamily="66" charset="0"/>
                <a:hlinkClick r:id="rId3"/>
              </a:rPr>
              <a:t> </a:t>
            </a:r>
            <a:r>
              <a:rPr lang="es-ES" sz="1400" dirty="0" smtClean="0">
                <a:solidFill>
                  <a:srgbClr val="51361B"/>
                </a:solidFill>
                <a:latin typeface="Script MT Bold" pitchFamily="66" charset="0"/>
              </a:rPr>
              <a:t>fueron gente con buen gusto, y se dedicaron durante generaciones a coleccionar diversos objetos suntuarios</a:t>
            </a:r>
          </a:p>
          <a:p>
            <a:endParaRPr lang="es-ES" sz="1400" dirty="0" smtClean="0">
              <a:solidFill>
                <a:schemeClr val="bg1"/>
              </a:solidFill>
              <a:latin typeface="Script MT Bold" pitchFamily="66" charset="0"/>
            </a:endParaRPr>
          </a:p>
          <a:p>
            <a:endParaRPr lang="es-ES" sz="1600" dirty="0">
              <a:solidFill>
                <a:schemeClr val="bg1"/>
              </a:solidFill>
              <a:latin typeface="Script MT Bold" pitchFamily="66" charset="0"/>
            </a:endParaRPr>
          </a:p>
        </p:txBody>
      </p:sp>
    </p:spTree>
  </p:cSld>
  <p:clrMapOvr>
    <a:masterClrMapping/>
  </p:clrMapOvr>
  <p:transition advTm="80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2">
              <a:lumMod val="10000"/>
            </a:schemeClr>
          </a:solidFill>
          <a:scene3d>
            <a:camera prst="orthographicFront"/>
            <a:lightRig rig="threePt" dir="t"/>
          </a:scene3d>
          <a:sp3d>
            <a:bevelT w="203200" h="203200"/>
          </a:sp3d>
        </p:spPr>
        <p:txBody>
          <a:bodyPr/>
          <a:lstStyle/>
          <a:p>
            <a:endParaRPr lang="es-ES" dirty="0"/>
          </a:p>
        </p:txBody>
      </p:sp>
      <p:pic>
        <p:nvPicPr>
          <p:cNvPr id="5" name="4 Marcador de contenido" descr="parcheminlargewv8.jpg"/>
          <p:cNvPicPr>
            <a:picLocks noGrp="1" noChangeAspect="1"/>
          </p:cNvPicPr>
          <p:nvPr>
            <p:ph idx="1"/>
          </p:nvPr>
        </p:nvPicPr>
        <p:blipFill>
          <a:blip r:embed="rId2"/>
          <a:stretch>
            <a:fillRect/>
          </a:stretch>
        </p:blipFill>
        <p:spPr>
          <a:xfrm>
            <a:off x="0" y="0"/>
            <a:ext cx="9144000" cy="6858000"/>
          </a:xfrm>
          <a:effectLst>
            <a:softEdge rad="31750"/>
          </a:effectLst>
        </p:spPr>
      </p:pic>
      <p:sp>
        <p:nvSpPr>
          <p:cNvPr id="4" name="3 Rectángulo"/>
          <p:cNvSpPr/>
          <p:nvPr/>
        </p:nvSpPr>
        <p:spPr>
          <a:xfrm>
            <a:off x="1142976" y="714356"/>
            <a:ext cx="7072362" cy="55721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928662" y="1285860"/>
            <a:ext cx="7786742" cy="5262979"/>
          </a:xfrm>
          <a:prstGeom prst="rect">
            <a:avLst/>
          </a:prstGeom>
          <a:noFill/>
        </p:spPr>
        <p:txBody>
          <a:bodyPr wrap="square" rtlCol="0">
            <a:spAutoFit/>
          </a:bodyPr>
          <a:lstStyle/>
          <a:p>
            <a:r>
              <a:rPr lang="es-ES" sz="1400" dirty="0" smtClean="0">
                <a:solidFill>
                  <a:srgbClr val="51361B"/>
                </a:solidFill>
                <a:latin typeface="Script MT Bold" pitchFamily="66" charset="0"/>
              </a:rPr>
              <a:t>Sus salones están llenos de obras de arte procedentes de multitud de países y elaborados en los más variados estilos artísticos. El interior del palacio conserva, en una distribución irregular, importantes colecciones, únicas en el mundo, de un valor incalculable. Pinturas de la escuela de Brueghel, de Murillo, de Zurbarán, óleos, carboncillos, acuarelas… Inmensos tapices cubren las paredes del salón principal y muchas habitaciones. La mayoría de estos tapices son flamencos, gobelinos, y algunos realizados por la afamada Real Fábrica de Tapices, lo que incluye alguno de </a:t>
            </a:r>
            <a:r>
              <a:rPr lang="es-ES" sz="1400" b="1" dirty="0" smtClean="0">
                <a:solidFill>
                  <a:srgbClr val="51361B"/>
                </a:solidFill>
                <a:latin typeface="Script MT Bold" pitchFamily="66" charset="0"/>
              </a:rPr>
              <a:t>Goya</a:t>
            </a:r>
            <a:r>
              <a:rPr lang="es-ES" sz="1400" dirty="0" smtClean="0">
                <a:solidFill>
                  <a:srgbClr val="51361B"/>
                </a:solidFill>
                <a:latin typeface="Script MT Bold" pitchFamily="66" charset="0"/>
              </a:rPr>
              <a:t>…La Galería de los Azulejos, con el suelo pavimentado con mosaico romano, contiene una colección muy importante de azulejos heráldicos con ejemplares de hasta el siglo</a:t>
            </a:r>
            <a:r>
              <a:rPr lang="es-ES" sz="1400" dirty="0" smtClean="0">
                <a:solidFill>
                  <a:srgbClr val="51361B"/>
                </a:solidFill>
                <a:latin typeface="Poor Richard" pitchFamily="18" charset="0"/>
              </a:rPr>
              <a:t> XIIII</a:t>
            </a:r>
            <a:r>
              <a:rPr lang="es-ES" sz="1400" dirty="0" smtClean="0">
                <a:solidFill>
                  <a:srgbClr val="51361B"/>
                </a:solidFill>
                <a:latin typeface="Script MT Bold" pitchFamily="66" charset="0"/>
              </a:rPr>
              <a:t> la colección de vajillas, expuesta en vitrinas, ¡¡¡ocupa dos salones!!! Hay vajillas chinas, inglesas, de los siglos </a:t>
            </a:r>
            <a:r>
              <a:rPr lang="es-ES" sz="1400" dirty="0" smtClean="0">
                <a:solidFill>
                  <a:srgbClr val="51361B"/>
                </a:solidFill>
                <a:latin typeface="Poor Richard" pitchFamily="18" charset="0"/>
              </a:rPr>
              <a:t>XV, XVI, XVII</a:t>
            </a:r>
            <a:r>
              <a:rPr lang="es-ES" sz="1400" b="1" dirty="0" smtClean="0">
                <a:solidFill>
                  <a:srgbClr val="51361B"/>
                </a:solidFill>
              </a:rPr>
              <a:t>…</a:t>
            </a:r>
            <a:r>
              <a:rPr lang="es-ES" sz="1400" b="1" dirty="0" smtClean="0">
                <a:solidFill>
                  <a:srgbClr val="51361B"/>
                </a:solidFill>
                <a:latin typeface="Script MT Bold" pitchFamily="66" charset="0"/>
              </a:rPr>
              <a:t>Las alfombras de todas las estancias están perfectamente conservadas: rusas, persas, chinas, italianas… La más imponente es la del salón principal, hecha a medida… ¡¡¡y mide unos 300 m</a:t>
            </a:r>
            <a:r>
              <a:rPr lang="es-ES" sz="1400" b="1" baseline="30000" dirty="0" smtClean="0">
                <a:solidFill>
                  <a:srgbClr val="51361B"/>
                </a:solidFill>
                <a:latin typeface="Script MT Bold" pitchFamily="66" charset="0"/>
              </a:rPr>
              <a:t>2</a:t>
            </a:r>
            <a:r>
              <a:rPr lang="es-ES" sz="1400" b="1" dirty="0" smtClean="0">
                <a:solidFill>
                  <a:srgbClr val="51361B"/>
                </a:solidFill>
                <a:latin typeface="Script MT Bold" pitchFamily="66" charset="0"/>
              </a:rPr>
              <a:t>!!! </a:t>
            </a:r>
          </a:p>
          <a:p>
            <a:r>
              <a:rPr lang="es-ES" sz="1400" b="1" dirty="0" smtClean="0">
                <a:solidFill>
                  <a:srgbClr val="51361B"/>
                </a:solidFill>
                <a:latin typeface="Script MT Bold" pitchFamily="66" charset="0"/>
              </a:rPr>
              <a:t>Por si todo lo descrito fuera poco, aún queda algo más, que hace del Palacio de Viana un lugar único.</a:t>
            </a:r>
          </a:p>
          <a:p>
            <a:r>
              <a:rPr lang="es-ES" sz="1400" b="1" dirty="0" smtClean="0">
                <a:solidFill>
                  <a:srgbClr val="51361B"/>
                </a:solidFill>
                <a:latin typeface="Script MT Bold" pitchFamily="66" charset="0"/>
              </a:rPr>
              <a:t>El otro gran tesoro del Palacio de Viana es su Archivo compuesto por la biblioteca, el Fondo </a:t>
            </a:r>
            <a:r>
              <a:rPr lang="es-ES" sz="1400" b="1" dirty="0" err="1" smtClean="0">
                <a:solidFill>
                  <a:srgbClr val="51361B"/>
                </a:solidFill>
                <a:latin typeface="Script MT Bold" pitchFamily="66" charset="0"/>
              </a:rPr>
              <a:t>Vianay</a:t>
            </a:r>
            <a:r>
              <a:rPr lang="es-ES" sz="1400" b="1" dirty="0" smtClean="0">
                <a:solidFill>
                  <a:srgbClr val="51361B"/>
                </a:solidFill>
                <a:latin typeface="Script MT Bold" pitchFamily="66" charset="0"/>
              </a:rPr>
              <a:t> el Fondo Torres Cabrera, que contienen documentos de los siglos </a:t>
            </a:r>
            <a:r>
              <a:rPr lang="es-ES" sz="1400" dirty="0" smtClean="0">
                <a:solidFill>
                  <a:srgbClr val="51361B"/>
                </a:solidFill>
                <a:latin typeface="Poor Richard" pitchFamily="18" charset="0"/>
              </a:rPr>
              <a:t>XII</a:t>
            </a:r>
            <a:r>
              <a:rPr lang="es-ES" sz="1400" b="1" dirty="0" smtClean="0">
                <a:solidFill>
                  <a:srgbClr val="51361B"/>
                </a:solidFill>
                <a:latin typeface="Script MT Bold" pitchFamily="66" charset="0"/>
              </a:rPr>
              <a:t> al </a:t>
            </a:r>
            <a:r>
              <a:rPr lang="es-ES" sz="1400" dirty="0" smtClean="0">
                <a:solidFill>
                  <a:srgbClr val="51361B"/>
                </a:solidFill>
                <a:latin typeface="Poor Richard" pitchFamily="18" charset="0"/>
              </a:rPr>
              <a:t> XX</a:t>
            </a:r>
            <a:r>
              <a:rPr lang="es-ES" sz="1400" b="1" dirty="0" smtClean="0">
                <a:solidFill>
                  <a:srgbClr val="51361B"/>
                </a:solidFill>
                <a:latin typeface="Script MT Bold" pitchFamily="66" charset="0"/>
              </a:rPr>
              <a:t>.</a:t>
            </a:r>
          </a:p>
          <a:p>
            <a:r>
              <a:rPr lang="es-ES" sz="1400" b="1" dirty="0" smtClean="0">
                <a:solidFill>
                  <a:srgbClr val="51361B"/>
                </a:solidFill>
                <a:latin typeface="Script MT Bold" pitchFamily="66" charset="0"/>
              </a:rPr>
              <a:t>La biblioteca particular (que no es, estrictamente hablando, parte del Archivo) cuenta con 7500 volúmenes,</a:t>
            </a:r>
          </a:p>
          <a:p>
            <a:r>
              <a:rPr lang="es-ES" sz="1400" b="1" dirty="0" smtClean="0">
                <a:solidFill>
                  <a:srgbClr val="51361B"/>
                </a:solidFill>
                <a:latin typeface="Script MT Bold" pitchFamily="66" charset="0"/>
              </a:rPr>
              <a:t>El Palacio de Viana pues… siempre había sido una propiedad privada, y nunca había estado deshabitado. Fue la propiedad de varias familias nobiliarias, que se iban sucediendo la una a la otra con el paso de los siglos, cambiando los linajes propietarios por razón de alianzas matrimoniales, herencias y descendencias colaterales.</a:t>
            </a:r>
            <a:r>
              <a:rPr lang="es-ES" sz="1400" dirty="0" smtClean="0">
                <a:solidFill>
                  <a:srgbClr val="51361B"/>
                </a:solidFill>
                <a:latin typeface="Script MT Bold" pitchFamily="66" charset="0"/>
              </a:rPr>
              <a:t> Todo eso duró hasta que, en 1980 fallece </a:t>
            </a:r>
            <a:r>
              <a:rPr lang="es-ES" sz="1400" b="1" dirty="0" smtClean="0">
                <a:solidFill>
                  <a:srgbClr val="51361B"/>
                </a:solidFill>
                <a:latin typeface="Script MT Bold" pitchFamily="66" charset="0"/>
              </a:rPr>
              <a:t>Fausto Saavedra y Collado</a:t>
            </a:r>
            <a:r>
              <a:rPr lang="es-ES" sz="1400" dirty="0" smtClean="0">
                <a:solidFill>
                  <a:srgbClr val="51361B"/>
                </a:solidFill>
                <a:latin typeface="Script MT Bold" pitchFamily="66" charset="0"/>
              </a:rPr>
              <a:t>, el último descendiente de los marqueses de Viana.</a:t>
            </a:r>
          </a:p>
          <a:p>
            <a:endParaRPr lang="es-ES" sz="1400" b="1" dirty="0" smtClean="0">
              <a:solidFill>
                <a:srgbClr val="51361B"/>
              </a:solidFill>
              <a:latin typeface="Script MT Bold" pitchFamily="66" charset="0"/>
            </a:endParaRPr>
          </a:p>
          <a:p>
            <a:endParaRPr lang="es-ES" sz="1400" b="1" dirty="0" smtClean="0">
              <a:solidFill>
                <a:schemeClr val="bg1"/>
              </a:solidFill>
            </a:endParaRPr>
          </a:p>
          <a:p>
            <a:endParaRPr lang="es-ES" sz="1400" dirty="0" smtClean="0">
              <a:solidFill>
                <a:schemeClr val="bg1"/>
              </a:solidFill>
              <a:latin typeface="Script MT Bold" pitchFamily="66" charset="0"/>
            </a:endParaRPr>
          </a:p>
          <a:p>
            <a:endParaRPr lang="es-ES" sz="1400" dirty="0">
              <a:solidFill>
                <a:schemeClr val="bg1"/>
              </a:solidFill>
              <a:latin typeface="Script MT Bold" pitchFamily="66" charset="0"/>
            </a:endParaRPr>
          </a:p>
        </p:txBody>
      </p:sp>
    </p:spTree>
  </p:cSld>
  <p:clrMapOvr>
    <a:masterClrMapping/>
  </p:clrMapOvr>
  <p:transition advTm="80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2">
              <a:lumMod val="10000"/>
            </a:schemeClr>
          </a:solidFill>
          <a:scene3d>
            <a:camera prst="orthographicFront"/>
            <a:lightRig rig="threePt" dir="t"/>
          </a:scene3d>
          <a:sp3d>
            <a:bevelT w="203200" h="203200"/>
          </a:sp3d>
        </p:spPr>
        <p:txBody>
          <a:bodyPr/>
          <a:lstStyle/>
          <a:p>
            <a:endParaRPr lang="es-ES" dirty="0"/>
          </a:p>
        </p:txBody>
      </p:sp>
      <p:pic>
        <p:nvPicPr>
          <p:cNvPr id="5" name="4 Marcador de contenido" descr="parcheminlargewv8.jpg"/>
          <p:cNvPicPr>
            <a:picLocks noGrp="1" noChangeAspect="1"/>
          </p:cNvPicPr>
          <p:nvPr>
            <p:ph idx="1"/>
          </p:nvPr>
        </p:nvPicPr>
        <p:blipFill>
          <a:blip r:embed="rId2"/>
          <a:stretch>
            <a:fillRect/>
          </a:stretch>
        </p:blipFill>
        <p:spPr>
          <a:xfrm>
            <a:off x="0" y="0"/>
            <a:ext cx="9144000" cy="6858000"/>
          </a:xfrm>
          <a:effectLst>
            <a:softEdge rad="31750"/>
          </a:effectLst>
        </p:spPr>
      </p:pic>
      <p:sp>
        <p:nvSpPr>
          <p:cNvPr id="4" name="3 Rectángulo"/>
          <p:cNvSpPr/>
          <p:nvPr/>
        </p:nvSpPr>
        <p:spPr>
          <a:xfrm>
            <a:off x="428596" y="1000108"/>
            <a:ext cx="7715304" cy="55721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642910" y="2000240"/>
            <a:ext cx="8001056" cy="4401205"/>
          </a:xfrm>
          <a:prstGeom prst="rect">
            <a:avLst/>
          </a:prstGeom>
          <a:noFill/>
        </p:spPr>
        <p:txBody>
          <a:bodyPr wrap="square" rtlCol="0">
            <a:spAutoFit/>
          </a:bodyPr>
          <a:lstStyle/>
          <a:p>
            <a:r>
              <a:rPr lang="es-ES" sz="1400" dirty="0" smtClean="0">
                <a:solidFill>
                  <a:srgbClr val="51361B"/>
                </a:solidFill>
                <a:latin typeface="Script MT Bold" pitchFamily="66" charset="0"/>
              </a:rPr>
              <a:t>La reacción del público cordobés y de las autoridades cordobesas, que consideraban el palacio como un orgullo y una seña de identidad de la ciudad fue tan furibunda que el asunto quedó en nada, en parte también debido a la avanzada edad del aristócrata. Le sucede su viuda, </a:t>
            </a:r>
            <a:r>
              <a:rPr lang="es-ES" sz="1400" b="1" dirty="0" smtClean="0">
                <a:solidFill>
                  <a:srgbClr val="51361B"/>
                </a:solidFill>
                <a:latin typeface="Script MT Bold" pitchFamily="66" charset="0"/>
              </a:rPr>
              <a:t>Sofía Amelia de Lancaster y </a:t>
            </a:r>
            <a:r>
              <a:rPr lang="es-ES" sz="1400" b="1" dirty="0" err="1" smtClean="0">
                <a:solidFill>
                  <a:srgbClr val="51361B"/>
                </a:solidFill>
                <a:latin typeface="Script MT Bold" pitchFamily="66" charset="0"/>
              </a:rPr>
              <a:t>Bleck</a:t>
            </a:r>
            <a:r>
              <a:rPr lang="es-ES" sz="1400" b="1" dirty="0" smtClean="0">
                <a:solidFill>
                  <a:srgbClr val="51361B"/>
                </a:solidFill>
                <a:latin typeface="Script MT Bold" pitchFamily="66" charset="0"/>
              </a:rPr>
              <a:t>.</a:t>
            </a:r>
          </a:p>
          <a:p>
            <a:r>
              <a:rPr lang="es-ES" sz="1400" dirty="0" smtClean="0">
                <a:solidFill>
                  <a:srgbClr val="51361B"/>
                </a:solidFill>
                <a:latin typeface="Script MT Bold" pitchFamily="66" charset="0"/>
              </a:rPr>
              <a:t>La marquesa viuda, sola y sin descendencia decidió, como su marido, deshacerse del palacio porque no tenía utilidad para ella, le resultaba carísimo de mantener, tenía más sitios donde vivir y, al parecer, estaba necesitada de ingresos.</a:t>
            </a:r>
          </a:p>
          <a:p>
            <a:r>
              <a:rPr lang="es-ES" sz="1400" dirty="0" smtClean="0">
                <a:solidFill>
                  <a:srgbClr val="51361B"/>
                </a:solidFill>
                <a:latin typeface="Script MT Bold" pitchFamily="66" charset="0"/>
              </a:rPr>
              <a:t>Conocedora ya de la reacción que su decisión iba a tener entre el pueblo cordobés, llevó el asunto en secreto…Un </a:t>
            </a:r>
            <a:r>
              <a:rPr lang="es-ES" sz="1400" b="1" dirty="0" smtClean="0">
                <a:solidFill>
                  <a:srgbClr val="51361B"/>
                </a:solidFill>
                <a:latin typeface="Script MT Bold" pitchFamily="66" charset="0"/>
              </a:rPr>
              <a:t>periodista</a:t>
            </a:r>
            <a:r>
              <a:rPr lang="es-ES" sz="1400" dirty="0" smtClean="0">
                <a:solidFill>
                  <a:srgbClr val="51361B"/>
                </a:solidFill>
                <a:latin typeface="Script MT Bold" pitchFamily="66" charset="0"/>
              </a:rPr>
              <a:t> cordobés, Francisco Solano M</a:t>
            </a:r>
            <a:r>
              <a:rPr lang="en-US" sz="1400" dirty="0" err="1" smtClean="0">
                <a:solidFill>
                  <a:srgbClr val="51361B"/>
                </a:solidFill>
                <a:latin typeface="Script MT Bold" pitchFamily="66" charset="0"/>
              </a:rPr>
              <a:t>árquez</a:t>
            </a:r>
            <a:r>
              <a:rPr lang="en-US" sz="1400" dirty="0" smtClean="0">
                <a:solidFill>
                  <a:srgbClr val="51361B"/>
                </a:solidFill>
                <a:latin typeface="Script MT Bold" pitchFamily="66" charset="0"/>
              </a:rPr>
              <a:t>  Cruz</a:t>
            </a:r>
            <a:r>
              <a:rPr lang="es-ES" sz="1400" dirty="0" smtClean="0">
                <a:solidFill>
                  <a:srgbClr val="51361B"/>
                </a:solidFill>
                <a:latin typeface="Script MT Bold" pitchFamily="66" charset="0"/>
              </a:rPr>
              <a:t> , logró descubrir y demostrar el intento de venta en el extranjero, y publicó y denunció tal hecho en el </a:t>
            </a:r>
            <a:r>
              <a:rPr lang="es-ES" sz="1400" b="1" dirty="0" smtClean="0">
                <a:solidFill>
                  <a:srgbClr val="51361B"/>
                </a:solidFill>
                <a:latin typeface="Script MT Bold" pitchFamily="66" charset="0"/>
              </a:rPr>
              <a:t>diario Córdoba</a:t>
            </a:r>
            <a:r>
              <a:rPr lang="es-ES" sz="1400" dirty="0" smtClean="0">
                <a:solidFill>
                  <a:srgbClr val="51361B"/>
                </a:solidFill>
                <a:latin typeface="Script MT Bold" pitchFamily="66" charset="0"/>
              </a:rPr>
              <a:t>.</a:t>
            </a:r>
          </a:p>
          <a:p>
            <a:r>
              <a:rPr lang="es-ES" sz="1400" dirty="0" smtClean="0">
                <a:solidFill>
                  <a:srgbClr val="51361B"/>
                </a:solidFill>
                <a:latin typeface="Script MT Bold" pitchFamily="66" charset="0"/>
              </a:rPr>
              <a:t>La reacción del público cordobés y de las autoridades cordobesas, que consideraban el palacio como un orgullo y una seña de identidad de la ciudad fue tan furibunda que el asunto quedó en nada, en parte también debido a la avanzada edad del aristócrata. Le sucede su viuda, </a:t>
            </a:r>
            <a:r>
              <a:rPr lang="es-ES" sz="1400" b="1" dirty="0" smtClean="0">
                <a:solidFill>
                  <a:srgbClr val="51361B"/>
                </a:solidFill>
                <a:latin typeface="Script MT Bold" pitchFamily="66" charset="0"/>
              </a:rPr>
              <a:t>Sofía Amelia de Lancaster y </a:t>
            </a:r>
            <a:r>
              <a:rPr lang="es-ES" sz="1400" b="1" dirty="0" err="1" smtClean="0">
                <a:solidFill>
                  <a:srgbClr val="51361B"/>
                </a:solidFill>
                <a:latin typeface="Script MT Bold" pitchFamily="66" charset="0"/>
              </a:rPr>
              <a:t>Bleck</a:t>
            </a:r>
            <a:r>
              <a:rPr lang="es-ES" sz="1400" b="1" dirty="0" smtClean="0">
                <a:solidFill>
                  <a:srgbClr val="51361B"/>
                </a:solidFill>
                <a:latin typeface="Script MT Bold" pitchFamily="66" charset="0"/>
              </a:rPr>
              <a:t>.</a:t>
            </a:r>
            <a:endParaRPr lang="es-ES" sz="1400" dirty="0" smtClean="0">
              <a:solidFill>
                <a:srgbClr val="51361B"/>
              </a:solidFill>
              <a:latin typeface="Script MT Bold" pitchFamily="66" charset="0"/>
            </a:endParaRPr>
          </a:p>
          <a:p>
            <a:r>
              <a:rPr lang="es-ES" sz="1400" dirty="0" smtClean="0">
                <a:solidFill>
                  <a:srgbClr val="51361B"/>
                </a:solidFill>
                <a:latin typeface="Script MT Bold" pitchFamily="66" charset="0"/>
              </a:rPr>
              <a:t>Marzo de 1980, la marquesa envía a escondidas un camión </a:t>
            </a:r>
            <a:r>
              <a:rPr lang="es-ES" sz="1400" dirty="0" err="1" smtClean="0">
                <a:solidFill>
                  <a:srgbClr val="51361B"/>
                </a:solidFill>
                <a:latin typeface="Script MT Bold" pitchFamily="66" charset="0"/>
              </a:rPr>
              <a:t>trailer</a:t>
            </a:r>
            <a:r>
              <a:rPr lang="es-ES" sz="1400" dirty="0" smtClean="0">
                <a:solidFill>
                  <a:srgbClr val="51361B"/>
                </a:solidFill>
                <a:latin typeface="Script MT Bold" pitchFamily="66" charset="0"/>
              </a:rPr>
              <a:t> para llevarse las obras con destino a compradores particulares en el extranjero (anticuarios, coleccionistas privados, empresas de subastas, etc.), que había logrado encontrar a través del antiguo anuncio que envió su difunto marido, ansiosos de poder ponerle las manos encima a las valiosísimas colecciones de obras artísticas y documentos históricos que contenía el palacio. El destino del patrimonio palaciego iba a ser dispersado por el extranjero</a:t>
            </a:r>
          </a:p>
          <a:p>
            <a:endParaRPr lang="es-ES" sz="1400" dirty="0" smtClean="0">
              <a:solidFill>
                <a:schemeClr val="bg1"/>
              </a:solidFill>
            </a:endParaRPr>
          </a:p>
          <a:p>
            <a:endParaRPr lang="es-ES" sz="1400" b="1" dirty="0" smtClean="0">
              <a:solidFill>
                <a:schemeClr val="bg1"/>
              </a:solidFill>
              <a:latin typeface="Script MT Bold" pitchFamily="66" charset="0"/>
            </a:endParaRPr>
          </a:p>
          <a:p>
            <a:endParaRPr lang="es-ES" sz="1400" b="1" dirty="0">
              <a:solidFill>
                <a:schemeClr val="bg1"/>
              </a:solidFill>
              <a:latin typeface="Script MT Bold" pitchFamily="66" charset="0"/>
            </a:endParaRPr>
          </a:p>
        </p:txBody>
      </p:sp>
      <p:sp>
        <p:nvSpPr>
          <p:cNvPr id="7" name="6 CuadroTexto"/>
          <p:cNvSpPr txBox="1"/>
          <p:nvPr/>
        </p:nvSpPr>
        <p:spPr>
          <a:xfrm>
            <a:off x="642910" y="1142984"/>
            <a:ext cx="8072494" cy="1231106"/>
          </a:xfrm>
          <a:prstGeom prst="rect">
            <a:avLst/>
          </a:prstGeom>
          <a:noFill/>
        </p:spPr>
        <p:txBody>
          <a:bodyPr wrap="square" rtlCol="0">
            <a:spAutoFit/>
          </a:bodyPr>
          <a:lstStyle/>
          <a:p>
            <a:r>
              <a:rPr lang="es-ES" sz="1400" dirty="0" smtClean="0">
                <a:solidFill>
                  <a:srgbClr val="51361B"/>
                </a:solidFill>
                <a:latin typeface="Script MT Bold" pitchFamily="66" charset="0"/>
              </a:rPr>
              <a:t>Ya en los últimos años de su vida había manifestado su intención de vender el palacio. De hecho, llegó a intentarlo en 1978, mediante un anuncio en la prensa francesa (</a:t>
            </a:r>
            <a:r>
              <a:rPr lang="es-ES" sz="1400" dirty="0" err="1" smtClean="0">
                <a:solidFill>
                  <a:srgbClr val="51361B"/>
                </a:solidFill>
                <a:latin typeface="Script MT Bold" pitchFamily="66" charset="0"/>
              </a:rPr>
              <a:t>Jours</a:t>
            </a:r>
            <a:r>
              <a:rPr lang="es-ES" sz="1400" dirty="0" smtClean="0">
                <a:solidFill>
                  <a:srgbClr val="51361B"/>
                </a:solidFill>
                <a:latin typeface="Script MT Bold" pitchFamily="66" charset="0"/>
              </a:rPr>
              <a:t> de France), donde se ponía a la venta un palacio español “del siglo </a:t>
            </a:r>
            <a:r>
              <a:rPr lang="es-ES" sz="1400" dirty="0" smtClean="0">
                <a:solidFill>
                  <a:srgbClr val="51361B"/>
                </a:solidFill>
                <a:latin typeface="Poor Richard" pitchFamily="18" charset="0"/>
              </a:rPr>
              <a:t>XV</a:t>
            </a:r>
            <a:r>
              <a:rPr lang="es-ES" sz="1400" dirty="0" smtClean="0">
                <a:solidFill>
                  <a:srgbClr val="51361B"/>
                </a:solidFill>
              </a:rPr>
              <a:t>”.</a:t>
            </a:r>
            <a:r>
              <a:rPr lang="es-ES" sz="1400" dirty="0" smtClean="0">
                <a:solidFill>
                  <a:srgbClr val="51361B"/>
                </a:solidFill>
                <a:latin typeface="Script MT Bold" pitchFamily="66" charset="0"/>
              </a:rPr>
              <a:t> Un </a:t>
            </a:r>
            <a:r>
              <a:rPr lang="es-ES" sz="1400" b="1" dirty="0" smtClean="0">
                <a:solidFill>
                  <a:srgbClr val="51361B"/>
                </a:solidFill>
                <a:latin typeface="Script MT Bold" pitchFamily="66" charset="0"/>
              </a:rPr>
              <a:t>periodista</a:t>
            </a:r>
            <a:r>
              <a:rPr lang="es-ES" sz="1400" dirty="0" smtClean="0">
                <a:solidFill>
                  <a:srgbClr val="51361B"/>
                </a:solidFill>
                <a:latin typeface="Script MT Bold" pitchFamily="66" charset="0"/>
              </a:rPr>
              <a:t> cordobés, Francisco Solano M</a:t>
            </a:r>
            <a:r>
              <a:rPr lang="en-US" sz="1400" dirty="0" err="1" smtClean="0">
                <a:solidFill>
                  <a:srgbClr val="51361B"/>
                </a:solidFill>
                <a:latin typeface="Script MT Bold" pitchFamily="66" charset="0"/>
              </a:rPr>
              <a:t>árquez</a:t>
            </a:r>
            <a:r>
              <a:rPr lang="en-US" sz="1400" dirty="0" smtClean="0">
                <a:solidFill>
                  <a:srgbClr val="51361B"/>
                </a:solidFill>
                <a:latin typeface="Script MT Bold" pitchFamily="66" charset="0"/>
              </a:rPr>
              <a:t>  Cruz</a:t>
            </a:r>
            <a:r>
              <a:rPr lang="es-ES" sz="1400" dirty="0" smtClean="0">
                <a:solidFill>
                  <a:srgbClr val="51361B"/>
                </a:solidFill>
                <a:latin typeface="Script MT Bold" pitchFamily="66" charset="0"/>
              </a:rPr>
              <a:t> , logró descubrir y demostrar el intento de venta en el extranjero, y publicó y denunció tal hecho en el </a:t>
            </a:r>
            <a:r>
              <a:rPr lang="es-ES" sz="1400" b="1" dirty="0" smtClean="0">
                <a:solidFill>
                  <a:srgbClr val="51361B"/>
                </a:solidFill>
                <a:latin typeface="Script MT Bold" pitchFamily="66" charset="0"/>
              </a:rPr>
              <a:t>diario Córdoba</a:t>
            </a:r>
            <a:r>
              <a:rPr lang="es-ES" sz="1400" dirty="0" smtClean="0">
                <a:solidFill>
                  <a:srgbClr val="51361B"/>
                </a:solidFill>
                <a:latin typeface="Script MT Bold" pitchFamily="66" charset="0"/>
              </a:rPr>
              <a:t>.</a:t>
            </a:r>
          </a:p>
          <a:p>
            <a:endParaRPr lang="es-ES" dirty="0">
              <a:solidFill>
                <a:srgbClr val="51361B"/>
              </a:solidFill>
            </a:endParaRPr>
          </a:p>
        </p:txBody>
      </p:sp>
    </p:spTree>
  </p:cSld>
  <p:clrMapOvr>
    <a:masterClrMapping/>
  </p:clrMapOvr>
  <p:transition advTm="80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2">
              <a:lumMod val="10000"/>
            </a:schemeClr>
          </a:solidFill>
          <a:scene3d>
            <a:camera prst="orthographicFront"/>
            <a:lightRig rig="threePt" dir="t"/>
          </a:scene3d>
          <a:sp3d>
            <a:bevelT w="203200" h="203200"/>
          </a:sp3d>
        </p:spPr>
        <p:txBody>
          <a:bodyPr/>
          <a:lstStyle/>
          <a:p>
            <a:endParaRPr lang="es-ES" dirty="0"/>
          </a:p>
        </p:txBody>
      </p:sp>
      <p:pic>
        <p:nvPicPr>
          <p:cNvPr id="5" name="4 Marcador de contenido" descr="parcheminlargewv8.jpg"/>
          <p:cNvPicPr>
            <a:picLocks noGrp="1" noChangeAspect="1"/>
          </p:cNvPicPr>
          <p:nvPr>
            <p:ph idx="1"/>
          </p:nvPr>
        </p:nvPicPr>
        <p:blipFill>
          <a:blip r:embed="rId2"/>
          <a:stretch>
            <a:fillRect/>
          </a:stretch>
        </p:blipFill>
        <p:spPr>
          <a:xfrm>
            <a:off x="0" y="0"/>
            <a:ext cx="9144000" cy="6858000"/>
          </a:xfrm>
          <a:effectLst>
            <a:softEdge rad="31750"/>
          </a:effectLst>
        </p:spPr>
      </p:pic>
      <p:sp>
        <p:nvSpPr>
          <p:cNvPr id="4" name="3 Rectángulo"/>
          <p:cNvSpPr/>
          <p:nvPr/>
        </p:nvSpPr>
        <p:spPr>
          <a:xfrm>
            <a:off x="1142976" y="714356"/>
            <a:ext cx="7072362" cy="55721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85786" y="1071546"/>
            <a:ext cx="7572428" cy="5478423"/>
          </a:xfrm>
          <a:prstGeom prst="rect">
            <a:avLst/>
          </a:prstGeom>
          <a:noFill/>
        </p:spPr>
        <p:txBody>
          <a:bodyPr wrap="square" rtlCol="0">
            <a:spAutoFit/>
          </a:bodyPr>
          <a:lstStyle/>
          <a:p>
            <a:r>
              <a:rPr lang="es-ES" sz="1400" dirty="0" smtClean="0">
                <a:solidFill>
                  <a:srgbClr val="51361B"/>
                </a:solidFill>
                <a:latin typeface="Script MT Bold" pitchFamily="66" charset="0"/>
              </a:rPr>
              <a:t>Pero no contó con </a:t>
            </a:r>
            <a:r>
              <a:rPr lang="es-ES" sz="1400" b="1" dirty="0" smtClean="0">
                <a:solidFill>
                  <a:srgbClr val="51361B"/>
                </a:solidFill>
                <a:latin typeface="Script MT Bold" pitchFamily="66" charset="0"/>
              </a:rPr>
              <a:t>el periodista Sebastián Cuevas Navarro </a:t>
            </a:r>
            <a:r>
              <a:rPr lang="es-ES" sz="1400" dirty="0" smtClean="0">
                <a:solidFill>
                  <a:srgbClr val="51361B"/>
                </a:solidFill>
                <a:latin typeface="Script MT Bold" pitchFamily="66" charset="0"/>
              </a:rPr>
              <a:t> quien, enterado al leer la venta en la prensa francesa, ni corto ni perezoso, se lió a hacer llamadas como un descosido a particulares, partidos políticos, a la Delegación de Cultura, y a diversas asociaciones culturales.</a:t>
            </a:r>
          </a:p>
          <a:p>
            <a:r>
              <a:rPr lang="es-ES" sz="1400" dirty="0" smtClean="0">
                <a:solidFill>
                  <a:srgbClr val="51361B"/>
                </a:solidFill>
                <a:latin typeface="Script MT Bold" pitchFamily="66" charset="0"/>
              </a:rPr>
              <a:t>Lamentablemente, se había enterado con muy poco de tiempo de antelación, y el movimiento “burocrático” iba a ser demasiado lento como para frenar la retirada de las obras de arte, que era inminente.</a:t>
            </a:r>
          </a:p>
          <a:p>
            <a:r>
              <a:rPr lang="es-ES" sz="1400" b="1" dirty="0" smtClean="0">
                <a:solidFill>
                  <a:srgbClr val="51361B"/>
                </a:solidFill>
                <a:latin typeface="Script MT Bold" pitchFamily="66" charset="0"/>
              </a:rPr>
              <a:t>El camión </a:t>
            </a:r>
            <a:r>
              <a:rPr lang="es-ES" sz="1400" b="1" dirty="0" err="1" smtClean="0">
                <a:solidFill>
                  <a:srgbClr val="51361B"/>
                </a:solidFill>
                <a:latin typeface="Script MT Bold" pitchFamily="66" charset="0"/>
              </a:rPr>
              <a:t>trailer</a:t>
            </a:r>
            <a:r>
              <a:rPr lang="es-ES" sz="1400" b="1" dirty="0" smtClean="0">
                <a:solidFill>
                  <a:srgbClr val="51361B"/>
                </a:solidFill>
                <a:latin typeface="Script MT Bold" pitchFamily="66" charset="0"/>
              </a:rPr>
              <a:t> se presentó…</a:t>
            </a:r>
            <a:endParaRPr lang="es-ES" sz="1400" dirty="0" smtClean="0">
              <a:solidFill>
                <a:srgbClr val="51361B"/>
              </a:solidFill>
              <a:latin typeface="Script MT Bold" pitchFamily="66" charset="0"/>
            </a:endParaRPr>
          </a:p>
          <a:p>
            <a:r>
              <a:rPr lang="es-ES" sz="1400" b="1" dirty="0" smtClean="0">
                <a:solidFill>
                  <a:srgbClr val="51361B"/>
                </a:solidFill>
                <a:latin typeface="Script MT Bold" pitchFamily="66" charset="0"/>
              </a:rPr>
              <a:t>…y su conductor se encontró con las puertas, las entradas y ventanas del palacio tapiadas y atrancadas. </a:t>
            </a:r>
            <a:r>
              <a:rPr lang="es-ES" sz="1400" dirty="0" smtClean="0">
                <a:solidFill>
                  <a:srgbClr val="51361B"/>
                </a:solidFill>
                <a:latin typeface="Script MT Bold" pitchFamily="66" charset="0"/>
              </a:rPr>
              <a:t>Los </a:t>
            </a:r>
            <a:r>
              <a:rPr lang="es-ES" sz="1400" b="1" dirty="0" smtClean="0">
                <a:solidFill>
                  <a:srgbClr val="51361B"/>
                </a:solidFill>
                <a:latin typeface="Script MT Bold" pitchFamily="66" charset="0"/>
              </a:rPr>
              <a:t>vecinos</a:t>
            </a:r>
            <a:r>
              <a:rPr lang="es-ES" sz="1400" dirty="0" smtClean="0">
                <a:solidFill>
                  <a:srgbClr val="51361B"/>
                </a:solidFill>
                <a:latin typeface="Script MT Bold" pitchFamily="66" charset="0"/>
              </a:rPr>
              <a:t> del barrio de Santa Marina (algunos de ellos trabajadores del palacio, y conocedores del valor de su patrimonio) y muchos otros </a:t>
            </a:r>
            <a:r>
              <a:rPr lang="es-ES" sz="1400" b="1" dirty="0" smtClean="0">
                <a:solidFill>
                  <a:srgbClr val="51361B"/>
                </a:solidFill>
                <a:latin typeface="Script MT Bold" pitchFamily="66" charset="0"/>
              </a:rPr>
              <a:t>cordobeses</a:t>
            </a:r>
            <a:r>
              <a:rPr lang="es-ES" sz="1400" dirty="0" smtClean="0">
                <a:solidFill>
                  <a:srgbClr val="51361B"/>
                </a:solidFill>
                <a:latin typeface="Script MT Bold" pitchFamily="66" charset="0"/>
              </a:rPr>
              <a:t> concienciados (militantes de partidos políticos y asociaciones culturales), habían asaltado el palacio y se habían pasado las horas previas cerrando a cal y canto todas las entradas del lugar, estableciendo turnos de vigilancia e impidiendo el que los operarios enviados por la marquesa se llevaran absolutamente nada. Mientras tanto, </a:t>
            </a:r>
            <a:r>
              <a:rPr lang="es-ES" sz="1400" b="1" dirty="0" smtClean="0">
                <a:solidFill>
                  <a:srgbClr val="51361B"/>
                </a:solidFill>
                <a:latin typeface="Script MT Bold" pitchFamily="66" charset="0"/>
              </a:rPr>
              <a:t>Francisco Solano Márquez Cruz</a:t>
            </a:r>
            <a:r>
              <a:rPr lang="es-ES" sz="1400" dirty="0" smtClean="0">
                <a:solidFill>
                  <a:srgbClr val="51361B"/>
                </a:solidFill>
                <a:latin typeface="Script MT Bold" pitchFamily="66" charset="0"/>
              </a:rPr>
              <a:t>, que fue quien descubrió y demostró el primer intento de venta en la prensa francesa, volvió a intervenir, realizando una impagable y encendida campaña de apoyo desde las páginas del </a:t>
            </a:r>
            <a:r>
              <a:rPr lang="es-ES" sz="1400" b="1" dirty="0" smtClean="0">
                <a:solidFill>
                  <a:srgbClr val="51361B"/>
                </a:solidFill>
                <a:latin typeface="Script MT Bold" pitchFamily="66" charset="0"/>
              </a:rPr>
              <a:t>diario Córdoba</a:t>
            </a:r>
            <a:r>
              <a:rPr lang="es-ES" sz="1400" dirty="0" smtClean="0">
                <a:solidFill>
                  <a:srgbClr val="51361B"/>
                </a:solidFill>
                <a:latin typeface="Script MT Bold" pitchFamily="66" charset="0"/>
              </a:rPr>
              <a:t>, a la causa para mantener íntegro y en la ciudad, el patrimonio del Palacio de Viana, haciéndose eco del sentir popular.</a:t>
            </a:r>
          </a:p>
          <a:p>
            <a:r>
              <a:rPr lang="es-ES" sz="1400" dirty="0" smtClean="0">
                <a:solidFill>
                  <a:srgbClr val="51361B"/>
                </a:solidFill>
                <a:latin typeface="Script MT Bold" pitchFamily="66" charset="0"/>
              </a:rPr>
              <a:t>La campaña moviliza a la sociedad cordobesa y el </a:t>
            </a:r>
            <a:r>
              <a:rPr lang="es-ES" sz="1400" b="1" dirty="0" smtClean="0">
                <a:solidFill>
                  <a:srgbClr val="51361B"/>
                </a:solidFill>
                <a:latin typeface="Script MT Bold" pitchFamily="66" charset="0"/>
              </a:rPr>
              <a:t>alcalde</a:t>
            </a:r>
            <a:r>
              <a:rPr lang="es-ES" sz="1400" dirty="0" smtClean="0">
                <a:solidFill>
                  <a:srgbClr val="51361B"/>
                </a:solidFill>
                <a:latin typeface="Script MT Bold" pitchFamily="66" charset="0"/>
              </a:rPr>
              <a:t> de la ciudad, el comunista Julio  Anguita </a:t>
            </a:r>
            <a:r>
              <a:rPr lang="es-ES" sz="1400" dirty="0" err="1" smtClean="0">
                <a:solidFill>
                  <a:srgbClr val="51361B"/>
                </a:solidFill>
                <a:latin typeface="Script MT Bold" pitchFamily="66" charset="0"/>
              </a:rPr>
              <a:t>Gonzalez</a:t>
            </a:r>
            <a:r>
              <a:rPr lang="es-ES" sz="1400" dirty="0" smtClean="0">
                <a:solidFill>
                  <a:srgbClr val="51361B"/>
                </a:solidFill>
                <a:latin typeface="Script MT Bold" pitchFamily="66" charset="0"/>
              </a:rPr>
              <a:t>, utilizando toda su astucia, invoca una ley de protección del Patrimonio… ¡¡¡de 1931!!! ¡De los tiempos de la República,  buscando el más mínimo pretexto legal para impedir lo que él y todos los cordobeses veían como un expolio. Obviamente, la propietaria del palacio reclamó lo que era de manera evidente un ataque a la propiedad privada, y denunció los hechos ante la Justicia (se había allanado el palacio, y se le estaba exigiendo no venderla en base a una ley de dudosa vigencia).</a:t>
            </a:r>
            <a:r>
              <a:rPr lang="es-ES" sz="1400" dirty="0" smtClean="0">
                <a:solidFill>
                  <a:srgbClr val="51361B"/>
                </a:solidFill>
              </a:rPr>
              <a:t> </a:t>
            </a:r>
            <a:endParaRPr lang="es-ES" sz="1400" dirty="0" smtClean="0">
              <a:solidFill>
                <a:srgbClr val="51361B"/>
              </a:solidFill>
              <a:latin typeface="Script MT Bold" pitchFamily="66" charset="0"/>
            </a:endParaRPr>
          </a:p>
          <a:p>
            <a:endParaRPr lang="es-ES" sz="1400" dirty="0" smtClean="0">
              <a:solidFill>
                <a:srgbClr val="51361B"/>
              </a:solidFill>
              <a:latin typeface="Script MT Bold" pitchFamily="66" charset="0"/>
            </a:endParaRPr>
          </a:p>
          <a:p>
            <a:endParaRPr lang="es-ES" sz="1400" dirty="0" smtClean="0">
              <a:solidFill>
                <a:srgbClr val="51361B"/>
              </a:solidFill>
              <a:latin typeface="Script MT Bold" pitchFamily="66" charset="0"/>
            </a:endParaRPr>
          </a:p>
          <a:p>
            <a:endParaRPr lang="es-ES" sz="1400" dirty="0">
              <a:solidFill>
                <a:srgbClr val="51361B"/>
              </a:solidFill>
              <a:latin typeface="Script MT Bold" pitchFamily="66" charset="0"/>
            </a:endParaRPr>
          </a:p>
        </p:txBody>
      </p:sp>
    </p:spTree>
  </p:cSld>
  <p:clrMapOvr>
    <a:masterClrMapping/>
  </p:clrMapOvr>
  <p:transition advTm="80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2">
              <a:lumMod val="10000"/>
            </a:schemeClr>
          </a:solidFill>
          <a:scene3d>
            <a:camera prst="orthographicFront"/>
            <a:lightRig rig="threePt" dir="t"/>
          </a:scene3d>
          <a:sp3d>
            <a:bevelT w="203200" h="203200"/>
          </a:sp3d>
        </p:spPr>
        <p:txBody>
          <a:bodyPr/>
          <a:lstStyle/>
          <a:p>
            <a:endParaRPr lang="es-ES" dirty="0"/>
          </a:p>
        </p:txBody>
      </p:sp>
      <p:pic>
        <p:nvPicPr>
          <p:cNvPr id="5" name="4 Marcador de contenido" descr="parcheminlargewv8.jpg"/>
          <p:cNvPicPr>
            <a:picLocks noGrp="1" noChangeAspect="1"/>
          </p:cNvPicPr>
          <p:nvPr>
            <p:ph idx="1"/>
          </p:nvPr>
        </p:nvPicPr>
        <p:blipFill>
          <a:blip r:embed="rId2"/>
          <a:stretch>
            <a:fillRect/>
          </a:stretch>
        </p:blipFill>
        <p:spPr>
          <a:xfrm>
            <a:off x="0" y="0"/>
            <a:ext cx="9144000" cy="6858000"/>
          </a:xfrm>
          <a:effectLst>
            <a:softEdge rad="31750"/>
          </a:effectLst>
        </p:spPr>
      </p:pic>
      <p:sp>
        <p:nvSpPr>
          <p:cNvPr id="4" name="3 Rectángulo"/>
          <p:cNvSpPr/>
          <p:nvPr/>
        </p:nvSpPr>
        <p:spPr>
          <a:xfrm>
            <a:off x="1142976" y="714356"/>
            <a:ext cx="7072362" cy="55721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071538" y="1142984"/>
            <a:ext cx="7215238" cy="5262979"/>
          </a:xfrm>
          <a:prstGeom prst="rect">
            <a:avLst/>
          </a:prstGeom>
          <a:noFill/>
        </p:spPr>
        <p:txBody>
          <a:bodyPr wrap="square" rtlCol="0">
            <a:spAutoFit/>
          </a:bodyPr>
          <a:lstStyle/>
          <a:p>
            <a:r>
              <a:rPr lang="es-ES" sz="1400" dirty="0" smtClean="0">
                <a:solidFill>
                  <a:srgbClr val="51361B"/>
                </a:solidFill>
                <a:latin typeface="Script MT Bold" pitchFamily="66" charset="0"/>
              </a:rPr>
              <a:t>El </a:t>
            </a:r>
            <a:r>
              <a:rPr lang="es-ES" sz="1400" b="1" dirty="0" smtClean="0">
                <a:solidFill>
                  <a:srgbClr val="51361B"/>
                </a:solidFill>
                <a:latin typeface="Script MT Bold" pitchFamily="66" charset="0"/>
              </a:rPr>
              <a:t>gobernador civil  Francisco Javier </a:t>
            </a:r>
            <a:r>
              <a:rPr lang="es-ES" sz="1400" b="1" dirty="0" err="1" smtClean="0">
                <a:solidFill>
                  <a:srgbClr val="51361B"/>
                </a:solidFill>
                <a:latin typeface="Script MT Bold" pitchFamily="66" charset="0"/>
              </a:rPr>
              <a:t>Ansuátegui</a:t>
            </a:r>
            <a:r>
              <a:rPr lang="es-ES" sz="1400" b="1" dirty="0" smtClean="0">
                <a:solidFill>
                  <a:srgbClr val="51361B"/>
                </a:solidFill>
                <a:latin typeface="Script MT Bold" pitchFamily="66" charset="0"/>
              </a:rPr>
              <a:t> Y </a:t>
            </a:r>
            <a:r>
              <a:rPr lang="es-ES" sz="1400" b="1" dirty="0" err="1" smtClean="0">
                <a:solidFill>
                  <a:srgbClr val="51361B"/>
                </a:solidFill>
                <a:latin typeface="Script MT Bold" pitchFamily="66" charset="0"/>
              </a:rPr>
              <a:t>Gárate</a:t>
            </a:r>
            <a:r>
              <a:rPr lang="es-ES" sz="1400" b="1" dirty="0" smtClean="0">
                <a:solidFill>
                  <a:srgbClr val="51361B"/>
                </a:solidFill>
                <a:latin typeface="Script MT Bold" pitchFamily="66" charset="0"/>
              </a:rPr>
              <a:t> </a:t>
            </a:r>
            <a:r>
              <a:rPr lang="es-ES" sz="1400" dirty="0" smtClean="0">
                <a:solidFill>
                  <a:srgbClr val="51361B"/>
                </a:solidFill>
                <a:latin typeface="Script MT Bold" pitchFamily="66" charset="0"/>
              </a:rPr>
              <a:t>, responsable de las fuerzas del orden en la ciudad, y conocido por su afiliación política conservadora, en respuesta a la pugna entre el alcalde y los cordobeses de un lado, y las reclamaciones de la propietaria por el otro, sacó a sus policías a la calle…</a:t>
            </a:r>
          </a:p>
          <a:p>
            <a:r>
              <a:rPr lang="es-ES" sz="1400" dirty="0" smtClean="0">
                <a:solidFill>
                  <a:srgbClr val="51361B"/>
                </a:solidFill>
                <a:latin typeface="Script MT Bold" pitchFamily="66" charset="0"/>
              </a:rPr>
              <a:t>…¡para hacer valer la postura del alcalde comunista! El gobernador, conmovido por la reacción popular, dio por válida y vigente la ley, aduciendo que nadie la había derogado, y ordenó a la Policía que no se sacara nada del palacio. Los operarios enviados por la marquesa tuvieron que irse con un palmo de narices…Pero aquello parecía convertirse en un conflicto sin solución satisfactoria. La marquesa estaba empeñada en vender su patrimonio. Era su derecho y, a la larga, se iba a acabar saliendo con la suya, porque la única salida aparentemente posible si se quería mantener el patrimonio del Palacio de Viana era la </a:t>
            </a:r>
            <a:r>
              <a:rPr lang="es-ES" sz="1400" b="1" dirty="0" smtClean="0">
                <a:solidFill>
                  <a:srgbClr val="51361B"/>
                </a:solidFill>
                <a:latin typeface="Script MT Bold" pitchFamily="66" charset="0"/>
              </a:rPr>
              <a:t>compra</a:t>
            </a:r>
            <a:r>
              <a:rPr lang="es-ES" sz="1400" dirty="0" smtClean="0">
                <a:solidFill>
                  <a:srgbClr val="51361B"/>
                </a:solidFill>
                <a:latin typeface="Script MT Bold" pitchFamily="66" charset="0"/>
              </a:rPr>
              <a:t> por parte de las instituciones… o la temida </a:t>
            </a:r>
            <a:r>
              <a:rPr lang="es-ES" sz="1400" b="1" dirty="0" smtClean="0">
                <a:solidFill>
                  <a:srgbClr val="51361B"/>
                </a:solidFill>
                <a:latin typeface="Script MT Bold" pitchFamily="66" charset="0"/>
              </a:rPr>
              <a:t>expropiación</a:t>
            </a:r>
            <a:r>
              <a:rPr lang="es-ES" sz="1400" dirty="0" smtClean="0">
                <a:solidFill>
                  <a:srgbClr val="51361B"/>
                </a:solidFill>
                <a:latin typeface="Script MT Bold" pitchFamily="66" charset="0"/>
              </a:rPr>
              <a:t> (nacionalización de bienes). Lamentablemente, todo aquello sucedió durante la dificilísima época de la Transición. España estaba recién salida de una dictadura, con sus instituciones todavía frágiles, inmersa en una crisis económica, reflejo de los efectos tardíos de alcanzarnos la crisis del Petróleo de 1973… y lo cierto es que el Estado no tenía fondos para la expropiación. Expropiación que, dicho sea de paso, habría “asustado” a numerosos grandes propietarios y partidarios del antiguo régimen que, por aquel entonces se estaban temiendo que con la Transición, España se “</a:t>
            </a:r>
            <a:r>
              <a:rPr lang="es-ES" sz="1400" dirty="0" err="1" smtClean="0">
                <a:solidFill>
                  <a:srgbClr val="51361B"/>
                </a:solidFill>
                <a:latin typeface="Script MT Bold" pitchFamily="66" charset="0"/>
              </a:rPr>
              <a:t>rojizara</a:t>
            </a:r>
            <a:r>
              <a:rPr lang="es-ES" sz="1400" dirty="0" smtClean="0">
                <a:solidFill>
                  <a:srgbClr val="51361B"/>
                </a:solidFill>
                <a:latin typeface="Script MT Bold" pitchFamily="66" charset="0"/>
              </a:rPr>
              <a:t>” de vuelta a la República… trayendo de vuelta sus famosas expropiaciones (el recién instaurado estado democrático no se podía permitir dar pasos en falso). Además, había cosas más urgentes y necesarias en las que emplear los escasos fondos del país que en “nacionalizar” un monumento.</a:t>
            </a:r>
          </a:p>
          <a:p>
            <a:endParaRPr lang="es-ES" sz="1400" dirty="0" smtClean="0">
              <a:solidFill>
                <a:srgbClr val="51361B"/>
              </a:solidFill>
              <a:latin typeface="Script MT Bold" pitchFamily="66" charset="0"/>
            </a:endParaRPr>
          </a:p>
          <a:p>
            <a:endParaRPr lang="es-ES" sz="1400" dirty="0" smtClean="0">
              <a:solidFill>
                <a:srgbClr val="51361B"/>
              </a:solidFill>
              <a:latin typeface="Script MT Bold" pitchFamily="66" charset="0"/>
            </a:endParaRPr>
          </a:p>
          <a:p>
            <a:endParaRPr lang="es-ES" sz="1400" dirty="0">
              <a:solidFill>
                <a:srgbClr val="51361B"/>
              </a:solidFill>
              <a:latin typeface="Script MT Bold" pitchFamily="66" charset="0"/>
            </a:endParaRPr>
          </a:p>
        </p:txBody>
      </p:sp>
    </p:spTree>
  </p:cSld>
  <p:clrMapOvr>
    <a:masterClrMapping/>
  </p:clrMapOvr>
  <p:transition advTm="80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2">
              <a:lumMod val="10000"/>
            </a:schemeClr>
          </a:solidFill>
          <a:scene3d>
            <a:camera prst="orthographicFront"/>
            <a:lightRig rig="threePt" dir="t"/>
          </a:scene3d>
          <a:sp3d>
            <a:bevelT w="203200" h="203200"/>
          </a:sp3d>
        </p:spPr>
        <p:txBody>
          <a:bodyPr/>
          <a:lstStyle/>
          <a:p>
            <a:endParaRPr lang="es-ES" dirty="0"/>
          </a:p>
        </p:txBody>
      </p:sp>
      <p:pic>
        <p:nvPicPr>
          <p:cNvPr id="5" name="4 Marcador de contenido" descr="parcheminlargewv8.jpg"/>
          <p:cNvPicPr>
            <a:picLocks noGrp="1" noChangeAspect="1"/>
          </p:cNvPicPr>
          <p:nvPr>
            <p:ph idx="1"/>
          </p:nvPr>
        </p:nvPicPr>
        <p:blipFill>
          <a:blip r:embed="rId2"/>
          <a:stretch>
            <a:fillRect/>
          </a:stretch>
        </p:blipFill>
        <p:spPr>
          <a:xfrm>
            <a:off x="0" y="0"/>
            <a:ext cx="9144000" cy="6858000"/>
          </a:xfrm>
          <a:effectLst>
            <a:softEdge rad="31750"/>
          </a:effectLst>
        </p:spPr>
      </p:pic>
      <p:sp>
        <p:nvSpPr>
          <p:cNvPr id="4" name="3 Rectángulo"/>
          <p:cNvSpPr/>
          <p:nvPr/>
        </p:nvSpPr>
        <p:spPr>
          <a:xfrm>
            <a:off x="1142976" y="714356"/>
            <a:ext cx="7072362" cy="55721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14348" y="1214422"/>
            <a:ext cx="7643866" cy="5047536"/>
          </a:xfrm>
          <a:prstGeom prst="rect">
            <a:avLst/>
          </a:prstGeom>
          <a:noFill/>
        </p:spPr>
        <p:txBody>
          <a:bodyPr wrap="square" rtlCol="0">
            <a:spAutoFit/>
          </a:bodyPr>
          <a:lstStyle/>
          <a:p>
            <a:r>
              <a:rPr lang="es-ES" sz="1400" dirty="0" smtClean="0">
                <a:solidFill>
                  <a:schemeClr val="bg1"/>
                </a:solidFill>
                <a:latin typeface="Script MT Bold" pitchFamily="66" charset="0"/>
              </a:rPr>
              <a:t>.Parecía que la lucha de los cordobeses sólo había servido para retrasar lo inevitable. Resumiendo: no se podía ni comprar ni expropiar el Palacio de Viana.</a:t>
            </a:r>
          </a:p>
          <a:p>
            <a:r>
              <a:rPr lang="es-ES" sz="1400" dirty="0" smtClean="0">
                <a:solidFill>
                  <a:schemeClr val="bg1"/>
                </a:solidFill>
                <a:latin typeface="Script MT Bold" pitchFamily="66" charset="0"/>
              </a:rPr>
              <a:t>Y, entonces, cuando más apurada parecía la situación… una institución dio un paso al frente: el banco de la ciudad y la provincia, la </a:t>
            </a:r>
            <a:r>
              <a:rPr lang="es-ES" sz="1400" b="1" dirty="0" smtClean="0">
                <a:solidFill>
                  <a:schemeClr val="bg1"/>
                </a:solidFill>
                <a:latin typeface="Script MT Bold" pitchFamily="66" charset="0"/>
              </a:rPr>
              <a:t>Caja Provincial de Ahorros de Córdoba</a:t>
            </a:r>
            <a:r>
              <a:rPr lang="es-ES" sz="1400" dirty="0" smtClean="0">
                <a:solidFill>
                  <a:schemeClr val="bg1"/>
                </a:solidFill>
                <a:latin typeface="Script MT Bold" pitchFamily="66" charset="0"/>
              </a:rPr>
              <a:t> (hoy </a:t>
            </a:r>
            <a:r>
              <a:rPr lang="es-ES" sz="1400" dirty="0" err="1" smtClean="0">
                <a:solidFill>
                  <a:schemeClr val="bg1"/>
                </a:solidFill>
                <a:latin typeface="Script MT Bold" pitchFamily="66" charset="0"/>
              </a:rPr>
              <a:t>Cajasur</a:t>
            </a:r>
            <a:r>
              <a:rPr lang="es-ES" sz="1400" dirty="0" smtClean="0">
                <a:solidFill>
                  <a:schemeClr val="bg1"/>
                </a:solidFill>
                <a:latin typeface="Script MT Bold" pitchFamily="66" charset="0"/>
              </a:rPr>
              <a:t>).</a:t>
            </a:r>
            <a:r>
              <a:rPr lang="es-ES" sz="1400" dirty="0" smtClean="0"/>
              <a:t> </a:t>
            </a:r>
            <a:r>
              <a:rPr lang="es-ES" sz="1400" dirty="0" smtClean="0">
                <a:solidFill>
                  <a:schemeClr val="bg1"/>
                </a:solidFill>
                <a:latin typeface="Script MT Bold" pitchFamily="66" charset="0"/>
              </a:rPr>
              <a:t>Siguiendo el ejemplo de todos sus conciudadanos, el entonces presidente de la caja de </a:t>
            </a:r>
            <a:r>
              <a:rPr lang="es-ES" sz="1400" dirty="0" err="1" smtClean="0">
                <a:solidFill>
                  <a:schemeClr val="bg1"/>
                </a:solidFill>
                <a:latin typeface="Script MT Bold" pitchFamily="66" charset="0"/>
              </a:rPr>
              <a:t>ahorros,Miguel</a:t>
            </a:r>
            <a:r>
              <a:rPr lang="es-ES" sz="1400" dirty="0" smtClean="0">
                <a:solidFill>
                  <a:schemeClr val="bg1"/>
                </a:solidFill>
                <a:latin typeface="Script MT Bold" pitchFamily="66" charset="0"/>
              </a:rPr>
              <a:t> Manzanares  López, hace honor a la función de </a:t>
            </a:r>
            <a:r>
              <a:rPr lang="es-ES" sz="1400" b="1" dirty="0" smtClean="0">
                <a:solidFill>
                  <a:schemeClr val="bg1"/>
                </a:solidFill>
                <a:latin typeface="Script MT Bold" pitchFamily="66" charset="0"/>
              </a:rPr>
              <a:t>obra social</a:t>
            </a:r>
            <a:r>
              <a:rPr lang="es-ES" sz="1400" dirty="0" smtClean="0">
                <a:solidFill>
                  <a:schemeClr val="bg1"/>
                </a:solidFill>
                <a:latin typeface="Script MT Bold" pitchFamily="66" charset="0"/>
              </a:rPr>
              <a:t> de su institución financiera y aporta los fondos para la compra (que no son ni con mucho los necesarios, ya que el precio era </a:t>
            </a:r>
            <a:r>
              <a:rPr lang="es-ES" sz="1400" dirty="0" err="1" smtClean="0">
                <a:solidFill>
                  <a:schemeClr val="bg1"/>
                </a:solidFill>
                <a:latin typeface="Script MT Bold" pitchFamily="66" charset="0"/>
              </a:rPr>
              <a:t>desorbitante</a:t>
            </a:r>
            <a:r>
              <a:rPr lang="es-ES" sz="1400" dirty="0" smtClean="0">
                <a:solidFill>
                  <a:schemeClr val="bg1"/>
                </a:solidFill>
                <a:latin typeface="Script MT Bold" pitchFamily="66" charset="0"/>
              </a:rPr>
              <a:t>).</a:t>
            </a:r>
          </a:p>
          <a:p>
            <a:r>
              <a:rPr lang="es-ES" sz="1400" dirty="0" smtClean="0">
                <a:solidFill>
                  <a:schemeClr val="bg1"/>
                </a:solidFill>
                <a:latin typeface="Script MT Bold" pitchFamily="66" charset="0"/>
              </a:rPr>
              <a:t>. Pero con la ayuda y </a:t>
            </a:r>
            <a:r>
              <a:rPr lang="es-ES" sz="1400" b="1" dirty="0" smtClean="0">
                <a:solidFill>
                  <a:schemeClr val="bg1"/>
                </a:solidFill>
                <a:latin typeface="Script MT Bold" pitchFamily="66" charset="0"/>
              </a:rPr>
              <a:t>mediación</a:t>
            </a:r>
            <a:r>
              <a:rPr lang="es-ES" sz="1400" dirty="0" smtClean="0">
                <a:solidFill>
                  <a:schemeClr val="bg1"/>
                </a:solidFill>
                <a:latin typeface="Script MT Bold" pitchFamily="66" charset="0"/>
              </a:rPr>
              <a:t> de  Antonio Cruz  Conde   (antiguo alcalde durante la época de la dictadura, y conocido de la marquesa), y Manuel  </a:t>
            </a:r>
            <a:r>
              <a:rPr lang="es-ES" sz="1400" dirty="0" err="1" smtClean="0">
                <a:solidFill>
                  <a:schemeClr val="bg1"/>
                </a:solidFill>
                <a:latin typeface="Script MT Bold" pitchFamily="66" charset="0"/>
              </a:rPr>
              <a:t>Santaolalla</a:t>
            </a:r>
            <a:r>
              <a:rPr lang="es-ES" sz="1400" dirty="0" smtClean="0">
                <a:solidFill>
                  <a:schemeClr val="bg1"/>
                </a:solidFill>
                <a:latin typeface="Script MT Bold" pitchFamily="66" charset="0"/>
              </a:rPr>
              <a:t>  Lacalle  (antiguo presidente de la Diputación de Córdoba, copropietaria de la Caja de Ahorros), se logró llegar a un acuerdo económico muy satisfactorio con la propietaria del Palacio de Viana, garantizándole una pensión vitalicia de veinte millones de pesetas de las de por aquel entonces . Y  se acuerda que, al fallecimiento de la marquesa, la propiedad del palacio pasara a la caja de participación pública a través de la Diputación (por cierto, que la marquesa vivió sólo tres años más, así que le salió barata la compra a la caja). Así, finalmente, el 2 de Julio de 1980, el Palacio de Viana fue comprado por la Caja Provincial de Ahorros, que abrió sus puertas como </a:t>
            </a:r>
            <a:r>
              <a:rPr lang="es-ES" sz="1400" b="1" dirty="0" smtClean="0">
                <a:solidFill>
                  <a:schemeClr val="bg1"/>
                </a:solidFill>
                <a:latin typeface="Script MT Bold" pitchFamily="66" charset="0"/>
              </a:rPr>
              <a:t>museo</a:t>
            </a:r>
            <a:r>
              <a:rPr lang="es-ES" sz="1400" dirty="0" smtClean="0">
                <a:solidFill>
                  <a:schemeClr val="bg1"/>
                </a:solidFill>
                <a:latin typeface="Script MT Bold" pitchFamily="66" charset="0"/>
              </a:rPr>
              <a:t> el 31 de octubre de 1981 </a:t>
            </a:r>
            <a:r>
              <a:rPr lang="es-ES" sz="1400" b="1" dirty="0" smtClean="0">
                <a:solidFill>
                  <a:schemeClr val="bg1"/>
                </a:solidFill>
                <a:latin typeface="Script MT Bold" pitchFamily="66" charset="0"/>
              </a:rPr>
              <a:t>en beneficio de la ciudad, de sus gentes y de todos los visitantes </a:t>
            </a:r>
            <a:r>
              <a:rPr lang="es-ES" sz="1400" dirty="0" smtClean="0">
                <a:solidFill>
                  <a:schemeClr val="bg1"/>
                </a:solidFill>
                <a:latin typeface="Script MT Bold" pitchFamily="66" charset="0"/>
              </a:rPr>
              <a:t>que, desde entonces, pueden admirar lo que otrora fue una propiedad exclusivamente privada. A petición de la Caja Provincial de Ahorros de Córdoba, el palacio fue declarado </a:t>
            </a:r>
            <a:r>
              <a:rPr lang="es-ES" sz="1400" b="1" dirty="0" smtClean="0">
                <a:solidFill>
                  <a:schemeClr val="bg1"/>
                </a:solidFill>
                <a:latin typeface="Script MT Bold" pitchFamily="66" charset="0"/>
              </a:rPr>
              <a:t>Monumento Histórico Artístico Nacional</a:t>
            </a:r>
            <a:r>
              <a:rPr lang="es-ES" sz="1400" dirty="0" smtClean="0">
                <a:solidFill>
                  <a:schemeClr val="bg1"/>
                </a:solidFill>
                <a:latin typeface="Script MT Bold" pitchFamily="66" charset="0"/>
              </a:rPr>
              <a:t>, por </a:t>
            </a:r>
            <a:r>
              <a:rPr lang="es-ES" sz="1400" b="1" dirty="0" smtClean="0">
                <a:solidFill>
                  <a:schemeClr val="bg1"/>
                </a:solidFill>
                <a:latin typeface="Script MT Bold" pitchFamily="66" charset="0"/>
              </a:rPr>
              <a:t>Real Decreto en 1981 </a:t>
            </a:r>
            <a:r>
              <a:rPr lang="es-ES" sz="1400" dirty="0" smtClean="0">
                <a:solidFill>
                  <a:schemeClr val="bg1"/>
                </a:solidFill>
                <a:latin typeface="Script MT Bold" pitchFamily="66" charset="0"/>
              </a:rPr>
              <a:t>y la </a:t>
            </a:r>
            <a:r>
              <a:rPr lang="es-ES" sz="1400" b="1" dirty="0" smtClean="0">
                <a:solidFill>
                  <a:schemeClr val="bg1"/>
                </a:solidFill>
                <a:latin typeface="Script MT Bold" pitchFamily="66" charset="0"/>
              </a:rPr>
              <a:t>Dirección General de Bellas Artes, Archivos y Bibliotecas</a:t>
            </a:r>
            <a:r>
              <a:rPr lang="es-ES" sz="1400" dirty="0" smtClean="0">
                <a:solidFill>
                  <a:schemeClr val="bg1"/>
                </a:solidFill>
                <a:latin typeface="Script MT Bold" pitchFamily="66" charset="0"/>
              </a:rPr>
              <a:t>, en </a:t>
            </a:r>
            <a:r>
              <a:rPr lang="es-ES" sz="1400" b="1" dirty="0" smtClean="0">
                <a:solidFill>
                  <a:schemeClr val="bg1"/>
                </a:solidFill>
                <a:latin typeface="Script MT Bold" pitchFamily="66" charset="0"/>
              </a:rPr>
              <a:t>Real Decreto 1604/1983 de 13 de Abril</a:t>
            </a:r>
            <a:r>
              <a:rPr lang="es-ES" sz="1400" dirty="0" smtClean="0">
                <a:solidFill>
                  <a:schemeClr val="bg1"/>
                </a:solidFill>
                <a:latin typeface="Script MT Bold" pitchFamily="66" charset="0"/>
              </a:rPr>
              <a:t> lo declara </a:t>
            </a:r>
            <a:r>
              <a:rPr lang="es-ES" sz="1400" b="1" dirty="0" smtClean="0">
                <a:solidFill>
                  <a:schemeClr val="bg1"/>
                </a:solidFill>
                <a:latin typeface="Script MT Bold" pitchFamily="66" charset="0"/>
              </a:rPr>
              <a:t>Jardín Artístico</a:t>
            </a:r>
            <a:r>
              <a:rPr lang="es-ES" sz="1400" dirty="0" smtClean="0">
                <a:solidFill>
                  <a:schemeClr val="bg1"/>
                </a:solidFill>
                <a:latin typeface="Script MT Bold" pitchFamily="66" charset="0"/>
              </a:rPr>
              <a:t>, quedando bajo la </a:t>
            </a:r>
            <a:r>
              <a:rPr lang="es-ES" sz="1400" b="1" dirty="0" smtClean="0">
                <a:solidFill>
                  <a:schemeClr val="bg1"/>
                </a:solidFill>
                <a:latin typeface="Script MT Bold" pitchFamily="66" charset="0"/>
              </a:rPr>
              <a:t>protección del Estado</a:t>
            </a:r>
            <a:endParaRPr lang="es-ES" sz="1400" dirty="0" smtClean="0">
              <a:solidFill>
                <a:schemeClr val="bg1"/>
              </a:solidFill>
              <a:latin typeface="Script MT Bold" pitchFamily="66" charset="0"/>
            </a:endParaRPr>
          </a:p>
          <a:p>
            <a:endParaRPr lang="es-ES" sz="1400" dirty="0" smtClean="0">
              <a:solidFill>
                <a:schemeClr val="bg1"/>
              </a:solidFill>
              <a:latin typeface="Script MT Bold" pitchFamily="66" charset="0"/>
            </a:endParaRPr>
          </a:p>
          <a:p>
            <a:endParaRPr lang="es-ES" sz="1400" dirty="0">
              <a:solidFill>
                <a:schemeClr val="bg1"/>
              </a:solidFill>
              <a:latin typeface="Script MT Bold" pitchFamily="66" charset="0"/>
            </a:endParaRPr>
          </a:p>
        </p:txBody>
      </p:sp>
    </p:spTree>
  </p:cSld>
  <p:clrMapOvr>
    <a:masterClrMapping/>
  </p:clrMapOvr>
  <p:transition advTm="80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lacio de viana-entrando.jpg"/>
          <p:cNvPicPr>
            <a:picLocks noChangeAspect="1"/>
          </p:cNvPicPr>
          <p:nvPr/>
        </p:nvPicPr>
        <p:blipFill>
          <a:blip r:embed="rId2"/>
          <a:stretch>
            <a:fillRect/>
          </a:stretch>
        </p:blipFill>
        <p:spPr>
          <a:xfrm>
            <a:off x="0" y="0"/>
            <a:ext cx="9144000" cy="6858000"/>
          </a:xfrm>
          <a:prstGeom prst="rect">
            <a:avLst/>
          </a:prstGeom>
        </p:spPr>
      </p:pic>
      <p:pic>
        <p:nvPicPr>
          <p:cNvPr id="5" name="4 Imagen" descr="palacio de viana-entrando.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500034" y="6072206"/>
            <a:ext cx="3932808"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Entrada al palacio</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10"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 (1)-782012.jpg"/>
          <p:cNvPicPr>
            <a:picLocks noGrp="1" noChangeAspect="1"/>
          </p:cNvPicPr>
          <p:nvPr>
            <p:ph idx="1"/>
          </p:nvPr>
        </p:nvPicPr>
        <p:blipFill>
          <a:blip r:embed="rId2"/>
          <a:stretch>
            <a:fillRect/>
          </a:stretch>
        </p:blipFill>
        <p:spPr>
          <a:xfrm>
            <a:off x="0" y="0"/>
            <a:ext cx="9144000" cy="6858000"/>
          </a:xfrm>
        </p:spPr>
      </p:pic>
      <p:pic>
        <p:nvPicPr>
          <p:cNvPr id="5" name="3 Marcador de contenido" descr="2 (1)-78201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785279viana.jpg"/>
          <p:cNvPicPr>
            <a:picLocks noChangeAspect="1"/>
          </p:cNvPicPr>
          <p:nvPr/>
        </p:nvPicPr>
        <p:blipFill>
          <a:blip r:embed="rId2">
            <a:lum bright="10000"/>
          </a:blip>
          <a:stretch>
            <a:fillRect/>
          </a:stretch>
        </p:blipFill>
        <p:spPr>
          <a:xfrm>
            <a:off x="0" y="0"/>
            <a:ext cx="9144000" cy="6858000"/>
          </a:xfrm>
          <a:prstGeom prst="rect">
            <a:avLst/>
          </a:prstGeom>
        </p:spPr>
      </p:pic>
      <p:pic>
        <p:nvPicPr>
          <p:cNvPr id="5" name="4 Imagen" descr="4-785279viana.jpg"/>
          <p:cNvPicPr>
            <a:picLocks noChangeAspect="1"/>
          </p:cNvPicPr>
          <p:nvPr/>
        </p:nvPicPr>
        <p:blipFill>
          <a:blip r:embed="rId2">
            <a:lum bright="10000"/>
          </a:blip>
          <a:stretch>
            <a:fillRect/>
          </a:stretch>
        </p:blipFill>
        <p:spPr>
          <a:xfrm>
            <a:off x="0" y="0"/>
            <a:ext cx="9144000" cy="6858000"/>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2336 PALACIO DE VIANA.jpg"/>
          <p:cNvPicPr>
            <a:picLocks noChangeAspect="1"/>
          </p:cNvPicPr>
          <p:nvPr/>
        </p:nvPicPr>
        <p:blipFill>
          <a:blip r:embed="rId2"/>
          <a:stretch>
            <a:fillRect/>
          </a:stretch>
        </p:blipFill>
        <p:spPr>
          <a:xfrm>
            <a:off x="0" y="0"/>
            <a:ext cx="9144000" cy="6858000"/>
          </a:xfrm>
          <a:prstGeom prst="rect">
            <a:avLst/>
          </a:prstGeom>
        </p:spPr>
      </p:pic>
      <p:pic>
        <p:nvPicPr>
          <p:cNvPr id="5" name="4 Imagen" descr="DSC_2336 PALACIO DE VIAN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97-1.jpg"/>
          <p:cNvPicPr>
            <a:picLocks noGrp="1" noChangeAspect="1"/>
          </p:cNvPicPr>
          <p:nvPr>
            <p:ph idx="1"/>
          </p:nvPr>
        </p:nvPicPr>
        <p:blipFill>
          <a:blip r:embed="rId2"/>
          <a:stretch>
            <a:fillRect/>
          </a:stretch>
        </p:blipFill>
        <p:spPr>
          <a:xfrm>
            <a:off x="-66968" y="0"/>
            <a:ext cx="9210968" cy="6858000"/>
          </a:xfrm>
        </p:spPr>
      </p:pic>
      <p:pic>
        <p:nvPicPr>
          <p:cNvPr id="6" name="4 Marcador de contenido" descr="97-1.jpg"/>
          <p:cNvPicPr>
            <a:picLocks noChangeAspect="1"/>
          </p:cNvPicPr>
          <p:nvPr/>
        </p:nvPicPr>
        <p:blipFill>
          <a:blip r:embed="rId2"/>
          <a:stretch>
            <a:fillRect/>
          </a:stretch>
        </p:blipFill>
        <p:spPr>
          <a:xfrm>
            <a:off x="-66968" y="0"/>
            <a:ext cx="9210968" cy="6858000"/>
          </a:xfrm>
          <a:prstGeom prst="rect">
            <a:avLst/>
          </a:prstGeom>
        </p:spPr>
      </p:pic>
      <p:sp>
        <p:nvSpPr>
          <p:cNvPr id="8" name="7 CuadroTexto"/>
          <p:cNvSpPr txBox="1"/>
          <p:nvPr/>
        </p:nvSpPr>
        <p:spPr>
          <a:xfrm>
            <a:off x="2000232" y="6072206"/>
            <a:ext cx="237566" cy="369332"/>
          </a:xfrm>
          <a:prstGeom prst="rect">
            <a:avLst/>
          </a:prstGeom>
          <a:noFill/>
        </p:spPr>
        <p:txBody>
          <a:bodyPr wrap="none" rtlCol="0">
            <a:spAutoFit/>
          </a:bodyPr>
          <a:lstStyle/>
          <a:p>
            <a:r>
              <a:rPr lang="en-US" dirty="0" smtClean="0"/>
              <a:t> </a:t>
            </a:r>
            <a:endParaRPr lang="es-ES" sz="2800" b="1" dirty="0">
              <a:ln>
                <a:solidFill>
                  <a:sysClr val="windowText" lastClr="000000"/>
                </a:solidFill>
              </a:ln>
              <a:gradFill>
                <a:gsLst>
                  <a:gs pos="0">
                    <a:srgbClr val="FFF200"/>
                  </a:gs>
                  <a:gs pos="45000">
                    <a:srgbClr val="FF7A00"/>
                  </a:gs>
                  <a:gs pos="70000">
                    <a:srgbClr val="FF0300"/>
                  </a:gs>
                  <a:gs pos="100000">
                    <a:srgbClr val="4D0808"/>
                  </a:gs>
                </a:gsLst>
                <a:lin ang="5400000" scaled="0"/>
              </a:gradFill>
              <a:effectLst>
                <a:outerShdw blurRad="38100" dist="38100" dir="2700000" algn="tl">
                  <a:srgbClr val="000000">
                    <a:alpha val="43137"/>
                  </a:srgbClr>
                </a:outerShdw>
              </a:effectLst>
              <a:latin typeface="Matura MT Script Capitals" pitchFamily="66" charset="0"/>
            </a:endParaRPr>
          </a:p>
        </p:txBody>
      </p:sp>
      <p:sp>
        <p:nvSpPr>
          <p:cNvPr id="7" name="6 CuadroTexto"/>
          <p:cNvSpPr txBox="1"/>
          <p:nvPr/>
        </p:nvSpPr>
        <p:spPr>
          <a:xfrm>
            <a:off x="2571736" y="5715016"/>
            <a:ext cx="3748590"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Patio  del  Palacio</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vertical)">
                                      <p:cBhvr>
                                        <p:cTn id="10" dur="5000"/>
                                        <p:tgtEl>
                                          <p:spTgt spid="5"/>
                                        </p:tgtEl>
                                      </p:cBhvr>
                                    </p:animEffect>
                                  </p:childTnLst>
                                </p:cTn>
                              </p:par>
                              <p:par>
                                <p:cTn id="11" presetID="17"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ppt_x</p:attrName>
                                        </p:attrNameLst>
                                      </p:cBhvr>
                                      <p:tavLst>
                                        <p:tav tm="0">
                                          <p:val>
                                            <p:strVal val="#ppt_x"/>
                                          </p:val>
                                        </p:tav>
                                        <p:tav tm="100000">
                                          <p:val>
                                            <p:strVal val="#ppt_x"/>
                                          </p:val>
                                        </p:tav>
                                      </p:tavLst>
                                    </p:anim>
                                    <p:anim calcmode="lin" valueType="num">
                                      <p:cBhvr>
                                        <p:cTn id="14" dur="3000" fill="hold"/>
                                        <p:tgtEl>
                                          <p:spTgt spid="5"/>
                                        </p:tgtEl>
                                        <p:attrNameLst>
                                          <p:attrName>ppt_y</p:attrName>
                                        </p:attrNameLst>
                                      </p:cBhvr>
                                      <p:tavLst>
                                        <p:tav tm="0">
                                          <p:val>
                                            <p:strVal val="#ppt_y+#ppt_h/2"/>
                                          </p:val>
                                        </p:tav>
                                        <p:tav tm="100000">
                                          <p:val>
                                            <p:strVal val="#ppt_y"/>
                                          </p:val>
                                        </p:tav>
                                      </p:tavLst>
                                    </p:anim>
                                    <p:anim calcmode="lin" valueType="num">
                                      <p:cBhvr>
                                        <p:cTn id="15" dur="3000" fill="hold"/>
                                        <p:tgtEl>
                                          <p:spTgt spid="5"/>
                                        </p:tgtEl>
                                        <p:attrNameLst>
                                          <p:attrName>ppt_w</p:attrName>
                                        </p:attrNameLst>
                                      </p:cBhvr>
                                      <p:tavLst>
                                        <p:tav tm="0">
                                          <p:val>
                                            <p:strVal val="#ppt_w"/>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0" fill="hold"/>
                                        <p:tgtEl>
                                          <p:spTgt spid="5"/>
                                        </p:tgtEl>
                                        <p:attrNameLst>
                                          <p:attrName>ppt_w</p:attrName>
                                        </p:attrNameLst>
                                      </p:cBhvr>
                                      <p:tavLst>
                                        <p:tav tm="0">
                                          <p:val>
                                            <p:fltVal val="0"/>
                                          </p:val>
                                        </p:tav>
                                        <p:tav tm="100000">
                                          <p:val>
                                            <p:strVal val="#ppt_w"/>
                                          </p:val>
                                        </p:tav>
                                      </p:tavLst>
                                    </p:anim>
                                    <p:anim calcmode="lin" valueType="num">
                                      <p:cBhvr>
                                        <p:cTn id="20" dur="5000" fill="hold"/>
                                        <p:tgtEl>
                                          <p:spTgt spid="5"/>
                                        </p:tgtEl>
                                        <p:attrNameLst>
                                          <p:attrName>ppt_h</p:attrName>
                                        </p:attrNameLst>
                                      </p:cBhvr>
                                      <p:tavLst>
                                        <p:tav tm="0">
                                          <p:val>
                                            <p:fltVal val="0"/>
                                          </p:val>
                                        </p:tav>
                                        <p:tav tm="100000">
                                          <p:val>
                                            <p:strVal val="#ppt_h"/>
                                          </p:val>
                                        </p:tav>
                                      </p:tavLst>
                                    </p:anim>
                                  </p:childTnLst>
                                </p:cTn>
                              </p:par>
                            </p:childTnLst>
                          </p:cTn>
                        </p:par>
                        <p:par>
                          <p:cTn id="21" fill="hold">
                            <p:stCondLst>
                              <p:cond delay="5000"/>
                            </p:stCondLst>
                            <p:childTnLst>
                              <p:par>
                                <p:cTn id="22" presetID="10"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CABALLERIZAS_02.jpg"/>
          <p:cNvPicPr>
            <a:picLocks noChangeAspect="1"/>
          </p:cNvPicPr>
          <p:nvPr/>
        </p:nvPicPr>
        <p:blipFill>
          <a:blip r:embed="rId2"/>
          <a:stretch>
            <a:fillRect/>
          </a:stretch>
        </p:blipFill>
        <p:spPr>
          <a:xfrm>
            <a:off x="1928794" y="-10008"/>
            <a:ext cx="5286412" cy="6868008"/>
          </a:xfrm>
          <a:prstGeom prst="rect">
            <a:avLst/>
          </a:prstGeom>
        </p:spPr>
      </p:pic>
      <p:sp>
        <p:nvSpPr>
          <p:cNvPr id="5" name="4 Rectángulo"/>
          <p:cNvSpPr/>
          <p:nvPr/>
        </p:nvSpPr>
        <p:spPr>
          <a:xfrm>
            <a:off x="0" y="0"/>
            <a:ext cx="1928794" cy="6858000"/>
          </a:xfrm>
          <a:prstGeom prst="rect">
            <a:avLst/>
          </a:prstGeom>
          <a:blipFill dpi="0" rotWithShape="1">
            <a:blip r:embed="rId3">
              <a:lum bright="-1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215206" y="0"/>
            <a:ext cx="1928794" cy="6858000"/>
          </a:xfrm>
          <a:prstGeom prst="rect">
            <a:avLst/>
          </a:prstGeom>
          <a:blipFill dpi="0" rotWithShape="1">
            <a:blip r:embed="rId3">
              <a:lum bright="-10000"/>
            </a:blip>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VIANA_CABALLERIZAS_02.jpg"/>
          <p:cNvPicPr>
            <a:picLocks noChangeAspect="1"/>
          </p:cNvPicPr>
          <p:nvPr/>
        </p:nvPicPr>
        <p:blipFill>
          <a:blip r:embed="rId2"/>
          <a:stretch>
            <a:fillRect/>
          </a:stretch>
        </p:blipFill>
        <p:spPr>
          <a:xfrm>
            <a:off x="1928794" y="-10008"/>
            <a:ext cx="5286412" cy="6868008"/>
          </a:xfrm>
          <a:prstGeom prst="rect">
            <a:avLst/>
          </a:prstGeom>
        </p:spPr>
      </p:pic>
      <p:sp>
        <p:nvSpPr>
          <p:cNvPr id="9" name="8 CuadroTexto"/>
          <p:cNvSpPr txBox="1"/>
          <p:nvPr/>
        </p:nvSpPr>
        <p:spPr>
          <a:xfrm>
            <a:off x="3428992" y="6000768"/>
            <a:ext cx="3101298" cy="58477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Caballerizas</a:t>
            </a:r>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5000"/>
                            </p:stCondLst>
                            <p:childTnLst>
                              <p:par>
                                <p:cTn id="16" presetID="10"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CABALLERIZAS_03.jpg"/>
          <p:cNvPicPr>
            <a:picLocks noChangeAspect="1"/>
          </p:cNvPicPr>
          <p:nvPr/>
        </p:nvPicPr>
        <p:blipFill>
          <a:blip r:embed="rId2"/>
          <a:stretch>
            <a:fillRect/>
          </a:stretch>
        </p:blipFill>
        <p:spPr>
          <a:xfrm>
            <a:off x="0" y="0"/>
            <a:ext cx="9218543" cy="6858000"/>
          </a:xfrm>
          <a:prstGeom prst="rect">
            <a:avLst/>
          </a:prstGeom>
        </p:spPr>
      </p:pic>
      <p:pic>
        <p:nvPicPr>
          <p:cNvPr id="5" name="4 Imagen" descr="VIANA_CABALLERIZAS_03.jpg"/>
          <p:cNvPicPr>
            <a:picLocks noChangeAspect="1"/>
          </p:cNvPicPr>
          <p:nvPr/>
        </p:nvPicPr>
        <p:blipFill>
          <a:blip r:embed="rId2"/>
          <a:stretch>
            <a:fillRect/>
          </a:stretch>
        </p:blipFill>
        <p:spPr>
          <a:xfrm>
            <a:off x="0" y="0"/>
            <a:ext cx="9218543" cy="6858000"/>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21"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2)">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CABALLERIZAS_01.jpg"/>
          <p:cNvPicPr>
            <a:picLocks noChangeAspect="1"/>
          </p:cNvPicPr>
          <p:nvPr/>
        </p:nvPicPr>
        <p:blipFill>
          <a:blip r:embed="rId3"/>
          <a:stretch>
            <a:fillRect/>
          </a:stretch>
        </p:blipFill>
        <p:spPr>
          <a:xfrm>
            <a:off x="-1" y="0"/>
            <a:ext cx="9144001" cy="6858000"/>
          </a:xfrm>
          <a:prstGeom prst="rect">
            <a:avLst/>
          </a:prstGeom>
        </p:spPr>
      </p:pic>
      <p:pic>
        <p:nvPicPr>
          <p:cNvPr id="5" name="4 Imagen" descr="VIANA_CABALLERIZAS_01.jpg"/>
          <p:cNvPicPr>
            <a:picLocks noChangeAspect="1"/>
          </p:cNvPicPr>
          <p:nvPr/>
        </p:nvPicPr>
        <p:blipFill>
          <a:blip r:embed="rId3"/>
          <a:stretch>
            <a:fillRect/>
          </a:stretch>
        </p:blipFill>
        <p:spPr>
          <a:xfrm>
            <a:off x="-1" y="0"/>
            <a:ext cx="9144001" cy="6858000"/>
          </a:xfrm>
          <a:prstGeom prst="rect">
            <a:avLst/>
          </a:prstGeom>
        </p:spPr>
      </p:pic>
    </p:spTree>
  </p:cSld>
  <p:clrMapOvr>
    <a:masterClrMapping/>
  </p:clrMapOvr>
  <p:transition advTm="18000">
    <p:sndAc>
      <p:stSnd>
        <p:snd r:embed="rId2" name="CONCIERTO DE ARANJUEZ -PACO DE LUCI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withEffect">
                                  <p:stCondLst>
                                    <p:cond delay="0"/>
                                  </p:stCondLst>
                                  <p:childTnLst>
                                    <p:animEffect transition="out" filter="wheel(4)">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CABALLERIZAS_06.jpg"/>
          <p:cNvPicPr>
            <a:picLocks noChangeAspect="1"/>
          </p:cNvPicPr>
          <p:nvPr/>
        </p:nvPicPr>
        <p:blipFill>
          <a:blip r:embed="rId2"/>
          <a:stretch>
            <a:fillRect/>
          </a:stretch>
        </p:blipFill>
        <p:spPr>
          <a:xfrm>
            <a:off x="1857356" y="-24743"/>
            <a:ext cx="5429288" cy="6882743"/>
          </a:xfrm>
          <a:prstGeom prst="rect">
            <a:avLst/>
          </a:prstGeom>
        </p:spPr>
      </p:pic>
      <p:sp>
        <p:nvSpPr>
          <p:cNvPr id="5" name="4 Rectángulo"/>
          <p:cNvSpPr/>
          <p:nvPr/>
        </p:nvSpPr>
        <p:spPr>
          <a:xfrm>
            <a:off x="0" y="0"/>
            <a:ext cx="1857356" cy="6858000"/>
          </a:xfrm>
          <a:prstGeom prst="rect">
            <a:avLst/>
          </a:prstGeom>
          <a:blipFill dpi="0" rotWithShape="1">
            <a:blip r:embed="rId3">
              <a:lum bright="-20000" contrast="1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286644" y="0"/>
            <a:ext cx="1857356" cy="6858000"/>
          </a:xfrm>
          <a:prstGeom prst="rect">
            <a:avLst/>
          </a:prstGeom>
          <a:blipFill dpi="0" rotWithShape="1">
            <a:blip r:embed="rId3">
              <a:lum bright="-20000" contrast="1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VIANA_CABALLERIZAS_06.jpg"/>
          <p:cNvPicPr>
            <a:picLocks noChangeAspect="1"/>
          </p:cNvPicPr>
          <p:nvPr/>
        </p:nvPicPr>
        <p:blipFill>
          <a:blip r:embed="rId2"/>
          <a:stretch>
            <a:fillRect/>
          </a:stretch>
        </p:blipFill>
        <p:spPr>
          <a:xfrm>
            <a:off x="1857356" y="-24743"/>
            <a:ext cx="5429288" cy="6882743"/>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CABALLERIZAS_05.jpg"/>
          <p:cNvPicPr>
            <a:picLocks noChangeAspect="1"/>
          </p:cNvPicPr>
          <p:nvPr/>
        </p:nvPicPr>
        <p:blipFill>
          <a:blip r:embed="rId2"/>
          <a:stretch>
            <a:fillRect/>
          </a:stretch>
        </p:blipFill>
        <p:spPr>
          <a:xfrm>
            <a:off x="0" y="0"/>
            <a:ext cx="9118700" cy="6858000"/>
          </a:xfrm>
          <a:prstGeom prst="rect">
            <a:avLst/>
          </a:prstGeom>
        </p:spPr>
      </p:pic>
      <p:pic>
        <p:nvPicPr>
          <p:cNvPr id="5" name="4 Imagen" descr="VIANA_CABALLERIZAS_05.jpg"/>
          <p:cNvPicPr>
            <a:picLocks noChangeAspect="1"/>
          </p:cNvPicPr>
          <p:nvPr/>
        </p:nvPicPr>
        <p:blipFill>
          <a:blip r:embed="rId2"/>
          <a:stretch>
            <a:fillRect/>
          </a:stretch>
        </p:blipFill>
        <p:spPr>
          <a:xfrm>
            <a:off x="25300" y="0"/>
            <a:ext cx="9118700" cy="6858000"/>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5000"/>
                                        <p:tgtEl>
                                          <p:spTgt spid="4"/>
                                        </p:tgtEl>
                                      </p:cBhvr>
                                    </p:animEffect>
                                  </p:childTnLst>
                                </p:cTn>
                              </p:par>
                              <p:par>
                                <p:cTn id="11" presetID="17"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SALON_VAJILLAS_01.jpg"/>
          <p:cNvPicPr>
            <a:picLocks noChangeAspect="1"/>
          </p:cNvPicPr>
          <p:nvPr/>
        </p:nvPicPr>
        <p:blipFill>
          <a:blip r:embed="rId2"/>
          <a:stretch>
            <a:fillRect/>
          </a:stretch>
        </p:blipFill>
        <p:spPr>
          <a:xfrm>
            <a:off x="0" y="0"/>
            <a:ext cx="9228376" cy="6858000"/>
          </a:xfrm>
          <a:prstGeom prst="rect">
            <a:avLst/>
          </a:prstGeom>
        </p:spPr>
      </p:pic>
      <p:pic>
        <p:nvPicPr>
          <p:cNvPr id="5" name="4 Imagen" descr="VIANA_SALON_VAJILLAS_01.jpg"/>
          <p:cNvPicPr>
            <a:picLocks noChangeAspect="1"/>
          </p:cNvPicPr>
          <p:nvPr/>
        </p:nvPicPr>
        <p:blipFill>
          <a:blip r:embed="rId2"/>
          <a:stretch>
            <a:fillRect/>
          </a:stretch>
        </p:blipFill>
        <p:spPr>
          <a:xfrm>
            <a:off x="0" y="0"/>
            <a:ext cx="9228376" cy="6858000"/>
          </a:xfrm>
          <a:prstGeom prst="rect">
            <a:avLst/>
          </a:prstGeom>
        </p:spPr>
      </p:pic>
      <p:sp>
        <p:nvSpPr>
          <p:cNvPr id="6" name="5 CuadroTexto"/>
          <p:cNvSpPr txBox="1"/>
          <p:nvPr/>
        </p:nvSpPr>
        <p:spPr>
          <a:xfrm>
            <a:off x="2714612" y="642918"/>
            <a:ext cx="3395930"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SALA de vajillas</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10"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SALON_VAJILLAS_03.jpg"/>
          <p:cNvPicPr>
            <a:picLocks noChangeAspect="1"/>
          </p:cNvPicPr>
          <p:nvPr/>
        </p:nvPicPr>
        <p:blipFill>
          <a:blip r:embed="rId2"/>
          <a:stretch>
            <a:fillRect/>
          </a:stretch>
        </p:blipFill>
        <p:spPr>
          <a:xfrm>
            <a:off x="0" y="0"/>
            <a:ext cx="9156748" cy="6858000"/>
          </a:xfrm>
          <a:prstGeom prst="rect">
            <a:avLst/>
          </a:prstGeom>
        </p:spPr>
      </p:pic>
      <p:pic>
        <p:nvPicPr>
          <p:cNvPr id="5" name="4 Imagen" descr="VIANA_SALON_VAJILLAS_03.jpg"/>
          <p:cNvPicPr>
            <a:picLocks noChangeAspect="1"/>
          </p:cNvPicPr>
          <p:nvPr/>
        </p:nvPicPr>
        <p:blipFill>
          <a:blip r:embed="rId2"/>
          <a:stretch>
            <a:fillRect/>
          </a:stretch>
        </p:blipFill>
        <p:spPr>
          <a:xfrm>
            <a:off x="0" y="0"/>
            <a:ext cx="9156748" cy="6858000"/>
          </a:xfrm>
          <a:prstGeom prst="rect">
            <a:avLst/>
          </a:prstGeom>
          <a:scene3d>
            <a:camera prst="orthographicFront"/>
            <a:lightRig rig="threePt" dir="t"/>
          </a:scene3d>
          <a:sp3d>
            <a:bevelT w="101600" h="152400"/>
          </a:sp3d>
        </p:spPr>
      </p:pic>
      <p:pic>
        <p:nvPicPr>
          <p:cNvPr id="6" name="Picture 21" descr="milespowerpoints_r2_c4">
            <a:hlinkClick r:id="rId3"/>
          </p:cNvPr>
          <p:cNvPicPr>
            <a:picLocks noChangeAspect="1" noChangeArrowheads="1"/>
          </p:cNvPicPr>
          <p:nvPr/>
        </p:nvPicPr>
        <p:blipFill>
          <a:blip r:embed="rId4"/>
          <a:srcRect/>
          <a:stretch>
            <a:fillRect/>
          </a:stretch>
        </p:blipFill>
        <p:spPr bwMode="auto">
          <a:xfrm>
            <a:off x="-4214874" y="428604"/>
            <a:ext cx="45719" cy="609600"/>
          </a:xfrm>
          <a:prstGeom prst="roundRect">
            <a:avLst/>
          </a:prstGeom>
          <a:noFill/>
          <a:ln w="9525">
            <a:noFill/>
            <a:miter lim="800000"/>
            <a:headEnd/>
            <a:tailEnd/>
          </a:ln>
          <a:scene3d>
            <a:camera prst="orthographicFront"/>
            <a:lightRig rig="threePt" dir="t"/>
          </a:scene3d>
          <a:sp3d>
            <a:bevelT w="184150" h="127000"/>
          </a:sp3d>
        </p:spPr>
      </p:pic>
      <p:pic>
        <p:nvPicPr>
          <p:cNvPr id="7" name="Picture 14" descr="too">
            <a:hlinkClick r:id="rId5"/>
          </p:cNvPr>
          <p:cNvPicPr>
            <a:picLocks noChangeAspect="1" noChangeArrowheads="1"/>
          </p:cNvPicPr>
          <p:nvPr/>
        </p:nvPicPr>
        <p:blipFill>
          <a:blip r:embed="rId6"/>
          <a:srcRect/>
          <a:stretch>
            <a:fillRect/>
          </a:stretch>
        </p:blipFill>
        <p:spPr bwMode="auto">
          <a:xfrm>
            <a:off x="-5000692" y="4500570"/>
            <a:ext cx="45719" cy="500042"/>
          </a:xfrm>
          <a:prstGeom prst="roundRect">
            <a:avLst/>
          </a:prstGeom>
          <a:noFill/>
          <a:scene3d>
            <a:camera prst="orthographicFront"/>
            <a:lightRig rig="threePt" dir="t"/>
          </a:scene3d>
          <a:sp3d>
            <a:bevelT w="146050" h="158750"/>
          </a:sp3d>
        </p:spPr>
      </p:pic>
      <p:sp>
        <p:nvSpPr>
          <p:cNvPr id="8" name="Rectangle 23"/>
          <p:cNvSpPr>
            <a:spLocks noChangeArrowheads="1"/>
          </p:cNvSpPr>
          <p:nvPr/>
        </p:nvSpPr>
        <p:spPr bwMode="auto">
          <a:xfrm>
            <a:off x="2879725" y="2916238"/>
            <a:ext cx="4537075" cy="3995737"/>
          </a:xfrm>
          <a:prstGeom prst="rect">
            <a:avLst/>
          </a:prstGeom>
          <a:noFill/>
          <a:ln w="9525">
            <a:noFill/>
            <a:miter lim="800000"/>
            <a:headEnd/>
            <a:tailEnd/>
          </a:ln>
          <a:effectLst/>
        </p:spPr>
        <p:txBody>
          <a:bodyPr wrap="none"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5000"/>
                            </p:stCondLst>
                            <p:childTnLst>
                              <p:par>
                                <p:cTn id="16" presetID="10" presetClass="entr" presetSubtype="0" fill="hold" nodeType="afterEffect">
                                  <p:stCondLst>
                                    <p:cond delay="450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000"/>
                                        <p:tgtEl>
                                          <p:spTgt spid="6"/>
                                        </p:tgtEl>
                                      </p:cBhvr>
                                    </p:animEffect>
                                  </p:childTnLst>
                                </p:cTn>
                              </p:par>
                              <p:par>
                                <p:cTn id="19" presetID="10" presetClass="entr" presetSubtype="0" fill="hold" nodeType="withEffect">
                                  <p:stCondLst>
                                    <p:cond delay="400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SALON_PORCELANAS_02.jpg"/>
          <p:cNvPicPr>
            <a:picLocks noChangeAspect="1"/>
          </p:cNvPicPr>
          <p:nvPr/>
        </p:nvPicPr>
        <p:blipFill>
          <a:blip r:embed="rId2"/>
          <a:stretch>
            <a:fillRect/>
          </a:stretch>
        </p:blipFill>
        <p:spPr>
          <a:xfrm>
            <a:off x="1928794" y="0"/>
            <a:ext cx="5286412" cy="6818936"/>
          </a:xfrm>
          <a:prstGeom prst="rect">
            <a:avLst/>
          </a:prstGeom>
        </p:spPr>
      </p:pic>
      <p:sp>
        <p:nvSpPr>
          <p:cNvPr id="5" name="4 Rectángulo"/>
          <p:cNvSpPr/>
          <p:nvPr/>
        </p:nvSpPr>
        <p:spPr>
          <a:xfrm>
            <a:off x="0" y="0"/>
            <a:ext cx="1928794" cy="6858000"/>
          </a:xfrm>
          <a:prstGeom prst="rect">
            <a:avLst/>
          </a:prstGeom>
          <a:blipFill>
            <a:blip r:embed="rId3">
              <a:lum contrast="20000"/>
            </a:blip>
            <a:stretch>
              <a:fillRect/>
            </a:stretch>
          </a:blipFill>
          <a:ln>
            <a:noFill/>
          </a:ln>
          <a:scene3d>
            <a:camera prst="orthographicFront"/>
            <a:lightRig rig="threePt" dir="t"/>
          </a:scene3d>
          <a:sp3d>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215206" y="0"/>
            <a:ext cx="1928794" cy="6858000"/>
          </a:xfrm>
          <a:prstGeom prst="rect">
            <a:avLst/>
          </a:prstGeom>
          <a:blipFill>
            <a:blip r:embed="rId3">
              <a:lum contrast="20000"/>
            </a:blip>
            <a:stretch>
              <a:fillRect/>
            </a:stretch>
          </a:blipFill>
          <a:ln>
            <a:noFill/>
          </a:ln>
          <a:scene3d>
            <a:camera prst="orthographicFront"/>
            <a:lightRig rig="threePt" dir="t"/>
          </a:scene3d>
          <a:sp3d>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VIANA_SALON_PORCELANAS_02.jpg"/>
          <p:cNvPicPr>
            <a:picLocks noChangeAspect="1"/>
          </p:cNvPicPr>
          <p:nvPr/>
        </p:nvPicPr>
        <p:blipFill>
          <a:blip r:embed="rId2">
            <a:lum contrast="10000"/>
          </a:blip>
          <a:stretch>
            <a:fillRect/>
          </a:stretch>
        </p:blipFill>
        <p:spPr>
          <a:xfrm>
            <a:off x="1928794" y="0"/>
            <a:ext cx="5286412" cy="6818936"/>
          </a:xfrm>
          <a:prstGeom prst="rect">
            <a:avLst/>
          </a:prstGeom>
        </p:spPr>
      </p:pic>
      <p:sp>
        <p:nvSpPr>
          <p:cNvPr id="8" name="7 CuadroTexto"/>
          <p:cNvSpPr txBox="1"/>
          <p:nvPr/>
        </p:nvSpPr>
        <p:spPr>
          <a:xfrm>
            <a:off x="2071670" y="6273225"/>
            <a:ext cx="4787849" cy="584775"/>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ES" sz="3200" b="1" dirty="0" smtClean="0">
                <a:ln/>
                <a:solidFill>
                  <a:schemeClr val="accent3"/>
                </a:solidFill>
                <a:latin typeface="Broadway" pitchFamily="82" charset="0"/>
              </a:rPr>
              <a:t>SALON  PORCELANAS</a:t>
            </a:r>
            <a:endParaRPr lang="es-ES" sz="3200" b="1" dirty="0">
              <a:ln/>
              <a:solidFill>
                <a:schemeClr val="accent3"/>
              </a:solidFill>
              <a:latin typeface="Broadway"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5000"/>
                                        <p:tgtEl>
                                          <p:spTgt spid="4"/>
                                        </p:tgtEl>
                                      </p:cBhvr>
                                    </p:animEffec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SALON_PORCELANAS_01.jpg"/>
          <p:cNvPicPr>
            <a:picLocks noChangeAspect="1"/>
          </p:cNvPicPr>
          <p:nvPr/>
        </p:nvPicPr>
        <p:blipFill>
          <a:blip r:embed="rId2"/>
          <a:stretch>
            <a:fillRect/>
          </a:stretch>
        </p:blipFill>
        <p:spPr>
          <a:xfrm>
            <a:off x="25585" y="0"/>
            <a:ext cx="9118415" cy="6858000"/>
          </a:xfrm>
          <a:prstGeom prst="rect">
            <a:avLst/>
          </a:prstGeom>
        </p:spPr>
      </p:pic>
      <p:pic>
        <p:nvPicPr>
          <p:cNvPr id="5" name="4 Imagen" descr="VIANA_SALON_PORCELANAS_01.jpg"/>
          <p:cNvPicPr>
            <a:picLocks noChangeAspect="1"/>
          </p:cNvPicPr>
          <p:nvPr/>
        </p:nvPicPr>
        <p:blipFill>
          <a:blip r:embed="rId2"/>
          <a:stretch>
            <a:fillRect/>
          </a:stretch>
        </p:blipFill>
        <p:spPr>
          <a:xfrm>
            <a:off x="25585" y="0"/>
            <a:ext cx="9118415" cy="6858000"/>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SALON_VAJILLAS_04.jpg"/>
          <p:cNvPicPr>
            <a:picLocks noChangeAspect="1"/>
          </p:cNvPicPr>
          <p:nvPr/>
        </p:nvPicPr>
        <p:blipFill>
          <a:blip r:embed="rId2"/>
          <a:stretch>
            <a:fillRect/>
          </a:stretch>
        </p:blipFill>
        <p:spPr>
          <a:xfrm>
            <a:off x="1928794" y="0"/>
            <a:ext cx="5286412" cy="6858000"/>
          </a:xfrm>
          <a:prstGeom prst="rect">
            <a:avLst/>
          </a:prstGeom>
        </p:spPr>
      </p:pic>
      <p:sp>
        <p:nvSpPr>
          <p:cNvPr id="5" name="4 Rectángulo"/>
          <p:cNvSpPr/>
          <p:nvPr/>
        </p:nvSpPr>
        <p:spPr>
          <a:xfrm>
            <a:off x="0" y="0"/>
            <a:ext cx="1928794" cy="6858000"/>
          </a:xfrm>
          <a:prstGeom prst="rect">
            <a:avLst/>
          </a:prstGeom>
          <a:blipFill dpi="0" rotWithShape="1">
            <a:blip r:embed="rId3">
              <a:duotone>
                <a:prstClr val="black"/>
                <a:schemeClr val="accent1">
                  <a:tint val="45000"/>
                  <a:satMod val="400000"/>
                </a:schemeClr>
              </a:duotone>
              <a:lum bright="-20000" contrast="20000"/>
            </a:blip>
            <a:srcRect/>
            <a:tile tx="0" ty="0" sx="100000" sy="100000" flip="none" algn="tl"/>
          </a:blipFill>
          <a:ln>
            <a:noFill/>
          </a:ln>
          <a:scene3d>
            <a:camera prst="orthographicFront"/>
            <a:lightRig rig="threePt" dir="t"/>
          </a:scene3d>
          <a:sp3d>
            <a:bevelT w="101600" h="1016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215206" y="0"/>
            <a:ext cx="1928794" cy="6858000"/>
          </a:xfrm>
          <a:prstGeom prst="rect">
            <a:avLst/>
          </a:prstGeom>
          <a:blipFill dpi="0" rotWithShape="1">
            <a:blip r:embed="rId3">
              <a:duotone>
                <a:prstClr val="black"/>
                <a:schemeClr val="accent1">
                  <a:tint val="45000"/>
                  <a:satMod val="400000"/>
                </a:schemeClr>
              </a:duotone>
              <a:lum bright="-20000" contrast="20000"/>
            </a:blip>
            <a:srcRect/>
            <a:tile tx="0" ty="0" sx="100000" sy="100000" flip="none" algn="tl"/>
          </a:blipFill>
          <a:ln>
            <a:noFill/>
          </a:ln>
          <a:scene3d>
            <a:camera prst="orthographicFront"/>
            <a:lightRig rig="threePt" dir="t"/>
          </a:scene3d>
          <a:sp3d>
            <a:bevelT w="101600" h="1016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VIANA_SALON_VAJILLAS_04.jpg"/>
          <p:cNvPicPr>
            <a:picLocks noChangeAspect="1"/>
          </p:cNvPicPr>
          <p:nvPr/>
        </p:nvPicPr>
        <p:blipFill>
          <a:blip r:embed="rId2"/>
          <a:stretch>
            <a:fillRect/>
          </a:stretch>
        </p:blipFill>
        <p:spPr>
          <a:xfrm>
            <a:off x="1928794" y="0"/>
            <a:ext cx="5286412" cy="6858000"/>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F5955palacio de viana.JPG"/>
          <p:cNvPicPr>
            <a:picLocks noChangeAspect="1"/>
          </p:cNvPicPr>
          <p:nvPr/>
        </p:nvPicPr>
        <p:blipFill>
          <a:blip r:embed="rId2"/>
          <a:stretch>
            <a:fillRect/>
          </a:stretch>
        </p:blipFill>
        <p:spPr>
          <a:xfrm>
            <a:off x="0" y="0"/>
            <a:ext cx="9144000" cy="6858000"/>
          </a:xfrm>
          <a:prstGeom prst="rect">
            <a:avLst/>
          </a:prstGeom>
        </p:spPr>
      </p:pic>
      <p:pic>
        <p:nvPicPr>
          <p:cNvPr id="6" name="5 Imagen" descr="DSCF5955palacio de viana.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4929190" y="285728"/>
            <a:ext cx="184731" cy="830997"/>
          </a:xfrm>
          <a:prstGeom prst="rect">
            <a:avLst/>
          </a:prstGeom>
          <a:noFill/>
        </p:spPr>
        <p:txBody>
          <a:bodyPr wrap="none" rtlCol="0">
            <a:spAutoFit/>
          </a:bodyPr>
          <a:lstStyle/>
          <a:p>
            <a:endParaRPr lang="es-ES" sz="4800" dirty="0"/>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par>
                                <p:cTn id="15" presetID="21" presetClass="entr" presetSubtype="4"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4)">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ESCALERA_PRINCIPAL_03.jpg"/>
          <p:cNvPicPr>
            <a:picLocks noChangeAspect="1"/>
          </p:cNvPicPr>
          <p:nvPr/>
        </p:nvPicPr>
        <p:blipFill>
          <a:blip r:embed="rId2"/>
          <a:srcRect r="4687"/>
          <a:stretch>
            <a:fillRect/>
          </a:stretch>
        </p:blipFill>
        <p:spPr>
          <a:xfrm>
            <a:off x="0" y="0"/>
            <a:ext cx="9144000" cy="6858000"/>
          </a:xfrm>
          <a:prstGeom prst="rect">
            <a:avLst/>
          </a:prstGeom>
        </p:spPr>
      </p:pic>
      <p:pic>
        <p:nvPicPr>
          <p:cNvPr id="5" name="4 Imagen" descr="VIANA_ESCALERA_PRINCIPAL_03.jpg"/>
          <p:cNvPicPr>
            <a:picLocks noChangeAspect="1"/>
          </p:cNvPicPr>
          <p:nvPr/>
        </p:nvPicPr>
        <p:blipFill>
          <a:blip r:embed="rId2"/>
          <a:srcRect r="4687"/>
          <a:stretch>
            <a:fillRect/>
          </a:stretch>
        </p:blipFill>
        <p:spPr>
          <a:xfrm>
            <a:off x="0" y="0"/>
            <a:ext cx="9144000" cy="6858000"/>
          </a:xfrm>
          <a:prstGeom prst="rect">
            <a:avLst/>
          </a:prstGeom>
        </p:spPr>
      </p:pic>
      <p:sp>
        <p:nvSpPr>
          <p:cNvPr id="6" name="5 CuadroTexto"/>
          <p:cNvSpPr txBox="1"/>
          <p:nvPr/>
        </p:nvSpPr>
        <p:spPr>
          <a:xfrm>
            <a:off x="928662" y="4857760"/>
            <a:ext cx="3214710" cy="1077218"/>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ESCALERA PRINCIPAL</a:t>
            </a:r>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5000"/>
                            </p:stCondLst>
                            <p:childTnLst>
                              <p:par>
                                <p:cTn id="16" presetID="10"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beda escalera salida.jpg"/>
          <p:cNvPicPr>
            <a:picLocks noChangeAspect="1"/>
          </p:cNvPicPr>
          <p:nvPr/>
        </p:nvPicPr>
        <p:blipFill>
          <a:blip r:embed="rId2"/>
          <a:stretch>
            <a:fillRect/>
          </a:stretch>
        </p:blipFill>
        <p:spPr>
          <a:xfrm>
            <a:off x="0" y="0"/>
            <a:ext cx="9144000" cy="6858000"/>
          </a:xfrm>
          <a:prstGeom prst="rect">
            <a:avLst/>
          </a:prstGeom>
        </p:spPr>
      </p:pic>
      <p:pic>
        <p:nvPicPr>
          <p:cNvPr id="5" name="4 Imagen" descr="bobeda escalera salida.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0" y="5929330"/>
            <a:ext cx="6980694"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Bóbeda</a:t>
            </a: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 escalera  de salida</a:t>
            </a:r>
            <a:endPar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5000"/>
                            </p:stCondLst>
                            <p:childTnLst>
                              <p:par>
                                <p:cTn id="16" presetID="10"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DISTRIBUIDOR_03.jpg"/>
          <p:cNvPicPr>
            <a:picLocks noChangeAspect="1"/>
          </p:cNvPicPr>
          <p:nvPr/>
        </p:nvPicPr>
        <p:blipFill>
          <a:blip r:embed="rId2"/>
          <a:stretch>
            <a:fillRect/>
          </a:stretch>
        </p:blipFill>
        <p:spPr>
          <a:xfrm>
            <a:off x="1643042" y="0"/>
            <a:ext cx="5786446" cy="6895155"/>
          </a:xfrm>
          <a:prstGeom prst="rect">
            <a:avLst/>
          </a:prstGeom>
          <a:scene3d>
            <a:camera prst="orthographicFront"/>
            <a:lightRig rig="threePt" dir="t"/>
          </a:scene3d>
          <a:sp3d>
            <a:bevelT prst="angle"/>
          </a:sp3d>
        </p:spPr>
      </p:pic>
      <p:sp>
        <p:nvSpPr>
          <p:cNvPr id="5" name="4 Rectángulo"/>
          <p:cNvSpPr/>
          <p:nvPr/>
        </p:nvSpPr>
        <p:spPr>
          <a:xfrm>
            <a:off x="0" y="0"/>
            <a:ext cx="1643042" cy="6858000"/>
          </a:xfrm>
          <a:prstGeom prst="rect">
            <a:avLst/>
          </a:prstGeom>
          <a:blipFill>
            <a:blip r:embed="rId3"/>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429520" y="0"/>
            <a:ext cx="1714480" cy="6858000"/>
          </a:xfrm>
          <a:prstGeom prst="rect">
            <a:avLst/>
          </a:prstGeom>
          <a:blipFill>
            <a:blip r:embed="rId3"/>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VIANA_DISTRIBUIDOR_03.jpg"/>
          <p:cNvPicPr>
            <a:picLocks noChangeAspect="1"/>
          </p:cNvPicPr>
          <p:nvPr/>
        </p:nvPicPr>
        <p:blipFill>
          <a:blip r:embed="rId2"/>
          <a:stretch>
            <a:fillRect/>
          </a:stretch>
        </p:blipFill>
        <p:spPr>
          <a:xfrm>
            <a:off x="1643042" y="0"/>
            <a:ext cx="5786446" cy="6895155"/>
          </a:xfrm>
          <a:prstGeom prst="rect">
            <a:avLst/>
          </a:prstGeom>
          <a:scene3d>
            <a:camera prst="orthographicFront"/>
            <a:lightRig rig="threePt" dir="t"/>
          </a:scene3d>
          <a:sp3d>
            <a:bevelT prst="angle"/>
          </a:sp3d>
        </p:spPr>
      </p:pic>
      <p:sp>
        <p:nvSpPr>
          <p:cNvPr id="8" name="7 CuadroTexto"/>
          <p:cNvSpPr txBox="1"/>
          <p:nvPr/>
        </p:nvSpPr>
        <p:spPr>
          <a:xfrm>
            <a:off x="1643042" y="5903893"/>
            <a:ext cx="3246017" cy="954107"/>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sz="2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          SALA </a:t>
            </a:r>
          </a:p>
          <a:p>
            <a:r>
              <a:rPr lang="es-ES" sz="2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DISTRIBUIDORA</a:t>
            </a:r>
            <a:endParaRPr lang="es-ES"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5"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across)">
                                      <p:cBhvr>
                                        <p:cTn id="10" dur="5000"/>
                                        <p:tgtEl>
                                          <p:spTgt spid="4"/>
                                        </p:tgtEl>
                                      </p:cBhvr>
                                    </p:animEffect>
                                  </p:childTnLst>
                                </p:cTn>
                              </p:par>
                              <p:par>
                                <p:cTn id="11" presetID="17"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childTnLst>
                          </p:cTn>
                        </p:par>
                        <p:par>
                          <p:cTn id="17" fill="hold">
                            <p:stCondLst>
                              <p:cond delay="5000"/>
                            </p:stCondLst>
                            <p:childTnLst>
                              <p:par>
                                <p:cTn id="18" presetID="10" presetClass="entr" presetSubtype="0"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BIBLIOTECA_02.jpg"/>
          <p:cNvPicPr>
            <a:picLocks noChangeAspect="1"/>
          </p:cNvPicPr>
          <p:nvPr/>
        </p:nvPicPr>
        <p:blipFill>
          <a:blip r:embed="rId2"/>
          <a:stretch>
            <a:fillRect/>
          </a:stretch>
        </p:blipFill>
        <p:spPr>
          <a:xfrm>
            <a:off x="1" y="0"/>
            <a:ext cx="9144000" cy="6858000"/>
          </a:xfrm>
          <a:prstGeom prst="rect">
            <a:avLst/>
          </a:prstGeom>
        </p:spPr>
      </p:pic>
      <p:pic>
        <p:nvPicPr>
          <p:cNvPr id="5" name="4 Imagen" descr="VIANA_BIBLIOTECA_02.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3143240" y="0"/>
            <a:ext cx="3263394" cy="769441"/>
          </a:xfrm>
          <a:prstGeom prst="rect">
            <a:avLst/>
          </a:prstGeom>
          <a:noFill/>
        </p:spPr>
        <p:txBody>
          <a:bodyPr wrap="none" rtlCol="0">
            <a:spAutoFit/>
          </a:bodyPr>
          <a:lstStyle/>
          <a:p>
            <a:r>
              <a:rPr lang="es-ES" sz="44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Broadway" pitchFamily="82" charset="0"/>
              </a:rPr>
              <a:t>Biblioteca</a:t>
            </a:r>
            <a:endParaRPr lang="es-ES" sz="4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Broadway"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outHorizontal)">
                                      <p:cBhvr>
                                        <p:cTn id="14" dur="3000"/>
                                        <p:tgtEl>
                                          <p:spTgt spid="4"/>
                                        </p:tgtEl>
                                      </p:cBhvr>
                                    </p:animEffect>
                                  </p:childTnLst>
                                </p:cTn>
                              </p:par>
                            </p:childTnLst>
                          </p:cTn>
                        </p:par>
                        <p:par>
                          <p:cTn id="15" fill="hold">
                            <p:stCondLst>
                              <p:cond delay="5000"/>
                            </p:stCondLst>
                            <p:childTnLst>
                              <p:par>
                                <p:cTn id="16" presetID="10"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BIBLIOTECA_05.jpg"/>
          <p:cNvPicPr>
            <a:picLocks noChangeAspect="1"/>
          </p:cNvPicPr>
          <p:nvPr/>
        </p:nvPicPr>
        <p:blipFill>
          <a:blip r:embed="rId2"/>
          <a:stretch>
            <a:fillRect/>
          </a:stretch>
        </p:blipFill>
        <p:spPr>
          <a:xfrm>
            <a:off x="-29" y="0"/>
            <a:ext cx="9144029" cy="6858000"/>
          </a:xfrm>
          <a:prstGeom prst="rect">
            <a:avLst/>
          </a:prstGeom>
        </p:spPr>
      </p:pic>
      <p:pic>
        <p:nvPicPr>
          <p:cNvPr id="5" name="4 Imagen" descr="VIANA_BIBLIOTECA_05.jpg"/>
          <p:cNvPicPr>
            <a:picLocks noChangeAspect="1"/>
          </p:cNvPicPr>
          <p:nvPr/>
        </p:nvPicPr>
        <p:blipFill>
          <a:blip r:embed="rId2"/>
          <a:stretch>
            <a:fillRect/>
          </a:stretch>
        </p:blipFill>
        <p:spPr>
          <a:xfrm>
            <a:off x="0" y="0"/>
            <a:ext cx="9144029" cy="6858000"/>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5000"/>
                                        <p:tgtEl>
                                          <p:spTgt spid="4"/>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VIANA_DORMITORIO_TOLEDO_01.jpg"/>
          <p:cNvPicPr>
            <a:picLocks noGrp="1" noChangeAspect="1"/>
          </p:cNvPicPr>
          <p:nvPr>
            <p:ph idx="1"/>
          </p:nvPr>
        </p:nvPicPr>
        <p:blipFill>
          <a:blip r:embed="rId2"/>
          <a:stretch>
            <a:fillRect/>
          </a:stretch>
        </p:blipFill>
        <p:spPr>
          <a:xfrm>
            <a:off x="1857356" y="0"/>
            <a:ext cx="5429288" cy="6832509"/>
          </a:xfrm>
        </p:spPr>
      </p:pic>
      <p:sp>
        <p:nvSpPr>
          <p:cNvPr id="6" name="5 Rectángulo"/>
          <p:cNvSpPr/>
          <p:nvPr/>
        </p:nvSpPr>
        <p:spPr>
          <a:xfrm>
            <a:off x="0" y="0"/>
            <a:ext cx="1857356" cy="6858000"/>
          </a:xfrm>
          <a:prstGeom prst="rect">
            <a:avLst/>
          </a:prstGeom>
          <a:blipFill>
            <a:blip r:embed="rId3"/>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286644" y="0"/>
            <a:ext cx="1857356" cy="6858000"/>
          </a:xfrm>
          <a:prstGeom prst="rect">
            <a:avLst/>
          </a:prstGeom>
          <a:blipFill>
            <a:blip r:embed="rId3"/>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3 Marcador de contenido" descr="VIANA_DORMITORIO_TOLEDO_01.jpg"/>
          <p:cNvPicPr>
            <a:picLocks noChangeAspect="1"/>
          </p:cNvPicPr>
          <p:nvPr/>
        </p:nvPicPr>
        <p:blipFill>
          <a:blip r:embed="rId2"/>
          <a:stretch>
            <a:fillRect/>
          </a:stretch>
        </p:blipFill>
        <p:spPr>
          <a:xfrm>
            <a:off x="1857356" y="0"/>
            <a:ext cx="5429288" cy="6832509"/>
          </a:xfrm>
          <a:prstGeom prst="rect">
            <a:avLst/>
          </a:prstGeom>
        </p:spPr>
      </p:pic>
      <p:sp>
        <p:nvSpPr>
          <p:cNvPr id="9" name="8 CuadroTexto"/>
          <p:cNvSpPr txBox="1"/>
          <p:nvPr/>
        </p:nvSpPr>
        <p:spPr>
          <a:xfrm>
            <a:off x="2428860" y="285728"/>
            <a:ext cx="4500527"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DORMITORIO  TOLEDO</a:t>
            </a:r>
          </a:p>
          <a:p>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itannic Bold" pitchFamily="34"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0"/>
                                  </p:stCondLst>
                                  <p:childTnLst>
                                    <p:animEffect transition="out" filter="plus(in)">
                                      <p:cBhvr>
                                        <p:cTn id="6" dur="2000"/>
                                        <p:tgtEl>
                                          <p:spTgt spid="8"/>
                                        </p:tgtEl>
                                      </p:cBhvr>
                                    </p:animEffect>
                                    <p:set>
                                      <p:cBhvr>
                                        <p:cTn id="7" dur="1" fill="hold">
                                          <p:stCondLst>
                                            <p:cond delay="1999"/>
                                          </p:stCondLst>
                                        </p:cTn>
                                        <p:tgtEl>
                                          <p:spTgt spid="8"/>
                                        </p:tgtEl>
                                        <p:attrNameLst>
                                          <p:attrName>style.visibility</p:attrName>
                                        </p:attrNameLst>
                                      </p:cBhvr>
                                      <p:to>
                                        <p:strVal val="hidden"/>
                                      </p:to>
                                    </p:se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2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5000"/>
                            </p:stCondLst>
                            <p:childTnLst>
                              <p:par>
                                <p:cTn id="16" presetID="10"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DORMITORIO_ALMIRANTE_01.jpg"/>
          <p:cNvPicPr>
            <a:picLocks noChangeAspect="1"/>
          </p:cNvPicPr>
          <p:nvPr/>
        </p:nvPicPr>
        <p:blipFill>
          <a:blip r:embed="rId2"/>
          <a:stretch>
            <a:fillRect/>
          </a:stretch>
        </p:blipFill>
        <p:spPr>
          <a:xfrm>
            <a:off x="1785918" y="0"/>
            <a:ext cx="5572164" cy="6917162"/>
          </a:xfrm>
          <a:prstGeom prst="rect">
            <a:avLst/>
          </a:prstGeom>
        </p:spPr>
      </p:pic>
      <p:sp>
        <p:nvSpPr>
          <p:cNvPr id="5" name="4 Rectángulo"/>
          <p:cNvSpPr/>
          <p:nvPr/>
        </p:nvSpPr>
        <p:spPr>
          <a:xfrm>
            <a:off x="0" y="0"/>
            <a:ext cx="1785918" cy="6858000"/>
          </a:xfrm>
          <a:prstGeom prst="rect">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358082" y="0"/>
            <a:ext cx="1785918" cy="6858000"/>
          </a:xfrm>
          <a:prstGeom prst="rect">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VIANA_DORMITORIO_ALMIRANTE_01.jpg"/>
          <p:cNvPicPr>
            <a:picLocks noChangeAspect="1"/>
          </p:cNvPicPr>
          <p:nvPr/>
        </p:nvPicPr>
        <p:blipFill>
          <a:blip r:embed="rId2"/>
          <a:stretch>
            <a:fillRect/>
          </a:stretch>
        </p:blipFill>
        <p:spPr>
          <a:xfrm>
            <a:off x="1785918" y="0"/>
            <a:ext cx="5572164" cy="6917162"/>
          </a:xfrm>
          <a:prstGeom prst="rect">
            <a:avLst/>
          </a:prstGeom>
        </p:spPr>
      </p:pic>
      <p:sp>
        <p:nvSpPr>
          <p:cNvPr id="8" name="7 CuadroTexto"/>
          <p:cNvSpPr txBox="1"/>
          <p:nvPr/>
        </p:nvSpPr>
        <p:spPr>
          <a:xfrm>
            <a:off x="1928794" y="214290"/>
            <a:ext cx="5318572"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DORMITORIO  ALMIRANTE</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500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VIANA_DORMITORIO_NEGRO_01.jpg"/>
          <p:cNvPicPr>
            <a:picLocks noGrp="1" noChangeAspect="1"/>
          </p:cNvPicPr>
          <p:nvPr>
            <p:ph idx="1"/>
          </p:nvPr>
        </p:nvPicPr>
        <p:blipFill>
          <a:blip r:embed="rId2">
            <a:lum contrast="10000"/>
          </a:blip>
          <a:stretch>
            <a:fillRect/>
          </a:stretch>
        </p:blipFill>
        <p:spPr>
          <a:xfrm>
            <a:off x="1500166" y="-48"/>
            <a:ext cx="6215106" cy="6858048"/>
          </a:xfrm>
        </p:spPr>
      </p:pic>
      <p:pic>
        <p:nvPicPr>
          <p:cNvPr id="5" name="3 Marcador de contenido" descr="VIANA_DORMITORIO_NEGRO_01.jpg"/>
          <p:cNvPicPr>
            <a:picLocks noChangeAspect="1"/>
          </p:cNvPicPr>
          <p:nvPr/>
        </p:nvPicPr>
        <p:blipFill>
          <a:blip r:embed="rId2">
            <a:lum contrast="10000"/>
          </a:blip>
          <a:stretch>
            <a:fillRect/>
          </a:stretch>
        </p:blipFill>
        <p:spPr>
          <a:xfrm>
            <a:off x="1500166" y="0"/>
            <a:ext cx="6215106" cy="6858048"/>
          </a:xfrm>
          <a:prstGeom prst="rect">
            <a:avLst/>
          </a:prstGeom>
        </p:spPr>
      </p:pic>
      <p:sp>
        <p:nvSpPr>
          <p:cNvPr id="6" name="5 CuadroTexto"/>
          <p:cNvSpPr txBox="1"/>
          <p:nvPr/>
        </p:nvSpPr>
        <p:spPr>
          <a:xfrm>
            <a:off x="2786050" y="5357826"/>
            <a:ext cx="4296625" cy="95410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DORMITORIO  NEGRO</a:t>
            </a:r>
          </a:p>
          <a:p>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
        <p:nvSpPr>
          <p:cNvPr id="8" name="7 Rectángulo"/>
          <p:cNvSpPr/>
          <p:nvPr/>
        </p:nvSpPr>
        <p:spPr>
          <a:xfrm>
            <a:off x="0" y="0"/>
            <a:ext cx="571472" cy="6858000"/>
          </a:xfrm>
          <a:prstGeom prst="rect">
            <a:avLst/>
          </a:prstGeom>
          <a:blipFill dpi="0" rotWithShape="1">
            <a:blip r:embed="rId3"/>
            <a:srcRect/>
            <a:stretch>
              <a:fillRect/>
            </a:stretch>
          </a:blipFill>
          <a:ln>
            <a:noFill/>
          </a:ln>
          <a:scene3d>
            <a:camera prst="orthographicFront"/>
            <a:lightRig rig="threePt" dir="t"/>
          </a:scene3d>
          <a:sp3d>
            <a:bevelT w="146050" h="1460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7286644" y="0"/>
            <a:ext cx="1857356" cy="6858000"/>
          </a:xfrm>
          <a:prstGeom prst="rect">
            <a:avLst/>
          </a:prstGeom>
          <a:noFill/>
          <a:ln>
            <a:noFill/>
          </a:ln>
          <a:scene3d>
            <a:camera prst="orthographicFront"/>
            <a:lightRig rig="threePt" dir="t"/>
          </a:scene3d>
          <a:sp3d>
            <a:bevelT w="146050" h="1460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7358082" y="0"/>
            <a:ext cx="1785918" cy="6858000"/>
          </a:xfrm>
          <a:prstGeom prst="rect">
            <a:avLst/>
          </a:prstGeom>
          <a:noFill/>
          <a:ln>
            <a:noFill/>
          </a:ln>
          <a:scene3d>
            <a:camera prst="orthographicFront"/>
            <a:lightRig rig="threePt" dir="t"/>
          </a:scene3d>
          <a:sp3d>
            <a:bevelT w="146050" h="1460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7358082" y="0"/>
            <a:ext cx="1785918" cy="6858000"/>
          </a:xfrm>
          <a:prstGeom prst="rect">
            <a:avLst/>
          </a:prstGeom>
          <a:noFill/>
          <a:ln>
            <a:noFill/>
          </a:ln>
          <a:scene3d>
            <a:camera prst="orthographicFront"/>
            <a:lightRig rig="threePt" dir="t"/>
          </a:scene3d>
          <a:sp3d>
            <a:bevelT w="146050" h="1460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7715272" y="0"/>
            <a:ext cx="500034" cy="6858000"/>
          </a:xfrm>
          <a:prstGeom prst="rect">
            <a:avLst/>
          </a:prstGeom>
          <a:blipFill dpi="0" rotWithShape="1">
            <a:blip r:embed="rId3"/>
            <a:srcRect/>
            <a:stretch>
              <a:fillRect/>
            </a:stretch>
          </a:blipFill>
          <a:ln>
            <a:noFill/>
          </a:ln>
          <a:scene3d>
            <a:camera prst="orthographicFront"/>
            <a:lightRig rig="threePt" dir="t"/>
          </a:scene3d>
          <a:sp3d>
            <a:bevelT w="146050" h="1460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71472" y="0"/>
            <a:ext cx="500034" cy="6858000"/>
          </a:xfrm>
          <a:prstGeom prst="rect">
            <a:avLst/>
          </a:prstGeom>
          <a:blipFill dpi="0" rotWithShape="1">
            <a:blip r:embed="rId3"/>
            <a:srcRect/>
            <a:stretch>
              <a:fillRect/>
            </a:stretch>
          </a:blipFill>
          <a:ln>
            <a:noFill/>
          </a:ln>
          <a:scene3d>
            <a:camera prst="orthographicFront"/>
            <a:lightRig rig="threePt" dir="t"/>
          </a:scene3d>
          <a:sp3d>
            <a:bevelT w="146050" h="1460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1071538" y="0"/>
            <a:ext cx="428628" cy="6858000"/>
          </a:xfrm>
          <a:prstGeom prst="rect">
            <a:avLst/>
          </a:prstGeom>
          <a:blipFill dpi="0" rotWithShape="1">
            <a:blip r:embed="rId3"/>
            <a:srcRect/>
            <a:stretch>
              <a:fillRect/>
            </a:stretch>
          </a:blipFill>
          <a:ln>
            <a:noFill/>
          </a:ln>
          <a:scene3d>
            <a:camera prst="orthographicFront"/>
            <a:lightRig rig="threePt" dir="t"/>
          </a:scene3d>
          <a:sp3d>
            <a:bevelT w="146050" h="1460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8215338" y="0"/>
            <a:ext cx="500034" cy="6858000"/>
          </a:xfrm>
          <a:prstGeom prst="rect">
            <a:avLst/>
          </a:prstGeom>
          <a:blipFill dpi="0" rotWithShape="1">
            <a:blip r:embed="rId3"/>
            <a:srcRect/>
            <a:stretch>
              <a:fillRect/>
            </a:stretch>
          </a:blipFill>
          <a:ln>
            <a:noFill/>
          </a:ln>
          <a:scene3d>
            <a:camera prst="orthographicFront"/>
            <a:lightRig rig="threePt" dir="t"/>
          </a:scene3d>
          <a:sp3d>
            <a:bevelT w="146050" h="1460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8643966" y="0"/>
            <a:ext cx="500034" cy="6858000"/>
          </a:xfrm>
          <a:prstGeom prst="rect">
            <a:avLst/>
          </a:prstGeom>
          <a:blipFill dpi="0" rotWithShape="1">
            <a:blip r:embed="rId3"/>
            <a:srcRect/>
            <a:stretch>
              <a:fillRect/>
            </a:stretch>
          </a:blipFill>
          <a:ln>
            <a:noFill/>
          </a:ln>
          <a:scene3d>
            <a:camera prst="orthographicFront"/>
            <a:lightRig rig="threePt" dir="t"/>
          </a:scene3d>
          <a:sp3d>
            <a:bevelT w="146050" h="1460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CuadroTexto"/>
          <p:cNvSpPr txBox="1"/>
          <p:nvPr/>
        </p:nvSpPr>
        <p:spPr>
          <a:xfrm>
            <a:off x="1643042" y="5786454"/>
            <a:ext cx="6234977"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(En este dormitorio  dormía Francisco Franco </a:t>
            </a:r>
          </a:p>
          <a:p>
            <a:pPr algn="ct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cuando  visitaba Córdoba  )</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5000"/>
                            </p:stCondLst>
                            <p:childTnLst>
                              <p:par>
                                <p:cTn id="16" presetID="10"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000"/>
                                        <p:tgtEl>
                                          <p:spTgt spid="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DORMITORIO_ALMIRANTE_03.jpg"/>
          <p:cNvPicPr>
            <a:picLocks noChangeAspect="1"/>
          </p:cNvPicPr>
          <p:nvPr/>
        </p:nvPicPr>
        <p:blipFill>
          <a:blip r:embed="rId2"/>
          <a:stretch>
            <a:fillRect/>
          </a:stretch>
        </p:blipFill>
        <p:spPr>
          <a:xfrm>
            <a:off x="1928794" y="0"/>
            <a:ext cx="5429288" cy="6857999"/>
          </a:xfrm>
          <a:prstGeom prst="rect">
            <a:avLst/>
          </a:prstGeom>
        </p:spPr>
      </p:pic>
      <p:sp>
        <p:nvSpPr>
          <p:cNvPr id="5" name="4 Rectángulo"/>
          <p:cNvSpPr/>
          <p:nvPr/>
        </p:nvSpPr>
        <p:spPr>
          <a:xfrm>
            <a:off x="0" y="0"/>
            <a:ext cx="1857356" cy="6858000"/>
          </a:xfrm>
          <a:prstGeom prst="rect">
            <a:avLst/>
          </a:prstGeom>
          <a:blipFill dpi="0" rotWithShape="1">
            <a:blip r:embed="rId3"/>
            <a:srcRect/>
            <a:tile tx="0" ty="0" sx="100000" sy="100000" flip="none" algn="tl"/>
          </a:blipFill>
          <a:ln>
            <a:noFill/>
          </a:ln>
          <a:scene3d>
            <a:camera prst="orthographicFront"/>
            <a:lightRig rig="threePt" dir="t"/>
          </a:scene3d>
          <a:sp3d>
            <a:bevelT w="317500" h="317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286644" y="0"/>
            <a:ext cx="1857356" cy="6858000"/>
          </a:xfrm>
          <a:prstGeom prst="rect">
            <a:avLst/>
          </a:prstGeom>
          <a:noFill/>
          <a:ln>
            <a:noFill/>
          </a:ln>
          <a:scene3d>
            <a:camera prst="orthographicFront"/>
            <a:lightRig rig="threePt" dir="t"/>
          </a:scene3d>
          <a:sp3d>
            <a:bevelT w="317500" h="317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VIANA_DORMITORIO_ALMIRANTE_03.jpg"/>
          <p:cNvPicPr>
            <a:picLocks noChangeAspect="1"/>
          </p:cNvPicPr>
          <p:nvPr/>
        </p:nvPicPr>
        <p:blipFill>
          <a:blip r:embed="rId2"/>
          <a:stretch>
            <a:fillRect/>
          </a:stretch>
        </p:blipFill>
        <p:spPr>
          <a:xfrm>
            <a:off x="1857356" y="0"/>
            <a:ext cx="5429288" cy="6857999"/>
          </a:xfrm>
          <a:prstGeom prst="rect">
            <a:avLst/>
          </a:prstGeom>
        </p:spPr>
      </p:pic>
      <p:sp>
        <p:nvSpPr>
          <p:cNvPr id="8" name="7 Rectángulo"/>
          <p:cNvSpPr/>
          <p:nvPr/>
        </p:nvSpPr>
        <p:spPr>
          <a:xfrm>
            <a:off x="7286644" y="0"/>
            <a:ext cx="1857356" cy="6858000"/>
          </a:xfrm>
          <a:prstGeom prst="rect">
            <a:avLst/>
          </a:prstGeom>
          <a:blipFill dpi="0" rotWithShape="1">
            <a:blip r:embed="rId3"/>
            <a:srcRect/>
            <a:tile tx="0" ty="0" sx="100000" sy="100000" flip="none" algn="tl"/>
          </a:blipFill>
          <a:ln>
            <a:noFill/>
          </a:ln>
          <a:scene3d>
            <a:camera prst="orthographicFront"/>
            <a:lightRig rig="threePt" dir="t"/>
          </a:scene3d>
          <a:sp3d>
            <a:bevelT w="317500" h="317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GALERIA_AZULEJOS_01.jpg"/>
          <p:cNvPicPr>
            <a:picLocks noChangeAspect="1"/>
          </p:cNvPicPr>
          <p:nvPr/>
        </p:nvPicPr>
        <p:blipFill>
          <a:blip r:embed="rId2"/>
          <a:stretch>
            <a:fillRect/>
          </a:stretch>
        </p:blipFill>
        <p:spPr>
          <a:xfrm>
            <a:off x="1714480" y="-23582"/>
            <a:ext cx="5715040" cy="6881582"/>
          </a:xfrm>
          <a:prstGeom prst="rect">
            <a:avLst/>
          </a:prstGeom>
        </p:spPr>
      </p:pic>
      <p:sp>
        <p:nvSpPr>
          <p:cNvPr id="5" name="4 Rectángulo"/>
          <p:cNvSpPr/>
          <p:nvPr/>
        </p:nvSpPr>
        <p:spPr>
          <a:xfrm>
            <a:off x="0" y="0"/>
            <a:ext cx="1714480" cy="6858000"/>
          </a:xfrm>
          <a:prstGeom prst="rect">
            <a:avLst/>
          </a:prstGeom>
          <a:solidFill>
            <a:srgbClr val="663300"/>
          </a:solidFill>
          <a:ln>
            <a:noFill/>
          </a:ln>
          <a:scene3d>
            <a:camera prst="orthographicFront"/>
            <a:lightRig rig="threePt" dir="t"/>
          </a:scene3d>
          <a:sp3d>
            <a:bevelT w="196850" h="1968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429520" y="0"/>
            <a:ext cx="1714480" cy="6858000"/>
          </a:xfrm>
          <a:prstGeom prst="rect">
            <a:avLst/>
          </a:prstGeom>
          <a:solidFill>
            <a:srgbClr val="663300"/>
          </a:solidFill>
          <a:ln>
            <a:noFill/>
          </a:ln>
          <a:scene3d>
            <a:camera prst="orthographicFront"/>
            <a:lightRig rig="threePt" dir="t"/>
          </a:scene3d>
          <a:sp3d>
            <a:bevelT w="196850" h="1968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VIANA_GALERIA_AZULEJOS_01.jpg"/>
          <p:cNvPicPr>
            <a:picLocks noChangeAspect="1"/>
          </p:cNvPicPr>
          <p:nvPr/>
        </p:nvPicPr>
        <p:blipFill>
          <a:blip r:embed="rId2"/>
          <a:stretch>
            <a:fillRect/>
          </a:stretch>
        </p:blipFill>
        <p:spPr>
          <a:xfrm>
            <a:off x="1714480" y="-23582"/>
            <a:ext cx="5715040" cy="6881582"/>
          </a:xfrm>
          <a:prstGeom prst="rect">
            <a:avLst/>
          </a:prstGeom>
        </p:spPr>
      </p:pic>
      <p:sp>
        <p:nvSpPr>
          <p:cNvPr id="9" name="8 CuadroTexto"/>
          <p:cNvSpPr txBox="1"/>
          <p:nvPr/>
        </p:nvSpPr>
        <p:spPr>
          <a:xfrm>
            <a:off x="2786050" y="5643578"/>
            <a:ext cx="2263761" cy="954107"/>
          </a:xfrm>
          <a:prstGeom prst="rect">
            <a:avLst/>
          </a:prstGeom>
          <a:noFill/>
        </p:spPr>
        <p:txBody>
          <a:bodyPr wrap="none" rtlCol="0">
            <a:spAutoFit/>
          </a:bodyPr>
          <a:lstStyle/>
          <a:p>
            <a:pPr algn="ctr"/>
            <a:r>
              <a:rPr lang="es-ES" sz="2800" b="1" dirty="0" smtClean="0">
                <a:ln w="6350">
                  <a:solidFill>
                    <a:schemeClr val="bg1"/>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roadway" pitchFamily="82" charset="0"/>
              </a:rPr>
              <a:t>GALERIA </a:t>
            </a:r>
          </a:p>
          <a:p>
            <a:pPr algn="ctr"/>
            <a:r>
              <a:rPr lang="es-ES" sz="2800" b="1" dirty="0" smtClean="0">
                <a:ln w="6350">
                  <a:solidFill>
                    <a:schemeClr val="bg1"/>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roadway" pitchFamily="82" charset="0"/>
              </a:rPr>
              <a:t> AZULEJOS</a:t>
            </a:r>
            <a:endParaRPr lang="es-ES" sz="2800" b="1" dirty="0">
              <a:ln w="6350">
                <a:solidFill>
                  <a:schemeClr val="bg1"/>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roadway"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5000"/>
                            </p:stCondLst>
                            <p:childTnLst>
                              <p:par>
                                <p:cTn id="16" presetID="10"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GALERIA_AZULEJOS_02.jpg"/>
          <p:cNvPicPr>
            <a:picLocks noChangeAspect="1"/>
          </p:cNvPicPr>
          <p:nvPr/>
        </p:nvPicPr>
        <p:blipFill>
          <a:blip r:embed="rId2"/>
          <a:stretch>
            <a:fillRect/>
          </a:stretch>
        </p:blipFill>
        <p:spPr>
          <a:xfrm>
            <a:off x="0" y="0"/>
            <a:ext cx="9144000" cy="6858000"/>
          </a:xfrm>
          <a:prstGeom prst="rect">
            <a:avLst/>
          </a:prstGeom>
        </p:spPr>
      </p:pic>
      <p:pic>
        <p:nvPicPr>
          <p:cNvPr id="5" name="4 Imagen" descr="VIANA_GALERIA_AZULEJOS_0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ppt_w*0.70"/>
                                          </p:val>
                                        </p:tav>
                                      </p:tavLst>
                                    </p:anim>
                                    <p:anim calcmode="lin" valueType="num">
                                      <p:cBhvr>
                                        <p:cTn id="7" dur="5000"/>
                                        <p:tgtEl>
                                          <p:spTgt spid="5"/>
                                        </p:tgtEl>
                                        <p:attrNameLst>
                                          <p:attrName>ppt_h</p:attrName>
                                        </p:attrNameLst>
                                      </p:cBhvr>
                                      <p:tavLst>
                                        <p:tav tm="0">
                                          <p:val>
                                            <p:strVal val="ppt_h"/>
                                          </p:val>
                                        </p:tav>
                                        <p:tav tm="100000">
                                          <p:val>
                                            <p:strVal val="ppt_h"/>
                                          </p:val>
                                        </p:tav>
                                      </p:tavLst>
                                    </p:anim>
                                    <p:animEffect transition="out" filter="fade">
                                      <p:cBhvr>
                                        <p:cTn id="8" dur="5000"/>
                                        <p:tgtEl>
                                          <p:spTgt spid="5"/>
                                        </p:tgtEl>
                                      </p:cBhvr>
                                    </p:animEffect>
                                    <p:set>
                                      <p:cBhvr>
                                        <p:cTn id="9" dur="1" fill="hold">
                                          <p:stCondLst>
                                            <p:cond delay="4999"/>
                                          </p:stCondLst>
                                        </p:cTn>
                                        <p:tgtEl>
                                          <p:spTgt spid="5"/>
                                        </p:tgtEl>
                                        <p:attrNameLst>
                                          <p:attrName>style.visibility</p:attrName>
                                        </p:attrNameLst>
                                      </p:cBhvr>
                                      <p:to>
                                        <p:strVal val="hidden"/>
                                      </p:to>
                                    </p:set>
                                  </p:childTnLst>
                                </p:cTn>
                              </p:par>
                              <p:par>
                                <p:cTn id="10" presetID="17" presetClass="entr" presetSubtype="1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fltVal val="0"/>
                                          </p:val>
                                        </p:tav>
                                        <p:tav tm="100000">
                                          <p:val>
                                            <p:strVal val="#ppt_w"/>
                                          </p:val>
                                        </p:tav>
                                      </p:tavLst>
                                    </p:anim>
                                    <p:anim calcmode="lin" valueType="num">
                                      <p:cBhvr>
                                        <p:cTn id="13" dur="5000" fill="hold"/>
                                        <p:tgtEl>
                                          <p:spTgt spid="4"/>
                                        </p:tgtEl>
                                        <p:attrNameLst>
                                          <p:attrName>ppt_h</p:attrName>
                                        </p:attrNameLst>
                                      </p:cBhvr>
                                      <p:tavLst>
                                        <p:tav tm="0">
                                          <p:val>
                                            <p:strVal val="#ppt_h"/>
                                          </p:val>
                                        </p:tav>
                                        <p:tav tm="100000">
                                          <p:val>
                                            <p:strVal val="#ppt_h"/>
                                          </p:val>
                                        </p:tav>
                                      </p:tavLst>
                                    </p:anim>
                                  </p:childTnLst>
                                </p:cTn>
                              </p:par>
                              <p:par>
                                <p:cTn id="14" presetID="6"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ircle(out)">
                                      <p:cBhvr>
                                        <p:cTn id="1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GALERIA_AZULEJOS_03.jpg"/>
          <p:cNvPicPr>
            <a:picLocks noChangeAspect="1"/>
          </p:cNvPicPr>
          <p:nvPr/>
        </p:nvPicPr>
        <p:blipFill>
          <a:blip r:embed="rId2"/>
          <a:stretch>
            <a:fillRect/>
          </a:stretch>
        </p:blipFill>
        <p:spPr>
          <a:xfrm>
            <a:off x="-31" y="0"/>
            <a:ext cx="9144031" cy="6858000"/>
          </a:xfrm>
          <a:prstGeom prst="rect">
            <a:avLst/>
          </a:prstGeom>
        </p:spPr>
      </p:pic>
      <p:pic>
        <p:nvPicPr>
          <p:cNvPr id="5" name="4 Imagen" descr="VIANA_GALERIA_AZULEJOS_03.jpg"/>
          <p:cNvPicPr>
            <a:picLocks noChangeAspect="1"/>
          </p:cNvPicPr>
          <p:nvPr/>
        </p:nvPicPr>
        <p:blipFill>
          <a:blip r:embed="rId2"/>
          <a:stretch>
            <a:fillRect/>
          </a:stretch>
        </p:blipFill>
        <p:spPr>
          <a:xfrm>
            <a:off x="0" y="0"/>
            <a:ext cx="9144031" cy="6858000"/>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GALERIA_ARCABUCES_01.jpg"/>
          <p:cNvPicPr>
            <a:picLocks noChangeAspect="1"/>
          </p:cNvPicPr>
          <p:nvPr/>
        </p:nvPicPr>
        <p:blipFill>
          <a:blip r:embed="rId2"/>
          <a:stretch>
            <a:fillRect/>
          </a:stretch>
        </p:blipFill>
        <p:spPr>
          <a:xfrm>
            <a:off x="0" y="0"/>
            <a:ext cx="9208402" cy="6858000"/>
          </a:xfrm>
          <a:prstGeom prst="rect">
            <a:avLst/>
          </a:prstGeom>
        </p:spPr>
      </p:pic>
      <p:pic>
        <p:nvPicPr>
          <p:cNvPr id="5" name="4 Imagen" descr="VIANA_GALERIA_ARCABUCES_01.jpg"/>
          <p:cNvPicPr>
            <a:picLocks noChangeAspect="1"/>
          </p:cNvPicPr>
          <p:nvPr/>
        </p:nvPicPr>
        <p:blipFill>
          <a:blip r:embed="rId2"/>
          <a:stretch>
            <a:fillRect/>
          </a:stretch>
        </p:blipFill>
        <p:spPr>
          <a:xfrm>
            <a:off x="0" y="0"/>
            <a:ext cx="9208402" cy="6858000"/>
          </a:xfrm>
          <a:prstGeom prst="rect">
            <a:avLst/>
          </a:prstGeom>
        </p:spPr>
      </p:pic>
      <p:sp>
        <p:nvSpPr>
          <p:cNvPr id="6" name="5 CuadroTexto"/>
          <p:cNvSpPr txBox="1"/>
          <p:nvPr/>
        </p:nvSpPr>
        <p:spPr>
          <a:xfrm>
            <a:off x="3286116" y="5572140"/>
            <a:ext cx="2654381" cy="95410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800" b="1" spc="50" dirty="0" smtClean="0">
                <a:ln w="11430">
                  <a:solidFill>
                    <a:schemeClr val="bg1"/>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GALERIA  </a:t>
            </a:r>
          </a:p>
          <a:p>
            <a:pPr algn="ct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 </a:t>
            </a:r>
            <a:r>
              <a:rPr lang="es-ES" sz="2800" b="1" spc="50" dirty="0" smtClean="0">
                <a:ln w="11430">
                  <a:solidFill>
                    <a:schemeClr val="bg1"/>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ARCABUCES</a:t>
            </a:r>
            <a:endParaRPr lang="es-ES" sz="2800" b="1" spc="50" dirty="0">
              <a:ln w="11430">
                <a:solidFill>
                  <a:schemeClr val="bg1"/>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GALERIA_BATALLAS_01.jpg"/>
          <p:cNvPicPr>
            <a:picLocks noChangeAspect="1"/>
          </p:cNvPicPr>
          <p:nvPr/>
        </p:nvPicPr>
        <p:blipFill>
          <a:blip r:embed="rId2"/>
          <a:stretch>
            <a:fillRect/>
          </a:stretch>
        </p:blipFill>
        <p:spPr>
          <a:xfrm>
            <a:off x="1643042" y="0"/>
            <a:ext cx="5715040" cy="6858000"/>
          </a:xfrm>
          <a:prstGeom prst="rect">
            <a:avLst/>
          </a:prstGeom>
        </p:spPr>
      </p:pic>
      <p:sp>
        <p:nvSpPr>
          <p:cNvPr id="5" name="4 Rectángulo"/>
          <p:cNvSpPr/>
          <p:nvPr/>
        </p:nvSpPr>
        <p:spPr>
          <a:xfrm>
            <a:off x="0" y="0"/>
            <a:ext cx="1714480" cy="6858000"/>
          </a:xfrm>
          <a:prstGeom prst="rect">
            <a:avLst/>
          </a:prstGeom>
          <a:gradFill flip="none" rotWithShape="1">
            <a:gsLst>
              <a:gs pos="0">
                <a:srgbClr val="934C11">
                  <a:shade val="30000"/>
                  <a:satMod val="115000"/>
                </a:srgbClr>
              </a:gs>
              <a:gs pos="50000">
                <a:srgbClr val="934C11">
                  <a:shade val="67500"/>
                  <a:satMod val="115000"/>
                </a:srgbClr>
              </a:gs>
              <a:gs pos="100000">
                <a:srgbClr val="934C11">
                  <a:shade val="100000"/>
                  <a:satMod val="115000"/>
                </a:srgbClr>
              </a:gs>
            </a:gsLst>
            <a:lin ang="10800000" scaled="1"/>
            <a:tileRect/>
          </a:gradFill>
          <a:ln>
            <a:noFill/>
          </a:ln>
          <a:scene3d>
            <a:camera prst="orthographicFront"/>
            <a:lightRig rig="threePt" dir="t"/>
          </a:scene3d>
          <a:sp3d>
            <a:bevelT w="190500" h="190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429520" y="0"/>
            <a:ext cx="1714480" cy="6858000"/>
          </a:xfrm>
          <a:prstGeom prst="rect">
            <a:avLst/>
          </a:prstGeom>
          <a:gradFill flip="none" rotWithShape="1">
            <a:gsLst>
              <a:gs pos="0">
                <a:srgbClr val="934C11">
                  <a:shade val="30000"/>
                  <a:satMod val="115000"/>
                </a:srgbClr>
              </a:gs>
              <a:gs pos="50000">
                <a:srgbClr val="934C11">
                  <a:shade val="67500"/>
                  <a:satMod val="115000"/>
                </a:srgbClr>
              </a:gs>
              <a:gs pos="100000">
                <a:srgbClr val="934C11">
                  <a:shade val="100000"/>
                  <a:satMod val="115000"/>
                </a:srgbClr>
              </a:gs>
            </a:gsLst>
            <a:lin ang="0" scaled="1"/>
            <a:tileRect/>
          </a:gradFill>
          <a:ln>
            <a:noFill/>
          </a:ln>
          <a:scene3d>
            <a:camera prst="orthographicFront"/>
            <a:lightRig rig="threePt" dir="t"/>
          </a:scene3d>
          <a:sp3d>
            <a:bevelT w="190500" h="190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VIANA_GALERIA_BATALLAS_01.jpg"/>
          <p:cNvPicPr>
            <a:picLocks noChangeAspect="1"/>
          </p:cNvPicPr>
          <p:nvPr/>
        </p:nvPicPr>
        <p:blipFill>
          <a:blip r:embed="rId2"/>
          <a:stretch>
            <a:fillRect/>
          </a:stretch>
        </p:blipFill>
        <p:spPr>
          <a:xfrm>
            <a:off x="1643042" y="0"/>
            <a:ext cx="5715040" cy="6858000"/>
          </a:xfrm>
          <a:prstGeom prst="rect">
            <a:avLst/>
          </a:prstGeom>
        </p:spPr>
      </p:pic>
      <p:sp>
        <p:nvSpPr>
          <p:cNvPr id="8" name="7 CuadroTexto"/>
          <p:cNvSpPr txBox="1"/>
          <p:nvPr/>
        </p:nvSpPr>
        <p:spPr>
          <a:xfrm>
            <a:off x="4286248" y="5786454"/>
            <a:ext cx="2176558" cy="954107"/>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 sz="2800" b="1" dirty="0" smtClean="0">
                <a:ln w="11430">
                  <a:solidFill>
                    <a:schemeClr val="bg1"/>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GALERIA  </a:t>
            </a:r>
          </a:p>
          <a:p>
            <a:pPr algn="ctr"/>
            <a:r>
              <a:rPr lang="es-ES" sz="2800" b="1" dirty="0" smtClean="0">
                <a:ln w="11430">
                  <a:solidFill>
                    <a:schemeClr val="bg1"/>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BATALLAS</a:t>
            </a:r>
            <a:endParaRPr lang="es-ES" sz="2800" b="1" dirty="0">
              <a:ln w="11430">
                <a:solidFill>
                  <a:schemeClr val="bg1"/>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500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GALERIA_CUEROS_01.jpg"/>
          <p:cNvPicPr>
            <a:picLocks noChangeAspect="1"/>
          </p:cNvPicPr>
          <p:nvPr/>
        </p:nvPicPr>
        <p:blipFill>
          <a:blip r:embed="rId2"/>
          <a:stretch>
            <a:fillRect/>
          </a:stretch>
        </p:blipFill>
        <p:spPr>
          <a:xfrm>
            <a:off x="1571604" y="0"/>
            <a:ext cx="5929354" cy="6858000"/>
          </a:xfrm>
          <a:prstGeom prst="rect">
            <a:avLst/>
          </a:prstGeom>
        </p:spPr>
      </p:pic>
      <p:sp>
        <p:nvSpPr>
          <p:cNvPr id="5" name="4 Rectángulo"/>
          <p:cNvSpPr/>
          <p:nvPr/>
        </p:nvSpPr>
        <p:spPr>
          <a:xfrm>
            <a:off x="0" y="0"/>
            <a:ext cx="1571604" cy="6858000"/>
          </a:xfrm>
          <a:prstGeom prst="rect">
            <a:avLst/>
          </a:prstGeom>
          <a:solidFill>
            <a:srgbClr val="996633"/>
          </a:solidFill>
          <a:ln>
            <a:noFill/>
          </a:ln>
          <a:scene3d>
            <a:camera prst="orthographicFront"/>
            <a:lightRig rig="threePt" dir="t"/>
          </a:scene3d>
          <a:sp3d>
            <a:bevelT w="190500" h="190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500958" y="0"/>
            <a:ext cx="1643042" cy="6858000"/>
          </a:xfrm>
          <a:prstGeom prst="rect">
            <a:avLst/>
          </a:prstGeom>
          <a:solidFill>
            <a:srgbClr val="996633"/>
          </a:solidFill>
          <a:ln>
            <a:noFill/>
          </a:ln>
          <a:scene3d>
            <a:camera prst="orthographicFront"/>
            <a:lightRig rig="threePt" dir="t"/>
          </a:scene3d>
          <a:sp3d>
            <a:bevelT w="190500" h="190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VIANA_GALERIA_CUEROS_01.jpg"/>
          <p:cNvPicPr>
            <a:picLocks noChangeAspect="1"/>
          </p:cNvPicPr>
          <p:nvPr/>
        </p:nvPicPr>
        <p:blipFill>
          <a:blip r:embed="rId2"/>
          <a:stretch>
            <a:fillRect/>
          </a:stretch>
        </p:blipFill>
        <p:spPr>
          <a:xfrm>
            <a:off x="1571604" y="0"/>
            <a:ext cx="5929354" cy="6858000"/>
          </a:xfrm>
          <a:prstGeom prst="rect">
            <a:avLst/>
          </a:prstGeom>
        </p:spPr>
      </p:pic>
      <p:sp>
        <p:nvSpPr>
          <p:cNvPr id="8" name="7 CuadroTexto"/>
          <p:cNvSpPr txBox="1"/>
          <p:nvPr/>
        </p:nvSpPr>
        <p:spPr>
          <a:xfrm>
            <a:off x="2928926" y="5929330"/>
            <a:ext cx="3608488" cy="523220"/>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sz="2800" b="1" dirty="0" smtClean="0">
                <a:ln w="11430">
                  <a:solidFill>
                    <a:schemeClr val="bg1"/>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GALERIA  CUEROS</a:t>
            </a:r>
            <a:endParaRPr lang="es-ES" sz="2800" b="1" dirty="0">
              <a:ln w="11430">
                <a:solidFill>
                  <a:schemeClr val="bg1"/>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4"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in)">
                                      <p:cBhvr>
                                        <p:cTn id="10" dur="3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500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GALERIA_GOYA_01.jpg"/>
          <p:cNvPicPr>
            <a:picLocks noChangeAspect="1"/>
          </p:cNvPicPr>
          <p:nvPr/>
        </p:nvPicPr>
        <p:blipFill>
          <a:blip r:embed="rId2"/>
          <a:stretch>
            <a:fillRect/>
          </a:stretch>
        </p:blipFill>
        <p:spPr>
          <a:xfrm>
            <a:off x="1071538" y="0"/>
            <a:ext cx="7000924" cy="6901981"/>
          </a:xfrm>
          <a:prstGeom prst="rect">
            <a:avLst/>
          </a:prstGeom>
        </p:spPr>
      </p:pic>
      <p:sp>
        <p:nvSpPr>
          <p:cNvPr id="5" name="4 Rectángulo"/>
          <p:cNvSpPr/>
          <p:nvPr/>
        </p:nvSpPr>
        <p:spPr>
          <a:xfrm>
            <a:off x="0" y="0"/>
            <a:ext cx="1071538" cy="6858000"/>
          </a:xfrm>
          <a:prstGeom prst="rect">
            <a:avLst/>
          </a:prstGeom>
          <a:solidFill>
            <a:srgbClr val="663300"/>
          </a:solidFill>
          <a:ln>
            <a:noFill/>
          </a:ln>
          <a:scene3d>
            <a:camera prst="orthographicFront"/>
            <a:lightRig rig="threePt" dir="t"/>
          </a:scene3d>
          <a:sp3d>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072462" y="0"/>
            <a:ext cx="1071538" cy="6858000"/>
          </a:xfrm>
          <a:prstGeom prst="rect">
            <a:avLst/>
          </a:prstGeom>
          <a:solidFill>
            <a:srgbClr val="663300"/>
          </a:solidFill>
          <a:ln>
            <a:noFill/>
          </a:ln>
          <a:scene3d>
            <a:camera prst="orthographicFront"/>
            <a:lightRig rig="threePt" dir="t"/>
          </a:scene3d>
          <a:sp3d>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VIANA_GALERIA_GOYA_01.jpg"/>
          <p:cNvPicPr>
            <a:picLocks noChangeAspect="1"/>
          </p:cNvPicPr>
          <p:nvPr/>
        </p:nvPicPr>
        <p:blipFill>
          <a:blip r:embed="rId2"/>
          <a:stretch>
            <a:fillRect/>
          </a:stretch>
        </p:blipFill>
        <p:spPr>
          <a:xfrm>
            <a:off x="1071538" y="-43981"/>
            <a:ext cx="7000924" cy="6901981"/>
          </a:xfrm>
          <a:prstGeom prst="rect">
            <a:avLst/>
          </a:prstGeom>
        </p:spPr>
      </p:pic>
      <p:sp>
        <p:nvSpPr>
          <p:cNvPr id="10" name="9 CuadroTexto"/>
          <p:cNvSpPr txBox="1"/>
          <p:nvPr/>
        </p:nvSpPr>
        <p:spPr>
          <a:xfrm>
            <a:off x="4071934" y="5903893"/>
            <a:ext cx="2174634" cy="954107"/>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sz="2800" b="1" dirty="0" smtClean="0">
                <a:ln w="11430">
                  <a:solidFill>
                    <a:schemeClr val="bg1"/>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GALERIA   </a:t>
            </a:r>
          </a:p>
          <a:p>
            <a:pPr algn="ctr"/>
            <a:r>
              <a:rPr lang="es-ES" sz="2800" b="1" dirty="0" smtClean="0">
                <a:ln w="11430">
                  <a:solidFill>
                    <a:schemeClr val="bg1"/>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GOYA</a:t>
            </a:r>
            <a:endParaRPr lang="es-ES" sz="2800" b="1" dirty="0">
              <a:ln w="11430">
                <a:solidFill>
                  <a:schemeClr val="bg1"/>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childTnLst>
                          </p:cTn>
                        </p:par>
                        <p:par>
                          <p:cTn id="11" fill="hold">
                            <p:stCondLst>
                              <p:cond delay="5000"/>
                            </p:stCondLst>
                            <p:childTnLst>
                              <p:par>
                                <p:cTn id="12" presetID="10"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VIANA_SALON_TOBIAS_04.jpg"/>
          <p:cNvPicPr>
            <a:picLocks noChangeAspect="1"/>
          </p:cNvPicPr>
          <p:nvPr/>
        </p:nvPicPr>
        <p:blipFill>
          <a:blip r:embed="rId2"/>
          <a:stretch>
            <a:fillRect/>
          </a:stretch>
        </p:blipFill>
        <p:spPr>
          <a:xfrm>
            <a:off x="-1" y="0"/>
            <a:ext cx="9144029" cy="6858000"/>
          </a:xfrm>
          <a:prstGeom prst="rect">
            <a:avLst/>
          </a:prstGeom>
        </p:spPr>
      </p:pic>
      <p:pic>
        <p:nvPicPr>
          <p:cNvPr id="6" name="5 Imagen" descr="VIANA_SALON_TOBIAS_04.jpg"/>
          <p:cNvPicPr>
            <a:picLocks noChangeAspect="1"/>
          </p:cNvPicPr>
          <p:nvPr/>
        </p:nvPicPr>
        <p:blipFill>
          <a:blip r:embed="rId2"/>
          <a:stretch>
            <a:fillRect/>
          </a:stretch>
        </p:blipFill>
        <p:spPr>
          <a:xfrm>
            <a:off x="-29" y="0"/>
            <a:ext cx="9144029" cy="6858000"/>
          </a:xfrm>
          <a:prstGeom prst="rect">
            <a:avLst/>
          </a:prstGeom>
        </p:spPr>
      </p:pic>
      <p:sp>
        <p:nvSpPr>
          <p:cNvPr id="7" name="6 CuadroTexto"/>
          <p:cNvSpPr txBox="1"/>
          <p:nvPr/>
        </p:nvSpPr>
        <p:spPr>
          <a:xfrm>
            <a:off x="4714876" y="6072206"/>
            <a:ext cx="2992358"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SALON TOBIAS</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0"/>
                                  </p:stCondLst>
                                  <p:childTnLst>
                                    <p:animEffect transition="out" filter="plus(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out)">
                                      <p:cBhvr>
                                        <p:cTn id="10" dur="5000"/>
                                        <p:tgtEl>
                                          <p:spTgt spid="5"/>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fltVal val="0"/>
                                          </p:val>
                                        </p:tav>
                                        <p:tav tm="100000">
                                          <p:val>
                                            <p:strVal val="#ppt_w"/>
                                          </p:val>
                                        </p:tav>
                                      </p:tavLst>
                                    </p:anim>
                                    <p:anim calcmode="lin" valueType="num">
                                      <p:cBhvr>
                                        <p:cTn id="14" dur="5000" fill="hold"/>
                                        <p:tgtEl>
                                          <p:spTgt spid="5"/>
                                        </p:tgtEl>
                                        <p:attrNameLst>
                                          <p:attrName>ppt_h</p:attrName>
                                        </p:attrNameLst>
                                      </p:cBhvr>
                                      <p:tavLst>
                                        <p:tav tm="0">
                                          <p:val>
                                            <p:strVal val="#ppt_h"/>
                                          </p:val>
                                        </p:tav>
                                        <p:tav tm="100000">
                                          <p:val>
                                            <p:strVal val="#ppt_h"/>
                                          </p:val>
                                        </p:tav>
                                      </p:tavLst>
                                    </p:anim>
                                  </p:childTnLst>
                                </p:cTn>
                              </p:par>
                              <p:par>
                                <p:cTn id="15" presetID="6"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in)">
                                      <p:cBhvr>
                                        <p:cTn id="17" dur="5000"/>
                                        <p:tgtEl>
                                          <p:spTgt spid="5"/>
                                        </p:tgtEl>
                                      </p:cBhvr>
                                    </p:animEffect>
                                  </p:childTnLst>
                                </p:cTn>
                              </p:par>
                            </p:childTnLst>
                          </p:cTn>
                        </p:par>
                        <p:par>
                          <p:cTn id="18" fill="hold">
                            <p:stCondLst>
                              <p:cond delay="5000"/>
                            </p:stCondLst>
                            <p:childTnLst>
                              <p:par>
                                <p:cTn id="19" presetID="10"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lacio20de20viana208palacio de vian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8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GALERIA_SAAVEDRAS_02.jpg"/>
          <p:cNvPicPr>
            <a:picLocks noChangeAspect="1"/>
          </p:cNvPicPr>
          <p:nvPr/>
        </p:nvPicPr>
        <p:blipFill>
          <a:blip r:embed="rId2"/>
          <a:stretch>
            <a:fillRect/>
          </a:stretch>
        </p:blipFill>
        <p:spPr>
          <a:xfrm>
            <a:off x="0" y="0"/>
            <a:ext cx="9137454" cy="6858000"/>
          </a:xfrm>
          <a:prstGeom prst="rect">
            <a:avLst/>
          </a:prstGeom>
        </p:spPr>
      </p:pic>
      <p:pic>
        <p:nvPicPr>
          <p:cNvPr id="5" name="4 Imagen" descr="VIANA_GALERIA_SAAVEDRAS_02.jpg"/>
          <p:cNvPicPr>
            <a:picLocks noChangeAspect="1"/>
          </p:cNvPicPr>
          <p:nvPr/>
        </p:nvPicPr>
        <p:blipFill>
          <a:blip r:embed="rId2"/>
          <a:stretch>
            <a:fillRect/>
          </a:stretch>
        </p:blipFill>
        <p:spPr>
          <a:xfrm>
            <a:off x="0" y="0"/>
            <a:ext cx="9137454" cy="6858000"/>
          </a:xfrm>
          <a:prstGeom prst="rect">
            <a:avLst/>
          </a:prstGeom>
        </p:spPr>
      </p:pic>
      <p:sp>
        <p:nvSpPr>
          <p:cNvPr id="6" name="5 CuadroTexto"/>
          <p:cNvSpPr txBox="1"/>
          <p:nvPr/>
        </p:nvSpPr>
        <p:spPr>
          <a:xfrm>
            <a:off x="0" y="6072206"/>
            <a:ext cx="4277581" cy="523220"/>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_</a:t>
            </a:r>
            <a:r>
              <a:rPr lang="es-ES" sz="2800" b="1" dirty="0" smtClean="0">
                <a:ln w="11430">
                  <a:solidFill>
                    <a:schemeClr val="bg1"/>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GALERIA  SAAVEDRA</a:t>
            </a:r>
            <a:endParaRPr lang="es-ES" sz="2800" b="1" dirty="0">
              <a:ln w="11430">
                <a:solidFill>
                  <a:schemeClr val="bg1"/>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5000"/>
                            </p:stCondLst>
                            <p:childTnLst>
                              <p:par>
                                <p:cTn id="16" presetID="10"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GALERIA_SAAVEDRAS_01.jpg"/>
          <p:cNvPicPr>
            <a:picLocks noChangeAspect="1"/>
          </p:cNvPicPr>
          <p:nvPr/>
        </p:nvPicPr>
        <p:blipFill>
          <a:blip r:embed="rId2"/>
          <a:stretch>
            <a:fillRect/>
          </a:stretch>
        </p:blipFill>
        <p:spPr>
          <a:xfrm>
            <a:off x="1785918" y="0"/>
            <a:ext cx="5572164" cy="6858000"/>
          </a:xfrm>
          <a:prstGeom prst="rect">
            <a:avLst/>
          </a:prstGeom>
        </p:spPr>
      </p:pic>
      <p:sp>
        <p:nvSpPr>
          <p:cNvPr id="5" name="4 Rectángulo"/>
          <p:cNvSpPr/>
          <p:nvPr/>
        </p:nvSpPr>
        <p:spPr>
          <a:xfrm>
            <a:off x="0" y="0"/>
            <a:ext cx="1785918" cy="6858000"/>
          </a:xfrm>
          <a:prstGeom prst="rect">
            <a:avLst/>
          </a:prstGeom>
          <a:gradFill flip="none" rotWithShape="1">
            <a:gsLst>
              <a:gs pos="0">
                <a:srgbClr val="800000">
                  <a:shade val="30000"/>
                  <a:satMod val="115000"/>
                </a:srgbClr>
              </a:gs>
              <a:gs pos="50000">
                <a:srgbClr val="800000">
                  <a:shade val="67500"/>
                  <a:satMod val="115000"/>
                </a:srgbClr>
              </a:gs>
              <a:gs pos="100000">
                <a:srgbClr val="800000">
                  <a:shade val="100000"/>
                  <a:satMod val="115000"/>
                </a:srgbClr>
              </a:gs>
            </a:gsLst>
            <a:lin ang="10800000" scaled="1"/>
            <a:tileRect/>
          </a:gradFill>
          <a:ln>
            <a:noFill/>
          </a:ln>
          <a:scene3d>
            <a:camera prst="orthographicFront"/>
            <a:lightRig rig="threePt" dir="t"/>
          </a:scene3d>
          <a:sp3d>
            <a:bevelT w="215900" h="215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358082" y="0"/>
            <a:ext cx="1785918" cy="6858000"/>
          </a:xfrm>
          <a:prstGeom prst="rect">
            <a:avLst/>
          </a:prstGeom>
          <a:gradFill flip="none" rotWithShape="1">
            <a:gsLst>
              <a:gs pos="0">
                <a:srgbClr val="800000">
                  <a:shade val="30000"/>
                  <a:satMod val="115000"/>
                </a:srgbClr>
              </a:gs>
              <a:gs pos="50000">
                <a:srgbClr val="800000">
                  <a:shade val="67500"/>
                  <a:satMod val="115000"/>
                </a:srgbClr>
              </a:gs>
              <a:gs pos="100000">
                <a:srgbClr val="800000">
                  <a:shade val="100000"/>
                  <a:satMod val="115000"/>
                </a:srgbClr>
              </a:gs>
            </a:gsLst>
            <a:lin ang="0" scaled="1"/>
            <a:tileRect/>
          </a:gradFill>
          <a:ln>
            <a:noFill/>
          </a:ln>
          <a:scene3d>
            <a:camera prst="orthographicFront"/>
            <a:lightRig rig="threePt" dir="t"/>
          </a:scene3d>
          <a:sp3d>
            <a:bevelT w="215900" h="215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VIANA_GALERIA_SAAVEDRAS_01.jpg"/>
          <p:cNvPicPr>
            <a:picLocks noChangeAspect="1"/>
          </p:cNvPicPr>
          <p:nvPr/>
        </p:nvPicPr>
        <p:blipFill>
          <a:blip r:embed="rId2"/>
          <a:stretch>
            <a:fillRect/>
          </a:stretch>
        </p:blipFill>
        <p:spPr>
          <a:xfrm>
            <a:off x="1785918" y="0"/>
            <a:ext cx="5572164" cy="6858000"/>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3"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horizontal)">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GALERIA_SAAVEDRAS_03.jpg"/>
          <p:cNvPicPr>
            <a:picLocks noChangeAspect="1"/>
          </p:cNvPicPr>
          <p:nvPr/>
        </p:nvPicPr>
        <p:blipFill>
          <a:blip r:embed="rId2"/>
          <a:srcRect r="4687"/>
          <a:stretch>
            <a:fillRect/>
          </a:stretch>
        </p:blipFill>
        <p:spPr>
          <a:xfrm>
            <a:off x="0" y="0"/>
            <a:ext cx="9144000" cy="6858000"/>
          </a:xfrm>
          <a:prstGeom prst="rect">
            <a:avLst/>
          </a:prstGeom>
        </p:spPr>
      </p:pic>
      <p:pic>
        <p:nvPicPr>
          <p:cNvPr id="5" name="4 Imagen" descr="VIANA_GALERIA_SAAVEDRAS_03.jpg"/>
          <p:cNvPicPr>
            <a:picLocks noChangeAspect="1"/>
          </p:cNvPicPr>
          <p:nvPr/>
        </p:nvPicPr>
        <p:blipFill>
          <a:blip r:embed="rId2"/>
          <a:srcRect r="4687"/>
          <a:stretch>
            <a:fillRect/>
          </a:stretch>
        </p:blipFill>
        <p:spPr>
          <a:xfrm>
            <a:off x="0" y="0"/>
            <a:ext cx="9144000" cy="6858000"/>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5"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down)">
                                      <p:cBhvr>
                                        <p:cTn id="10" dur="5000"/>
                                        <p:tgtEl>
                                          <p:spTgt spid="4"/>
                                        </p:tgtEl>
                                      </p:cBhvr>
                                    </p:animEffec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SALA_BRUEGHEL_01.jpg"/>
          <p:cNvPicPr>
            <a:picLocks noChangeAspect="1"/>
          </p:cNvPicPr>
          <p:nvPr/>
        </p:nvPicPr>
        <p:blipFill>
          <a:blip r:embed="rId2"/>
          <a:stretch>
            <a:fillRect/>
          </a:stretch>
        </p:blipFill>
        <p:spPr>
          <a:xfrm>
            <a:off x="0" y="0"/>
            <a:ext cx="9189284" cy="6858000"/>
          </a:xfrm>
          <a:prstGeom prst="rect">
            <a:avLst/>
          </a:prstGeom>
        </p:spPr>
      </p:pic>
      <p:pic>
        <p:nvPicPr>
          <p:cNvPr id="5" name="4 Imagen" descr="VIANA_SALA_BRUEGHEL_01.jpg"/>
          <p:cNvPicPr>
            <a:picLocks noChangeAspect="1"/>
          </p:cNvPicPr>
          <p:nvPr/>
        </p:nvPicPr>
        <p:blipFill>
          <a:blip r:embed="rId2"/>
          <a:stretch>
            <a:fillRect/>
          </a:stretch>
        </p:blipFill>
        <p:spPr>
          <a:xfrm>
            <a:off x="0" y="0"/>
            <a:ext cx="9189284" cy="6858000"/>
          </a:xfrm>
          <a:prstGeom prst="rect">
            <a:avLst/>
          </a:prstGeom>
        </p:spPr>
      </p:pic>
      <p:sp>
        <p:nvSpPr>
          <p:cNvPr id="6" name="5 CuadroTexto"/>
          <p:cNvSpPr txBox="1"/>
          <p:nvPr/>
        </p:nvSpPr>
        <p:spPr>
          <a:xfrm>
            <a:off x="4714876" y="6072206"/>
            <a:ext cx="3449599" cy="523220"/>
          </a:xfrm>
          <a:prstGeom prst="rect">
            <a:avLst/>
          </a:prstGeom>
          <a:noFill/>
        </p:spPr>
        <p:txBody>
          <a:bodyPr wrap="none" rtlCol="0">
            <a:spAutoFit/>
          </a:bodyPr>
          <a:lstStyle/>
          <a:p>
            <a:r>
              <a:rPr lang="es-ES" sz="2800" b="1" dirty="0" smtClean="0">
                <a:ln w="1905">
                  <a:solidFill>
                    <a:schemeClr val="bg1"/>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roadway" pitchFamily="82" charset="0"/>
              </a:rPr>
              <a:t>SALA  BRUEGHEL</a:t>
            </a:r>
            <a:endParaRPr lang="es-ES" sz="2800" b="1" dirty="0">
              <a:ln w="1905">
                <a:solidFill>
                  <a:schemeClr val="bg1"/>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roadway"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8"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in)">
                                      <p:cBhvr>
                                        <p:cTn id="17" dur="5000"/>
                                        <p:tgtEl>
                                          <p:spTgt spid="4"/>
                                        </p:tgtEl>
                                      </p:cBhvr>
                                    </p:animEffect>
                                  </p:childTnLst>
                                </p:cTn>
                              </p:par>
                            </p:childTnLst>
                          </p:cTn>
                        </p:par>
                        <p:par>
                          <p:cTn id="18" fill="hold">
                            <p:stCondLst>
                              <p:cond delay="5000"/>
                            </p:stCondLst>
                            <p:childTnLst>
                              <p:par>
                                <p:cTn id="19" presetID="10" presetClass="entr" presetSubtype="0"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SALA_DUQUE_RIVAS_01.jpg"/>
          <p:cNvPicPr>
            <a:picLocks noChangeAspect="1"/>
          </p:cNvPicPr>
          <p:nvPr/>
        </p:nvPicPr>
        <p:blipFill>
          <a:blip r:embed="rId2"/>
          <a:stretch>
            <a:fillRect/>
          </a:stretch>
        </p:blipFill>
        <p:spPr>
          <a:xfrm>
            <a:off x="0" y="0"/>
            <a:ext cx="9139006" cy="6858000"/>
          </a:xfrm>
          <a:prstGeom prst="rect">
            <a:avLst/>
          </a:prstGeom>
        </p:spPr>
      </p:pic>
      <p:pic>
        <p:nvPicPr>
          <p:cNvPr id="5" name="4 Imagen" descr="VIANA_SALA_DUQUE_RIVAS_01.jpg"/>
          <p:cNvPicPr>
            <a:picLocks noChangeAspect="1"/>
          </p:cNvPicPr>
          <p:nvPr/>
        </p:nvPicPr>
        <p:blipFill>
          <a:blip r:embed="rId2"/>
          <a:stretch>
            <a:fillRect/>
          </a:stretch>
        </p:blipFill>
        <p:spPr>
          <a:xfrm>
            <a:off x="0" y="0"/>
            <a:ext cx="9139006" cy="6858000"/>
          </a:xfrm>
          <a:prstGeom prst="rect">
            <a:avLst/>
          </a:prstGeom>
        </p:spPr>
      </p:pic>
      <p:sp>
        <p:nvSpPr>
          <p:cNvPr id="6" name="5 CuadroTexto"/>
          <p:cNvSpPr txBox="1"/>
          <p:nvPr/>
        </p:nvSpPr>
        <p:spPr>
          <a:xfrm>
            <a:off x="285720" y="1428736"/>
            <a:ext cx="4396653" cy="523220"/>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sz="2800" b="1" dirty="0" smtClean="0">
                <a:ln w="11430">
                  <a:solidFill>
                    <a:schemeClr val="bg1"/>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Sala  Duque  De  Rivas</a:t>
            </a:r>
            <a:endParaRPr lang="es-ES" sz="2800" b="1" dirty="0">
              <a:ln w="11430">
                <a:solidFill>
                  <a:schemeClr val="bg1"/>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2" fill="hold" nodeType="withEffect">
                                  <p:stCondLst>
                                    <p:cond delay="0"/>
                                  </p:stCondLst>
                                  <p:childTnLst>
                                    <p:animEffect transition="out" filter="wheel(2)">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5000"/>
                            </p:stCondLst>
                            <p:childTnLst>
                              <p:par>
                                <p:cTn id="16" presetID="10"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SALON_FIRMAS_02.jpg"/>
          <p:cNvPicPr>
            <a:picLocks noChangeAspect="1"/>
          </p:cNvPicPr>
          <p:nvPr/>
        </p:nvPicPr>
        <p:blipFill>
          <a:blip r:embed="rId2"/>
          <a:srcRect r="4687"/>
          <a:stretch>
            <a:fillRect/>
          </a:stretch>
        </p:blipFill>
        <p:spPr>
          <a:xfrm>
            <a:off x="0" y="0"/>
            <a:ext cx="9144000" cy="6858000"/>
          </a:xfrm>
          <a:prstGeom prst="rect">
            <a:avLst/>
          </a:prstGeom>
        </p:spPr>
      </p:pic>
      <p:pic>
        <p:nvPicPr>
          <p:cNvPr id="5" name="4 Imagen" descr="VIANA_SALON_FIRMAS_02.jpg"/>
          <p:cNvPicPr>
            <a:picLocks noChangeAspect="1"/>
          </p:cNvPicPr>
          <p:nvPr/>
        </p:nvPicPr>
        <p:blipFill>
          <a:blip r:embed="rId2"/>
          <a:srcRect r="4687"/>
          <a:stretch>
            <a:fillRect/>
          </a:stretch>
        </p:blipFill>
        <p:spPr>
          <a:xfrm>
            <a:off x="-4478" y="-31531"/>
            <a:ext cx="9144000" cy="6858000"/>
          </a:xfrm>
          <a:prstGeom prst="rect">
            <a:avLst/>
          </a:prstGeom>
        </p:spPr>
      </p:pic>
      <p:sp>
        <p:nvSpPr>
          <p:cNvPr id="6" name="5 CuadroTexto"/>
          <p:cNvSpPr txBox="1"/>
          <p:nvPr/>
        </p:nvSpPr>
        <p:spPr>
          <a:xfrm>
            <a:off x="3071802" y="6000768"/>
            <a:ext cx="3183628"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800" b="1" spc="50" dirty="0" smtClean="0">
                <a:ln w="11430">
                  <a:solidFill>
                    <a:schemeClr val="bg1"/>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SALON  FIRMAS</a:t>
            </a:r>
            <a:endParaRPr lang="es-ES" sz="2800" b="1" spc="50" dirty="0">
              <a:ln w="11430">
                <a:solidFill>
                  <a:schemeClr val="bg1"/>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21" presetClass="entr" presetSubtype="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2)">
                                      <p:cBhvr>
                                        <p:cTn id="17" dur="2000"/>
                                        <p:tgtEl>
                                          <p:spTgt spid="4"/>
                                        </p:tgtEl>
                                      </p:cBhvr>
                                    </p:animEffect>
                                  </p:childTnLst>
                                </p:cTn>
                              </p:par>
                            </p:childTnLst>
                          </p:cTn>
                        </p:par>
                        <p:par>
                          <p:cTn id="18" fill="hold">
                            <p:stCondLst>
                              <p:cond delay="5000"/>
                            </p:stCondLst>
                            <p:childTnLst>
                              <p:par>
                                <p:cTn id="19" presetID="10" presetClass="entr" presetSubtype="0"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SALON_FIRMAS_01  mesa de las firmas.jpg"/>
          <p:cNvPicPr>
            <a:picLocks noChangeAspect="1"/>
          </p:cNvPicPr>
          <p:nvPr/>
        </p:nvPicPr>
        <p:blipFill>
          <a:blip r:embed="rId2"/>
          <a:stretch>
            <a:fillRect/>
          </a:stretch>
        </p:blipFill>
        <p:spPr>
          <a:xfrm>
            <a:off x="1714480" y="0"/>
            <a:ext cx="5786478" cy="6887258"/>
          </a:xfrm>
          <a:prstGeom prst="rect">
            <a:avLst/>
          </a:prstGeom>
        </p:spPr>
      </p:pic>
      <p:sp>
        <p:nvSpPr>
          <p:cNvPr id="5" name="4 Rectángulo"/>
          <p:cNvSpPr/>
          <p:nvPr/>
        </p:nvSpPr>
        <p:spPr>
          <a:xfrm>
            <a:off x="0" y="0"/>
            <a:ext cx="642910" cy="6858000"/>
          </a:xfrm>
          <a:prstGeom prst="rect">
            <a:avLst/>
          </a:prstGeom>
          <a:solidFill>
            <a:srgbClr val="800000"/>
          </a:solidFill>
          <a:ln>
            <a:noFill/>
          </a:ln>
          <a:scene3d>
            <a:camera prst="orthographicFront"/>
            <a:lightRig rig="threePt" dir="t"/>
          </a:scene3d>
          <a:sp3d>
            <a:bevelT w="1778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42910" y="0"/>
            <a:ext cx="571504" cy="6858000"/>
          </a:xfrm>
          <a:prstGeom prst="rect">
            <a:avLst/>
          </a:prstGeom>
          <a:solidFill>
            <a:srgbClr val="996633"/>
          </a:solidFill>
          <a:ln>
            <a:noFill/>
          </a:ln>
          <a:scene3d>
            <a:camera prst="orthographicFront"/>
            <a:lightRig rig="threePt" dir="t"/>
          </a:scene3d>
          <a:sp3d>
            <a:bevelT w="1778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500958" y="0"/>
            <a:ext cx="642942" cy="6858000"/>
          </a:xfrm>
          <a:prstGeom prst="rect">
            <a:avLst/>
          </a:prstGeom>
          <a:solidFill>
            <a:srgbClr val="800000"/>
          </a:solidFill>
          <a:ln>
            <a:noFill/>
          </a:ln>
          <a:scene3d>
            <a:camera prst="orthographicFront"/>
            <a:lightRig rig="threePt" dir="t"/>
          </a:scene3d>
          <a:sp3d>
            <a:bevelT w="1778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072462" y="0"/>
            <a:ext cx="571504" cy="6858000"/>
          </a:xfrm>
          <a:prstGeom prst="rect">
            <a:avLst/>
          </a:prstGeom>
          <a:solidFill>
            <a:srgbClr val="996633"/>
          </a:solidFill>
          <a:ln>
            <a:noFill/>
          </a:ln>
          <a:scene3d>
            <a:camera prst="orthographicFront"/>
            <a:lightRig rig="threePt" dir="t"/>
          </a:scene3d>
          <a:sp3d>
            <a:bevelT w="1778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643966" y="0"/>
            <a:ext cx="500034" cy="6858000"/>
          </a:xfrm>
          <a:prstGeom prst="rect">
            <a:avLst/>
          </a:prstGeom>
          <a:solidFill>
            <a:srgbClr val="800000"/>
          </a:solidFill>
          <a:ln>
            <a:noFill/>
          </a:ln>
          <a:scene3d>
            <a:camera prst="orthographicFront"/>
            <a:lightRig rig="threePt" dir="t"/>
          </a:scene3d>
          <a:sp3d>
            <a:bevelT w="1778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214414" y="0"/>
            <a:ext cx="571504" cy="6858000"/>
          </a:xfrm>
          <a:prstGeom prst="rect">
            <a:avLst/>
          </a:prstGeom>
          <a:solidFill>
            <a:srgbClr val="800000"/>
          </a:solidFill>
          <a:ln>
            <a:noFill/>
          </a:ln>
          <a:scene3d>
            <a:camera prst="orthographicFront"/>
            <a:lightRig rig="threePt" dir="t"/>
          </a:scene3d>
          <a:sp3d>
            <a:bevelT w="1778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 name="10 Imagen" descr="VIANA_SALON_FIRMAS_01  mesa de las firmas.jpg"/>
          <p:cNvPicPr>
            <a:picLocks noChangeAspect="1"/>
          </p:cNvPicPr>
          <p:nvPr/>
        </p:nvPicPr>
        <p:blipFill>
          <a:blip r:embed="rId2"/>
          <a:stretch>
            <a:fillRect/>
          </a:stretch>
        </p:blipFill>
        <p:spPr>
          <a:xfrm>
            <a:off x="1714480" y="-29258"/>
            <a:ext cx="5786478" cy="6887258"/>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11"/>
                                        </p:tgtEl>
                                      </p:cBhvr>
                                    </p:animEffect>
                                    <p:set>
                                      <p:cBhvr>
                                        <p:cTn id="7" dur="1" fill="hold">
                                          <p:stCondLst>
                                            <p:cond delay="2999"/>
                                          </p:stCondLst>
                                        </p:cTn>
                                        <p:tgtEl>
                                          <p:spTgt spid="11"/>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strVal val="#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SALON_ROJO_04.jpg"/>
          <p:cNvPicPr>
            <a:picLocks noChangeAspect="1"/>
          </p:cNvPicPr>
          <p:nvPr/>
        </p:nvPicPr>
        <p:blipFill>
          <a:blip r:embed="rId2"/>
          <a:stretch>
            <a:fillRect/>
          </a:stretch>
        </p:blipFill>
        <p:spPr>
          <a:xfrm>
            <a:off x="2143108" y="0"/>
            <a:ext cx="4857784" cy="6883079"/>
          </a:xfrm>
          <a:prstGeom prst="rect">
            <a:avLst/>
          </a:prstGeom>
        </p:spPr>
      </p:pic>
      <p:sp>
        <p:nvSpPr>
          <p:cNvPr id="5" name="4 Rectángulo"/>
          <p:cNvSpPr/>
          <p:nvPr/>
        </p:nvSpPr>
        <p:spPr>
          <a:xfrm>
            <a:off x="0" y="0"/>
            <a:ext cx="2143108" cy="6858000"/>
          </a:xfrm>
          <a:prstGeom prst="rect">
            <a:avLst/>
          </a:prstGeom>
          <a:blipFill>
            <a:blip r:embed="rId3">
              <a:duotone>
                <a:prstClr val="black"/>
                <a:srgbClr val="FF0000">
                  <a:tint val="45000"/>
                  <a:satMod val="400000"/>
                </a:srgbClr>
              </a:duotone>
            </a:blip>
            <a:stretch>
              <a:fillRect/>
            </a:stretch>
          </a:blipFill>
          <a:ln>
            <a:noFill/>
          </a:ln>
          <a:scene3d>
            <a:camera prst="orthographicFront"/>
            <a:lightRig rig="threePt" dir="t"/>
          </a:scene3d>
          <a:sp3d>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000892" y="0"/>
            <a:ext cx="2143108" cy="6858000"/>
          </a:xfrm>
          <a:prstGeom prst="rect">
            <a:avLst/>
          </a:prstGeom>
          <a:blipFill>
            <a:blip r:embed="rId3">
              <a:duotone>
                <a:prstClr val="black"/>
                <a:srgbClr val="FF0000">
                  <a:tint val="45000"/>
                  <a:satMod val="400000"/>
                </a:srgbClr>
              </a:duotone>
            </a:blip>
            <a:stretch>
              <a:fillRect/>
            </a:stretch>
          </a:blipFill>
          <a:ln>
            <a:noFill/>
          </a:ln>
          <a:scene3d>
            <a:camera prst="orthographicFront"/>
            <a:lightRig rig="threePt" dir="t"/>
          </a:scene3d>
          <a:sp3d>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VIANA_SALON_ROJO_04.jpg"/>
          <p:cNvPicPr>
            <a:picLocks noChangeAspect="1"/>
          </p:cNvPicPr>
          <p:nvPr/>
        </p:nvPicPr>
        <p:blipFill>
          <a:blip r:embed="rId2"/>
          <a:stretch>
            <a:fillRect/>
          </a:stretch>
        </p:blipFill>
        <p:spPr>
          <a:xfrm>
            <a:off x="2143108" y="-25079"/>
            <a:ext cx="4857784" cy="6883079"/>
          </a:xfrm>
          <a:prstGeom prst="rect">
            <a:avLst/>
          </a:prstGeom>
        </p:spPr>
      </p:pic>
      <p:sp>
        <p:nvSpPr>
          <p:cNvPr id="8" name="7 CuadroTexto"/>
          <p:cNvSpPr txBox="1"/>
          <p:nvPr/>
        </p:nvSpPr>
        <p:spPr>
          <a:xfrm>
            <a:off x="3143240" y="6273225"/>
            <a:ext cx="3077061" cy="58477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3200" b="1" spc="50" dirty="0" smtClean="0">
                <a:ln w="11430">
                  <a:solidFill>
                    <a:schemeClr val="bg1"/>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SALON  ROJO</a:t>
            </a:r>
            <a:endParaRPr lang="es-ES" sz="3200" b="1" spc="50" dirty="0">
              <a:ln w="11430">
                <a:solidFill>
                  <a:schemeClr val="bg1"/>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fltVal val="0"/>
                                          </p:val>
                                        </p:tav>
                                        <p:tav tm="100000">
                                          <p:val>
                                            <p:strVal val="#ppt_w"/>
                                          </p:val>
                                        </p:tav>
                                      </p:tavLst>
                                    </p:anim>
                                    <p:anim calcmode="lin" valueType="num">
                                      <p:cBhvr>
                                        <p:cTn id="11" dur="2000" fill="hold"/>
                                        <p:tgtEl>
                                          <p:spTgt spid="4"/>
                                        </p:tgtEl>
                                        <p:attrNameLst>
                                          <p:attrName>ppt_h</p:attrName>
                                        </p:attrNameLst>
                                      </p:cBhvr>
                                      <p:tavLst>
                                        <p:tav tm="0">
                                          <p:val>
                                            <p:strVal val="#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ircle(out)">
                                      <p:cBhvr>
                                        <p:cTn id="14" dur="5000"/>
                                        <p:tgtEl>
                                          <p:spTgt spid="4"/>
                                        </p:tgtEl>
                                      </p:cBhvr>
                                    </p:animEffect>
                                  </p:childTnLst>
                                </p:cTn>
                              </p:par>
                            </p:childTnLst>
                          </p:cTn>
                        </p:par>
                        <p:par>
                          <p:cTn id="15" fill="hold">
                            <p:stCondLst>
                              <p:cond delay="500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lon palacio de viana.jpg"/>
          <p:cNvPicPr>
            <a:picLocks noChangeAspect="1"/>
          </p:cNvPicPr>
          <p:nvPr/>
        </p:nvPicPr>
        <p:blipFill>
          <a:blip r:embed="rId2"/>
          <a:stretch>
            <a:fillRect/>
          </a:stretch>
        </p:blipFill>
        <p:spPr>
          <a:xfrm>
            <a:off x="0" y="0"/>
            <a:ext cx="9144000" cy="6858000"/>
          </a:xfrm>
          <a:prstGeom prst="rect">
            <a:avLst/>
          </a:prstGeom>
        </p:spPr>
      </p:pic>
      <p:pic>
        <p:nvPicPr>
          <p:cNvPr id="5" name="4 Imagen" descr="salon palacio de viana.jpg"/>
          <p:cNvPicPr>
            <a:picLocks noChangeAspect="1"/>
          </p:cNvPicPr>
          <p:nvPr/>
        </p:nvPicPr>
        <p:blipFill>
          <a:blip r:embed="rId2"/>
          <a:stretch>
            <a:fillRect/>
          </a:stretch>
        </p:blipFill>
        <p:spPr>
          <a:xfrm>
            <a:off x="70884" y="0"/>
            <a:ext cx="9073116" cy="6858000"/>
          </a:xfrm>
          <a:prstGeom prst="rect">
            <a:avLst/>
          </a:prstGeom>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2" fill="hold" nodeType="withEffect">
                                  <p:stCondLst>
                                    <p:cond delay="0"/>
                                  </p:stCondLst>
                                  <p:childTnLst>
                                    <p:animEffect transition="out" filter="wheel(2)">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SALON_GOYA_01.jpg"/>
          <p:cNvPicPr>
            <a:picLocks noChangeAspect="1"/>
          </p:cNvPicPr>
          <p:nvPr/>
        </p:nvPicPr>
        <p:blipFill>
          <a:blip r:embed="rId2"/>
          <a:srcRect r="4811"/>
          <a:stretch>
            <a:fillRect/>
          </a:stretch>
        </p:blipFill>
        <p:spPr>
          <a:xfrm>
            <a:off x="-1" y="0"/>
            <a:ext cx="9144001" cy="6858000"/>
          </a:xfrm>
          <a:prstGeom prst="rect">
            <a:avLst/>
          </a:prstGeom>
        </p:spPr>
      </p:pic>
      <p:pic>
        <p:nvPicPr>
          <p:cNvPr id="6" name="5 Imagen" descr="VIANA_SALON_GOYA_01.jpg"/>
          <p:cNvPicPr>
            <a:picLocks noChangeAspect="1"/>
          </p:cNvPicPr>
          <p:nvPr/>
        </p:nvPicPr>
        <p:blipFill>
          <a:blip r:embed="rId2"/>
          <a:srcRect r="4811"/>
          <a:stretch>
            <a:fillRect/>
          </a:stretch>
        </p:blipFill>
        <p:spPr>
          <a:xfrm>
            <a:off x="-1" y="0"/>
            <a:ext cx="9144001" cy="6858000"/>
          </a:xfrm>
          <a:prstGeom prst="rect">
            <a:avLst/>
          </a:prstGeom>
        </p:spPr>
      </p:pic>
      <p:sp>
        <p:nvSpPr>
          <p:cNvPr id="8" name="7 CuadroTexto"/>
          <p:cNvSpPr txBox="1"/>
          <p:nvPr/>
        </p:nvSpPr>
        <p:spPr>
          <a:xfrm>
            <a:off x="3071802" y="6211669"/>
            <a:ext cx="2695803"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SALON  GOYA</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500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SALON_GOYA_04.jpg"/>
          <p:cNvPicPr>
            <a:picLocks noChangeAspect="1"/>
          </p:cNvPicPr>
          <p:nvPr/>
        </p:nvPicPr>
        <p:blipFill>
          <a:blip r:embed="rId3"/>
          <a:stretch>
            <a:fillRect/>
          </a:stretch>
        </p:blipFill>
        <p:spPr>
          <a:xfrm>
            <a:off x="-1" y="0"/>
            <a:ext cx="9144001" cy="6858000"/>
          </a:xfrm>
          <a:prstGeom prst="rect">
            <a:avLst/>
          </a:prstGeom>
        </p:spPr>
      </p:pic>
      <p:pic>
        <p:nvPicPr>
          <p:cNvPr id="5" name="4 Imagen" descr="VIANA_SALON_GOYA_04.jpg"/>
          <p:cNvPicPr>
            <a:picLocks noChangeAspect="1"/>
          </p:cNvPicPr>
          <p:nvPr/>
        </p:nvPicPr>
        <p:blipFill>
          <a:blip r:embed="rId3"/>
          <a:stretch>
            <a:fillRect/>
          </a:stretch>
        </p:blipFill>
        <p:spPr>
          <a:xfrm>
            <a:off x="0" y="0"/>
            <a:ext cx="9144001" cy="6858000"/>
          </a:xfrm>
          <a:prstGeom prst="rect">
            <a:avLst/>
          </a:prstGeom>
        </p:spPr>
      </p:pic>
    </p:spTree>
  </p:cSld>
  <p:clrMapOvr>
    <a:masterClrMapping/>
  </p:clrMapOvr>
  <p:transition advTm="18000">
    <p:sndAc>
      <p:stSnd>
        <p:snd r:embed="rId2" name="CONCIERTO DE ARANJUEZ -PACO DE LUCI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SALON_TOBIAS_01.jpg"/>
          <p:cNvPicPr>
            <a:picLocks noChangeAspect="1"/>
          </p:cNvPicPr>
          <p:nvPr/>
        </p:nvPicPr>
        <p:blipFill>
          <a:blip r:embed="rId2"/>
          <a:stretch>
            <a:fillRect/>
          </a:stretch>
        </p:blipFill>
        <p:spPr>
          <a:xfrm>
            <a:off x="0" y="0"/>
            <a:ext cx="9131489" cy="6858000"/>
          </a:xfrm>
          <a:prstGeom prst="rect">
            <a:avLst/>
          </a:prstGeom>
        </p:spPr>
      </p:pic>
      <p:pic>
        <p:nvPicPr>
          <p:cNvPr id="5" name="4 Imagen" descr="VIANA_SALON_TOBIAS_01.jpg"/>
          <p:cNvPicPr>
            <a:picLocks noChangeAspect="1"/>
          </p:cNvPicPr>
          <p:nvPr/>
        </p:nvPicPr>
        <p:blipFill>
          <a:blip r:embed="rId2"/>
          <a:stretch>
            <a:fillRect/>
          </a:stretch>
        </p:blipFill>
        <p:spPr>
          <a:xfrm>
            <a:off x="12511" y="0"/>
            <a:ext cx="9131489" cy="6858000"/>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GALERIA_GOYA_02.jpg"/>
          <p:cNvPicPr>
            <a:picLocks noChangeAspect="1"/>
          </p:cNvPicPr>
          <p:nvPr/>
        </p:nvPicPr>
        <p:blipFill>
          <a:blip r:embed="rId2"/>
          <a:stretch>
            <a:fillRect/>
          </a:stretch>
        </p:blipFill>
        <p:spPr>
          <a:xfrm>
            <a:off x="1571604" y="-28147"/>
            <a:ext cx="6143636" cy="6886147"/>
          </a:xfrm>
          <a:prstGeom prst="rect">
            <a:avLst/>
          </a:prstGeom>
        </p:spPr>
      </p:pic>
      <p:sp>
        <p:nvSpPr>
          <p:cNvPr id="5" name="4 Rectángulo"/>
          <p:cNvSpPr/>
          <p:nvPr/>
        </p:nvSpPr>
        <p:spPr>
          <a:xfrm>
            <a:off x="0" y="0"/>
            <a:ext cx="1500166" cy="6858000"/>
          </a:xfrm>
          <a:prstGeom prst="rect">
            <a:avLst/>
          </a:prstGeom>
          <a:gradFill flip="none" rotWithShape="1">
            <a:gsLst>
              <a:gs pos="0">
                <a:schemeClr val="tx2">
                  <a:lumMod val="25000"/>
                  <a:shade val="30000"/>
                  <a:satMod val="115000"/>
                </a:schemeClr>
              </a:gs>
              <a:gs pos="50000">
                <a:schemeClr val="tx2">
                  <a:lumMod val="25000"/>
                  <a:shade val="67500"/>
                  <a:satMod val="115000"/>
                </a:schemeClr>
              </a:gs>
              <a:gs pos="100000">
                <a:schemeClr val="tx2">
                  <a:lumMod val="25000"/>
                  <a:shade val="100000"/>
                  <a:satMod val="115000"/>
                </a:schemeClr>
              </a:gs>
            </a:gsLst>
            <a:lin ang="10800000" scaled="1"/>
            <a:tileRect/>
          </a:gradFill>
          <a:ln>
            <a:noFill/>
          </a:ln>
          <a:scene3d>
            <a:camera prst="orthographicFront"/>
            <a:lightRig rig="threePt" dir="t"/>
          </a:scene3d>
          <a:sp3d>
            <a:bevelT w="190500" h="190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643834" y="0"/>
            <a:ext cx="1500166" cy="6858000"/>
          </a:xfrm>
          <a:prstGeom prst="rect">
            <a:avLst/>
          </a:prstGeom>
          <a:gradFill flip="none" rotWithShape="1">
            <a:gsLst>
              <a:gs pos="0">
                <a:schemeClr val="tx2">
                  <a:lumMod val="25000"/>
                  <a:shade val="30000"/>
                  <a:satMod val="115000"/>
                </a:schemeClr>
              </a:gs>
              <a:gs pos="50000">
                <a:schemeClr val="tx2">
                  <a:lumMod val="25000"/>
                  <a:shade val="67500"/>
                  <a:satMod val="115000"/>
                </a:schemeClr>
              </a:gs>
              <a:gs pos="100000">
                <a:schemeClr val="tx2">
                  <a:lumMod val="25000"/>
                  <a:shade val="100000"/>
                  <a:satMod val="115000"/>
                </a:schemeClr>
              </a:gs>
            </a:gsLst>
            <a:lin ang="0" scaled="1"/>
            <a:tileRect/>
          </a:gradFill>
          <a:ln>
            <a:noFill/>
          </a:ln>
          <a:scene3d>
            <a:camera prst="orthographicFront"/>
            <a:lightRig rig="threePt" dir="t"/>
          </a:scene3d>
          <a:sp3d>
            <a:bevelT w="190500" h="190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VIANA_GALERIA_GOYA_02.jpg"/>
          <p:cNvPicPr>
            <a:picLocks noChangeAspect="1"/>
          </p:cNvPicPr>
          <p:nvPr/>
        </p:nvPicPr>
        <p:blipFill>
          <a:blip r:embed="rId2"/>
          <a:stretch>
            <a:fillRect/>
          </a:stretch>
        </p:blipFill>
        <p:spPr>
          <a:xfrm>
            <a:off x="1500166" y="-28147"/>
            <a:ext cx="6143636" cy="6886147"/>
          </a:xfrm>
          <a:prstGeom prst="rect">
            <a:avLst/>
          </a:prstGeom>
        </p:spPr>
      </p:pic>
      <p:sp>
        <p:nvSpPr>
          <p:cNvPr id="8" name="7 CuadroTexto"/>
          <p:cNvSpPr txBox="1"/>
          <p:nvPr/>
        </p:nvSpPr>
        <p:spPr>
          <a:xfrm>
            <a:off x="1428728" y="5657671"/>
            <a:ext cx="3429024" cy="1077218"/>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SALON GOBELINOS</a:t>
            </a:r>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49" presetClass="exit" presetSubtype="0" accel="100000" fill="hold" nodeType="withEffect">
                                  <p:stCondLst>
                                    <p:cond delay="0"/>
                                  </p:stCondLst>
                                  <p:childTnLst>
                                    <p:anim calcmode="lin" valueType="num">
                                      <p:cBhvr>
                                        <p:cTn id="9" dur="5000"/>
                                        <p:tgtEl>
                                          <p:spTgt spid="7"/>
                                        </p:tgtEl>
                                        <p:attrNameLst>
                                          <p:attrName>ppt_w</p:attrName>
                                        </p:attrNameLst>
                                      </p:cBhvr>
                                      <p:tavLst>
                                        <p:tav tm="0">
                                          <p:val>
                                            <p:strVal val="ppt_w"/>
                                          </p:val>
                                        </p:tav>
                                        <p:tav tm="100000">
                                          <p:val>
                                            <p:fltVal val="0"/>
                                          </p:val>
                                        </p:tav>
                                      </p:tavLst>
                                    </p:anim>
                                    <p:anim calcmode="lin" valueType="num">
                                      <p:cBhvr>
                                        <p:cTn id="10" dur="5000"/>
                                        <p:tgtEl>
                                          <p:spTgt spid="7"/>
                                        </p:tgtEl>
                                        <p:attrNameLst>
                                          <p:attrName>ppt_h</p:attrName>
                                        </p:attrNameLst>
                                      </p:cBhvr>
                                      <p:tavLst>
                                        <p:tav tm="0">
                                          <p:val>
                                            <p:strVal val="ppt_h"/>
                                          </p:val>
                                        </p:tav>
                                        <p:tav tm="100000">
                                          <p:val>
                                            <p:fltVal val="0"/>
                                          </p:val>
                                        </p:tav>
                                      </p:tavLst>
                                    </p:anim>
                                    <p:anim calcmode="lin" valueType="num">
                                      <p:cBhvr>
                                        <p:cTn id="11" dur="5000"/>
                                        <p:tgtEl>
                                          <p:spTgt spid="7"/>
                                        </p:tgtEl>
                                        <p:attrNameLst>
                                          <p:attrName>style.rotation</p:attrName>
                                        </p:attrNameLst>
                                      </p:cBhvr>
                                      <p:tavLst>
                                        <p:tav tm="0">
                                          <p:val>
                                            <p:fltVal val="0"/>
                                          </p:val>
                                        </p:tav>
                                        <p:tav tm="100000">
                                          <p:val>
                                            <p:fltVal val="360"/>
                                          </p:val>
                                        </p:tav>
                                      </p:tavLst>
                                    </p:anim>
                                    <p:animEffect transition="out" filter="fade">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par>
                                <p:cTn id="18" presetID="16" presetClass="entr" presetSubtype="37"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outVertical)">
                                      <p:cBhvr>
                                        <p:cTn id="20" dur="5000"/>
                                        <p:tgtEl>
                                          <p:spTgt spid="4"/>
                                        </p:tgtEl>
                                      </p:cBhvr>
                                    </p:animEffect>
                                  </p:childTnLst>
                                </p:cTn>
                              </p:par>
                              <p:par>
                                <p:cTn id="21" presetID="23" presetClass="entr" presetSubtype="288"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0" fill="hold"/>
                                        <p:tgtEl>
                                          <p:spTgt spid="4"/>
                                        </p:tgtEl>
                                        <p:attrNameLst>
                                          <p:attrName>ppt_w</p:attrName>
                                        </p:attrNameLst>
                                      </p:cBhvr>
                                      <p:tavLst>
                                        <p:tav tm="0">
                                          <p:val>
                                            <p:strVal val="4/3*#ppt_w"/>
                                          </p:val>
                                        </p:tav>
                                        <p:tav tm="100000">
                                          <p:val>
                                            <p:strVal val="#ppt_w"/>
                                          </p:val>
                                        </p:tav>
                                      </p:tavLst>
                                    </p:anim>
                                    <p:anim calcmode="lin" valueType="num">
                                      <p:cBhvr>
                                        <p:cTn id="24" dur="5000" fill="hold"/>
                                        <p:tgtEl>
                                          <p:spTgt spid="4"/>
                                        </p:tgtEl>
                                        <p:attrNameLst>
                                          <p:attrName>ppt_h</p:attrName>
                                        </p:attrNameLst>
                                      </p:cBhvr>
                                      <p:tavLst>
                                        <p:tav tm="0">
                                          <p:val>
                                            <p:strVal val="4/3*#ppt_h"/>
                                          </p:val>
                                        </p:tav>
                                        <p:tav tm="100000">
                                          <p:val>
                                            <p:strVal val="#ppt_h"/>
                                          </p:val>
                                        </p:tav>
                                      </p:tavLst>
                                    </p:anim>
                                  </p:childTnLst>
                                </p:cTn>
                              </p:par>
                            </p:childTnLst>
                          </p:cTn>
                        </p:par>
                        <p:par>
                          <p:cTn id="25" fill="hold">
                            <p:stCondLst>
                              <p:cond delay="5000"/>
                            </p:stCondLst>
                            <p:childTnLst>
                              <p:par>
                                <p:cTn id="26" presetID="10"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SALON_GOBELINOS_03.jpg"/>
          <p:cNvPicPr>
            <a:picLocks noChangeAspect="1"/>
          </p:cNvPicPr>
          <p:nvPr/>
        </p:nvPicPr>
        <p:blipFill>
          <a:blip r:embed="rId2"/>
          <a:stretch>
            <a:fillRect/>
          </a:stretch>
        </p:blipFill>
        <p:spPr>
          <a:xfrm>
            <a:off x="0" y="0"/>
            <a:ext cx="9144000" cy="6858000"/>
          </a:xfrm>
          <a:prstGeom prst="rect">
            <a:avLst/>
          </a:prstGeom>
        </p:spPr>
      </p:pic>
      <p:pic>
        <p:nvPicPr>
          <p:cNvPr id="5" name="4 Imagen" descr="VIANA_SALON_GOBELINOS_0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withEffect">
                                  <p:stCondLst>
                                    <p:cond delay="0"/>
                                  </p:stCondLst>
                                  <p:childTnLst>
                                    <p:animEffect transition="out" filter="wheel(8)">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SALON_GOBELINOS_01.jpg"/>
          <p:cNvPicPr>
            <a:picLocks noChangeAspect="1"/>
          </p:cNvPicPr>
          <p:nvPr/>
        </p:nvPicPr>
        <p:blipFill>
          <a:blip r:embed="rId2"/>
          <a:srcRect l="3125"/>
          <a:stretch>
            <a:fillRect/>
          </a:stretch>
        </p:blipFill>
        <p:spPr>
          <a:xfrm>
            <a:off x="0" y="0"/>
            <a:ext cx="9144000" cy="6858000"/>
          </a:xfrm>
          <a:prstGeom prst="rect">
            <a:avLst/>
          </a:prstGeom>
        </p:spPr>
      </p:pic>
      <p:pic>
        <p:nvPicPr>
          <p:cNvPr id="5" name="4 Imagen" descr="VIANA_SALON_GOBELINOS_01.jpg"/>
          <p:cNvPicPr>
            <a:picLocks noChangeAspect="1"/>
          </p:cNvPicPr>
          <p:nvPr/>
        </p:nvPicPr>
        <p:blipFill>
          <a:blip r:embed="rId2"/>
          <a:srcRect l="3125"/>
          <a:stretch>
            <a:fillRect/>
          </a:stretch>
        </p:blipFill>
        <p:spPr>
          <a:xfrm>
            <a:off x="38387" y="-15766"/>
            <a:ext cx="9144000" cy="6858000"/>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SALON_MADRILENOS_01.jpg"/>
          <p:cNvPicPr>
            <a:picLocks noChangeAspect="1"/>
          </p:cNvPicPr>
          <p:nvPr/>
        </p:nvPicPr>
        <p:blipFill>
          <a:blip r:embed="rId2"/>
          <a:stretch>
            <a:fillRect/>
          </a:stretch>
        </p:blipFill>
        <p:spPr>
          <a:xfrm>
            <a:off x="0" y="0"/>
            <a:ext cx="9105664" cy="6858000"/>
          </a:xfrm>
          <a:prstGeom prst="rect">
            <a:avLst/>
          </a:prstGeom>
        </p:spPr>
      </p:pic>
      <p:pic>
        <p:nvPicPr>
          <p:cNvPr id="5" name="4 Imagen" descr="VIANA_SALON_MADRILENOS_01.jpg"/>
          <p:cNvPicPr>
            <a:picLocks noChangeAspect="1"/>
          </p:cNvPicPr>
          <p:nvPr/>
        </p:nvPicPr>
        <p:blipFill>
          <a:blip r:embed="rId2"/>
          <a:stretch>
            <a:fillRect/>
          </a:stretch>
        </p:blipFill>
        <p:spPr>
          <a:xfrm>
            <a:off x="38336" y="0"/>
            <a:ext cx="9105664" cy="6858000"/>
          </a:xfrm>
          <a:prstGeom prst="rect">
            <a:avLst/>
          </a:prstGeom>
        </p:spPr>
      </p:pic>
      <p:sp>
        <p:nvSpPr>
          <p:cNvPr id="6" name="5 CuadroTexto"/>
          <p:cNvSpPr txBox="1"/>
          <p:nvPr/>
        </p:nvSpPr>
        <p:spPr>
          <a:xfrm>
            <a:off x="4929190" y="6072206"/>
            <a:ext cx="3938642" cy="523220"/>
          </a:xfrm>
          <a:prstGeom prst="rect">
            <a:avLst/>
          </a:prstGeom>
          <a:noFill/>
        </p:spPr>
        <p:txBody>
          <a:bodyPr wrap="none" rtlCol="0">
            <a:spAutoFit/>
          </a:bodyPr>
          <a:lstStyle/>
          <a:p>
            <a:r>
              <a:rPr lang="es-ES" sz="2800" b="1" dirty="0" smtClean="0">
                <a:ln w="1905">
                  <a:solidFill>
                    <a:schemeClr val="bg1"/>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roadway" pitchFamily="82" charset="0"/>
              </a:rPr>
              <a:t>SALON  MADRILEÑO</a:t>
            </a:r>
            <a:endParaRPr lang="es-ES" sz="2800" b="1" dirty="0">
              <a:ln w="1905">
                <a:solidFill>
                  <a:schemeClr val="bg1"/>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roadway"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ppt_x</p:attrName>
                                        </p:attrNameLst>
                                      </p:cBhvr>
                                      <p:tavLst>
                                        <p:tav tm="0">
                                          <p:val>
                                            <p:strVal val="#ppt_x"/>
                                          </p:val>
                                        </p:tav>
                                        <p:tav tm="100000">
                                          <p:val>
                                            <p:strVal val="#ppt_x"/>
                                          </p:val>
                                        </p:tav>
                                      </p:tavLst>
                                    </p:anim>
                                    <p:anim calcmode="lin" valueType="num">
                                      <p:cBhvr>
                                        <p:cTn id="11" dur="5000" fill="hold"/>
                                        <p:tgtEl>
                                          <p:spTgt spid="4"/>
                                        </p:tgtEl>
                                        <p:attrNameLst>
                                          <p:attrName>ppt_y</p:attrName>
                                        </p:attrNameLst>
                                      </p:cBhvr>
                                      <p:tavLst>
                                        <p:tav tm="0">
                                          <p:val>
                                            <p:strVal val="#ppt_y-#ppt_h/2"/>
                                          </p:val>
                                        </p:tav>
                                        <p:tav tm="100000">
                                          <p:val>
                                            <p:strVal val="#ppt_y"/>
                                          </p:val>
                                        </p:tav>
                                      </p:tavLst>
                                    </p:anim>
                                    <p:anim calcmode="lin" valueType="num">
                                      <p:cBhvr>
                                        <p:cTn id="12" dur="5000" fill="hold"/>
                                        <p:tgtEl>
                                          <p:spTgt spid="4"/>
                                        </p:tgtEl>
                                        <p:attrNameLst>
                                          <p:attrName>ppt_w</p:attrName>
                                        </p:attrNameLst>
                                      </p:cBhvr>
                                      <p:tavLst>
                                        <p:tav tm="0">
                                          <p:val>
                                            <p:strVal val="#ppt_w"/>
                                          </p:val>
                                        </p:tav>
                                        <p:tav tm="100000">
                                          <p:val>
                                            <p:strVal val="#ppt_w"/>
                                          </p:val>
                                        </p:tav>
                                      </p:tavLst>
                                    </p:anim>
                                    <p:anim calcmode="lin" valueType="num">
                                      <p:cBhvr>
                                        <p:cTn id="13" dur="5000" fill="hold"/>
                                        <p:tgtEl>
                                          <p:spTgt spid="4"/>
                                        </p:tgtEl>
                                        <p:attrNameLst>
                                          <p:attrName>ppt_h</p:attrName>
                                        </p:attrNameLst>
                                      </p:cBhvr>
                                      <p:tavLst>
                                        <p:tav tm="0">
                                          <p:val>
                                            <p:fltVal val="0"/>
                                          </p:val>
                                        </p:tav>
                                        <p:tav tm="100000">
                                          <p:val>
                                            <p:strVal val="#ppt_h"/>
                                          </p:val>
                                        </p:tav>
                                      </p:tavLst>
                                    </p:anim>
                                  </p:childTnLst>
                                </p:cTn>
                              </p:par>
                              <p:par>
                                <p:cTn id="14" presetID="3" presetClass="entr" presetSubtype="5"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vertical)">
                                      <p:cBhvr>
                                        <p:cTn id="16" dur="5000"/>
                                        <p:tgtEl>
                                          <p:spTgt spid="4"/>
                                        </p:tgtEl>
                                      </p:cBhvr>
                                    </p:animEffect>
                                  </p:childTnLst>
                                </p:cTn>
                              </p:par>
                            </p:childTnLst>
                          </p:cTn>
                        </p:par>
                        <p:par>
                          <p:cTn id="17" fill="hold">
                            <p:stCondLst>
                              <p:cond delay="5000"/>
                            </p:stCondLst>
                            <p:childTnLst>
                              <p:par>
                                <p:cTn id="18" presetID="10"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VIANA_SALON_SENTIDOS_03.jpg"/>
          <p:cNvPicPr>
            <a:picLocks noChangeAspect="1"/>
          </p:cNvPicPr>
          <p:nvPr/>
        </p:nvPicPr>
        <p:blipFill>
          <a:blip r:embed="rId2"/>
          <a:stretch>
            <a:fillRect/>
          </a:stretch>
        </p:blipFill>
        <p:spPr>
          <a:xfrm>
            <a:off x="1857356" y="-3262"/>
            <a:ext cx="5429288" cy="6861262"/>
          </a:xfrm>
          <a:prstGeom prst="rect">
            <a:avLst/>
          </a:prstGeom>
        </p:spPr>
      </p:pic>
      <p:sp>
        <p:nvSpPr>
          <p:cNvPr id="6" name="5 Rectángulo"/>
          <p:cNvSpPr/>
          <p:nvPr/>
        </p:nvSpPr>
        <p:spPr>
          <a:xfrm>
            <a:off x="0" y="0"/>
            <a:ext cx="1857356" cy="6858000"/>
          </a:xfrm>
          <a:prstGeom prst="rect">
            <a:avLst/>
          </a:prstGeom>
          <a:blipFill>
            <a:blip r:embed="rId3">
              <a:duotone>
                <a:prstClr val="black"/>
                <a:schemeClr val="accent1">
                  <a:tint val="45000"/>
                  <a:satMod val="400000"/>
                </a:schemeClr>
              </a:duotone>
            </a:blip>
            <a:stretch>
              <a:fillRect/>
            </a:stretch>
          </a:blipFill>
          <a:ln>
            <a:noFill/>
          </a:ln>
          <a:scene3d>
            <a:camera prst="orthographicFront"/>
            <a:lightRig rig="threePt" dir="t"/>
          </a:scene3d>
          <a:sp3d>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286644" y="0"/>
            <a:ext cx="1857356" cy="6858000"/>
          </a:xfrm>
          <a:prstGeom prst="rect">
            <a:avLst/>
          </a:prstGeom>
          <a:noFill/>
          <a:ln>
            <a:noFill/>
          </a:ln>
          <a:scene3d>
            <a:camera prst="orthographicFront"/>
            <a:lightRig rig="threePt" dir="t"/>
          </a:scene3d>
          <a:sp3d>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VIANA_SALON_SENTIDOS_03.jpg"/>
          <p:cNvPicPr>
            <a:picLocks noChangeAspect="1"/>
          </p:cNvPicPr>
          <p:nvPr/>
        </p:nvPicPr>
        <p:blipFill>
          <a:blip r:embed="rId2"/>
          <a:stretch>
            <a:fillRect/>
          </a:stretch>
        </p:blipFill>
        <p:spPr>
          <a:xfrm>
            <a:off x="1857356" y="-3262"/>
            <a:ext cx="5429288" cy="6861262"/>
          </a:xfrm>
          <a:prstGeom prst="rect">
            <a:avLst/>
          </a:prstGeom>
        </p:spPr>
      </p:pic>
      <p:sp>
        <p:nvSpPr>
          <p:cNvPr id="9" name="8 CuadroTexto"/>
          <p:cNvSpPr txBox="1"/>
          <p:nvPr/>
        </p:nvSpPr>
        <p:spPr>
          <a:xfrm>
            <a:off x="3357554" y="6273225"/>
            <a:ext cx="3478581" cy="523220"/>
          </a:xfrm>
          <a:prstGeom prst="rect">
            <a:avLst/>
          </a:prstGeom>
          <a:noFill/>
        </p:spPr>
        <p:txBody>
          <a:bodyPr wrap="non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es-ES" sz="2800" b="1" cap="all" dirty="0" smtClean="0">
                <a:ln>
                  <a:solidFill>
                    <a:sysClr val="windowText" lastClr="000000"/>
                  </a:solidFi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Broadway" pitchFamily="82" charset="0"/>
              </a:rPr>
              <a:t>SALON  SENTIDOS</a:t>
            </a:r>
            <a:endParaRPr lang="es-ES" sz="2800" b="1" cap="all" dirty="0">
              <a:ln>
                <a:solidFill>
                  <a:sysClr val="windowText" lastClr="000000"/>
                </a:solidFi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Broadway" pitchFamily="82" charset="0"/>
            </a:endParaRPr>
          </a:p>
        </p:txBody>
      </p:sp>
      <p:sp>
        <p:nvSpPr>
          <p:cNvPr id="10" name="9 Rectángulo"/>
          <p:cNvSpPr/>
          <p:nvPr/>
        </p:nvSpPr>
        <p:spPr>
          <a:xfrm>
            <a:off x="7286644" y="0"/>
            <a:ext cx="1857356" cy="6858000"/>
          </a:xfrm>
          <a:prstGeom prst="rect">
            <a:avLst/>
          </a:prstGeom>
          <a:blipFill>
            <a:blip r:embed="rId3">
              <a:duotone>
                <a:prstClr val="black"/>
                <a:schemeClr val="accent1">
                  <a:tint val="45000"/>
                  <a:satMod val="400000"/>
                </a:schemeClr>
              </a:duotone>
            </a:blip>
            <a:stretch>
              <a:fillRect/>
            </a:stretch>
          </a:blipFill>
          <a:ln>
            <a:noFill/>
          </a:ln>
          <a:scene3d>
            <a:camera prst="orthographicFront"/>
            <a:lightRig rig="threePt" dir="t"/>
          </a:scene3d>
          <a:sp3d>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0"/>
                                  </p:stCondLst>
                                  <p:childTnLst>
                                    <p:animEffect transition="out" filter="plus(in)">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5000"/>
                                        <p:tgtEl>
                                          <p:spTgt spid="5"/>
                                        </p:tgtEl>
                                      </p:cBhvr>
                                    </p:animEffect>
                                  </p:childTnLst>
                                </p:cTn>
                              </p:par>
                              <p:par>
                                <p:cTn id="11" presetID="3" presetClass="entr" presetSubtype="5"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vertical)">
                                      <p:cBhvr>
                                        <p:cTn id="13" dur="2000"/>
                                        <p:tgtEl>
                                          <p:spTgt spid="5"/>
                                        </p:tgtEl>
                                      </p:cBhvr>
                                    </p:animEffect>
                                  </p:childTnLst>
                                </p:cTn>
                              </p:par>
                              <p:par>
                                <p:cTn id="14" presetID="23" presetClass="entr" presetSubtype="1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childTnLst>
                                </p:cTn>
                              </p:par>
                            </p:childTnLst>
                          </p:cTn>
                        </p:par>
                        <p:par>
                          <p:cTn id="18" fill="hold">
                            <p:stCondLst>
                              <p:cond delay="5000"/>
                            </p:stCondLst>
                            <p:childTnLst>
                              <p:par>
                                <p:cTn id="19" presetID="10" presetClass="entr" presetSubtype="0"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VIANA_SALON_SENTIDOS_04.jpg"/>
          <p:cNvPicPr>
            <a:picLocks noChangeAspect="1"/>
          </p:cNvPicPr>
          <p:nvPr/>
        </p:nvPicPr>
        <p:blipFill>
          <a:blip r:embed="rId2"/>
          <a:stretch>
            <a:fillRect/>
          </a:stretch>
        </p:blipFill>
        <p:spPr>
          <a:xfrm>
            <a:off x="1571604" y="-48"/>
            <a:ext cx="6000792" cy="6858048"/>
          </a:xfrm>
          <a:prstGeom prst="rect">
            <a:avLst/>
          </a:prstGeom>
        </p:spPr>
      </p:pic>
      <p:sp>
        <p:nvSpPr>
          <p:cNvPr id="6" name="5 Rectángulo"/>
          <p:cNvSpPr/>
          <p:nvPr/>
        </p:nvSpPr>
        <p:spPr>
          <a:xfrm>
            <a:off x="0" y="0"/>
            <a:ext cx="1571604" cy="6858000"/>
          </a:xfrm>
          <a:prstGeom prst="rect">
            <a:avLst/>
          </a:prstGeom>
          <a:blipFill>
            <a:blip r:embed="rId3">
              <a:duotone>
                <a:prstClr val="black"/>
                <a:schemeClr val="accent1">
                  <a:tint val="45000"/>
                  <a:satMod val="400000"/>
                </a:schemeClr>
              </a:duotone>
            </a:blip>
            <a:stretch>
              <a:fillRect/>
            </a:stretch>
          </a:blipFill>
          <a:ln>
            <a:noFill/>
          </a:ln>
          <a:scene3d>
            <a:camera prst="orthographicFront"/>
            <a:lightRig rig="threePt" dir="t"/>
          </a:scene3d>
          <a:sp3d>
            <a:bevelT w="190500" h="190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572396" y="0"/>
            <a:ext cx="1571604" cy="6858000"/>
          </a:xfrm>
          <a:prstGeom prst="rect">
            <a:avLst/>
          </a:prstGeom>
          <a:noFill/>
          <a:ln>
            <a:noFill/>
          </a:ln>
          <a:scene3d>
            <a:camera prst="orthographicFront"/>
            <a:lightRig rig="threePt" dir="t"/>
          </a:scene3d>
          <a:sp3d>
            <a:bevelT w="190500" h="190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VIANA_SALON_SENTIDOS_04.jpg"/>
          <p:cNvPicPr>
            <a:picLocks noChangeAspect="1"/>
          </p:cNvPicPr>
          <p:nvPr/>
        </p:nvPicPr>
        <p:blipFill>
          <a:blip r:embed="rId2"/>
          <a:stretch>
            <a:fillRect/>
          </a:stretch>
        </p:blipFill>
        <p:spPr>
          <a:xfrm>
            <a:off x="1571604" y="0"/>
            <a:ext cx="6000792" cy="6858048"/>
          </a:xfrm>
          <a:prstGeom prst="rect">
            <a:avLst/>
          </a:prstGeom>
        </p:spPr>
      </p:pic>
      <p:sp>
        <p:nvSpPr>
          <p:cNvPr id="9" name="8 Rectángulo"/>
          <p:cNvSpPr/>
          <p:nvPr/>
        </p:nvSpPr>
        <p:spPr>
          <a:xfrm>
            <a:off x="7572396" y="0"/>
            <a:ext cx="1571604" cy="6858000"/>
          </a:xfrm>
          <a:prstGeom prst="rect">
            <a:avLst/>
          </a:prstGeom>
          <a:blipFill>
            <a:blip r:embed="rId3">
              <a:duotone>
                <a:prstClr val="black"/>
                <a:schemeClr val="accent1">
                  <a:tint val="45000"/>
                  <a:satMod val="400000"/>
                </a:schemeClr>
              </a:duotone>
            </a:blip>
            <a:stretch>
              <a:fillRect/>
            </a:stretch>
          </a:blipFill>
          <a:ln>
            <a:noFill/>
          </a:ln>
          <a:scene3d>
            <a:camera prst="orthographicFront"/>
            <a:lightRig rig="threePt" dir="t"/>
          </a:scene3d>
          <a:sp3d>
            <a:bevelT w="190500" h="190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8)">
                                      <p:cBhvr>
                                        <p:cTn id="10" dur="3000"/>
                                        <p:tgtEl>
                                          <p:spTgt spid="5"/>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fltVal val="0"/>
                                          </p:val>
                                        </p:tav>
                                        <p:tav tm="100000">
                                          <p:val>
                                            <p:strVal val="#ppt_w"/>
                                          </p:val>
                                        </p:tav>
                                      </p:tavLst>
                                    </p:anim>
                                    <p:anim calcmode="lin" valueType="num">
                                      <p:cBhvr>
                                        <p:cTn id="14" dur="5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SALON_SENTIDOS_01.jpg"/>
          <p:cNvPicPr>
            <a:picLocks noChangeAspect="1"/>
          </p:cNvPicPr>
          <p:nvPr/>
        </p:nvPicPr>
        <p:blipFill>
          <a:blip r:embed="rId2"/>
          <a:stretch>
            <a:fillRect/>
          </a:stretch>
        </p:blipFill>
        <p:spPr>
          <a:xfrm>
            <a:off x="-76019" y="0"/>
            <a:ext cx="9220019" cy="6858000"/>
          </a:xfrm>
          <a:prstGeom prst="rect">
            <a:avLst/>
          </a:prstGeom>
        </p:spPr>
      </p:pic>
      <p:pic>
        <p:nvPicPr>
          <p:cNvPr id="5" name="4 Imagen" descr="VIANA_SALON_SENTIDOS_01.jpg"/>
          <p:cNvPicPr>
            <a:picLocks noChangeAspect="1"/>
          </p:cNvPicPr>
          <p:nvPr/>
        </p:nvPicPr>
        <p:blipFill>
          <a:blip r:embed="rId2"/>
          <a:stretch>
            <a:fillRect/>
          </a:stretch>
        </p:blipFill>
        <p:spPr>
          <a:xfrm>
            <a:off x="-76019" y="0"/>
            <a:ext cx="9220019" cy="6858000"/>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SALON_MOSAICO_01.jpg"/>
          <p:cNvPicPr>
            <a:picLocks noChangeAspect="1"/>
          </p:cNvPicPr>
          <p:nvPr/>
        </p:nvPicPr>
        <p:blipFill>
          <a:blip r:embed="rId2"/>
          <a:srcRect r="5468"/>
          <a:stretch>
            <a:fillRect/>
          </a:stretch>
        </p:blipFill>
        <p:spPr>
          <a:xfrm>
            <a:off x="0" y="0"/>
            <a:ext cx="9144000" cy="6858000"/>
          </a:xfrm>
          <a:prstGeom prst="rect">
            <a:avLst/>
          </a:prstGeom>
        </p:spPr>
      </p:pic>
      <p:pic>
        <p:nvPicPr>
          <p:cNvPr id="6" name="5 Imagen" descr="VIANA_SALON_MOSAICO_01.jpg"/>
          <p:cNvPicPr>
            <a:picLocks noChangeAspect="1"/>
          </p:cNvPicPr>
          <p:nvPr/>
        </p:nvPicPr>
        <p:blipFill>
          <a:blip r:embed="rId2"/>
          <a:srcRect r="5468"/>
          <a:stretch>
            <a:fillRect/>
          </a:stretch>
        </p:blipFill>
        <p:spPr>
          <a:xfrm>
            <a:off x="0" y="0"/>
            <a:ext cx="9144000" cy="6858000"/>
          </a:xfrm>
          <a:prstGeom prst="rect">
            <a:avLst/>
          </a:prstGeom>
        </p:spPr>
      </p:pic>
      <p:sp>
        <p:nvSpPr>
          <p:cNvPr id="7" name="6 CuadroTexto"/>
          <p:cNvSpPr txBox="1"/>
          <p:nvPr/>
        </p:nvSpPr>
        <p:spPr>
          <a:xfrm>
            <a:off x="714348" y="6215082"/>
            <a:ext cx="3380349" cy="523220"/>
          </a:xfrm>
          <a:prstGeom prst="rect">
            <a:avLst/>
          </a:prstGeom>
          <a:noFill/>
        </p:spPr>
        <p:txBody>
          <a:bodyPr wrap="none" rtlCol="0">
            <a:spAutoFit/>
          </a:bodyPr>
          <a:lstStyle/>
          <a:p>
            <a:r>
              <a:rPr lang="es-ES" sz="2800" b="1" dirty="0" smtClean="0">
                <a:ln w="1905">
                  <a:solidFill>
                    <a:schemeClr val="bg1"/>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roadway" pitchFamily="82" charset="0"/>
              </a:rPr>
              <a:t>SALON  MOSAICO</a:t>
            </a:r>
            <a:endParaRPr lang="es-ES" sz="2800" b="1" dirty="0">
              <a:ln w="1905">
                <a:solidFill>
                  <a:schemeClr val="bg1"/>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roadway"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3"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horizontal)">
                                      <p:cBhvr>
                                        <p:cTn id="14" dur="5000"/>
                                        <p:tgtEl>
                                          <p:spTgt spid="4"/>
                                        </p:tgtEl>
                                      </p:cBhvr>
                                    </p:animEffect>
                                  </p:childTnLst>
                                </p:cTn>
                              </p:par>
                            </p:childTnLst>
                          </p:cTn>
                        </p:par>
                        <p:par>
                          <p:cTn id="15" fill="hold">
                            <p:stCondLst>
                              <p:cond delay="5000"/>
                            </p:stCondLst>
                            <p:childTnLst>
                              <p:par>
                                <p:cTn id="16" presetID="10"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ANA_SALON_ROJO_01.jpg"/>
          <p:cNvPicPr>
            <a:picLocks noChangeAspect="1"/>
          </p:cNvPicPr>
          <p:nvPr/>
        </p:nvPicPr>
        <p:blipFill>
          <a:blip r:embed="rId2">
            <a:lum bright="-10000" contrast="10000"/>
          </a:blip>
          <a:stretch>
            <a:fillRect/>
          </a:stretch>
        </p:blipFill>
        <p:spPr>
          <a:xfrm>
            <a:off x="1857356" y="0"/>
            <a:ext cx="5429288" cy="6858000"/>
          </a:xfrm>
          <a:prstGeom prst="rect">
            <a:avLst/>
          </a:prstGeom>
        </p:spPr>
      </p:pic>
      <p:sp>
        <p:nvSpPr>
          <p:cNvPr id="5" name="4 Rectángulo"/>
          <p:cNvSpPr/>
          <p:nvPr/>
        </p:nvSpPr>
        <p:spPr>
          <a:xfrm>
            <a:off x="0" y="0"/>
            <a:ext cx="1857356" cy="6858000"/>
          </a:xfrm>
          <a:prstGeom prst="rect">
            <a:avLst/>
          </a:prstGeom>
          <a:blipFill dpi="0" rotWithShape="1">
            <a:blip r:embed="rId3">
              <a:lum bright="-20000"/>
            </a:blip>
            <a:srcRect/>
            <a:stretch>
              <a:fillRect/>
            </a:stretch>
          </a:blipFill>
          <a:ln>
            <a:noFill/>
          </a:ln>
          <a:scene3d>
            <a:camera prst="orthographicFront"/>
            <a:lightRig rig="threePt" dir="t"/>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286644" y="0"/>
            <a:ext cx="1857356" cy="6858000"/>
          </a:xfrm>
          <a:prstGeom prst="rect">
            <a:avLst/>
          </a:prstGeom>
          <a:blipFill dpi="0" rotWithShape="1">
            <a:blip r:embed="rId3">
              <a:lum bright="-20000"/>
            </a:blip>
            <a:srcRect/>
            <a:stretch>
              <a:fillRect/>
            </a:stretch>
          </a:blipFill>
          <a:ln>
            <a:noFill/>
          </a:ln>
          <a:scene3d>
            <a:camera prst="orthographicFront"/>
            <a:lightRig rig="threePt" dir="t"/>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VIANA_SALON_ROJO_01.jpg"/>
          <p:cNvPicPr>
            <a:picLocks noChangeAspect="1"/>
          </p:cNvPicPr>
          <p:nvPr/>
        </p:nvPicPr>
        <p:blipFill>
          <a:blip r:embed="rId2">
            <a:lum bright="-10000" contrast="10000"/>
          </a:blip>
          <a:stretch>
            <a:fillRect/>
          </a:stretch>
        </p:blipFill>
        <p:spPr>
          <a:xfrm>
            <a:off x="1785918" y="0"/>
            <a:ext cx="5500726" cy="6858000"/>
          </a:xfrm>
          <a:prstGeom prst="rect">
            <a:avLst/>
          </a:prstGeom>
        </p:spPr>
      </p:pic>
      <p:sp>
        <p:nvSpPr>
          <p:cNvPr id="8" name="7 CuadroTexto"/>
          <p:cNvSpPr txBox="1"/>
          <p:nvPr/>
        </p:nvSpPr>
        <p:spPr>
          <a:xfrm>
            <a:off x="4429124" y="6273225"/>
            <a:ext cx="2916696"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800" b="1" spc="50" dirty="0" smtClean="0">
                <a:ln w="11430">
                  <a:solidFill>
                    <a:schemeClr val="bg1"/>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SALON    ROJO</a:t>
            </a:r>
            <a:endParaRPr lang="es-ES" sz="2800" b="1" spc="50" dirty="0">
              <a:ln w="11430">
                <a:solidFill>
                  <a:schemeClr val="bg1"/>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childTnLst>
                          </p:cTn>
                        </p:par>
                        <p:par>
                          <p:cTn id="14" fill="hold">
                            <p:stCondLst>
                              <p:cond delay="5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el palacio es un marco para fotografias de boda.jpg"/>
          <p:cNvPicPr>
            <a:picLocks noGrp="1" noChangeAspect="1"/>
          </p:cNvPicPr>
          <p:nvPr>
            <p:ph idx="1"/>
          </p:nvPr>
        </p:nvPicPr>
        <p:blipFill>
          <a:blip r:embed="rId2"/>
          <a:stretch>
            <a:fillRect/>
          </a:stretch>
        </p:blipFill>
        <p:spPr>
          <a:xfrm>
            <a:off x="0" y="0"/>
            <a:ext cx="9144000" cy="6858000"/>
          </a:xfrm>
        </p:spPr>
      </p:pic>
      <p:pic>
        <p:nvPicPr>
          <p:cNvPr id="6" name="3 Marcador de contenido" descr="el palacio es un marco para fotografias de boda.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0" y="5473005"/>
            <a:ext cx="5305491" cy="1384995"/>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 sz="2800" b="1" dirty="0" smtClean="0">
                <a:ln w="17780" cmpd="sng">
                  <a:noFill/>
                  <a:prstDash val="solid"/>
                  <a:miter lim="800000"/>
                </a:ln>
                <a:solidFill>
                  <a:schemeClr val="accent2">
                    <a:lumMod val="60000"/>
                    <a:lumOff val="40000"/>
                  </a:schemeClr>
                </a:solidFill>
                <a:effectLst>
                  <a:outerShdw blurRad="55000" dist="50800" dir="5400000" algn="tl">
                    <a:srgbClr val="000000">
                      <a:alpha val="33000"/>
                    </a:srgbClr>
                  </a:outerShdw>
                </a:effectLst>
                <a:latin typeface="Broadway" pitchFamily="82" charset="0"/>
              </a:rPr>
              <a:t>El  palacio  es  un  marco</a:t>
            </a:r>
          </a:p>
          <a:p>
            <a:r>
              <a:rPr lang="es-ES" sz="2800" b="1" dirty="0" smtClean="0">
                <a:ln w="17780" cmpd="sng">
                  <a:noFill/>
                  <a:prstDash val="solid"/>
                  <a:miter lim="800000"/>
                </a:ln>
                <a:solidFill>
                  <a:schemeClr val="accent2">
                    <a:lumMod val="60000"/>
                    <a:lumOff val="40000"/>
                  </a:schemeClr>
                </a:solidFill>
                <a:effectLst>
                  <a:outerShdw blurRad="55000" dist="50800" dir="5400000" algn="tl">
                    <a:srgbClr val="000000">
                      <a:alpha val="33000"/>
                    </a:srgbClr>
                  </a:outerShdw>
                </a:effectLst>
                <a:latin typeface="Broadway" pitchFamily="82" charset="0"/>
              </a:rPr>
              <a:t> Para  fotografías  de  boda</a:t>
            </a:r>
            <a:endParaRPr lang="es-ES" sz="2800" b="1" dirty="0" smtClean="0">
              <a:ln w="17780" cmpd="sng">
                <a:noFill/>
                <a:prstDash val="solid"/>
                <a:miter lim="800000"/>
              </a:ln>
              <a:solidFill>
                <a:schemeClr val="accent2">
                  <a:lumMod val="60000"/>
                  <a:lumOff val="40000"/>
                </a:schemeClr>
              </a:solidFill>
              <a:effectLst>
                <a:outerShdw blurRad="80000" dist="40000" dir="5040000" algn="tl">
                  <a:srgbClr val="000000">
                    <a:alpha val="30000"/>
                  </a:srgbClr>
                </a:outerShdw>
              </a:effectLst>
              <a:latin typeface="Broadway" pitchFamily="82" charset="0"/>
            </a:endParaRPr>
          </a:p>
          <a:p>
            <a:endParaRPr lang="es-ES" sz="2800" b="1" dirty="0">
              <a:ln w="11430">
                <a:noFill/>
              </a:ln>
              <a:solidFill>
                <a:schemeClr val="accent2">
                  <a:lumMod val="60000"/>
                  <a:lumOff val="40000"/>
                </a:schemeClr>
              </a:solidFill>
              <a:effectLst>
                <a:outerShdw blurRad="80000" dist="40000" dir="5040000" algn="tl">
                  <a:srgbClr val="000000">
                    <a:alpha val="30000"/>
                  </a:srgbClr>
                </a:outerShdw>
              </a:effectLst>
              <a:latin typeface="Britannic Bold" pitchFamily="34"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5000"/>
                            </p:stCondLst>
                            <p:childTnLst>
                              <p:par>
                                <p:cTn id="16" presetID="10"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4" name="3 Marcador de contenido" descr="1003441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a:sp3d>
        </p:spPr>
      </p:pic>
      <p:sp>
        <p:nvSpPr>
          <p:cNvPr id="5" name="4 Rectángulo redondeado"/>
          <p:cNvSpPr/>
          <p:nvPr/>
        </p:nvSpPr>
        <p:spPr>
          <a:xfrm>
            <a:off x="5786446" y="3786190"/>
            <a:ext cx="1071570" cy="1571636"/>
          </a:xfrm>
          <a:prstGeom prst="roundRect">
            <a:avLst/>
          </a:prstGeom>
          <a:blipFill>
            <a:blip r:embed="rId3" cstate="print"/>
            <a:stretch>
              <a:fillRect/>
            </a:stretch>
          </a:blip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3 Marcador de contenido" descr="10034415.jpg"/>
          <p:cNvPicPr>
            <a:picLocks noChangeAspect="1"/>
          </p:cNvPicPr>
          <p:nvPr/>
        </p:nvPicPr>
        <p:blipFill>
          <a:blip r:embed="rId2"/>
          <a:srcRect l="63281" t="57205" r="30469" b="20833"/>
          <a:stretch>
            <a:fillRect/>
          </a:stretch>
        </p:blipFill>
        <p:spPr>
          <a:xfrm>
            <a:off x="5715008" y="3786190"/>
            <a:ext cx="642942" cy="1643074"/>
          </a:xfrm>
          <a:prstGeom prst="rect">
            <a:avLst/>
          </a:prstGeom>
          <a:ln>
            <a:solidFill>
              <a:schemeClr val="tx2">
                <a:lumMod val="25000"/>
              </a:schemeClr>
            </a:solidFill>
          </a:ln>
          <a:scene3d>
            <a:camera prst="orthographicFront"/>
            <a:lightRig rig="threePt" dir="t"/>
          </a:scene3d>
          <a:sp3d>
            <a:bevelT/>
          </a:sp3d>
        </p:spPr>
      </p:pic>
      <p:pic>
        <p:nvPicPr>
          <p:cNvPr id="7" name="3 Marcador de contenido" descr="10034415.jpg"/>
          <p:cNvPicPr>
            <a:picLocks noChangeAspect="1"/>
          </p:cNvPicPr>
          <p:nvPr/>
        </p:nvPicPr>
        <p:blipFill>
          <a:blip r:embed="rId2"/>
          <a:srcRect l="63281" t="57205" r="30469" b="20833"/>
          <a:stretch>
            <a:fillRect/>
          </a:stretch>
        </p:blipFill>
        <p:spPr>
          <a:xfrm flipH="1">
            <a:off x="6357950" y="3786190"/>
            <a:ext cx="571504" cy="1643074"/>
          </a:xfrm>
          <a:prstGeom prst="rect">
            <a:avLst/>
          </a:prstGeom>
          <a:ln>
            <a:solidFill>
              <a:schemeClr val="tx2">
                <a:lumMod val="25000"/>
              </a:schemeClr>
            </a:solidFill>
          </a:ln>
          <a:scene3d>
            <a:camera prst="orthographicFront"/>
            <a:lightRig rig="threePt" dir="t"/>
          </a:scene3d>
          <a:sp3d>
            <a:bevelT/>
          </a:sp3d>
        </p:spPr>
      </p:pic>
      <p:sp>
        <p:nvSpPr>
          <p:cNvPr id="8" name="7 CuadroTexto"/>
          <p:cNvSpPr txBox="1"/>
          <p:nvPr/>
        </p:nvSpPr>
        <p:spPr>
          <a:xfrm rot="352635">
            <a:off x="4056706" y="1857364"/>
            <a:ext cx="570990" cy="261610"/>
          </a:xfrm>
          <a:prstGeom prst="rect">
            <a:avLst/>
          </a:prstGeom>
          <a:noFill/>
        </p:spPr>
        <p:txBody>
          <a:bodyPr wrap="none" rtlCol="0">
            <a:spAutoFit/>
          </a:bodyPr>
          <a:lstStyle/>
          <a:p>
            <a:r>
              <a:rPr lang="es-ES" sz="1050" b="1" dirty="0" err="1" smtClean="0">
                <a:solidFill>
                  <a:schemeClr val="bg1"/>
                </a:solidFill>
                <a:latin typeface="Agency FB" pitchFamily="34" charset="0"/>
              </a:rPr>
              <a:t>Pac-Jaz</a:t>
            </a:r>
            <a:endParaRPr lang="es-ES" sz="1050" b="1" dirty="0">
              <a:solidFill>
                <a:schemeClr val="bg1"/>
              </a:solidFill>
              <a:latin typeface="Agency FB" pitchFamily="34" charset="0"/>
            </a:endParaRPr>
          </a:p>
        </p:txBody>
      </p:sp>
      <p:sp>
        <p:nvSpPr>
          <p:cNvPr id="9" name="8 Rectángulo"/>
          <p:cNvSpPr/>
          <p:nvPr/>
        </p:nvSpPr>
        <p:spPr>
          <a:xfrm>
            <a:off x="6929454" y="4714884"/>
            <a:ext cx="928694" cy="571504"/>
          </a:xfrm>
          <a:prstGeom prst="rect">
            <a:avLst/>
          </a:prstGeom>
          <a:solidFill>
            <a:srgbClr val="663300"/>
          </a:solidFill>
          <a:ln>
            <a:solidFill>
              <a:srgbClr val="FFC000"/>
            </a:solidFill>
          </a:ln>
          <a:scene3d>
            <a:camera prst="perspectiveHeroicExtremeLeftFacing"/>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200" dirty="0" smtClean="0">
                <a:solidFill>
                  <a:srgbClr val="FFC000"/>
                </a:solidFill>
                <a:effectLst>
                  <a:outerShdw blurRad="38100" dist="38100" dir="2700000" algn="tl">
                    <a:srgbClr val="000000">
                      <a:alpha val="43137"/>
                    </a:srgbClr>
                  </a:outerShdw>
                </a:effectLst>
                <a:latin typeface="Corbel" pitchFamily="34" charset="0"/>
              </a:rPr>
              <a:t>Gracias Por Su  Visita</a:t>
            </a:r>
          </a:p>
        </p:txBody>
      </p:sp>
      <p:sp>
        <p:nvSpPr>
          <p:cNvPr id="10" name="9 Menos"/>
          <p:cNvSpPr/>
          <p:nvPr/>
        </p:nvSpPr>
        <p:spPr>
          <a:xfrm>
            <a:off x="7143768" y="4572008"/>
            <a:ext cx="428628" cy="1785950"/>
          </a:xfrm>
          <a:prstGeom prst="mathMinus">
            <a:avLst/>
          </a:prstGeom>
          <a:solidFill>
            <a:srgbClr val="663300"/>
          </a:solidFill>
          <a:ln>
            <a:noFill/>
          </a:ln>
          <a:scene3d>
            <a:camera prst="perspectiveContrastingLeftFacing"/>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 name="10 Imagen" descr="2lkyaep.gif"/>
          <p:cNvPicPr>
            <a:picLocks noChangeAspect="1"/>
          </p:cNvPicPr>
          <p:nvPr/>
        </p:nvPicPr>
        <p:blipFill>
          <a:blip r:embed="rId4"/>
          <a:stretch>
            <a:fillRect/>
          </a:stretch>
        </p:blipFill>
        <p:spPr>
          <a:xfrm>
            <a:off x="428596" y="285728"/>
            <a:ext cx="4048154" cy="1285884"/>
          </a:xfrm>
          <a:prstGeom prst="rect">
            <a:avLst/>
          </a:prstGeom>
        </p:spPr>
      </p:pic>
      <p:pic>
        <p:nvPicPr>
          <p:cNvPr id="12" name="11 Imagen" descr="2lkyaep.gif"/>
          <p:cNvPicPr>
            <a:picLocks noChangeAspect="1"/>
          </p:cNvPicPr>
          <p:nvPr/>
        </p:nvPicPr>
        <p:blipFill>
          <a:blip r:embed="rId4"/>
          <a:stretch>
            <a:fillRect/>
          </a:stretch>
        </p:blipFill>
        <p:spPr>
          <a:xfrm>
            <a:off x="4667250" y="428604"/>
            <a:ext cx="4476750" cy="885825"/>
          </a:xfrm>
          <a:prstGeom prst="rect">
            <a:avLst/>
          </a:prstGeom>
        </p:spPr>
      </p:pic>
      <p:pic>
        <p:nvPicPr>
          <p:cNvPr id="13" name="12 Imagen" descr="2lkyaep.gif"/>
          <p:cNvPicPr>
            <a:picLocks noChangeAspect="1"/>
          </p:cNvPicPr>
          <p:nvPr/>
        </p:nvPicPr>
        <p:blipFill>
          <a:blip r:embed="rId4"/>
          <a:stretch>
            <a:fillRect/>
          </a:stretch>
        </p:blipFill>
        <p:spPr>
          <a:xfrm>
            <a:off x="1571604" y="785794"/>
            <a:ext cx="4476750" cy="885825"/>
          </a:xfrm>
          <a:prstGeom prst="rect">
            <a:avLst/>
          </a:prstGeom>
        </p:spPr>
      </p:pic>
      <p:sp>
        <p:nvSpPr>
          <p:cNvPr id="14" name="13 CuadroTexto"/>
          <p:cNvSpPr txBox="1"/>
          <p:nvPr/>
        </p:nvSpPr>
        <p:spPr>
          <a:xfrm>
            <a:off x="1214414" y="6119336"/>
            <a:ext cx="5000660" cy="738664"/>
          </a:xfrm>
          <a:prstGeom prst="rect">
            <a:avLst/>
          </a:prstGeom>
          <a:noFill/>
        </p:spPr>
        <p:txBody>
          <a:bodyPr wrap="square" rtlCol="0">
            <a:spAutoFit/>
          </a:bodyPr>
          <a:lstStyle/>
          <a:p>
            <a:r>
              <a:rPr lang="es-ES" sz="2400" spc="150" dirty="0" smtClean="0">
                <a:ln w="11430">
                  <a:solidFill>
                    <a:schemeClr val="bg1"/>
                  </a:solidFill>
                </a:ln>
                <a:blipFill dpi="0" rotWithShape="1">
                  <a:blip r:embed="rId5"/>
                  <a:srcRect/>
                  <a:stretch>
                    <a:fillRect/>
                  </a:stretch>
                </a:blipFill>
                <a:effectLst>
                  <a:outerShdw blurRad="25400" algn="tl" rotWithShape="0">
                    <a:srgbClr val="000000">
                      <a:alpha val="43000"/>
                    </a:srgbClr>
                  </a:outerShdw>
                </a:effectLst>
                <a:latin typeface="Matura MT Script Capitals" pitchFamily="66" charset="0"/>
              </a:rPr>
              <a:t>Francisco del Olmo-Jazmín</a:t>
            </a:r>
          </a:p>
          <a:p>
            <a:endParaRPr lang="es-ES" dirty="0"/>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slide(fromLeft)">
                                      <p:cBhvr>
                                        <p:cTn id="7" dur="5000"/>
                                        <p:tgtEl>
                                          <p:spTgt spid="6"/>
                                        </p:tgtEl>
                                      </p:cBhvr>
                                    </p:animEffect>
                                  </p:childTnLst>
                                </p:cTn>
                              </p:par>
                              <p:par>
                                <p:cTn id="8" presetID="12" presetClass="entr" presetSubtype="2" fill="hold" nodeType="withEffect">
                                  <p:stCondLst>
                                    <p:cond delay="3000"/>
                                  </p:stCondLst>
                                  <p:childTnLst>
                                    <p:set>
                                      <p:cBhvr>
                                        <p:cTn id="9" dur="1" fill="hold">
                                          <p:stCondLst>
                                            <p:cond delay="0"/>
                                          </p:stCondLst>
                                        </p:cTn>
                                        <p:tgtEl>
                                          <p:spTgt spid="7"/>
                                        </p:tgtEl>
                                        <p:attrNameLst>
                                          <p:attrName>style.visibility</p:attrName>
                                        </p:attrNameLst>
                                      </p:cBhvr>
                                      <p:to>
                                        <p:strVal val="visible"/>
                                      </p:to>
                                    </p:set>
                                    <p:animEffect transition="in" filter="slide(fromRight)">
                                      <p:cBhvr>
                                        <p:cTn id="10" dur="5000"/>
                                        <p:tgtEl>
                                          <p:spTgt spid="7"/>
                                        </p:tgtEl>
                                      </p:cBhvr>
                                    </p:animEffect>
                                  </p:childTnLst>
                                </p:cTn>
                              </p:par>
                            </p:childTnLst>
                          </p:cTn>
                        </p:par>
                        <p:par>
                          <p:cTn id="11" fill="hold">
                            <p:stCondLst>
                              <p:cond delay="8000"/>
                            </p:stCondLst>
                            <p:childTnLst>
                              <p:par>
                                <p:cTn id="12" presetID="10" presetClass="entr" presetSubtype="0"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a:scene3d>
            <a:camera prst="orthographicFront"/>
            <a:lightRig rig="threePt" dir="t"/>
          </a:scene3d>
          <a:sp3d>
            <a:bevelT w="203200" h="203200"/>
          </a:sp3d>
        </p:spPr>
        <p:txBody>
          <a:bodyPr/>
          <a:lstStyle/>
          <a:p>
            <a:endParaRPr lang="es-ES" dirty="0"/>
          </a:p>
        </p:txBody>
      </p:sp>
      <p:pic>
        <p:nvPicPr>
          <p:cNvPr id="5" name="4 Marcador de contenido" descr="parcheminlargewv8.jpg"/>
          <p:cNvPicPr>
            <a:picLocks noGrp="1" noChangeAspect="1"/>
          </p:cNvPicPr>
          <p:nvPr>
            <p:ph idx="1"/>
          </p:nvPr>
        </p:nvPicPr>
        <p:blipFill>
          <a:blip r:embed="rId2" cstate="print"/>
          <a:stretch>
            <a:fillRect/>
          </a:stretch>
        </p:blipFill>
        <p:spPr>
          <a:xfrm flipV="1">
            <a:off x="-2054587" y="4688566"/>
            <a:ext cx="54292" cy="45719"/>
          </a:xfrm>
          <a:effectLst>
            <a:softEdge rad="31750"/>
          </a:effectLst>
        </p:spPr>
      </p:pic>
      <p:sp>
        <p:nvSpPr>
          <p:cNvPr id="4" name="3 Rectángulo"/>
          <p:cNvSpPr/>
          <p:nvPr/>
        </p:nvSpPr>
        <p:spPr>
          <a:xfrm>
            <a:off x="1142976" y="714356"/>
            <a:ext cx="7072362" cy="55721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flamenco-series5.jpg"/>
          <p:cNvPicPr>
            <a:picLocks noChangeAspect="1"/>
          </p:cNvPicPr>
          <p:nvPr/>
        </p:nvPicPr>
        <p:blipFill>
          <a:blip r:embed="rId3">
            <a:lum contrast="10000"/>
          </a:blip>
          <a:stretch>
            <a:fillRect/>
          </a:stretch>
        </p:blipFill>
        <p:spPr>
          <a:xfrm>
            <a:off x="4000500" y="0"/>
            <a:ext cx="5143500" cy="6858000"/>
          </a:xfrm>
          <a:prstGeom prst="rect">
            <a:avLst/>
          </a:prstGeom>
          <a:effectLst>
            <a:softEdge rad="317500"/>
          </a:effectLst>
        </p:spPr>
      </p:pic>
      <p:sp>
        <p:nvSpPr>
          <p:cNvPr id="7" name="6 CuadroTexto"/>
          <p:cNvSpPr txBox="1"/>
          <p:nvPr/>
        </p:nvSpPr>
        <p:spPr>
          <a:xfrm>
            <a:off x="0" y="4929198"/>
            <a:ext cx="8715404" cy="2246769"/>
          </a:xfrm>
          <a:prstGeom prst="rect">
            <a:avLst/>
          </a:prstGeom>
          <a:noFill/>
        </p:spPr>
        <p:txBody>
          <a:bodyPr wrap="square" rtlCol="0">
            <a:spAutoFit/>
          </a:bodyPr>
          <a:lstStyle/>
          <a:p>
            <a:r>
              <a:rPr lang="es-ES" sz="1400" dirty="0" smtClean="0">
                <a:latin typeface="Arial Unicode MS" pitchFamily="34" charset="-128"/>
                <a:ea typeface="Arial Unicode MS" pitchFamily="34" charset="-128"/>
                <a:cs typeface="Arial Unicode MS" pitchFamily="34" charset="-128"/>
                <a:hlinkClick r:id="rId4"/>
              </a:rPr>
              <a:t>http://www.artencordoba.com/PALACIO-VIANA/Index-Palacio-Viana-Cordoba.html</a:t>
            </a:r>
            <a:endParaRPr lang="es-ES" sz="1400" dirty="0" smtClean="0">
              <a:latin typeface="Arial Unicode MS" pitchFamily="34" charset="-128"/>
              <a:ea typeface="Arial Unicode MS" pitchFamily="34" charset="-128"/>
              <a:cs typeface="Arial Unicode MS" pitchFamily="34" charset="-128"/>
            </a:endParaRPr>
          </a:p>
          <a:p>
            <a:r>
              <a:rPr lang="es-ES" sz="1400" dirty="0" smtClean="0">
                <a:latin typeface="Arial Unicode MS" pitchFamily="34" charset="-128"/>
                <a:ea typeface="Arial Unicode MS" pitchFamily="34" charset="-128"/>
                <a:cs typeface="Arial Unicode MS" pitchFamily="34" charset="-128"/>
                <a:hlinkClick r:id="rId5"/>
              </a:rPr>
              <a:t>http://www.archivohistoricoviana.es/</a:t>
            </a:r>
            <a:endParaRPr lang="es-ES" sz="1400" dirty="0" smtClean="0">
              <a:latin typeface="Arial Unicode MS" pitchFamily="34" charset="-128"/>
              <a:ea typeface="Arial Unicode MS" pitchFamily="34" charset="-128"/>
              <a:cs typeface="Arial Unicode MS" pitchFamily="34" charset="-128"/>
            </a:endParaRPr>
          </a:p>
          <a:p>
            <a:r>
              <a:rPr lang="es-ES" sz="1400" dirty="0" smtClean="0">
                <a:latin typeface="Arial Unicode MS" pitchFamily="34" charset="-128"/>
                <a:ea typeface="Arial Unicode MS" pitchFamily="34" charset="-128"/>
                <a:cs typeface="Arial Unicode MS" pitchFamily="34" charset="-128"/>
                <a:hlinkClick r:id="rId6"/>
              </a:rPr>
              <a:t>http://www.mezquitadecordoba.org/guiacordoba/historia.asp?monumento=PalacioViana&amp;page=1</a:t>
            </a:r>
            <a:endParaRPr lang="es-ES" sz="1400" dirty="0" smtClean="0">
              <a:latin typeface="Arial Unicode MS" pitchFamily="34" charset="-128"/>
              <a:ea typeface="Arial Unicode MS" pitchFamily="34" charset="-128"/>
              <a:cs typeface="Arial Unicode MS" pitchFamily="34" charset="-128"/>
            </a:endParaRPr>
          </a:p>
          <a:p>
            <a:r>
              <a:rPr lang="es-ES" sz="1400" dirty="0" smtClean="0">
                <a:latin typeface="Arial Unicode MS" pitchFamily="34" charset="-128"/>
                <a:ea typeface="Arial Unicode MS" pitchFamily="34" charset="-128"/>
                <a:cs typeface="Arial Unicode MS" pitchFamily="34" charset="-128"/>
                <a:hlinkClick r:id="rId7"/>
              </a:rPr>
              <a:t>http://www.mezquitadecordoba.org/visitasguiadaspalacioviana.htm</a:t>
            </a:r>
            <a:endParaRPr lang="es-ES" sz="1400" dirty="0" smtClean="0">
              <a:latin typeface="Arial Unicode MS" pitchFamily="34" charset="-128"/>
              <a:ea typeface="Arial Unicode MS" pitchFamily="34" charset="-128"/>
              <a:cs typeface="Arial Unicode MS" pitchFamily="34" charset="-128"/>
            </a:endParaRPr>
          </a:p>
          <a:p>
            <a:r>
              <a:rPr lang="es-ES" sz="1400" dirty="0" smtClean="0">
                <a:latin typeface="Arial Unicode MS" pitchFamily="34" charset="-128"/>
                <a:ea typeface="Arial Unicode MS" pitchFamily="34" charset="-128"/>
                <a:cs typeface="Arial Unicode MS" pitchFamily="34" charset="-128"/>
                <a:hlinkClick r:id="rId8"/>
              </a:rPr>
              <a:t>http://www.arqhys.com/articulos/palacio-viana-cordoba.html</a:t>
            </a:r>
            <a:endParaRPr lang="es-ES" sz="1400" dirty="0" smtClean="0">
              <a:latin typeface="Arial Unicode MS" pitchFamily="34" charset="-128"/>
              <a:ea typeface="Arial Unicode MS" pitchFamily="34" charset="-128"/>
              <a:cs typeface="Arial Unicode MS" pitchFamily="34" charset="-128"/>
            </a:endParaRPr>
          </a:p>
          <a:p>
            <a:r>
              <a:rPr lang="es-ES" sz="1400" dirty="0" smtClean="0">
                <a:latin typeface="Arial Unicode MS" pitchFamily="34" charset="-128"/>
                <a:ea typeface="Arial Unicode MS" pitchFamily="34" charset="-128"/>
                <a:cs typeface="Arial Unicode MS" pitchFamily="34" charset="-128"/>
                <a:hlinkClick r:id="rId9"/>
              </a:rPr>
              <a:t>http://www.ciao.es/Palacio_de_los_marqueses_de_Viana_Cordoba__Opinion_782241</a:t>
            </a:r>
            <a:endParaRPr lang="es-ES" sz="1400" dirty="0" smtClean="0">
              <a:latin typeface="Arial Unicode MS" pitchFamily="34" charset="-128"/>
              <a:ea typeface="Arial Unicode MS" pitchFamily="34" charset="-128"/>
              <a:cs typeface="Arial Unicode MS" pitchFamily="34" charset="-128"/>
            </a:endParaRPr>
          </a:p>
          <a:p>
            <a:r>
              <a:rPr lang="es-ES" sz="1400" dirty="0" smtClean="0">
                <a:latin typeface="Arial Unicode MS" pitchFamily="34" charset="-128"/>
                <a:ea typeface="Arial Unicode MS" pitchFamily="34" charset="-128"/>
                <a:cs typeface="Arial Unicode MS" pitchFamily="34" charset="-128"/>
                <a:hlinkClick r:id="rId10"/>
              </a:rPr>
              <a:t>http://wikanda.cordobapedia.es/wiki/Palacio_de_Viana</a:t>
            </a:r>
            <a:endParaRPr lang="es-ES" sz="1400" dirty="0" smtClean="0">
              <a:latin typeface="Arial Unicode MS" pitchFamily="34" charset="-128"/>
              <a:ea typeface="Arial Unicode MS" pitchFamily="34" charset="-128"/>
              <a:cs typeface="Arial Unicode MS" pitchFamily="34" charset="-128"/>
            </a:endParaRPr>
          </a:p>
          <a:p>
            <a:r>
              <a:rPr lang="es-ES" sz="1400" dirty="0" smtClean="0">
                <a:latin typeface="Arial Unicode MS" pitchFamily="34" charset="-128"/>
                <a:ea typeface="Arial Unicode MS" pitchFamily="34" charset="-128"/>
                <a:cs typeface="Arial Unicode MS" pitchFamily="34" charset="-128"/>
                <a:hlinkClick r:id="rId11"/>
              </a:rPr>
              <a:t>http://es.wikipedia.org/wiki/Palacio_de_Viana_%28C%C3%B3rdoba%29</a:t>
            </a:r>
            <a:endParaRPr lang="es-ES" sz="1400" dirty="0" smtClean="0">
              <a:latin typeface="Arial Unicode MS" pitchFamily="34" charset="-128"/>
              <a:ea typeface="Arial Unicode MS" pitchFamily="34" charset="-128"/>
              <a:cs typeface="Arial Unicode MS" pitchFamily="34" charset="-128"/>
            </a:endParaRPr>
          </a:p>
          <a:p>
            <a:r>
              <a:rPr lang="es-ES" sz="1400" dirty="0" smtClean="0">
                <a:latin typeface="Arial Unicode MS" pitchFamily="34" charset="-128"/>
                <a:ea typeface="Arial Unicode MS" pitchFamily="34" charset="-128"/>
                <a:cs typeface="Arial Unicode MS" pitchFamily="34" charset="-128"/>
              </a:rPr>
              <a:t> </a:t>
            </a:r>
          </a:p>
          <a:p>
            <a:endParaRPr lang="es-ES" sz="1400" dirty="0">
              <a:solidFill>
                <a:schemeClr val="tx2">
                  <a:lumMod val="90000"/>
                </a:schemeClr>
              </a:solidFill>
              <a:latin typeface="Arial Unicode MS" pitchFamily="34" charset="-128"/>
              <a:ea typeface="Arial Unicode MS" pitchFamily="34" charset="-128"/>
              <a:cs typeface="Arial Unicode MS" pitchFamily="34" charset="-128"/>
            </a:endParaRPr>
          </a:p>
        </p:txBody>
      </p:sp>
      <p:sp>
        <p:nvSpPr>
          <p:cNvPr id="8" name="7 CuadroTexto"/>
          <p:cNvSpPr txBox="1"/>
          <p:nvPr/>
        </p:nvSpPr>
        <p:spPr>
          <a:xfrm>
            <a:off x="0" y="4572008"/>
            <a:ext cx="5435206" cy="400110"/>
          </a:xfrm>
          <a:prstGeom prst="rect">
            <a:avLst/>
          </a:prstGeom>
          <a:noFill/>
        </p:spPr>
        <p:txBody>
          <a:bodyPr wrap="none" rtlCol="0">
            <a:spAutoFit/>
          </a:bodyPr>
          <a:lstStyle/>
          <a:p>
            <a:r>
              <a:rPr lang="en-US" sz="2000" dirty="0" err="1" smtClean="0">
                <a:blipFill>
                  <a:blip r:embed="rId12"/>
                  <a:stretch>
                    <a:fillRect/>
                  </a:stretch>
                </a:blipFill>
                <a:effectLst>
                  <a:outerShdw blurRad="38100" dist="38100" dir="2700000" algn="tl">
                    <a:srgbClr val="000000">
                      <a:alpha val="43137"/>
                    </a:srgbClr>
                  </a:outerShdw>
                </a:effectLst>
                <a:latin typeface="Script MT Bold" pitchFamily="66" charset="0"/>
              </a:rPr>
              <a:t>Textos</a:t>
            </a:r>
            <a:r>
              <a:rPr lang="en-US" sz="2000" dirty="0" smtClean="0">
                <a:blipFill>
                  <a:blip r:embed="rId12"/>
                  <a:stretch>
                    <a:fillRect/>
                  </a:stretch>
                </a:blipFill>
                <a:effectLst>
                  <a:outerShdw blurRad="38100" dist="38100" dir="2700000" algn="tl">
                    <a:srgbClr val="000000">
                      <a:alpha val="43137"/>
                    </a:srgbClr>
                  </a:outerShdw>
                </a:effectLst>
                <a:latin typeface="Script MT Bold" pitchFamily="66" charset="0"/>
              </a:rPr>
              <a:t> </a:t>
            </a:r>
            <a:r>
              <a:rPr lang="en-US" sz="2000" dirty="0" err="1" smtClean="0">
                <a:blipFill>
                  <a:blip r:embed="rId12"/>
                  <a:stretch>
                    <a:fillRect/>
                  </a:stretch>
                </a:blipFill>
                <a:effectLst>
                  <a:outerShdw blurRad="38100" dist="38100" dir="2700000" algn="tl">
                    <a:srgbClr val="000000">
                      <a:alpha val="43137"/>
                    </a:srgbClr>
                  </a:outerShdw>
                </a:effectLst>
                <a:latin typeface="Script MT Bold" pitchFamily="66" charset="0"/>
              </a:rPr>
              <a:t>extraídos</a:t>
            </a:r>
            <a:r>
              <a:rPr lang="en-US" sz="2000" dirty="0" smtClean="0">
                <a:blipFill>
                  <a:blip r:embed="rId12"/>
                  <a:stretch>
                    <a:fillRect/>
                  </a:stretch>
                </a:blipFill>
                <a:effectLst>
                  <a:outerShdw blurRad="38100" dist="38100" dir="2700000" algn="tl">
                    <a:srgbClr val="000000">
                      <a:alpha val="43137"/>
                    </a:srgbClr>
                  </a:outerShdw>
                </a:effectLst>
                <a:latin typeface="Script MT Bold" pitchFamily="66" charset="0"/>
              </a:rPr>
              <a:t> de </a:t>
            </a:r>
            <a:r>
              <a:rPr lang="en-US" sz="2000" dirty="0" err="1" smtClean="0">
                <a:blipFill>
                  <a:blip r:embed="rId12"/>
                  <a:stretch>
                    <a:fillRect/>
                  </a:stretch>
                </a:blipFill>
                <a:effectLst>
                  <a:outerShdw blurRad="38100" dist="38100" dir="2700000" algn="tl">
                    <a:srgbClr val="000000">
                      <a:alpha val="43137"/>
                    </a:srgbClr>
                  </a:outerShdw>
                </a:effectLst>
                <a:latin typeface="Script MT Bold" pitchFamily="66" charset="0"/>
              </a:rPr>
              <a:t>las</a:t>
            </a:r>
            <a:r>
              <a:rPr lang="en-US" sz="2000" dirty="0" smtClean="0">
                <a:blipFill>
                  <a:blip r:embed="rId12"/>
                  <a:stretch>
                    <a:fillRect/>
                  </a:stretch>
                </a:blipFill>
                <a:effectLst>
                  <a:outerShdw blurRad="38100" dist="38100" dir="2700000" algn="tl">
                    <a:srgbClr val="000000">
                      <a:alpha val="43137"/>
                    </a:srgbClr>
                  </a:outerShdw>
                </a:effectLst>
                <a:latin typeface="Script MT Bold" pitchFamily="66" charset="0"/>
              </a:rPr>
              <a:t>  </a:t>
            </a:r>
            <a:r>
              <a:rPr lang="en-US" sz="2000" dirty="0" err="1" smtClean="0">
                <a:blipFill>
                  <a:blip r:embed="rId12"/>
                  <a:stretch>
                    <a:fillRect/>
                  </a:stretch>
                </a:blipFill>
                <a:effectLst>
                  <a:outerShdw blurRad="38100" dist="38100" dir="2700000" algn="tl">
                    <a:srgbClr val="000000">
                      <a:alpha val="43137"/>
                    </a:srgbClr>
                  </a:outerShdw>
                </a:effectLst>
                <a:latin typeface="Script MT Bold" pitchFamily="66" charset="0"/>
              </a:rPr>
              <a:t>siguientes</a:t>
            </a:r>
            <a:r>
              <a:rPr lang="en-US" sz="2000" dirty="0" smtClean="0">
                <a:blipFill>
                  <a:blip r:embed="rId12"/>
                  <a:stretch>
                    <a:fillRect/>
                  </a:stretch>
                </a:blipFill>
                <a:effectLst>
                  <a:outerShdw blurRad="38100" dist="38100" dir="2700000" algn="tl">
                    <a:srgbClr val="000000">
                      <a:alpha val="43137"/>
                    </a:srgbClr>
                  </a:outerShdw>
                </a:effectLst>
                <a:latin typeface="Script MT Bold" pitchFamily="66" charset="0"/>
              </a:rPr>
              <a:t>  </a:t>
            </a:r>
            <a:r>
              <a:rPr lang="en-US" sz="2000" dirty="0" err="1" smtClean="0">
                <a:blipFill>
                  <a:blip r:embed="rId12"/>
                  <a:stretch>
                    <a:fillRect/>
                  </a:stretch>
                </a:blipFill>
                <a:effectLst>
                  <a:outerShdw blurRad="38100" dist="38100" dir="2700000" algn="tl">
                    <a:srgbClr val="000000">
                      <a:alpha val="43137"/>
                    </a:srgbClr>
                  </a:outerShdw>
                </a:effectLst>
                <a:latin typeface="Script MT Bold" pitchFamily="66" charset="0"/>
              </a:rPr>
              <a:t>direcciones</a:t>
            </a:r>
            <a:r>
              <a:rPr lang="en-US" sz="2000" dirty="0" smtClean="0">
                <a:blipFill>
                  <a:blip r:embed="rId12"/>
                  <a:stretch>
                    <a:fillRect/>
                  </a:stretch>
                </a:blipFill>
                <a:effectLst>
                  <a:outerShdw blurRad="38100" dist="38100" dir="2700000" algn="tl">
                    <a:srgbClr val="000000">
                      <a:alpha val="43137"/>
                    </a:srgbClr>
                  </a:outerShdw>
                </a:effectLst>
                <a:latin typeface="Script MT Bold" pitchFamily="66" charset="0"/>
              </a:rPr>
              <a:t>  webs</a:t>
            </a:r>
            <a:endParaRPr lang="es-ES" sz="2000" dirty="0">
              <a:blipFill>
                <a:blip r:embed="rId12"/>
                <a:stretch>
                  <a:fillRect/>
                </a:stretch>
              </a:blipFill>
              <a:effectLst>
                <a:outerShdw blurRad="38100" dist="38100" dir="2700000" algn="tl">
                  <a:srgbClr val="000000">
                    <a:alpha val="43137"/>
                  </a:srgbClr>
                </a:outerShdw>
              </a:effectLst>
              <a:latin typeface="Script MT Bold" pitchFamily="66" charset="0"/>
            </a:endParaRPr>
          </a:p>
        </p:txBody>
      </p:sp>
      <p:sp>
        <p:nvSpPr>
          <p:cNvPr id="9" name="8 CuadroTexto"/>
          <p:cNvSpPr txBox="1"/>
          <p:nvPr/>
        </p:nvSpPr>
        <p:spPr>
          <a:xfrm>
            <a:off x="0" y="3714752"/>
            <a:ext cx="4284250" cy="707886"/>
          </a:xfrm>
          <a:prstGeom prst="rect">
            <a:avLst/>
          </a:prstGeom>
          <a:noFill/>
        </p:spPr>
        <p:txBody>
          <a:bodyPr wrap="none" rtlCol="0">
            <a:spAutoFit/>
          </a:bodyPr>
          <a:lstStyle/>
          <a:p>
            <a:r>
              <a:rPr lang="es-ES" sz="2000" dirty="0" smtClean="0">
                <a:blipFill>
                  <a:blip r:embed="rId12"/>
                  <a:stretch>
                    <a:fillRect/>
                  </a:stretch>
                </a:blipFill>
                <a:effectLst>
                  <a:outerShdw blurRad="38100" dist="38100" dir="2700000" algn="tl">
                    <a:srgbClr val="000000">
                      <a:alpha val="43137"/>
                    </a:srgbClr>
                  </a:outerShdw>
                </a:effectLst>
                <a:latin typeface="Script MT Bold" pitchFamily="66" charset="0"/>
              </a:rPr>
              <a:t>Tema Musical  : Concierto de  Aranjuez </a:t>
            </a:r>
          </a:p>
          <a:p>
            <a:r>
              <a:rPr lang="es-ES" sz="2000" dirty="0" smtClean="0">
                <a:blipFill>
                  <a:blip r:embed="rId12"/>
                  <a:stretch>
                    <a:fillRect/>
                  </a:stretch>
                </a:blipFill>
                <a:effectLst>
                  <a:outerShdw blurRad="38100" dist="38100" dir="2700000" algn="tl">
                    <a:srgbClr val="000000">
                      <a:alpha val="43137"/>
                    </a:srgbClr>
                  </a:outerShdw>
                </a:effectLst>
                <a:latin typeface="Script MT Bold" pitchFamily="66" charset="0"/>
              </a:rPr>
              <a:t>Interpreta  :Paco de Lucía</a:t>
            </a:r>
            <a:endParaRPr lang="es-ES" sz="2000" dirty="0">
              <a:blipFill>
                <a:blip r:embed="rId12"/>
                <a:stretch>
                  <a:fillRect/>
                </a:stretch>
              </a:blip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onociendo España -Palacio De Viana- •Córdoba• (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Conociendo España -Palacio De Viana- •Córdoba• (1)</Template>
  <TotalTime>0</TotalTime>
  <Words>495</Words>
  <Application>Microsoft Office PowerPoint</Application>
  <PresentationFormat>Presentación en pantalla (4:3)</PresentationFormat>
  <Paragraphs>128</Paragraphs>
  <Slides>67</Slides>
  <Notes>0</Notes>
  <HiddenSlides>0</HiddenSlides>
  <MMClips>0</MMClips>
  <ScaleCrop>false</ScaleCrop>
  <HeadingPairs>
    <vt:vector size="4" baseType="variant">
      <vt:variant>
        <vt:lpstr>Tema</vt:lpstr>
      </vt:variant>
      <vt:variant>
        <vt:i4>2</vt:i4>
      </vt:variant>
      <vt:variant>
        <vt:lpstr>Títulos de diapositiva</vt:lpstr>
      </vt:variant>
      <vt:variant>
        <vt:i4>67</vt:i4>
      </vt:variant>
    </vt:vector>
  </HeadingPairs>
  <TitlesOfParts>
    <vt:vector size="69" baseType="lpstr">
      <vt:lpstr>Conociendo España -Palacio De Viana- •Córdoba• (1)</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2012-05-15T21:19:23Z</dcterms:created>
  <dcterms:modified xsi:type="dcterms:W3CDTF">2012-05-15T21:21:25Z</dcterms:modified>
</cp:coreProperties>
</file>