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3"/>
  </p:notesMasterIdLst>
  <p:sldIdLst>
    <p:sldId id="332" r:id="rId3"/>
    <p:sldId id="273" r:id="rId4"/>
    <p:sldId id="318" r:id="rId5"/>
    <p:sldId id="272" r:id="rId6"/>
    <p:sldId id="295" r:id="rId7"/>
    <p:sldId id="265" r:id="rId8"/>
    <p:sldId id="303" r:id="rId9"/>
    <p:sldId id="296" r:id="rId10"/>
    <p:sldId id="297" r:id="rId11"/>
    <p:sldId id="299" r:id="rId12"/>
    <p:sldId id="279" r:id="rId13"/>
    <p:sldId id="300" r:id="rId14"/>
    <p:sldId id="263" r:id="rId15"/>
    <p:sldId id="264" r:id="rId16"/>
    <p:sldId id="304" r:id="rId17"/>
    <p:sldId id="286" r:id="rId18"/>
    <p:sldId id="333" r:id="rId19"/>
    <p:sldId id="334" r:id="rId20"/>
    <p:sldId id="266" r:id="rId21"/>
    <p:sldId id="335" r:id="rId22"/>
    <p:sldId id="281" r:id="rId23"/>
    <p:sldId id="291" r:id="rId24"/>
    <p:sldId id="289" r:id="rId25"/>
    <p:sldId id="287" r:id="rId26"/>
    <p:sldId id="302" r:id="rId27"/>
    <p:sldId id="262" r:id="rId28"/>
    <p:sldId id="288" r:id="rId29"/>
    <p:sldId id="305" r:id="rId30"/>
    <p:sldId id="280" r:id="rId31"/>
    <p:sldId id="306" r:id="rId32"/>
    <p:sldId id="301" r:id="rId33"/>
    <p:sldId id="294" r:id="rId34"/>
    <p:sldId id="293" r:id="rId35"/>
    <p:sldId id="290" r:id="rId36"/>
    <p:sldId id="284" r:id="rId37"/>
    <p:sldId id="282" r:id="rId38"/>
    <p:sldId id="285" r:id="rId39"/>
    <p:sldId id="298" r:id="rId40"/>
    <p:sldId id="314" r:id="rId41"/>
    <p:sldId id="313" r:id="rId42"/>
    <p:sldId id="312" r:id="rId43"/>
    <p:sldId id="307" r:id="rId44"/>
    <p:sldId id="311" r:id="rId45"/>
    <p:sldId id="310" r:id="rId46"/>
    <p:sldId id="309" r:id="rId47"/>
    <p:sldId id="308" r:id="rId48"/>
    <p:sldId id="316" r:id="rId49"/>
    <p:sldId id="315" r:id="rId50"/>
    <p:sldId id="336" r:id="rId51"/>
    <p:sldId id="320" r:id="rId52"/>
    <p:sldId id="260" r:id="rId53"/>
    <p:sldId id="259" r:id="rId54"/>
    <p:sldId id="258" r:id="rId55"/>
    <p:sldId id="319" r:id="rId56"/>
    <p:sldId id="327" r:id="rId57"/>
    <p:sldId id="326" r:id="rId58"/>
    <p:sldId id="325" r:id="rId59"/>
    <p:sldId id="324" r:id="rId60"/>
    <p:sldId id="292" r:id="rId61"/>
    <p:sldId id="337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lXnoD2CHXEsfWW7r/D8tA" hashData="qFXAyTjALqbG5fEJPtY4p6QWyZ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4000"/>
    <a:srgbClr val="F7DA91"/>
    <a:srgbClr val="0000FF"/>
    <a:srgbClr val="9966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17" autoAdjust="0"/>
    <p:restoredTop sz="97043" autoAdjust="0"/>
  </p:normalViewPr>
  <p:slideViewPr>
    <p:cSldViewPr>
      <p:cViewPr>
        <p:scale>
          <a:sx n="40" d="100"/>
          <a:sy n="40" d="100"/>
        </p:scale>
        <p:origin x="-690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ED1FBE-6F49-436F-BE22-C8F57586F8B3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4237B3-1E5A-4E72-A06A-D3E9E8963E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4237B3-1E5A-4E72-A06A-D3E9E8963E7F}" type="slidenum">
              <a:rPr lang="es-ES" smtClean="0"/>
              <a:pPr/>
              <a:t>59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0BD8C-5A0A-436F-ABB7-89F76697094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33945-8A7A-4B6D-A119-12DC6F4F1598}" type="datetimeFigureOut">
              <a:rPr lang="es-ES" smtClean="0"/>
              <a:pPr/>
              <a:t>15/05/2012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85784-C451-46FB-9D81-862A35D1D9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3096B46-0FDA-4720-BC02-09AFD80240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utorre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5715008" cy="6858000"/>
          </a:xfrm>
          <a:effectLst>
            <a:softEdge rad="635000"/>
          </a:effectLst>
        </p:spPr>
      </p:pic>
      <p:pic>
        <p:nvPicPr>
          <p:cNvPr id="5" name="4 Imagen" descr="4721ada12b7e1ef35a70ac16dc53b1555cab936b6260b8ebe2660d9b65b00a3b9aa1839fb8b9021257989ae116767997231ccd0056418a699b75987a37f7d58710694de75a935a4f63de10d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857232"/>
            <a:ext cx="4643438" cy="4857784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>
        <p:snd r:embed="rId2" name="paco de lucia - bulerias flamenc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04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ith07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1500166" y="1357298"/>
            <a:ext cx="614366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Córdoba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es una ciudad de Andalucía  ,España capital de la provincias Homónimas, situada en una depresión a orillas del Guadalquivir  y al pie de Sierra Morena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la tercera ciudad de Andalucía tanto por tamaño como por población, sólo por detrás de  Sevilla y Málaga.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Hoy es una ciudad de tamaño medio, en cuyo casco antiguo aún podemos contemplar edificaciones con elementos arquitectónicos de cuando Córdoba fue la capital de la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Hispanía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Ulterior en tiempos de la República romana, o de la provincia Bética durante el Imperio Romano y Califato de Córdoba durante la época musulmana, cuyos dirigentes gobernaron gran parte de la Península Europea. </a:t>
            </a: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04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ith07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solidFill>
            <a:srgbClr val="604000"/>
          </a:solidFill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1785918" y="1714488"/>
            <a:ext cx="585791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Según los testimonios arqueológicos, la ciudad llegó a contar con alrededor de un millón de habitantes hacia el siglo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siendo la ciudad más grande, culta y opulenta de todo el mundo .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 mezquitas, las bibliotecas, los baños y los zocos, abundaron en la ciudad, gestándose las bases del Renacimiento europeo. Durante la larga Edad Media europea, en "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Corduba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" florecieron las letras y las ciencias. La ciudad contó con multitud de fuentes, iluminación pública y alcantarillado, durante la época de mayor esplendor califal.</a:t>
            </a:r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04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ith07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solidFill>
            <a:srgbClr val="604000"/>
          </a:solidFill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1714480" y="1857364"/>
            <a:ext cx="600079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 casco histórico fue declarado  Patrimonio de la  por la  Unesco en 1994, aunque diez años antes, en 1984  ,lo había sido la  Mezquita Catedral De Córdoba Fue candidata a la capitalidad  cultural europea  para el año 2016. Siendo finalista para representar a España</a:t>
            </a:r>
            <a:r>
              <a:rPr lang="es-ES" sz="2000" u="sng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Córdoba ha sido el lugar del nacimiento de tres grandes filósofos: el estoico romano Séneca el musulmán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Averroes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el judío 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Maimónides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También nacieron en Córdoba los poetas Lucano, Ibn,  Juan De Mena  y Luis de Góngora.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ezquita_de_Córdoba_desde_el_aire_(Córdoba,_España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3 Marcador de contenido" descr="Mezquita_de_Córdoba_desde_el_aire_(Córdoba,_España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1214414" y="5411450"/>
            <a:ext cx="7456080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Mezquita de Córdoba  </a:t>
            </a:r>
          </a:p>
          <a:p>
            <a:pPr algn="ctr"/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desde  el aire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00px-Puente_romano_y_mezqui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800px-Puente_romano_y_mezqu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uente romano y la mezqui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puente romano y la mezqu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EZQUITA_CATEDRAL_ARCOHERRADURA_NAVEAXIAL_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MEZQUITA_CATEDRAL_ARCOHERRADURA_NAVEAXIAL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5357826"/>
            <a:ext cx="8176405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MEZQUITA  CATEDRAL   ARCO</a:t>
            </a:r>
          </a:p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 HERRADURA  NAVE   AXIAL</a:t>
            </a:r>
          </a:p>
          <a:p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ezquit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2286048" y="1357298"/>
            <a:ext cx="13287468" cy="3857652"/>
          </a:xfr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786050" y="5357826"/>
            <a:ext cx="436074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</a:rPr>
              <a:t>mezquita</a:t>
            </a:r>
            <a:endParaRPr lang="es-ES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563 -0.01065 L 0.08437 -0.01065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438 -0.01065 L -0.16562 -0.01065 " pathEditMode="relative" rAng="0" ptsTypes="AA">
                                      <p:cBhvr>
                                        <p:cTn id="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ardines del alcazar.jpg"/>
          <p:cNvPicPr>
            <a:picLocks noGrp="1" noChangeAspect="1"/>
          </p:cNvPicPr>
          <p:nvPr>
            <p:ph idx="1"/>
          </p:nvPr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jardines del alcazar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285852" y="357166"/>
            <a:ext cx="6848606" cy="104644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Jardines  del 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Alcazar</a:t>
            </a:r>
            <a:endParaRPr lang="es-ES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ardines  del alcaza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jardines  del alcaz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4422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ardines alcazar-cordoba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jardines alcazar-cordob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>
        <p:snd r:embed="rId2" name="paco de lucia - bulerias flamenc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2100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doba42monumento a los reyes catolicos y colon, jardines del alcaza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714377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>
              <a:gradFill>
                <a:gsLst>
                  <a:gs pos="4800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6" name="3 Marcador de contenido" descr="cordoba42monumento a los reyes catolicos y colon, jardines del alcaz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00100" y="4643446"/>
            <a:ext cx="70466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roadway" pitchFamily="82" charset="0"/>
              </a:rPr>
              <a:t>Córdoba  42  monumento  a  los  reyes católicos  y  colón</a:t>
            </a:r>
          </a:p>
          <a:p>
            <a:endParaRPr lang="es-ES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lcazar-cordoba-al fondo la mezqui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62865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3 Marcador de contenido" descr="alcazar-cordoba-al fondo la mezqu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ortada_de_la_Feria_de_Nuestra_Se--ora_de_la_Salud_-2006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Portada_de_la_Feria_de_Nuestra_Se--ora_de_la_Salud_-200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00398" y="285728"/>
            <a:ext cx="5643602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Portada   de  la  Feria  de  Nuestra  Señor a  de  la  Salud</a:t>
            </a:r>
          </a:p>
          <a:p>
            <a:pPr algn="ctr"/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eriaCórdoba+2010+0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FeriaCórdoba+2010+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DOB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2324"/>
            <a:ext cx="9144000" cy="6813352"/>
          </a:xfrm>
        </p:spPr>
      </p:pic>
      <p:pic>
        <p:nvPicPr>
          <p:cNvPr id="5" name="3 Marcador de contenido" descr="CORDO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35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DOBA (4)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22324"/>
            <a:ext cx="9144000" cy="6813352"/>
          </a:xfrm>
        </p:spPr>
      </p:pic>
      <p:pic>
        <p:nvPicPr>
          <p:cNvPr id="5" name="3 Marcador de contenido" descr="CORDOBA (4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1335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4jrlf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14jrlf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DOBA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CORDOB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seo_de_Córdoba_(Córdoba,_Spain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aseo_de_Córdoba_(Córdoba,_Spain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F072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DSCF07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qpcollu-12581921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eqpcollu-12581921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eqpcollu-12581921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2571800" y="6857999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uente_de_Andalucía_(Córdoba,_España)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Puente_de_Andalucía_(Córdoba,_España)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357554" y="4857760"/>
            <a:ext cx="57277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itchFamily="82" charset="0"/>
              </a:rPr>
              <a:t>Puente  de  Andalucía</a:t>
            </a:r>
          </a:p>
          <a:p>
            <a:endParaRPr lang="es-E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doba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cordoba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L-CORRAL-DE-LOS-OLMOS-a2725468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EL-CORRAL-DE-LOS-OLMOS-a272546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>
        <p:snd r:embed="rId2" name="paco de lucia - bulerias flamenc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tio cordobes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atio cordob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8163-776832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IMG_8163-776832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ti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at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eneca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1857357" y="0"/>
            <a:ext cx="5429287" cy="6858000"/>
          </a:xfrm>
        </p:spPr>
      </p:pic>
      <p:pic>
        <p:nvPicPr>
          <p:cNvPr id="6" name="3 Marcador de contenido" descr="Seneca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1857356" y="0"/>
            <a:ext cx="5429287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143240" y="5786454"/>
            <a:ext cx="2537874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Séneca</a:t>
            </a:r>
          </a:p>
          <a:p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onumento a manolet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714612" y="70723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3 Marcador de contenido" descr="monumento a manole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285852" y="5903893"/>
            <a:ext cx="65955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roadway" pitchFamily="82" charset="0"/>
              </a:rPr>
              <a:t>Monumento  a   Manolete</a:t>
            </a:r>
          </a:p>
          <a:p>
            <a:endParaRPr lang="es-ES" sz="2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obgvngd-12346310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nobgvngd-1234631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risto de los faroles-cordob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cristo de los faroles-cordo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785918" y="5719227"/>
            <a:ext cx="5976764" cy="113877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Cristo de los faroles</a:t>
            </a:r>
          </a:p>
          <a:p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DOBA (3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CORDOB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428728" y="6000768"/>
            <a:ext cx="61208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atin typeface="Broadway" pitchFamily="82" charset="0"/>
              </a:rPr>
              <a:t>Patio De Los Naranjos</a:t>
            </a:r>
            <a:endParaRPr lang="es-ES" sz="40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otel-amistad-cordoba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</p:spPr>
      </p:pic>
      <p:pic>
        <p:nvPicPr>
          <p:cNvPr id="6" name="3 Marcador de contenido" descr="hotel-amistad-cordob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857356" y="5643578"/>
            <a:ext cx="46557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itchFamily="82" charset="0"/>
              </a:rPr>
              <a:t>Hotel  Amistad</a:t>
            </a:r>
            <a:endParaRPr lang="es-ES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lamenco-festiv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29" cy="6858000"/>
          </a:xfrm>
        </p:spPr>
      </p:pic>
      <p:pic>
        <p:nvPicPr>
          <p:cNvPr id="6" name="3 Marcador de contenido" descr="flamenco-festiv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428992" y="285728"/>
            <a:ext cx="532107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Festival Flamenco</a:t>
            </a:r>
            <a:endParaRPr lang="es-E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edinaazahara2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57" y="0"/>
            <a:ext cx="9138085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286248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3 Marcador de contenido" descr="medinaazahara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85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3108" y="5500702"/>
            <a:ext cx="5562548" cy="113877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Medina  </a:t>
            </a:r>
            <a:r>
              <a:rPr lang="es-ES" sz="4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azahara</a:t>
            </a:r>
            <a:endParaRPr lang="es-ES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CPFP3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351"/>
          </a:xfrm>
        </p:spPr>
      </p:pic>
      <p:pic>
        <p:nvPicPr>
          <p:cNvPr id="5" name="3 Marcador de contenido" descr="viewerCACPFP3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35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714744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3 Marcador de contenido" descr="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428860" y="5565338"/>
            <a:ext cx="285847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itchFamily="82" charset="0"/>
              </a:rPr>
              <a:t>Judería</a:t>
            </a:r>
          </a:p>
          <a:p>
            <a:endParaRPr lang="es-ES" sz="1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9 FEBRERO 03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0"/>
            <a:ext cx="5643602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171448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429520" y="0"/>
            <a:ext cx="171448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29 FEBRERO 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643602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doba_ShiftN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cordoba_Shift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>
        <p:snd r:embed="rId2" name="paco de lucia - bulerias flamenc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5176318 (1) juder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06575" cy="6858000"/>
          </a:xfrm>
        </p:spPr>
      </p:pic>
      <p:pic>
        <p:nvPicPr>
          <p:cNvPr id="5" name="3 Marcador de contenido" descr="35176318 (1) jud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6575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verro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572000" y="7143776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6" name="3 Marcador de contenido" descr="averro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143240" y="5657671"/>
            <a:ext cx="342369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Averroes</a:t>
            </a:r>
            <a:endParaRPr lang="es-ES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doba15-v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Cordoba15-v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DOBA -juder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88" y="0"/>
            <a:ext cx="9120311" cy="6858000"/>
          </a:xfrm>
        </p:spPr>
      </p:pic>
      <p:pic>
        <p:nvPicPr>
          <p:cNvPr id="5" name="3 Marcador de contenido" descr="CORDOBA -jud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120311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05835 juder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0"/>
            <a:ext cx="6143668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1500166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643834" y="0"/>
            <a:ext cx="1500166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DSC05835 jud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143668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uitarrista-en-Calle-de-las-FloresCordoba-a272476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Guitarrista-en-Calle-de-las-FloresCordoba-a272476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Hotel_Casas_de_la_Juder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500758" y="214290"/>
            <a:ext cx="80028" cy="4571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otel_Casas_de_la_Juder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17066"/>
            <a:ext cx="9144000" cy="5223867"/>
          </a:xfrm>
        </p:spPr>
      </p:pic>
      <p:pic>
        <p:nvPicPr>
          <p:cNvPr id="5" name="3 Marcador de contenido" descr="Hotel_Casas_de_la_Jud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2238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928794" y="6273225"/>
            <a:ext cx="59506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Hotel  Casas en la </a:t>
            </a:r>
            <a:r>
              <a:rPr lang="es-ES" sz="3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Juderٳía</a:t>
            </a:r>
            <a:endParaRPr lang="es-ES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linas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salinas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lacio20de20viana208palacio de via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71472" y="7072338"/>
            <a:ext cx="464346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6" name="3 Marcador de contenido" descr="palacio20de20viana208palacio de vi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643274" y="5857892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Palacio De Viana</a:t>
            </a:r>
            <a:endParaRPr lang="es-E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20" y="5380672"/>
            <a:ext cx="3143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El Palacio de Viana es de colección, por lo que dedicaremos otro </a:t>
            </a:r>
            <a:r>
              <a:rPr lang="es-E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pps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. a él y sus maravillas</a:t>
            </a:r>
          </a:p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lon palacio de via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42" y="0"/>
            <a:ext cx="9108558" cy="6858000"/>
          </a:xfrm>
        </p:spPr>
      </p:pic>
      <p:pic>
        <p:nvPicPr>
          <p:cNvPr id="5" name="3 Marcador de contenido" descr="salon palacio de vi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84" y="0"/>
            <a:ext cx="9073116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ANA_SALON_TOBIAS_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81968" cy="6858000"/>
          </a:xfrm>
        </p:spPr>
      </p:pic>
      <p:pic>
        <p:nvPicPr>
          <p:cNvPr id="5" name="3 Marcador de contenido" descr="VIANA_SALON_TOBIAS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968" y="0"/>
            <a:ext cx="9181968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_0319_20_21_tonemapp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DSC_0319_20_21_tonemapp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5643578"/>
            <a:ext cx="754180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Patios Palacio De Viana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_2348 p.de via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DSC_2348 p.de vi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_2361 palacio de via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DSC_2361 palacio de vi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7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22324"/>
            <a:ext cx="9144000" cy="6813352"/>
          </a:xfrm>
        </p:spPr>
      </p:pic>
      <p:pic>
        <p:nvPicPr>
          <p:cNvPr id="5" name="3 Marcador de contenido" descr="Imagen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13352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>
        <p:snd r:embed="rId2" name="paco de lucia - bulerias flamenc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8149-77942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IMG_8149-7794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4080680 SALMOREJO, PLATO TIPICO CORDOBE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0" y="857232"/>
            <a:ext cx="3865477" cy="3729846"/>
          </a:xfrm>
          <a:prstGeom prst="ellipse">
            <a:avLst/>
          </a:prstGeom>
          <a:ln w="190500" cap="rnd">
            <a:solidFill>
              <a:srgbClr val="9966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406400" h="247650" prst="angle"/>
            <a:extrusionClr>
              <a:srgbClr val="000000"/>
            </a:extrusionClr>
          </a:sp3d>
        </p:spPr>
      </p:pic>
      <p:pic>
        <p:nvPicPr>
          <p:cNvPr id="7" name="6 Imagen" descr="745ed9a999e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4423281" y="1000108"/>
            <a:ext cx="45719" cy="61505"/>
          </a:xfrm>
          <a:prstGeom prst="rect">
            <a:avLst/>
          </a:prstGeom>
        </p:spPr>
      </p:pic>
      <p:pic>
        <p:nvPicPr>
          <p:cNvPr id="8" name="3 Marcador de contenido" descr="P4080680 SALMOREJO, PLATO TIPICO CORDOB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-1719722" y="7358090"/>
            <a:ext cx="76615" cy="71438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464343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SALMOREJO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PLATO TIPICO CORDOBES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429124" y="0"/>
            <a:ext cx="4714876" cy="8925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ramond" pitchFamily="18" charset="0"/>
              </a:rPr>
              <a:t>Ingredientes para hacer medio litro de               salmorejo </a:t>
            </a:r>
            <a:r>
              <a:rPr lang="es-ES" b="1" u="sng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ramond" pitchFamily="18" charset="0"/>
              </a:rPr>
              <a:t>cordobes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ramond" pitchFamily="18" charset="0"/>
              </a:rPr>
              <a:t> </a:t>
            </a: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572000" y="3429000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1600" dirty="0" smtClean="0">
                <a:latin typeface="Harrington" pitchFamily="82" charset="0"/>
              </a:rPr>
              <a:t>Servir muy frío añadiendo el jamón y las yemas picadas por encima</a:t>
            </a:r>
          </a:p>
          <a:p>
            <a:endParaRPr lang="es-ES" sz="1600" dirty="0">
              <a:latin typeface="Harrington" pitchFamily="82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857752" y="5715016"/>
            <a:ext cx="3297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ysClr val="windowText" lastClr="000000"/>
                </a:solidFill>
                <a:latin typeface="Harrington" pitchFamily="82" charset="0"/>
              </a:rPr>
              <a:t>¡ A Comer   y  Buen provecho  !</a:t>
            </a:r>
            <a:endParaRPr lang="es-ES" b="1" dirty="0">
              <a:solidFill>
                <a:sysClr val="windowText" lastClr="000000"/>
              </a:solidFill>
              <a:latin typeface="Harrington" pitchFamily="82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643438" y="6072206"/>
            <a:ext cx="3821880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ES" sz="20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Harrington" pitchFamily="82" charset="0"/>
              </a:rPr>
              <a:t>Francisco del Olmo-Jazmín</a:t>
            </a:r>
            <a:endParaRPr lang="es-ES" sz="20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Harrington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714876" y="785794"/>
            <a:ext cx="44291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ysClr val="windowText" lastClr="000000"/>
                </a:solidFill>
                <a:latin typeface="Harrington" pitchFamily="82" charset="0"/>
              </a:rPr>
              <a:t>para 2-4 personas)</a:t>
            </a:r>
          </a:p>
          <a:p>
            <a:r>
              <a:rPr lang="es-ES" sz="1600" b="1" dirty="0" smtClean="0">
                <a:solidFill>
                  <a:sysClr val="windowText" lastClr="000000"/>
                </a:solidFill>
                <a:latin typeface="Harrington" pitchFamily="82" charset="0"/>
              </a:rPr>
              <a:t>2 huevos duros</a:t>
            </a:r>
          </a:p>
          <a:p>
            <a:r>
              <a:rPr lang="es-ES" sz="1600" b="1" dirty="0" smtClean="0">
                <a:solidFill>
                  <a:sysClr val="windowText" lastClr="000000"/>
                </a:solidFill>
                <a:latin typeface="Harrington" pitchFamily="82" charset="0"/>
              </a:rPr>
              <a:t>500 gramos de tomates rojos bien maduros</a:t>
            </a:r>
          </a:p>
          <a:p>
            <a:r>
              <a:rPr lang="es-ES" sz="1600" b="1" dirty="0" smtClean="0">
                <a:solidFill>
                  <a:sysClr val="windowText" lastClr="000000"/>
                </a:solidFill>
                <a:latin typeface="Harrington" pitchFamily="82" charset="0"/>
              </a:rPr>
              <a:t>100 gramos de pan duro (de 1 o 2 días de atraso)</a:t>
            </a:r>
          </a:p>
          <a:p>
            <a:r>
              <a:rPr lang="es-ES" sz="1600" b="1" dirty="0" smtClean="0">
                <a:solidFill>
                  <a:sysClr val="windowText" lastClr="000000"/>
                </a:solidFill>
                <a:latin typeface="Harrington" pitchFamily="82" charset="0"/>
              </a:rPr>
              <a:t>100 ml de aceite de oliva virgen extra</a:t>
            </a:r>
          </a:p>
          <a:p>
            <a:r>
              <a:rPr lang="es-ES" sz="1600" b="1" dirty="0" smtClean="0">
                <a:solidFill>
                  <a:sysClr val="windowText" lastClr="000000"/>
                </a:solidFill>
                <a:latin typeface="Harrington" pitchFamily="82" charset="0"/>
              </a:rPr>
              <a:t>1 diente de ajo </a:t>
            </a:r>
          </a:p>
          <a:p>
            <a:r>
              <a:rPr lang="es-ES" sz="1600" b="1" dirty="0" smtClean="0">
                <a:solidFill>
                  <a:sysClr val="windowText" lastClr="000000"/>
                </a:solidFill>
                <a:latin typeface="Harrington" pitchFamily="82" charset="0"/>
              </a:rPr>
              <a:t>Sal</a:t>
            </a:r>
          </a:p>
          <a:p>
            <a:r>
              <a:rPr lang="es-ES" sz="1600" b="1" dirty="0" smtClean="0">
                <a:solidFill>
                  <a:sysClr val="windowText" lastClr="000000"/>
                </a:solidFill>
                <a:latin typeface="Harrington" pitchFamily="82" charset="0"/>
              </a:rPr>
              <a:t>Agua y hielo (solo para pelar los tomates)</a:t>
            </a:r>
          </a:p>
          <a:p>
            <a:endParaRPr lang="es-ES" sz="1600" b="1" dirty="0" smtClean="0">
              <a:solidFill>
                <a:sysClr val="windowText" lastClr="000000"/>
              </a:solidFill>
              <a:latin typeface="Garamond" pitchFamily="18" charset="0"/>
            </a:endParaRPr>
          </a:p>
          <a:p>
            <a:endParaRPr lang="es-ES" sz="1600" dirty="0"/>
          </a:p>
        </p:txBody>
      </p:sp>
      <p:sp>
        <p:nvSpPr>
          <p:cNvPr id="13" name="12 CuadroTexto"/>
          <p:cNvSpPr txBox="1"/>
          <p:nvPr/>
        </p:nvSpPr>
        <p:spPr>
          <a:xfrm>
            <a:off x="4786314" y="3143248"/>
            <a:ext cx="400052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1600" b="1" u="sng" dirty="0" smtClean="0">
                <a:solidFill>
                  <a:schemeClr val="bg1"/>
                </a:solidFill>
                <a:latin typeface="Harrington" pitchFamily="82" charset="0"/>
              </a:rPr>
              <a:t>Preparación</a:t>
            </a:r>
          </a:p>
          <a:p>
            <a:pPr fontAlgn="base"/>
            <a:r>
              <a:rPr lang="es-ES" sz="1600" b="1" dirty="0" smtClean="0">
                <a:solidFill>
                  <a:schemeClr val="bg1"/>
                </a:solidFill>
                <a:latin typeface="Harrington" pitchFamily="82" charset="0"/>
              </a:rPr>
              <a:t>Pelar y picar los tomates sobre un barreño u otro recipiente, pelar y picar menudamente los ajos y añadir a los tomates. Incorporar, pan, aceite, una de las yemas, el vinagre y la sal.</a:t>
            </a:r>
          </a:p>
          <a:p>
            <a:pPr fontAlgn="base"/>
            <a:r>
              <a:rPr lang="es-ES" sz="1600" b="1" dirty="0" smtClean="0">
                <a:solidFill>
                  <a:schemeClr val="bg1"/>
                </a:solidFill>
                <a:latin typeface="Harrington" pitchFamily="82" charset="0"/>
              </a:rPr>
              <a:t>Triturar todo el contenido hasta conseguir una pasta espesa. Pasar por “chino” o pasa purés sobre cazuelita de barro.</a:t>
            </a:r>
          </a:p>
          <a:p>
            <a:pPr fontAlgn="base"/>
            <a:r>
              <a:rPr lang="es-ES" sz="1600" b="1" dirty="0" smtClean="0">
                <a:solidFill>
                  <a:schemeClr val="bg1"/>
                </a:solidFill>
                <a:latin typeface="Harrington" pitchFamily="82" charset="0"/>
              </a:rPr>
              <a:t>se le pican los dos huevos duros y jamón</a:t>
            </a:r>
          </a:p>
          <a:p>
            <a:pPr fontAlgn="base"/>
            <a:endParaRPr lang="es-ES" sz="1600" b="1" dirty="0" smtClean="0">
              <a:solidFill>
                <a:sysClr val="windowText" lastClr="000000"/>
              </a:solidFill>
              <a:latin typeface="Harrington" pitchFamily="82" charset="0"/>
            </a:endParaRPr>
          </a:p>
          <a:p>
            <a:pPr fontAlgn="base"/>
            <a:endParaRPr lang="es-ES" sz="1600" b="1" dirty="0" smtClean="0">
              <a:solidFill>
                <a:sysClr val="windowText" lastClr="000000"/>
              </a:solidFill>
              <a:latin typeface="Harrington" pitchFamily="82" charset="0"/>
            </a:endParaRPr>
          </a:p>
          <a:p>
            <a:endParaRPr lang="es-ES" sz="1600" dirty="0"/>
          </a:p>
        </p:txBody>
      </p:sp>
      <p:sp>
        <p:nvSpPr>
          <p:cNvPr id="19" name="18 CuadroTexto"/>
          <p:cNvSpPr txBox="1"/>
          <p:nvPr/>
        </p:nvSpPr>
        <p:spPr>
          <a:xfrm>
            <a:off x="285720" y="4714884"/>
            <a:ext cx="421484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latin typeface="Harrington" pitchFamily="82" charset="0"/>
              </a:rPr>
              <a:t>Con estos ingredientes obtenemos medio litro de salmorejo. Dependiendo del uso que le demos nos servirán para más o menos personas, si es solo una tapa o aperitivo comerán cuatro o más personas, si es como un primer plato tendrás dos raciones bien despachadas </a:t>
            </a:r>
          </a:p>
          <a:p>
            <a:r>
              <a:rPr lang="es-ES" sz="1600" b="1" dirty="0" smtClean="0">
                <a:solidFill>
                  <a:schemeClr val="bg1"/>
                </a:solidFill>
                <a:latin typeface="Harrington" pitchFamily="82" charset="0"/>
              </a:rPr>
              <a:t>                                                      </a:t>
            </a:r>
          </a:p>
          <a:p>
            <a:endParaRPr lang="es-ES" sz="16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endParaRPr lang="es-ES" sz="1600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50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ociendo España -córdo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Conociendo España -córdoba</Template>
  <TotalTime>0</TotalTime>
  <Words>337</Words>
  <Application>Microsoft Office PowerPoint</Application>
  <PresentationFormat>Presentación en pantalla (4:3)</PresentationFormat>
  <Paragraphs>80</Paragraphs>
  <Slides>60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Conociendo España -córdoba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2012-05-15T21:22:33Z</dcterms:created>
  <dcterms:modified xsi:type="dcterms:W3CDTF">2012-05-15T21:24:28Z</dcterms:modified>
</cp:coreProperties>
</file>