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3" r:id="rId3"/>
    <p:sldId id="34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4" r:id="rId9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J4eYAQ2oQZchw+sBxKUKg==" hashData="eUBRzzA06ETIssN+dAS/An7ei8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23" d="100"/>
          <a:sy n="23" d="100"/>
        </p:scale>
        <p:origin x="-126" y="-201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3341870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2488132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206910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1356534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805063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118880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4071742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82970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3243653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249513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21230063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F37AF2-99DF-492F-BA56-1E32F01E43F2}" type="datetimeFigureOut">
              <a:rPr lang="es-CO" smtClean="0"/>
              <a:pPr/>
              <a:t>11/05/2016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E8F4FA-5A48-4C96-84C1-BB4D26084C15}" type="slidenum">
              <a:rPr lang="es-CO" smtClean="0"/>
              <a:pPr/>
              <a:t>‹Nº›</a:t>
            </a:fld>
            <a:endParaRPr lang="es-CO"/>
          </a:p>
        </p:txBody>
      </p:sp>
    </p:spTree>
    <p:extLst>
      <p:ext uri="{BB962C8B-B14F-4D97-AF65-F5344CB8AC3E}">
        <p14:creationId xmlns:p14="http://schemas.microsoft.com/office/powerpoint/2010/main" xmlns="" val="2719217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microsoft.com/office/2007/relationships/media" Target="../media/media1.wav"/><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hyperlink" Target="https://vk.com/mispps" TargetMode="External"/><Relationship Id="rId3" Type="http://schemas.openxmlformats.org/officeDocument/2006/relationships/image" Target="../media/image94.png"/><Relationship Id="rId7" Type="http://schemas.openxmlformats.org/officeDocument/2006/relationships/hyperlink" Target="https://www.facebook.com/mispps" TargetMode="External"/><Relationship Id="rId12" Type="http://schemas.openxmlformats.org/officeDocument/2006/relationships/image" Target="../media/image9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6.png"/><Relationship Id="rId11" Type="http://schemas.openxmlformats.org/officeDocument/2006/relationships/hyperlink" Target="https://plus.google.com/+Mispps/" TargetMode="External"/><Relationship Id="rId5" Type="http://schemas.openxmlformats.org/officeDocument/2006/relationships/image" Target="../media/image95.png"/><Relationship Id="rId10" Type="http://schemas.openxmlformats.org/officeDocument/2006/relationships/image" Target="../media/image9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4" cstate="print"/>
          <a:stretch>
            <a:fillRect/>
          </a:stretch>
        </p:blipFill>
        <p:spPr>
          <a:xfrm>
            <a:off x="1313462" y="670434"/>
            <a:ext cx="2361392" cy="1313641"/>
          </a:xfrm>
          <a:prstGeom prst="rect">
            <a:avLst/>
          </a:prstGeom>
        </p:spPr>
      </p:pic>
      <p:pic>
        <p:nvPicPr>
          <p:cNvPr id="7" name="Imagen 6"/>
          <p:cNvPicPr>
            <a:picLocks noChangeAspect="1"/>
          </p:cNvPicPr>
          <p:nvPr/>
        </p:nvPicPr>
        <p:blipFill>
          <a:blip r:embed="rId5" cstate="print"/>
          <a:stretch>
            <a:fillRect/>
          </a:stretch>
        </p:blipFill>
        <p:spPr>
          <a:xfrm>
            <a:off x="9699505" y="670434"/>
            <a:ext cx="1204283" cy="1506659"/>
          </a:xfrm>
          <a:prstGeom prst="rect">
            <a:avLst/>
          </a:prstGeom>
        </p:spPr>
      </p:pic>
      <p:pic>
        <p:nvPicPr>
          <p:cNvPr id="8" name="Imagen 7"/>
          <p:cNvPicPr>
            <a:picLocks noChangeAspect="1"/>
          </p:cNvPicPr>
          <p:nvPr/>
        </p:nvPicPr>
        <p:blipFill>
          <a:blip r:embed="rId6" cstate="print"/>
          <a:stretch>
            <a:fillRect/>
          </a:stretch>
        </p:blipFill>
        <p:spPr>
          <a:xfrm>
            <a:off x="1249348" y="4761781"/>
            <a:ext cx="1244810" cy="1467119"/>
          </a:xfrm>
          <a:prstGeom prst="rect">
            <a:avLst/>
          </a:prstGeom>
        </p:spPr>
      </p:pic>
      <p:pic>
        <p:nvPicPr>
          <p:cNvPr id="9" name="Imagen 8"/>
          <p:cNvPicPr>
            <a:picLocks noChangeAspect="1"/>
          </p:cNvPicPr>
          <p:nvPr/>
        </p:nvPicPr>
        <p:blipFill>
          <a:blip r:embed="rId7" cstate="print"/>
          <a:stretch>
            <a:fillRect/>
          </a:stretch>
        </p:blipFill>
        <p:spPr>
          <a:xfrm>
            <a:off x="9018557" y="4982742"/>
            <a:ext cx="1885231" cy="1246158"/>
          </a:xfrm>
          <a:prstGeom prst="rect">
            <a:avLst/>
          </a:prstGeom>
        </p:spPr>
      </p:pic>
      <p:pic>
        <p:nvPicPr>
          <p:cNvPr id="10" name="Imagen 9"/>
          <p:cNvPicPr>
            <a:picLocks noChangeAspect="1"/>
          </p:cNvPicPr>
          <p:nvPr/>
        </p:nvPicPr>
        <p:blipFill>
          <a:blip r:embed="rId8" cstate="print"/>
          <a:stretch>
            <a:fillRect/>
          </a:stretch>
        </p:blipFill>
        <p:spPr>
          <a:xfrm>
            <a:off x="5046857" y="4925053"/>
            <a:ext cx="2098286" cy="1361536"/>
          </a:xfrm>
          <a:prstGeom prst="rect">
            <a:avLst/>
          </a:prstGeom>
        </p:spPr>
      </p:pic>
      <p:sp>
        <p:nvSpPr>
          <p:cNvPr id="11" name="CuadroTexto 10"/>
          <p:cNvSpPr txBox="1"/>
          <p:nvPr/>
        </p:nvSpPr>
        <p:spPr>
          <a:xfrm>
            <a:off x="4106173" y="2775691"/>
            <a:ext cx="3979654" cy="1754326"/>
          </a:xfrm>
          <a:prstGeom prst="rect">
            <a:avLst/>
          </a:prstGeom>
          <a:noFill/>
        </p:spPr>
        <p:txBody>
          <a:bodyPr wrap="square" rtlCol="0">
            <a:spAutoFit/>
          </a:bodyPr>
          <a:lstStyle/>
          <a:p>
            <a:pPr algn="ctr"/>
            <a:r>
              <a:rPr lang="es-CO" b="1" i="1" dirty="0" smtClean="0">
                <a:solidFill>
                  <a:schemeClr val="accent4"/>
                </a:solidFill>
              </a:rPr>
              <a:t>C O L O M B I A  T I E R </a:t>
            </a:r>
            <a:r>
              <a:rPr lang="es-CO" b="1" i="1" dirty="0" err="1" smtClean="0">
                <a:solidFill>
                  <a:schemeClr val="accent4"/>
                </a:solidFill>
              </a:rPr>
              <a:t>R</a:t>
            </a:r>
            <a:r>
              <a:rPr lang="es-CO" b="1" i="1" dirty="0">
                <a:solidFill>
                  <a:schemeClr val="accent4"/>
                </a:solidFill>
              </a:rPr>
              <a:t> </a:t>
            </a:r>
            <a:r>
              <a:rPr lang="es-CO" b="1" i="1" dirty="0" smtClean="0">
                <a:solidFill>
                  <a:schemeClr val="accent4"/>
                </a:solidFill>
              </a:rPr>
              <a:t>A  Q U E R I D A</a:t>
            </a:r>
          </a:p>
          <a:p>
            <a:pPr algn="ctr"/>
            <a:r>
              <a:rPr lang="es-CO" b="1" i="1" dirty="0" smtClean="0">
                <a:solidFill>
                  <a:schemeClr val="accent4"/>
                </a:solidFill>
              </a:rPr>
              <a:t>Creación de:</a:t>
            </a:r>
          </a:p>
          <a:p>
            <a:pPr algn="ctr"/>
            <a:r>
              <a:rPr lang="es-CO" b="1" i="1" dirty="0" smtClean="0">
                <a:solidFill>
                  <a:schemeClr val="accent4"/>
                </a:solidFill>
              </a:rPr>
              <a:t>Jeremías Candelo Valencia</a:t>
            </a:r>
          </a:p>
          <a:p>
            <a:pPr algn="ctr"/>
            <a:r>
              <a:rPr lang="es-CO" b="1" i="1" dirty="0" smtClean="0">
                <a:solidFill>
                  <a:schemeClr val="accent5">
                    <a:lumMod val="75000"/>
                  </a:schemeClr>
                </a:solidFill>
              </a:rPr>
              <a:t>Para: Mis </a:t>
            </a:r>
            <a:r>
              <a:rPr lang="es-CO" b="1" i="1" dirty="0" err="1" smtClean="0">
                <a:solidFill>
                  <a:schemeClr val="accent5">
                    <a:lumMod val="75000"/>
                  </a:schemeClr>
                </a:solidFill>
              </a:rPr>
              <a:t>pps</a:t>
            </a:r>
            <a:r>
              <a:rPr lang="es-CO" b="1" i="1" dirty="0" smtClean="0">
                <a:solidFill>
                  <a:schemeClr val="accent5">
                    <a:lumMod val="75000"/>
                  </a:schemeClr>
                </a:solidFill>
              </a:rPr>
              <a:t> </a:t>
            </a:r>
          </a:p>
          <a:p>
            <a:pPr algn="ctr"/>
            <a:r>
              <a:rPr lang="es-CO" b="1" i="1" dirty="0" smtClean="0">
                <a:solidFill>
                  <a:schemeClr val="accent5">
                    <a:lumMod val="75000"/>
                  </a:schemeClr>
                </a:solidFill>
              </a:rPr>
              <a:t>Música: Colombia Tierra Querida</a:t>
            </a:r>
          </a:p>
          <a:p>
            <a:pPr algn="ctr"/>
            <a:r>
              <a:rPr lang="es-CO" b="1" i="1" dirty="0" smtClean="0">
                <a:solidFill>
                  <a:srgbClr val="FF0000"/>
                </a:solidFill>
              </a:rPr>
              <a:t>Autor: Lucho Bermúdez </a:t>
            </a:r>
            <a:endParaRPr lang="es-CO" b="1" i="1" dirty="0">
              <a:solidFill>
                <a:srgbClr val="FF0000"/>
              </a:solidFill>
            </a:endParaRPr>
          </a:p>
        </p:txBody>
      </p:sp>
      <p:pic>
        <p:nvPicPr>
          <p:cNvPr id="12" name="Imagen 11"/>
          <p:cNvPicPr>
            <a:picLocks noChangeAspect="1"/>
          </p:cNvPicPr>
          <p:nvPr/>
        </p:nvPicPr>
        <p:blipFill>
          <a:blip r:embed="rId9" cstate="print"/>
          <a:stretch>
            <a:fillRect/>
          </a:stretch>
        </p:blipFill>
        <p:spPr>
          <a:xfrm>
            <a:off x="4988316" y="670434"/>
            <a:ext cx="2063780" cy="1434823"/>
          </a:xfrm>
          <a:prstGeom prst="rect">
            <a:avLst/>
          </a:prstGeom>
        </p:spPr>
      </p:pic>
      <p:pic>
        <p:nvPicPr>
          <p:cNvPr id="2" name="COLOMBIA_TIERRA_QUERIDA_ORIGINAL_">
            <a:hlinkClick r:id="" action="ppaction://media"/>
          </p:cNvPr>
          <p:cNvPicPr>
            <a:picLocks noChangeAspect="1"/>
          </p:cNvPicPr>
          <p:nvPr>
            <a:audioFile r:link="rId1"/>
            <p:extLst>
              <p:ext uri="{DAA4B4D4-6D71-4841-9C94-3DE7FCFB9230}">
                <p14:media xmlns:p14="http://schemas.microsoft.com/office/powerpoint/2010/main" xmlns="" r:embed="rId10"/>
              </p:ext>
            </p:extLst>
          </p:nvPr>
        </p:nvPicPr>
        <p:blipFill>
          <a:blip r:embed="rId11"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81561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2" name="CuadroTexto 1"/>
          <p:cNvSpPr txBox="1"/>
          <p:nvPr/>
        </p:nvSpPr>
        <p:spPr>
          <a:xfrm>
            <a:off x="1552755" y="879894"/>
            <a:ext cx="9161253" cy="5324535"/>
          </a:xfrm>
          <a:prstGeom prst="rect">
            <a:avLst/>
          </a:prstGeom>
          <a:noFill/>
        </p:spPr>
        <p:txBody>
          <a:bodyPr wrap="square" rtlCol="0">
            <a:spAutoFit/>
          </a:bodyPr>
          <a:lstStyle/>
          <a:p>
            <a:pPr algn="ctr"/>
            <a:r>
              <a:rPr lang="es-CO" sz="2000" b="1" i="1" dirty="0" smtClean="0"/>
              <a:t>La República de Colombia</a:t>
            </a:r>
            <a:r>
              <a:rPr lang="es-CO" sz="2000" i="1" dirty="0" smtClean="0"/>
              <a:t>, está situado en la región noroccidental de América del Sur. Constituido en un estado unitario, social y democrático de derecho cuya forma de gobierno es presidencialista. Está organizada políticamente en 32 departamentos descentralizados y el Distrito capital de Bogotá, sede del gobierno nacional. Es la única nación de América del Sur que tiene costas en el océano Pacífico y acceso al Atlántico a través del mar Caribe, en los que posee diversas islas como el archipiélago de San Andrés, Providencia y Santa Catalina. Es la cuarta nación en extensión territorial de América del Sur y, con alrededor de 47 millones de habitantes, la tercera en población en América Latina. Es la tercera nación del mundo con mayor cantidad de hispanohablantes. Colombia posee una población multicultural, en regiones y etnias. Su población es, en su mayoría, resultado del mestizaje entre europeos, indígenas y africanos, con minorías de indígenas y </a:t>
            </a:r>
            <a:r>
              <a:rPr lang="es-CO" sz="2000" i="1" dirty="0" err="1" smtClean="0"/>
              <a:t>afrodescendientes</a:t>
            </a:r>
            <a:r>
              <a:rPr lang="es-CO" sz="2000" i="1" dirty="0" smtClean="0"/>
              <a:t>. La denominación de Colombia proviene del nombre del explorador Italiano del siglo XV Cristóbal Colón. Fue adoptado el 15 de febrero de 1819, durante el Congreso de Angostura, para denominar al nuevo Estado que para esos entonces comprendía a los territorios de la Nueva Granada, Quito y la Capitanía General de Venezuela. El nombre fue propuesto por Simón Bolívar en la Carta de Jamaica</a:t>
            </a:r>
            <a:endParaRPr lang="es-CO" sz="2000" i="1" dirty="0"/>
          </a:p>
        </p:txBody>
      </p:sp>
    </p:spTree>
    <p:extLst>
      <p:ext uri="{BB962C8B-B14F-4D97-AF65-F5344CB8AC3E}">
        <p14:creationId xmlns:p14="http://schemas.microsoft.com/office/powerpoint/2010/main" xmlns="" val="32640812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91464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73844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52108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181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24408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2809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49555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52088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67992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929210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1122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294189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829439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31367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300990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3176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45522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638478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195155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674181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293883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17903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95053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74414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41607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44225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57240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2296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953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53182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30782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16666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508164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409102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75661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72597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55529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508474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77208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904445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61404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70447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62826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804328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535919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32254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920560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44419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75661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018163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16447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9848073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56590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05380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14131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180281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00881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490309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40922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808456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70560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08348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721561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91682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55752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823359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4958608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30336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929629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52338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876823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81033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2432353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0" cy="6667500"/>
          </a:xfrm>
          <a:prstGeom prst="rect">
            <a:avLst/>
          </a:prstGeom>
        </p:spPr>
      </p:pic>
    </p:spTree>
    <p:extLst>
      <p:ext uri="{BB962C8B-B14F-4D97-AF65-F5344CB8AC3E}">
        <p14:creationId xmlns:p14="http://schemas.microsoft.com/office/powerpoint/2010/main" xmlns="" val="216936181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6905714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717691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9819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5258820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9625612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973168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8703522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799402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2777180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146374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8560161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68</TotalTime>
  <Words>298</Words>
  <Application>Microsoft Office PowerPoint</Application>
  <PresentationFormat>Personalizado</PresentationFormat>
  <Paragraphs>9</Paragraphs>
  <Slides>88</Slides>
  <Notes>0</Notes>
  <HiddenSlides>0</HiddenSlides>
  <MMClips>1</MMClips>
  <ScaleCrop>false</ScaleCrop>
  <HeadingPairs>
    <vt:vector size="4" baseType="variant">
      <vt:variant>
        <vt:lpstr>Tema</vt:lpstr>
      </vt:variant>
      <vt:variant>
        <vt:i4>2</vt:i4>
      </vt:variant>
      <vt:variant>
        <vt:lpstr>Títulos de diapositiva</vt:lpstr>
      </vt:variant>
      <vt:variant>
        <vt:i4>88</vt:i4>
      </vt:variant>
    </vt:vector>
  </HeadingPairs>
  <TitlesOfParts>
    <vt:vector size="9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2016-05-10T18:22:38Z</dcterms:created>
  <dcterms:modified xsi:type="dcterms:W3CDTF">2016-05-10T23:48:48Z</dcterms:modified>
</cp:coreProperties>
</file>