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3" r:id="rId77"/>
    <p:sldId id="334" r:id="rId78"/>
    <p:sldId id="335" r:id="rId79"/>
    <p:sldId id="336" r:id="rId80"/>
    <p:sldId id="337" r:id="rId81"/>
    <p:sldId id="338" r:id="rId82"/>
    <p:sldId id="339" r:id="rId83"/>
    <p:sldId id="340"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YA5dOdEsM5M0iYDejpR5Q==" hashData="yEfapMktKyzIFDV0M+zDX3aHo6M="/>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44" d="100"/>
          <a:sy n="44" d="100"/>
        </p:scale>
        <p:origin x="-126" y="-151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1531926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3120132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1129365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3744506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1872072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183677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3907856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408969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680672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2776294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3A1D254-8114-499B-B745-B5CA3E2FFF4F}" type="datetimeFigureOut">
              <a:rPr lang="es-CO" smtClean="0"/>
              <a:pPr/>
              <a:t>20/01/2018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2678120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A1D254-8114-499B-B745-B5CA3E2FFF4F}" type="datetimeFigureOut">
              <a:rPr lang="es-CO" smtClean="0"/>
              <a:pPr/>
              <a:t>20/01/2018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E472D1-C97E-4D15-B0F4-A3C06F6AB157}" type="slidenum">
              <a:rPr lang="es-CO" smtClean="0"/>
              <a:pPr/>
              <a:t>‹Nº›</a:t>
            </a:fld>
            <a:endParaRPr lang="es-CO"/>
          </a:p>
        </p:txBody>
      </p:sp>
    </p:spTree>
    <p:extLst>
      <p:ext uri="{BB962C8B-B14F-4D97-AF65-F5344CB8AC3E}">
        <p14:creationId xmlns:p14="http://schemas.microsoft.com/office/powerpoint/2010/main" xmlns="" val="22709086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771525" y="507920"/>
            <a:ext cx="10648950" cy="5632311"/>
          </a:xfrm>
          <a:prstGeom prst="rect">
            <a:avLst/>
          </a:prstGeom>
        </p:spPr>
        <p:txBody>
          <a:bodyPr wrap="square">
            <a:spAutoFit/>
          </a:bodyPr>
          <a:lstStyle/>
          <a:p>
            <a:pPr algn="ctr"/>
            <a:r>
              <a:rPr lang="es-CO" b="1" i="1" dirty="0"/>
              <a:t>Colmar</a:t>
            </a:r>
            <a:r>
              <a:rPr lang="es-CO" i="1" dirty="0"/>
              <a:t> está situada en la región de la Alsacia, en el límite con Alemania, y es la capital del departamento del Alto Rin. Por su proximidad con tierras germanas y su historia, la estética de este precioso pueblo es muy similar a la de muchas localidades alemanas, con grandes casas de estilo medieval y entramado de madera visto.</a:t>
            </a:r>
          </a:p>
          <a:p>
            <a:pPr algn="ctr"/>
            <a:r>
              <a:rPr lang="es-CO" i="1" dirty="0"/>
              <a:t>Por su ubicación geográfica, a orillas del Rin, la zona estuvo ocupada desde la prehistoria, aunque fue el pueblo bárbaro de los francos, la tribu antigua que se asentó por más tiempo en la región. En el siglo VIII pasa a formar parte del imperio Carolingio y comienza su desarrollo hasta convertirse en Ciudad Imperial en el siglo XIII y pasando a formar parte de la región de la Alsacia en el siglo XIV.</a:t>
            </a:r>
          </a:p>
          <a:p>
            <a:pPr algn="ctr"/>
            <a:r>
              <a:rPr lang="es-CO" i="1" dirty="0"/>
              <a:t>Colmar (Francia) - </a:t>
            </a:r>
            <a:r>
              <a:rPr lang="es-CO" i="1" dirty="0" smtClean="0"/>
              <a:t>Barrio-Venecia- Durante </a:t>
            </a:r>
            <a:r>
              <a:rPr lang="es-CO" i="1" dirty="0"/>
              <a:t>la Edad Moderna irrumpe en Colmar el luteranismo y entre 1618 y 1648 tiene lugar a Guerra de los Treinta Años, tras la cual, la soberanía de la Alsacia pasa a Francia hasta que tras la Guerra Franco-Prusiana, en 1870, Alemania recupera el control de la región. No será hasta el final de la I Guerra Mundial, cuando Francia recupere definitivamente el dominio sobre Colmar.</a:t>
            </a:r>
          </a:p>
          <a:p>
            <a:pPr algn="ctr"/>
            <a:r>
              <a:rPr lang="es-CO" i="1" dirty="0"/>
              <a:t>Algunos de los rincones más visitados de esta localidad </a:t>
            </a:r>
            <a:r>
              <a:rPr lang="es-CO" i="1" dirty="0" smtClean="0"/>
              <a:t>es </a:t>
            </a:r>
            <a:r>
              <a:rPr lang="es-CO" i="1" dirty="0"/>
              <a:t>el barrio que se ubica a orillas del río </a:t>
            </a:r>
            <a:r>
              <a:rPr lang="es-CO" i="1" dirty="0" err="1"/>
              <a:t>Launch</a:t>
            </a:r>
            <a:r>
              <a:rPr lang="es-CO" i="1" dirty="0"/>
              <a:t>, cuyas casitas de estilo gótico se ordenan en torno a canales transitables, que recuerdan a los de Venecia.</a:t>
            </a:r>
          </a:p>
          <a:p>
            <a:pPr algn="ctr"/>
            <a:r>
              <a:rPr lang="es-CO" i="1" dirty="0" smtClean="0"/>
              <a:t>Otros </a:t>
            </a:r>
            <a:r>
              <a:rPr lang="es-CO" i="1" dirty="0"/>
              <a:t>dos barrios reseñables son el de los pescadores, formado por pintorescas casitas de madera y el de los curtidores, con entramados de madera sobre fondo blanco. Estos oficios fueron los dos más desempeñados en Colmar.  Hoy en día, la localidad vive mayoritariamente del sector turístico</a:t>
            </a:r>
            <a:r>
              <a:rPr lang="es-CO" i="1" dirty="0" smtClean="0"/>
              <a:t>. </a:t>
            </a:r>
          </a:p>
          <a:p>
            <a:pPr algn="ctr"/>
            <a:r>
              <a:rPr lang="es-CO" i="1" dirty="0" smtClean="0"/>
              <a:t>Entre </a:t>
            </a:r>
            <a:r>
              <a:rPr lang="es-CO" i="1" dirty="0"/>
              <a:t>los edificios más significativos de Colmar </a:t>
            </a:r>
            <a:r>
              <a:rPr lang="es-CO" i="1" dirty="0" smtClean="0"/>
              <a:t>se destacan: </a:t>
            </a:r>
            <a:r>
              <a:rPr lang="es-CO" i="1" dirty="0"/>
              <a:t>la Casa de las Cabezas; la renacentista Casa </a:t>
            </a:r>
            <a:r>
              <a:rPr lang="es-CO" i="1" dirty="0" err="1"/>
              <a:t>Pfister</a:t>
            </a:r>
            <a:r>
              <a:rPr lang="es-CO" i="1" dirty="0"/>
              <a:t>, decorada con frescos; la Casa </a:t>
            </a:r>
            <a:r>
              <a:rPr lang="es-CO" i="1" dirty="0" err="1"/>
              <a:t>Koifhus</a:t>
            </a:r>
            <a:r>
              <a:rPr lang="es-CO" i="1" dirty="0"/>
              <a:t> o Casa </a:t>
            </a:r>
            <a:r>
              <a:rPr lang="es-CO" i="1" dirty="0" err="1"/>
              <a:t>Adolfo.Colmar</a:t>
            </a:r>
            <a:r>
              <a:rPr lang="es-CO" i="1" dirty="0"/>
              <a:t> (Francia) - </a:t>
            </a:r>
            <a:r>
              <a:rPr lang="es-CO" i="1" dirty="0" smtClean="0"/>
              <a:t>Casa-</a:t>
            </a:r>
            <a:r>
              <a:rPr lang="es-CO" i="1" dirty="0" err="1" smtClean="0"/>
              <a:t>Pfister</a:t>
            </a:r>
            <a:r>
              <a:rPr lang="es-CO" i="1" dirty="0"/>
              <a:t>.</a:t>
            </a:r>
          </a:p>
          <a:p>
            <a:pPr algn="ctr"/>
            <a:r>
              <a:rPr lang="es-CO" i="1" dirty="0"/>
              <a:t>En cuanto a la arquitectura religiosa, </a:t>
            </a:r>
            <a:r>
              <a:rPr lang="es-CO" i="1" dirty="0" smtClean="0"/>
              <a:t>se destacan: </a:t>
            </a:r>
            <a:r>
              <a:rPr lang="es-CO" i="1" dirty="0"/>
              <a:t>la Colegiata de San Martín, la Iglesia de San Mateo y el Convento de los Dominicos</a:t>
            </a:r>
            <a:r>
              <a:rPr lang="es-CO" i="1" dirty="0" smtClean="0"/>
              <a:t>.</a:t>
            </a:r>
            <a:endParaRPr lang="es-CO" i="1" dirty="0"/>
          </a:p>
        </p:txBody>
      </p:sp>
      <p:sp>
        <p:nvSpPr>
          <p:cNvPr id="4" name="CuadroTexto 3"/>
          <p:cNvSpPr txBox="1"/>
          <p:nvPr/>
        </p:nvSpPr>
        <p:spPr>
          <a:xfrm rot="904526">
            <a:off x="10777539" y="5863231"/>
            <a:ext cx="1500187"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La vie en Rose</a:t>
            </a:r>
            <a:endParaRPr lang="es-CO" sz="1000" b="1" i="1" dirty="0"/>
          </a:p>
        </p:txBody>
      </p:sp>
      <p:pic>
        <p:nvPicPr>
          <p:cNvPr id="5" name="La_Vie_En_Rose_-_Instrumental">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8491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12507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47074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27462201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69844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01794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6031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92501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8732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38486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09537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47474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94375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77346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44744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13910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11430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15980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723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59850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44175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50767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13950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02641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64910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74286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02953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283845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21695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07476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12352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61167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909957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40819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88885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4466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96563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1214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508796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23742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297226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54987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396494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78986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691613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24002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693922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050701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082861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169020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673986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645242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80722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64146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941370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79258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570064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752334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68687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43421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550874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800865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634685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945105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057097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900473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231050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795728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745493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761217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489855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475062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420068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221694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373392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630511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800253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878795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34460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367477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016805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287</TotalTime>
  <Words>410</Words>
  <Application>Microsoft Office PowerPoint</Application>
  <PresentationFormat>Personalizado</PresentationFormat>
  <Paragraphs>12</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2017-01-03T21:04:16Z</dcterms:created>
  <dcterms:modified xsi:type="dcterms:W3CDTF">2018-01-20T17:38:57Z</dcterms:modified>
</cp:coreProperties>
</file>