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27" r:id="rId3"/>
    <p:sldId id="452" r:id="rId4"/>
    <p:sldId id="466" r:id="rId5"/>
    <p:sldId id="484" r:id="rId6"/>
    <p:sldId id="518" r:id="rId7"/>
    <p:sldId id="500" r:id="rId8"/>
    <p:sldId id="499" r:id="rId9"/>
    <p:sldId id="462" r:id="rId10"/>
    <p:sldId id="453" r:id="rId11"/>
    <p:sldId id="515" r:id="rId12"/>
    <p:sldId id="514" r:id="rId13"/>
    <p:sldId id="473" r:id="rId14"/>
    <p:sldId id="464" r:id="rId15"/>
    <p:sldId id="471" r:id="rId16"/>
    <p:sldId id="513" r:id="rId17"/>
    <p:sldId id="509" r:id="rId18"/>
    <p:sldId id="517" r:id="rId19"/>
    <p:sldId id="505" r:id="rId20"/>
    <p:sldId id="460" r:id="rId21"/>
    <p:sldId id="511" r:id="rId22"/>
    <p:sldId id="459" r:id="rId23"/>
    <p:sldId id="495" r:id="rId24"/>
    <p:sldId id="516" r:id="rId25"/>
    <p:sldId id="474" r:id="rId26"/>
    <p:sldId id="510" r:id="rId27"/>
    <p:sldId id="461" r:id="rId28"/>
    <p:sldId id="478" r:id="rId29"/>
    <p:sldId id="469" r:id="rId30"/>
    <p:sldId id="472" r:id="rId31"/>
    <p:sldId id="508" r:id="rId32"/>
    <p:sldId id="454" r:id="rId33"/>
    <p:sldId id="475" r:id="rId34"/>
    <p:sldId id="451" r:id="rId35"/>
    <p:sldId id="479" r:id="rId36"/>
    <p:sldId id="456" r:id="rId37"/>
    <p:sldId id="492" r:id="rId38"/>
    <p:sldId id="493" r:id="rId39"/>
    <p:sldId id="496" r:id="rId40"/>
    <p:sldId id="497" r:id="rId41"/>
    <p:sldId id="504" r:id="rId42"/>
    <p:sldId id="498" r:id="rId43"/>
    <p:sldId id="501" r:id="rId44"/>
    <p:sldId id="457" r:id="rId45"/>
    <p:sldId id="507" r:id="rId46"/>
    <p:sldId id="494" r:id="rId47"/>
    <p:sldId id="470" r:id="rId48"/>
    <p:sldId id="477" r:id="rId49"/>
    <p:sldId id="480" r:id="rId50"/>
    <p:sldId id="503" r:id="rId51"/>
    <p:sldId id="485" r:id="rId52"/>
    <p:sldId id="476" r:id="rId53"/>
    <p:sldId id="491" r:id="rId54"/>
    <p:sldId id="512" r:id="rId55"/>
    <p:sldId id="396" r:id="rId56"/>
    <p:sldId id="519" r:id="rId57"/>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008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71" autoAdjust="0"/>
  </p:normalViewPr>
  <p:slideViewPr>
    <p:cSldViewPr>
      <p:cViewPr>
        <p:scale>
          <a:sx n="50" d="100"/>
          <a:sy n="50" d="100"/>
        </p:scale>
        <p:origin x="-1926" y="-846"/>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08/11/2019</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extLst>
      <p:ext uri="{BB962C8B-B14F-4D97-AF65-F5344CB8AC3E}">
        <p14:creationId xmlns="" xmlns:p14="http://schemas.microsoft.com/office/powerpoint/2010/main" val="3633704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08/11/2019</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7.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3.jpeg"/></Relationships>
</file>

<file path=ppt/slides/_rels/slide55.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0" y="0"/>
            <a:ext cx="92900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02906" y="1457334"/>
            <a:ext cx="6484244" cy="3943340"/>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Colegio</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de</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Bambú</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88335" y="5611366"/>
            <a:ext cx="2040922" cy="934064"/>
          </a:xfrm>
          <a:prstGeom prst="rect">
            <a:avLst/>
          </a:prstGeom>
          <a:noFill/>
        </p:spPr>
      </p:pic>
    </p:spTree>
  </p:cSld>
  <p:clrMapOvr>
    <a:masterClrMapping/>
  </p:clrMapOvr>
  <p:transition spd="slow" advTm="10000">
    <p:random/>
    <p:sndAc>
      <p:stSnd>
        <p:snd r:embed="rId2" name="09-henry_mancicni_and_his_orchestra-raindrops_keep_fallin_on_my_he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4" presetClass="exit" presetSubtype="32" fill="hold" nodeType="withEffect">
                                  <p:stCondLst>
                                    <p:cond delay="0"/>
                                  </p:stCondLst>
                                  <p:childTnLst>
                                    <p:animEffect transition="out" filter="box(out)">
                                      <p:cBhvr>
                                        <p:cTn id="17" dur="3000"/>
                                        <p:tgtEl>
                                          <p:spTgt spid="25"/>
                                        </p:tgtEl>
                                      </p:cBhvr>
                                    </p:animEffect>
                                    <p:set>
                                      <p:cBhvr>
                                        <p:cTn id="18"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540568" y="1916832"/>
            <a:ext cx="8496945" cy="341632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i="1" cap="none" spc="50" dirty="0" smtClean="0">
                <a:ln w="11430"/>
                <a:effectLst>
                  <a:outerShdw blurRad="76200" dist="50800" dir="5400000" algn="tl" rotWithShape="0">
                    <a:srgbClr val="000000">
                      <a:alpha val="65000"/>
                    </a:srgbClr>
                  </a:outerShdw>
                </a:effectLst>
                <a:latin typeface="Comic Sans MS" pitchFamily="66" charset="0"/>
              </a:rPr>
              <a:t>Espectacular colegio construido íntegramente con materiales naturales y bambú.</a:t>
            </a:r>
            <a:endParaRPr lang="es-ES" sz="5400" b="1" cap="none" spc="50" dirty="0">
              <a:ln w="11430"/>
              <a:effectLst>
                <a:outerShdw blurRad="76200" dist="50800" dir="5400000" algn="tl" rotWithShape="0">
                  <a:srgbClr val="000000">
                    <a:alpha val="65000"/>
                  </a:srgbClr>
                </a:outerShdw>
              </a:effectLst>
            </a:endParaRPr>
          </a:p>
        </p:txBody>
      </p:sp>
      <p:pic>
        <p:nvPicPr>
          <p:cNvPr id="4" name="Picture 4" descr="pc12"/>
          <p:cNvPicPr>
            <a:picLocks noChangeAspect="1" noChangeArrowheads="1" noCrop="1"/>
          </p:cNvPicPr>
          <p:nvPr/>
        </p:nvPicPr>
        <p:blipFill>
          <a:blip r:embed="rId3"/>
          <a:srcRect/>
          <a:stretch>
            <a:fillRect/>
          </a:stretch>
        </p:blipFill>
        <p:spPr bwMode="auto">
          <a:xfrm>
            <a:off x="-3175" y="5886053"/>
            <a:ext cx="1158875" cy="919361"/>
          </a:xfrm>
          <a:prstGeom prst="rect">
            <a:avLst/>
          </a:prstGeom>
          <a:noFill/>
          <a:ln w="9525">
            <a:noFill/>
            <a:miter lim="800000"/>
            <a:headEnd/>
            <a:tailEnd/>
          </a:ln>
        </p:spPr>
      </p:pic>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2" presetClass="exit" presetSubtype="8" fill="hold"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0-ppt_w/2"/>
                                          </p:val>
                                        </p:tav>
                                      </p:tavLst>
                                    </p:anim>
                                    <p:anim calcmode="lin" valueType="num">
                                      <p:cBhvr additive="base">
                                        <p:cTn id="10" dur="5000"/>
                                        <p:tgtEl>
                                          <p:spTgt spid="5"/>
                                        </p:tgtEl>
                                        <p:attrNameLst>
                                          <p:attrName>ppt_y</p:attrName>
                                        </p:attrNameLst>
                                      </p:cBhvr>
                                      <p:tavLst>
                                        <p:tav tm="0">
                                          <p:val>
                                            <p:strVal val="ppt_y"/>
                                          </p:val>
                                        </p:tav>
                                        <p:tav tm="100000">
                                          <p:val>
                                            <p:strVal val="ppt_y"/>
                                          </p:val>
                                        </p:tav>
                                      </p:tavLst>
                                    </p:anim>
                                    <p:set>
                                      <p:cBhvr>
                                        <p:cTn id="11" dur="1" fill="hold">
                                          <p:stCondLst>
                                            <p:cond delay="4999"/>
                                          </p:stCondLst>
                                        </p:cTn>
                                        <p:tgtEl>
                                          <p:spTgt spid="5"/>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1+ppt_w/2"/>
                                          </p:val>
                                        </p:tav>
                                      </p:tavLst>
                                    </p:anim>
                                    <p:anim calcmode="lin" valueType="num">
                                      <p:cBhvr additive="base">
                                        <p:cTn id="14" dur="5000"/>
                                        <p:tgtEl>
                                          <p:spTgt spid="6"/>
                                        </p:tgtEl>
                                        <p:attrNameLst>
                                          <p:attrName>ppt_y</p:attrName>
                                        </p:attrNameLst>
                                      </p:cBhvr>
                                      <p:tavLst>
                                        <p:tav tm="0">
                                          <p:val>
                                            <p:strVal val="ppt_y"/>
                                          </p:val>
                                        </p:tav>
                                        <p:tav tm="100000">
                                          <p:val>
                                            <p:strVal val="ppt_y"/>
                                          </p:val>
                                        </p:tav>
                                      </p:tavLst>
                                    </p:anim>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6-94.jpg"/>
          <p:cNvPicPr>
            <a:picLocks noChangeAspect="1" noChangeArrowheads="1"/>
          </p:cNvPicPr>
          <p:nvPr/>
        </p:nvPicPr>
        <p:blipFill>
          <a:blip r:embed="rId2"/>
          <a:srcRect/>
          <a:stretch>
            <a:fillRect/>
          </a:stretch>
        </p:blipFill>
        <p:spPr bwMode="auto">
          <a:xfrm>
            <a:off x="0" y="-1"/>
            <a:ext cx="9290050"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7-89 (1).jpg"/>
          <p:cNvPicPr>
            <a:picLocks noChangeAspect="1" noChangeArrowheads="1"/>
          </p:cNvPicPr>
          <p:nvPr/>
        </p:nvPicPr>
        <p:blipFill>
          <a:blip r:embed="rId2"/>
          <a:srcRect/>
          <a:stretch>
            <a:fillRect/>
          </a:stretch>
        </p:blipFill>
        <p:spPr bwMode="auto">
          <a:xfrm>
            <a:off x="0" y="0"/>
            <a:ext cx="975073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716067" y="1643050"/>
            <a:ext cx="6180164" cy="3970318"/>
          </a:xfrm>
          <a:prstGeom prst="rect">
            <a:avLst/>
          </a:prstGeom>
        </p:spPr>
        <p:txBody>
          <a:bodyPr wrap="square">
            <a:spAutoFit/>
          </a:bodyPr>
          <a:lstStyle/>
          <a:p>
            <a:pPr algn="ctr"/>
            <a:r>
              <a:rPr lang="es-ES" sz="3600" b="1" i="1" dirty="0" smtClean="0">
                <a:effectLst>
                  <a:outerShdw blurRad="38100" dist="38100" dir="2700000" algn="tl">
                    <a:srgbClr val="000000">
                      <a:alpha val="43137"/>
                    </a:srgbClr>
                  </a:outerShdw>
                </a:effectLst>
              </a:rPr>
              <a:t>"La madera es un material con muy buenas cualidades estructurales, sostenible y </a:t>
            </a:r>
            <a:r>
              <a:rPr lang="es-ES" sz="3600" b="1" i="1" dirty="0" smtClean="0">
                <a:effectLst>
                  <a:outerShdw blurRad="38100" dist="38100" dir="2700000" algn="tl">
                    <a:srgbClr val="000000">
                      <a:alpha val="43137"/>
                    </a:srgbClr>
                  </a:outerShdw>
                </a:effectLst>
              </a:rPr>
              <a:t>respetuoso </a:t>
            </a:r>
            <a:r>
              <a:rPr lang="es-ES" sz="3600" b="1" i="1" dirty="0" smtClean="0">
                <a:effectLst>
                  <a:outerShdw blurRad="38100" dist="38100" dir="2700000" algn="tl">
                    <a:srgbClr val="000000">
                      <a:alpha val="43137"/>
                    </a:srgbClr>
                  </a:outerShdw>
                </a:effectLst>
              </a:rPr>
              <a:t>al medio ambiente que cada vez se utiliza más para construir incluso edificios en altura."</a:t>
            </a:r>
            <a:endParaRPr lang="es-ES" sz="3600" b="1" dirty="0">
              <a:effectLst>
                <a:outerShdw blurRad="38100" dist="38100" dir="2700000" algn="tl">
                  <a:srgbClr val="000000">
                    <a:alpha val="43137"/>
                  </a:srgbClr>
                </a:outerShdw>
              </a:effectLst>
            </a:endParaRPr>
          </a:p>
        </p:txBody>
      </p:sp>
      <p:pic>
        <p:nvPicPr>
          <p:cNvPr id="4" name="Picture 4" descr="pc12"/>
          <p:cNvPicPr>
            <a:picLocks noChangeAspect="1" noChangeArrowheads="1" noCrop="1"/>
          </p:cNvPicPr>
          <p:nvPr/>
        </p:nvPicPr>
        <p:blipFill>
          <a:blip r:embed="rId3"/>
          <a:srcRect/>
          <a:stretch>
            <a:fillRect/>
          </a:stretch>
        </p:blipFill>
        <p:spPr bwMode="auto">
          <a:xfrm>
            <a:off x="188640" y="5802615"/>
            <a:ext cx="1216025" cy="964699"/>
          </a:xfrm>
          <a:prstGeom prst="rect">
            <a:avLst/>
          </a:prstGeom>
          <a:noFill/>
          <a:ln w="9525">
            <a:noFill/>
            <a:miter lim="800000"/>
            <a:headEnd/>
            <a:tailEnd/>
          </a:ln>
        </p:spPr>
      </p:pic>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bambu-preservado-tratado-para-construccion-y-decoracion-D_NQ_NP_903043-MLM25689173305_062017-F.jpg"/>
          <p:cNvPicPr>
            <a:picLocks noChangeAspect="1" noChangeArrowheads="1"/>
          </p:cNvPicPr>
          <p:nvPr/>
        </p:nvPicPr>
        <p:blipFill>
          <a:blip r:embed="rId2"/>
          <a:srcRect/>
          <a:stretch>
            <a:fillRect/>
          </a:stretch>
        </p:blipFill>
        <p:spPr bwMode="auto">
          <a:xfrm>
            <a:off x="-284197" y="0"/>
            <a:ext cx="957424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Eduardo.jpg"/>
          <p:cNvPicPr>
            <a:picLocks noChangeAspect="1" noChangeArrowheads="1"/>
          </p:cNvPicPr>
          <p:nvPr/>
        </p:nvPicPr>
        <p:blipFill>
          <a:blip r:embed="rId2"/>
          <a:srcRect/>
          <a:stretch>
            <a:fillRect/>
          </a:stretch>
        </p:blipFill>
        <p:spPr bwMode="auto">
          <a:xfrm>
            <a:off x="0" y="0"/>
            <a:ext cx="10287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3-166.jpg"/>
          <p:cNvPicPr>
            <a:picLocks noChangeAspect="1" noChangeArrowheads="1"/>
          </p:cNvPicPr>
          <p:nvPr/>
        </p:nvPicPr>
        <p:blipFill>
          <a:blip r:embed="rId2"/>
          <a:srcRect/>
          <a:stretch>
            <a:fillRect/>
          </a:stretch>
        </p:blipFill>
        <p:spPr bwMode="auto">
          <a:xfrm>
            <a:off x="0" y="0"/>
            <a:ext cx="9290050" cy="696753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1588"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 name="Picture 4" descr="pc12"/>
          <p:cNvPicPr>
            <a:picLocks noChangeAspect="1" noChangeArrowheads="1" noCrop="1"/>
          </p:cNvPicPr>
          <p:nvPr/>
        </p:nvPicPr>
        <p:blipFill>
          <a:blip r:embed="rId3"/>
          <a:srcRect/>
          <a:stretch>
            <a:fillRect/>
          </a:stretch>
        </p:blipFill>
        <p:spPr bwMode="auto">
          <a:xfrm>
            <a:off x="188640" y="5802615"/>
            <a:ext cx="1216025" cy="964699"/>
          </a:xfrm>
          <a:prstGeom prst="rect">
            <a:avLst/>
          </a:prstGeom>
          <a:noFill/>
          <a:ln w="9525">
            <a:noFill/>
            <a:miter lim="800000"/>
            <a:headEnd/>
            <a:tailEnd/>
          </a:ln>
        </p:spPr>
      </p:pic>
      <p:sp>
        <p:nvSpPr>
          <p:cNvPr id="2" name="1 Rectángulo"/>
          <p:cNvSpPr/>
          <p:nvPr/>
        </p:nvSpPr>
        <p:spPr>
          <a:xfrm>
            <a:off x="1287439" y="2143116"/>
            <a:ext cx="6465916" cy="3539430"/>
          </a:xfrm>
          <a:prstGeom prst="rect">
            <a:avLst/>
          </a:prstGeom>
        </p:spPr>
        <p:txBody>
          <a:bodyPr wrap="square">
            <a:spAutoFit/>
          </a:bodyPr>
          <a:lstStyle/>
          <a:p>
            <a:pPr algn="ctr"/>
            <a:r>
              <a:rPr lang="es-ES" sz="3200" b="1" dirty="0" smtClean="0">
                <a:effectLst>
                  <a:outerShdw blurRad="38100" dist="38100" dir="2700000" algn="tl">
                    <a:srgbClr val="000000">
                      <a:alpha val="43137"/>
                    </a:srgbClr>
                  </a:outerShdw>
                </a:effectLst>
              </a:rPr>
              <a:t>La Panyaden International School se encuentra en Chiang Mai (Tailandia) y está construida íntegramente con cañas y tierra. Mostrar respeto por el entorno es uno de los principales objetivos de la educación que se imparte en su interior.</a:t>
            </a:r>
            <a:endParaRPr lang="es-ES" sz="3200" b="1" dirty="0">
              <a:effectLst>
                <a:outerShdw blurRad="38100" dist="38100" dir="2700000" algn="tl">
                  <a:srgbClr val="000000">
                    <a:alpha val="43137"/>
                  </a:srgbClr>
                </a:outerShdw>
              </a:effectLst>
            </a:endParaRPr>
          </a:p>
        </p:txBody>
      </p:sp>
      <p:sp>
        <p:nvSpPr>
          <p:cNvPr id="3"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50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mph" presetSubtype="0" nodeType="clickEffect">
                                  <p:stCondLst>
                                    <p:cond delay="0"/>
                                  </p:stCondLst>
                                  <p:childTnLst>
                                    <p:set>
                                      <p:cBhvr rctx="PPT">
                                        <p:cTn id="19" dur="indefinite"/>
                                        <p:tgtEl>
                                          <p:spTgt spid="6"/>
                                        </p:tgtEl>
                                        <p:attrNameLst>
                                          <p:attrName>style.opacity</p:attrName>
                                        </p:attrNameLst>
                                      </p:cBhvr>
                                      <p:to>
                                        <p:strVal val="0.5"/>
                                      </p:to>
                                    </p:set>
                                    <p:animEffect filter="image" prLst="opacity: 0.5">
                                      <p:cBhvr rctx="IE">
                                        <p:cTn id="20"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Jose Luis\Escritorio\Bamboo_Sports_Hall_Panyaden_School_(11).jpg"/>
          <p:cNvPicPr>
            <a:picLocks noChangeAspect="1" noChangeArrowheads="1"/>
          </p:cNvPicPr>
          <p:nvPr/>
        </p:nvPicPr>
        <p:blipFill>
          <a:blip r:embed="rId2"/>
          <a:srcRect/>
          <a:stretch>
            <a:fillRect/>
          </a:stretch>
        </p:blipFill>
        <p:spPr bwMode="auto">
          <a:xfrm>
            <a:off x="-4784791" y="-214338"/>
            <a:ext cx="15068550" cy="847725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Jose Luis\Escritorio\Bamboo_Sports_Hall_Panyaden_School_(1).jpg"/>
          <p:cNvPicPr>
            <a:picLocks noChangeAspect="1" noChangeArrowheads="1"/>
          </p:cNvPicPr>
          <p:nvPr/>
        </p:nvPicPr>
        <p:blipFill>
          <a:blip r:embed="rId2"/>
          <a:srcRect/>
          <a:stretch>
            <a:fillRect/>
          </a:stretch>
        </p:blipFill>
        <p:spPr bwMode="auto">
          <a:xfrm>
            <a:off x="-712825" y="0"/>
            <a:ext cx="1037022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7-89 (1).jpg"/>
          <p:cNvPicPr>
            <a:picLocks noChangeAspect="1" noChangeArrowheads="1"/>
          </p:cNvPicPr>
          <p:nvPr/>
        </p:nvPicPr>
        <p:blipFill>
          <a:blip r:embed="rId2"/>
          <a:srcRect/>
          <a:stretch>
            <a:fillRect/>
          </a:stretch>
        </p:blipFill>
        <p:spPr bwMode="auto">
          <a:xfrm>
            <a:off x="0" y="-1"/>
            <a:ext cx="9290050"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4-136.jpg"/>
          <p:cNvPicPr>
            <a:picLocks noChangeAspect="1" noChangeArrowheads="1"/>
          </p:cNvPicPr>
          <p:nvPr/>
        </p:nvPicPr>
        <p:blipFill>
          <a:blip r:embed="rId2"/>
          <a:srcRect/>
          <a:stretch>
            <a:fillRect/>
          </a:stretch>
        </p:blipFill>
        <p:spPr bwMode="auto">
          <a:xfrm>
            <a:off x="0" y="1"/>
            <a:ext cx="929004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11-65.jpg"/>
          <p:cNvPicPr>
            <a:picLocks noChangeAspect="1" noChangeArrowheads="1"/>
          </p:cNvPicPr>
          <p:nvPr/>
        </p:nvPicPr>
        <p:blipFill>
          <a:blip r:embed="rId2"/>
          <a:srcRect/>
          <a:stretch>
            <a:fillRect/>
          </a:stretch>
        </p:blipFill>
        <p:spPr bwMode="auto">
          <a:xfrm>
            <a:off x="0" y="-1"/>
            <a:ext cx="9290050" cy="696753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Jose Luis\Escritorio\7e2488626f3f8ee9ecb61178b6e04e18.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9290051" cy="6858000"/>
          </a:xfrm>
          <a:prstGeom prst="rect">
            <a:avLst/>
          </a:prstGeom>
          <a:noFill/>
        </p:spPr>
      </p:pic>
      <p:pic>
        <p:nvPicPr>
          <p:cNvPr id="18434" name="Picture 2" descr="C:\Documents and Settings\Jose Luis\Escritorio\73aa8e0805d242439e1c3f5664117932.jpg"/>
          <p:cNvPicPr>
            <a:picLocks noChangeAspect="1" noChangeArrowheads="1"/>
          </p:cNvPicPr>
          <p:nvPr/>
        </p:nvPicPr>
        <p:blipFill>
          <a:blip r:embed="rId4"/>
          <a:srcRect t="9333"/>
          <a:stretch>
            <a:fillRect/>
          </a:stretch>
        </p:blipFill>
        <p:spPr bwMode="auto">
          <a:xfrm>
            <a:off x="1287439" y="0"/>
            <a:ext cx="6492392" cy="7358040"/>
          </a:xfrm>
          <a:prstGeom prst="rect">
            <a:avLst/>
          </a:prstGeom>
          <a:noFill/>
        </p:spPr>
      </p:pic>
    </p:spTree>
  </p:cSld>
  <p:clrMapOvr>
    <a:masterClrMapping/>
  </p:clrMapOvr>
  <p:transition spd="slow" advTm="6000">
    <p:random/>
    <p:sndAc>
      <p:stSnd>
        <p:snd r:embed="rId2" name="CHINE_ Nan Ni Wan  chanson traditionnel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Jose Luis\Escritorio\Bamboo_Sports_Hall_Panyaden_School_(9).jpg"/>
          <p:cNvPicPr>
            <a:picLocks noChangeAspect="1" noChangeArrowheads="1"/>
          </p:cNvPicPr>
          <p:nvPr/>
        </p:nvPicPr>
        <p:blipFill>
          <a:blip r:embed="rId2" cstate="print"/>
          <a:srcRect/>
          <a:stretch>
            <a:fillRect/>
          </a:stretch>
        </p:blipFill>
        <p:spPr bwMode="auto">
          <a:xfrm>
            <a:off x="0" y="0"/>
            <a:ext cx="942978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Jose Luis\Escritorio\14377ea27aa7c9447f40a66b395487e5.jpg"/>
          <p:cNvPicPr>
            <a:picLocks noChangeAspect="1" noChangeArrowheads="1"/>
          </p:cNvPicPr>
          <p:nvPr/>
        </p:nvPicPr>
        <p:blipFill>
          <a:blip r:embed="rId2"/>
          <a:srcRect/>
          <a:stretch>
            <a:fillRect/>
          </a:stretch>
        </p:blipFill>
        <p:spPr bwMode="auto">
          <a:xfrm>
            <a:off x="0" y="0"/>
            <a:ext cx="97155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q-4.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se Luis\Escritorio\arquitecturayempresa_chiangmai_life_architects_05.jpg"/>
          <p:cNvPicPr>
            <a:picLocks noChangeAspect="1" noChangeArrowheads="1"/>
          </p:cNvPicPr>
          <p:nvPr/>
        </p:nvPicPr>
        <p:blipFill>
          <a:blip r:embed="rId2"/>
          <a:srcRect/>
          <a:stretch>
            <a:fillRect/>
          </a:stretch>
        </p:blipFill>
        <p:spPr bwMode="auto">
          <a:xfrm>
            <a:off x="0" y="0"/>
            <a:ext cx="929956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30183" y="1285860"/>
            <a:ext cx="8461449" cy="4524315"/>
          </a:xfrm>
          <a:prstGeom prst="rect">
            <a:avLst/>
          </a:prstGeom>
          <a:noFill/>
        </p:spPr>
        <p:txBody>
          <a:bodyPr wrap="square">
            <a:spAutoFit/>
          </a:bodyPr>
          <a:lstStyle/>
          <a:p>
            <a:pPr algn="ctr"/>
            <a:r>
              <a:rPr lang="es-ES" sz="2400" b="1" i="1" dirty="0" smtClean="0">
                <a:effectLst>
                  <a:outerShdw blurRad="38100" dist="38100" dir="2700000" algn="tl">
                    <a:srgbClr val="000000">
                      <a:alpha val="43137"/>
                    </a:srgbClr>
                  </a:outerShdw>
                </a:effectLst>
              </a:rPr>
              <a:t>El entorno de Panyaden favorece el que los niños caminen descalzos, se manchen las manos y en definitiva se integren e interactúen con la naturaleza.</a:t>
            </a:r>
          </a:p>
          <a:p>
            <a:pPr algn="ctr"/>
            <a:r>
              <a:rPr lang="es-ES" sz="2400" b="1" i="1" dirty="0" smtClean="0">
                <a:effectLst>
                  <a:outerShdw blurRad="38100" dist="38100" dir="2700000" algn="tl">
                    <a:srgbClr val="000000">
                      <a:alpha val="43137"/>
                    </a:srgbClr>
                  </a:outerShdw>
                </a:effectLst>
              </a:rPr>
              <a:t>El planteamiento del espacio hace que la escuela sea fácil de usar y disfrutar así como de mantener. También favorece la ejecución de esta fantástica labor educativa.</a:t>
            </a:r>
          </a:p>
          <a:p>
            <a:pPr algn="ctr"/>
            <a:r>
              <a:rPr lang="es-ES" sz="2400" b="1" i="1" dirty="0" smtClean="0">
                <a:effectLst>
                  <a:outerShdw blurRad="38100" dist="38100" dir="2700000" algn="tl">
                    <a:srgbClr val="000000">
                      <a:alpha val="43137"/>
                    </a:srgbClr>
                  </a:outerShdw>
                </a:effectLst>
              </a:rPr>
              <a:t>Por ejemplo, el procesamiento de aguas residuales y la planta de biogás son utilizados para enseñar como se puede dar un nuevo uso a los residuos.</a:t>
            </a:r>
          </a:p>
          <a:p>
            <a:pPr algn="ctr"/>
            <a:r>
              <a:rPr lang="es-ES" sz="2400" b="1" i="1" dirty="0" smtClean="0">
                <a:effectLst>
                  <a:outerShdw blurRad="38100" dist="38100" dir="2700000" algn="tl">
                    <a:srgbClr val="000000">
                      <a:alpha val="43137"/>
                    </a:srgbClr>
                  </a:outerShdw>
                </a:effectLst>
              </a:rPr>
              <a:t>Los árboles frutales y pequeñas parcelas de arroz del complejo sirven de ejemplo para vivir la experiencia del cultivo de alimentos sin necesidad de utilizar fertilizantes ni pesticidas.</a:t>
            </a:r>
            <a:endParaRPr lang="es-ES" sz="2400" b="1" i="1" dirty="0">
              <a:effectLst>
                <a:outerShdw blurRad="38100" dist="38100" dir="2700000" algn="tl">
                  <a:srgbClr val="000000">
                    <a:alpha val="43137"/>
                  </a:srgbClr>
                </a:outerShdw>
              </a:effectLst>
            </a:endParaRPr>
          </a:p>
        </p:txBody>
      </p:sp>
      <p:pic>
        <p:nvPicPr>
          <p:cNvPr id="5" name="Picture 4" descr="pc12"/>
          <p:cNvPicPr>
            <a:picLocks noChangeAspect="1" noChangeArrowheads="1" noCrop="1"/>
          </p:cNvPicPr>
          <p:nvPr/>
        </p:nvPicPr>
        <p:blipFill>
          <a:blip r:embed="rId3"/>
          <a:srcRect/>
          <a:stretch>
            <a:fillRect/>
          </a:stretch>
        </p:blipFill>
        <p:spPr bwMode="auto">
          <a:xfrm>
            <a:off x="188640" y="5802615"/>
            <a:ext cx="1216025" cy="964699"/>
          </a:xfrm>
          <a:prstGeom prst="rect">
            <a:avLst/>
          </a:prstGeom>
          <a:noFill/>
          <a:ln w="9525">
            <a:noFill/>
            <a:miter lim="800000"/>
            <a:headEnd/>
            <a:tailEnd/>
          </a:ln>
        </p:spPr>
      </p:pic>
    </p:spTree>
  </p:cSld>
  <p:clrMapOvr>
    <a:masterClrMapping/>
  </p:clrMapOvr>
  <p:transition spd="slow" advClick="0" advTm="4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12658450b05cc67a07a296a5e1dfcc5d.png"/>
          <p:cNvPicPr>
            <a:picLocks noChangeAspect="1" noChangeArrowheads="1"/>
          </p:cNvPicPr>
          <p:nvPr/>
        </p:nvPicPr>
        <p:blipFill>
          <a:blip r:embed="rId2"/>
          <a:srcRect/>
          <a:stretch>
            <a:fillRect/>
          </a:stretch>
        </p:blipFill>
        <p:spPr bwMode="auto">
          <a:xfrm>
            <a:off x="0" y="0"/>
            <a:ext cx="964994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Jose Luis\Escritorio\Bamboo_Sports_Hall_Panyaden_School_(19).jpg"/>
          <p:cNvPicPr>
            <a:picLocks noChangeAspect="1" noChangeArrowheads="1"/>
          </p:cNvPicPr>
          <p:nvPr/>
        </p:nvPicPr>
        <p:blipFill>
          <a:blip r:embed="rId2"/>
          <a:srcRect/>
          <a:stretch>
            <a:fillRect/>
          </a:stretch>
        </p:blipFill>
        <p:spPr bwMode="auto">
          <a:xfrm>
            <a:off x="-3128963" y="-1657350"/>
            <a:ext cx="12696826" cy="9525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panyaden_school_chiang_mai_t310112_8 (1).jpg"/>
          <p:cNvPicPr>
            <a:picLocks noChangeAspect="1" noChangeArrowheads="1"/>
          </p:cNvPicPr>
          <p:nvPr/>
        </p:nvPicPr>
        <p:blipFill>
          <a:blip r:embed="rId2"/>
          <a:srcRect/>
          <a:stretch>
            <a:fillRect/>
          </a:stretch>
        </p:blipFill>
        <p:spPr bwMode="auto">
          <a:xfrm>
            <a:off x="-234950" y="0"/>
            <a:ext cx="9525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Jose Luis\Escritorio\24h_tailandia_4.jpg"/>
          <p:cNvPicPr>
            <a:picLocks noChangeAspect="1" noChangeArrowheads="1"/>
          </p:cNvPicPr>
          <p:nvPr/>
        </p:nvPicPr>
        <p:blipFill>
          <a:blip r:embed="rId2"/>
          <a:srcRect t="16072" b="15624"/>
          <a:stretch>
            <a:fillRect/>
          </a:stretch>
        </p:blipFill>
        <p:spPr bwMode="auto">
          <a:xfrm>
            <a:off x="0" y="0"/>
            <a:ext cx="946345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2-169.jpg"/>
          <p:cNvPicPr>
            <a:picLocks noChangeAspect="1" noChangeArrowheads="1"/>
          </p:cNvPicPr>
          <p:nvPr/>
        </p:nvPicPr>
        <p:blipFill>
          <a:blip r:embed="rId2"/>
          <a:srcRect/>
          <a:stretch>
            <a:fillRect/>
          </a:stretch>
        </p:blipFill>
        <p:spPr bwMode="auto">
          <a:xfrm>
            <a:off x="-1" y="0"/>
            <a:ext cx="934086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11060_1511928631.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9-16.png"/>
          <p:cNvPicPr>
            <a:picLocks noChangeAspect="1" noChangeArrowheads="1"/>
          </p:cNvPicPr>
          <p:nvPr/>
        </p:nvPicPr>
        <p:blipFill>
          <a:blip r:embed="rId3"/>
          <a:srcRect/>
          <a:stretch>
            <a:fillRect/>
          </a:stretch>
        </p:blipFill>
        <p:spPr bwMode="auto">
          <a:xfrm>
            <a:off x="0" y="0"/>
            <a:ext cx="9515475" cy="6858000"/>
          </a:xfrm>
          <a:prstGeom prst="rect">
            <a:avLst/>
          </a:prstGeom>
          <a:noFill/>
        </p:spPr>
      </p:pic>
    </p:spTree>
  </p:cSld>
  <p:clrMapOvr>
    <a:masterClrMapping/>
  </p:clrMapOvr>
  <p:transition spd="slow" advTm="6000">
    <p:random/>
    <p:sndAc>
      <p:stSnd>
        <p:snd r:embed="rId2" name="Orchideas-de-Vietnam_.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12-11.png"/>
          <p:cNvPicPr>
            <a:picLocks noChangeAspect="1" noChangeArrowheads="1"/>
          </p:cNvPicPr>
          <p:nvPr/>
        </p:nvPicPr>
        <p:blipFill>
          <a:blip r:embed="rId2"/>
          <a:srcRect/>
          <a:stretch>
            <a:fillRect/>
          </a:stretch>
        </p:blipFill>
        <p:spPr bwMode="auto">
          <a:xfrm>
            <a:off x="0" y="0"/>
            <a:ext cx="95059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rafting-en-balsas-de-bambu-chiang-mai-tailandia.jpg"/>
          <p:cNvPicPr>
            <a:picLocks noChangeAspect="1" noChangeArrowheads="1"/>
          </p:cNvPicPr>
          <p:nvPr/>
        </p:nvPicPr>
        <p:blipFill>
          <a:blip r:embed="rId2"/>
          <a:srcRect/>
          <a:stretch>
            <a:fillRect/>
          </a:stretch>
        </p:blipFill>
        <p:spPr bwMode="auto">
          <a:xfrm>
            <a:off x="0" y="0"/>
            <a:ext cx="933721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87373" y="785794"/>
            <a:ext cx="7670656" cy="5262979"/>
          </a:xfrm>
          <a:prstGeom prst="rect">
            <a:avLst/>
          </a:prstGeom>
        </p:spPr>
        <p:txBody>
          <a:bodyPr wrap="square">
            <a:spAutoFit/>
          </a:bodyPr>
          <a:lstStyle/>
          <a:p>
            <a:pPr algn="ctr"/>
            <a:r>
              <a:rPr lang="es-ES" sz="2400" b="1" i="1" dirty="0" smtClean="0">
                <a:effectLst>
                  <a:outerShdw blurRad="38100" dist="38100" dir="2700000" algn="tl">
                    <a:srgbClr val="000000">
                      <a:alpha val="43137"/>
                    </a:srgbClr>
                  </a:outerShdw>
                </a:effectLst>
              </a:rPr>
              <a:t>El estudio Chiangmai Life Architects</a:t>
            </a:r>
            <a:r>
              <a:rPr lang="es-ES" sz="2400" b="1" i="1" dirty="0">
                <a:effectLst>
                  <a:outerShdw blurRad="38100" dist="38100" dir="2700000" algn="tl">
                    <a:srgbClr val="000000">
                      <a:alpha val="43137"/>
                    </a:srgbClr>
                  </a:outerShdw>
                </a:effectLst>
              </a:rPr>
              <a:t> </a:t>
            </a:r>
            <a:r>
              <a:rPr lang="es-ES" sz="2400" b="1" i="1" dirty="0" smtClean="0">
                <a:effectLst>
                  <a:outerShdw blurRad="38100" dist="38100" dir="2700000" algn="tl">
                    <a:srgbClr val="000000">
                      <a:alpha val="43137"/>
                    </a:srgbClr>
                  </a:outerShdw>
                </a:effectLst>
              </a:rPr>
              <a:t>han sido los encargados de levantar esta fascinante edificación.</a:t>
            </a:r>
          </a:p>
          <a:p>
            <a:pPr algn="ctr"/>
            <a:r>
              <a:rPr lang="es-ES" sz="2400" b="1" i="1" dirty="0" smtClean="0">
                <a:effectLst>
                  <a:outerShdw blurRad="38100" dist="38100" dir="2700000" algn="tl">
                    <a:srgbClr val="000000">
                      <a:alpha val="43137"/>
                    </a:srgbClr>
                  </a:outerShdw>
                </a:effectLst>
              </a:rPr>
              <a:t>Este equipo de arquitectos apuesta por utilizar materiales naturales como son el adobe, las piedras o el bahareque considerados tradicionalmente como componentes sucios o pobres. CLA los ha integrado en su arquitectura con una filosofía y metodología moderna y sostenible.</a:t>
            </a:r>
          </a:p>
          <a:p>
            <a:pPr algn="ctr"/>
            <a:r>
              <a:rPr lang="es-ES" sz="2400" b="1" i="1" dirty="0" smtClean="0">
                <a:effectLst>
                  <a:outerShdw blurRad="38100" dist="38100" dir="2700000" algn="tl">
                    <a:srgbClr val="000000">
                      <a:alpha val="43137"/>
                    </a:srgbClr>
                  </a:outerShdw>
                </a:effectLst>
              </a:rPr>
              <a:t>Están firmemente convencidos de que de esta manera, la calidad de vida de los ocupantes de sus edificios se ve mejorada. Por una parte, por la integración de la naturaleza en nuestro día a día que ello supone, y por el otro, porque estos materiales son unos excelentes aislantes de las condiciones atmosféricas extremas así como de los ruidos externos.</a:t>
            </a:r>
            <a:endParaRPr lang="es-ES" sz="2400" b="1" i="1" dirty="0">
              <a:effectLst>
                <a:outerShdw blurRad="38100" dist="38100" dir="2700000" algn="tl">
                  <a:srgbClr val="000000">
                    <a:alpha val="43137"/>
                  </a:srgbClr>
                </a:outerShdw>
              </a:effectLst>
            </a:endParaRPr>
          </a:p>
        </p:txBody>
      </p:sp>
      <p:pic>
        <p:nvPicPr>
          <p:cNvPr id="3" name="Picture 4" descr="pc12"/>
          <p:cNvPicPr>
            <a:picLocks noChangeAspect="1" noChangeArrowheads="1" noCrop="1"/>
          </p:cNvPicPr>
          <p:nvPr/>
        </p:nvPicPr>
        <p:blipFill>
          <a:blip r:embed="rId3"/>
          <a:srcRect/>
          <a:stretch>
            <a:fillRect/>
          </a:stretch>
        </p:blipFill>
        <p:spPr bwMode="auto">
          <a:xfrm>
            <a:off x="188640" y="5802615"/>
            <a:ext cx="1216025" cy="964699"/>
          </a:xfrm>
          <a:prstGeom prst="rect">
            <a:avLst/>
          </a:prstGeom>
          <a:noFill/>
          <a:ln w="9525">
            <a:noFill/>
            <a:miter lim="800000"/>
            <a:headEnd/>
            <a:tailEnd/>
          </a:ln>
        </p:spPr>
      </p:pic>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_mg_4986.jpg"/>
          <p:cNvPicPr>
            <a:picLocks noChangeAspect="1" noChangeArrowheads="1"/>
          </p:cNvPicPr>
          <p:nvPr/>
        </p:nvPicPr>
        <p:blipFill>
          <a:blip r:embed="rId2"/>
          <a:srcRect/>
          <a:stretch>
            <a:fillRect/>
          </a:stretch>
        </p:blipFill>
        <p:spPr bwMode="auto">
          <a:xfrm>
            <a:off x="-65088" y="-779464"/>
            <a:ext cx="9525001" cy="763746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google 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21183" y="32742"/>
            <a:ext cx="9290050" cy="6858000"/>
          </a:xfrm>
          <a:prstGeom prst="rect">
            <a:avLst/>
          </a:prstGeom>
          <a:noFill/>
        </p:spPr>
      </p:pic>
      <p:pic>
        <p:nvPicPr>
          <p:cNvPr id="3"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32063" y="-66675"/>
            <a:ext cx="4219575" cy="69929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11057_1510891005.jpg"/>
          <p:cNvPicPr>
            <a:picLocks noChangeAspect="1" noChangeArrowheads="1"/>
          </p:cNvPicPr>
          <p:nvPr/>
        </p:nvPicPr>
        <p:blipFill>
          <a:blip r:embed="rId2" cstate="print"/>
          <a:srcRect/>
          <a:stretch>
            <a:fillRect/>
          </a:stretch>
        </p:blipFill>
        <p:spPr bwMode="auto">
          <a:xfrm>
            <a:off x="0" y="0"/>
            <a:ext cx="945443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44497" y="1214422"/>
            <a:ext cx="8072494" cy="4524315"/>
          </a:xfrm>
          <a:prstGeom prst="rect">
            <a:avLst/>
          </a:prstGeom>
        </p:spPr>
        <p:txBody>
          <a:bodyPr wrap="square">
            <a:spAutoFit/>
          </a:bodyPr>
          <a:lstStyle/>
          <a:p>
            <a:pPr algn="ctr"/>
            <a:r>
              <a:rPr lang="es-ES" sz="2400" b="1" i="1" dirty="0" smtClean="0">
                <a:effectLst>
                  <a:outerShdw blurRad="38100" dist="38100" dir="2700000" algn="tl">
                    <a:srgbClr val="000000">
                      <a:alpha val="43137"/>
                    </a:srgbClr>
                  </a:outerShdw>
                </a:effectLst>
              </a:rPr>
              <a:t>La escuela Panyaden está ubicada entre campos de arroz, en una zona muy tranquila a unos 15 minutos del centro de la ciudad.</a:t>
            </a:r>
          </a:p>
          <a:p>
            <a:pPr algn="ctr"/>
            <a:r>
              <a:rPr lang="es-ES" sz="2400" b="1" i="1" dirty="0" smtClean="0">
                <a:effectLst>
                  <a:outerShdw blurRad="38100" dist="38100" dir="2700000" algn="tl">
                    <a:srgbClr val="000000">
                      <a:alpha val="43137"/>
                    </a:srgbClr>
                  </a:outerShdw>
                </a:effectLst>
              </a:rPr>
              <a:t>Los valores budistas y la conciencia medioambiental son dos de sus más importante principios. Teniendo esto en cuenta, el equipo de diseño de CLA con Markus Roselieb y Tosapon </a:t>
            </a:r>
            <a:r>
              <a:rPr lang="es-ES" sz="2400" b="1" i="1" dirty="0" err="1" smtClean="0">
                <a:effectLst>
                  <a:outerShdw blurRad="38100" dist="38100" dir="2700000" algn="tl">
                    <a:srgbClr val="000000">
                      <a:alpha val="43137"/>
                    </a:srgbClr>
                  </a:outerShdw>
                </a:effectLst>
              </a:rPr>
              <a:t>Sittiwong</a:t>
            </a:r>
            <a:r>
              <a:rPr lang="es-ES" sz="2400" b="1" i="1" dirty="0" smtClean="0">
                <a:effectLst>
                  <a:outerShdw blurRad="38100" dist="38100" dir="2700000" algn="tl">
                    <a:srgbClr val="000000">
                      <a:alpha val="43137"/>
                    </a:srgbClr>
                  </a:outerShdw>
                </a:effectLst>
              </a:rPr>
              <a:t> al frente, propuso este proyecto inspirado en la flor de loto, símbolo budista.</a:t>
            </a:r>
          </a:p>
          <a:p>
            <a:pPr algn="ctr"/>
            <a:r>
              <a:rPr lang="es-ES" sz="2400" b="1" i="1" dirty="0" smtClean="0">
                <a:effectLst>
                  <a:outerShdw blurRad="38100" dist="38100" dir="2700000" algn="tl">
                    <a:srgbClr val="000000">
                      <a:alpha val="43137"/>
                    </a:srgbClr>
                  </a:outerShdw>
                </a:effectLst>
              </a:rPr>
              <a:t>Una sala para 300 alumnos, unas instalaciones deportivas modernas y una huella de carbono lo más baja posible, fueron el resto de exigencias por parte de la dirección del colegio que mantiene una línea de coherencia digna de admiración.</a:t>
            </a:r>
            <a:endParaRPr lang="es-ES" sz="2400" b="1" i="1" dirty="0">
              <a:effectLst>
                <a:outerShdw blurRad="38100" dist="38100" dir="2700000" algn="tl">
                  <a:srgbClr val="000000">
                    <a:alpha val="43137"/>
                  </a:srgbClr>
                </a:outerShdw>
              </a:effectLst>
            </a:endParaRPr>
          </a:p>
        </p:txBody>
      </p:sp>
      <p:pic>
        <p:nvPicPr>
          <p:cNvPr id="3" name="Picture 4" descr="pc12"/>
          <p:cNvPicPr>
            <a:picLocks noChangeAspect="1" noChangeArrowheads="1" noCrop="1"/>
          </p:cNvPicPr>
          <p:nvPr/>
        </p:nvPicPr>
        <p:blipFill>
          <a:blip r:embed="rId3"/>
          <a:srcRect/>
          <a:stretch>
            <a:fillRect/>
          </a:stretch>
        </p:blipFill>
        <p:spPr bwMode="auto">
          <a:xfrm>
            <a:off x="188640" y="5802615"/>
            <a:ext cx="1216025" cy="964699"/>
          </a:xfrm>
          <a:prstGeom prst="rect">
            <a:avLst/>
          </a:prstGeom>
          <a:noFill/>
          <a:ln w="9525">
            <a:noFill/>
            <a:miter lim="800000"/>
            <a:headEnd/>
            <a:tailEnd/>
          </a:ln>
        </p:spPr>
      </p:pic>
    </p:spTree>
  </p:cSld>
  <p:clrMapOvr>
    <a:masterClrMapping/>
  </p:clrMapOvr>
  <p:transition spd="slow" advTm="3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Panyaden-student-basketball-game_MG_7366-logo.jpg"/>
          <p:cNvPicPr>
            <a:picLocks noChangeAspect="1" noChangeArrowheads="1"/>
          </p:cNvPicPr>
          <p:nvPr/>
        </p:nvPicPr>
        <p:blipFill>
          <a:blip r:embed="rId2"/>
          <a:srcRect/>
          <a:stretch>
            <a:fillRect/>
          </a:stretch>
        </p:blipFill>
        <p:spPr bwMode="auto">
          <a:xfrm>
            <a:off x="-1" y="0"/>
            <a:ext cx="9542923" cy="721521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Panyaden-student-basketball-game_MG_7370-logo.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Greenschool4-worldkids-1.jpg"/>
          <p:cNvPicPr>
            <a:picLocks noChangeAspect="1" noChangeArrowheads="1"/>
          </p:cNvPicPr>
          <p:nvPr/>
        </p:nvPicPr>
        <p:blipFill>
          <a:blip r:embed="rId2"/>
          <a:srcRect/>
          <a:stretch>
            <a:fillRect/>
          </a:stretch>
        </p:blipFill>
        <p:spPr bwMode="auto">
          <a:xfrm>
            <a:off x="0" y="0"/>
            <a:ext cx="974530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Bamboo-playground-panyaden-school-4.jpg"/>
          <p:cNvPicPr>
            <a:picLocks noChangeAspect="1" noChangeArrowheads="1"/>
          </p:cNvPicPr>
          <p:nvPr/>
        </p:nvPicPr>
        <p:blipFill>
          <a:blip r:embed="rId2"/>
          <a:srcRect/>
          <a:stretch>
            <a:fillRect/>
          </a:stretch>
        </p:blipFill>
        <p:spPr bwMode="auto">
          <a:xfrm>
            <a:off x="0" y="0"/>
            <a:ext cx="963804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Jose Luis\Escritorio\5b28728d442506129f199a388c881673.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Panyaden_school_Chiang_Mai_03.JPG"/>
          <p:cNvPicPr>
            <a:picLocks noChangeAspect="1" noChangeArrowheads="1"/>
          </p:cNvPicPr>
          <p:nvPr/>
        </p:nvPicPr>
        <p:blipFill>
          <a:blip r:embed="rId2"/>
          <a:srcRect/>
          <a:stretch>
            <a:fillRect/>
          </a:stretch>
        </p:blipFill>
        <p:spPr bwMode="auto">
          <a:xfrm>
            <a:off x="0" y="0"/>
            <a:ext cx="981247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bambuindah-e1463628581268.jpg"/>
          <p:cNvPicPr>
            <a:picLocks noChangeAspect="1" noChangeArrowheads="1"/>
          </p:cNvPicPr>
          <p:nvPr/>
        </p:nvPicPr>
        <p:blipFill>
          <a:blip r:embed="rId2"/>
          <a:srcRect/>
          <a:stretch>
            <a:fillRect/>
          </a:stretch>
        </p:blipFill>
        <p:spPr bwMode="auto">
          <a:xfrm>
            <a:off x="0" y="0"/>
            <a:ext cx="935941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858811" y="1285860"/>
            <a:ext cx="7643866" cy="4524315"/>
          </a:xfrm>
          <a:prstGeom prst="rect">
            <a:avLst/>
          </a:prstGeom>
        </p:spPr>
        <p:txBody>
          <a:bodyPr wrap="square">
            <a:spAutoFit/>
          </a:bodyPr>
          <a:lstStyle/>
          <a:p>
            <a:pPr algn="ctr"/>
            <a:r>
              <a:rPr lang="es-ES" sz="2400" b="1" i="1" dirty="0" smtClean="0">
                <a:effectLst>
                  <a:outerShdw blurRad="38100" dist="38100" dir="2700000" algn="tl">
                    <a:srgbClr val="000000">
                      <a:alpha val="43137"/>
                    </a:srgbClr>
                  </a:outerShdw>
                </a:effectLst>
              </a:rPr>
              <a:t>Todas las paredes del colegio están construidas con tierra apisonada y ladrillos de adobe y diseñadas para que en ninguna habitación sea necesario el uso de aire acondicionado.</a:t>
            </a:r>
          </a:p>
          <a:p>
            <a:pPr algn="ctr"/>
            <a:r>
              <a:rPr lang="es-ES" sz="2400" b="1" i="1" dirty="0" smtClean="0">
                <a:effectLst>
                  <a:outerShdw blurRad="38100" dist="38100" dir="2700000" algn="tl">
                    <a:srgbClr val="000000">
                      <a:alpha val="43137"/>
                    </a:srgbClr>
                  </a:outerShdw>
                </a:effectLst>
              </a:rPr>
              <a:t>Los techos están hechos con bambú perfectamente seleccionado y tratado, y cabe destacar que en el caso del pabellón deportivo, en ningún momento se han utilizado refuerzos de acero para soportar la estructura de 15 metros de altura.</a:t>
            </a:r>
          </a:p>
          <a:p>
            <a:pPr algn="ctr"/>
            <a:r>
              <a:rPr lang="es-ES" sz="2400" b="1" i="1" dirty="0" smtClean="0">
                <a:effectLst>
                  <a:outerShdw blurRad="38100" dist="38100" dir="2700000" algn="tl">
                    <a:srgbClr val="000000">
                      <a:alpha val="43137"/>
                    </a:srgbClr>
                  </a:outerShdw>
                </a:effectLst>
              </a:rPr>
              <a:t>La ventilación se realiza a través de aberturas que hay en el techo y que permiten también que una maravillosa iluminación natural invada el ambiente.</a:t>
            </a:r>
            <a:endParaRPr lang="es-ES" sz="2400" b="1" i="1" dirty="0">
              <a:effectLst>
                <a:outerShdw blurRad="38100" dist="38100" dir="2700000" algn="tl">
                  <a:srgbClr val="000000">
                    <a:alpha val="43137"/>
                  </a:srgbClr>
                </a:outerShdw>
              </a:effectLst>
            </a:endParaRPr>
          </a:p>
        </p:txBody>
      </p:sp>
      <p:pic>
        <p:nvPicPr>
          <p:cNvPr id="3" name="Picture 4" descr="pc12"/>
          <p:cNvPicPr>
            <a:picLocks noChangeAspect="1" noChangeArrowheads="1" noCrop="1"/>
          </p:cNvPicPr>
          <p:nvPr/>
        </p:nvPicPr>
        <p:blipFill>
          <a:blip r:embed="rId3"/>
          <a:srcRect/>
          <a:stretch>
            <a:fillRect/>
          </a:stretch>
        </p:blipFill>
        <p:spPr bwMode="auto">
          <a:xfrm>
            <a:off x="188640" y="5802615"/>
            <a:ext cx="1216025" cy="964699"/>
          </a:xfrm>
          <a:prstGeom prst="rect">
            <a:avLst/>
          </a:prstGeom>
          <a:noFill/>
          <a:ln w="9525">
            <a:noFill/>
            <a:miter lim="800000"/>
            <a:headEnd/>
            <a:tailEnd/>
          </a:ln>
        </p:spPr>
      </p:pic>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Bamboo_Sports_Hall_Panyaden_School_(13).jpg"/>
          <p:cNvPicPr>
            <a:picLocks noChangeAspect="1" noChangeArrowheads="1"/>
          </p:cNvPicPr>
          <p:nvPr/>
        </p:nvPicPr>
        <p:blipFill>
          <a:blip r:embed="rId3"/>
          <a:srcRect/>
          <a:stretch>
            <a:fillRect/>
          </a:stretch>
        </p:blipFill>
        <p:spPr bwMode="auto">
          <a:xfrm>
            <a:off x="-1" y="0"/>
            <a:ext cx="9502809" cy="6858000"/>
          </a:xfrm>
          <a:prstGeom prst="rect">
            <a:avLst/>
          </a:prstGeom>
          <a:noFill/>
        </p:spPr>
      </p:pic>
    </p:spTree>
  </p:cSld>
  <p:clrMapOvr>
    <a:masterClrMapping/>
  </p:clrMapOvr>
  <p:transition spd="slow" advTm="6000">
    <p:random/>
    <p:sndAc>
      <p:stSnd>
        <p:snd r:embed="rId2" name="09-henry_mancicni_and_his_orchestra-raindrops_keep_fallin_on_my_head.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bamboo-panyaden-school-seen-in-cuteandkidsblog-2.jpg"/>
          <p:cNvPicPr>
            <a:picLocks noChangeAspect="1" noChangeArrowheads="1"/>
          </p:cNvPicPr>
          <p:nvPr/>
        </p:nvPicPr>
        <p:blipFill>
          <a:blip r:embed="rId2"/>
          <a:srcRect/>
          <a:stretch>
            <a:fillRect/>
          </a:stretch>
        </p:blipFill>
        <p:spPr bwMode="auto">
          <a:xfrm>
            <a:off x="-1" y="0"/>
            <a:ext cx="966826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10-17.png"/>
          <p:cNvPicPr>
            <a:picLocks noChangeAspect="1" noChangeArrowheads="1"/>
          </p:cNvPicPr>
          <p:nvPr/>
        </p:nvPicPr>
        <p:blipFill>
          <a:blip r:embed="rId2"/>
          <a:srcRect/>
          <a:stretch>
            <a:fillRect/>
          </a:stretch>
        </p:blipFill>
        <p:spPr bwMode="auto">
          <a:xfrm>
            <a:off x="-177801" y="0"/>
            <a:ext cx="94678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img_4023-logo.jpg"/>
          <p:cNvPicPr>
            <a:picLocks noChangeAspect="1" noChangeArrowheads="1"/>
          </p:cNvPicPr>
          <p:nvPr/>
        </p:nvPicPr>
        <p:blipFill>
          <a:blip r:embed="rId2"/>
          <a:srcRect/>
          <a:stretch>
            <a:fillRect/>
          </a:stretch>
        </p:blipFill>
        <p:spPr bwMode="auto">
          <a:xfrm>
            <a:off x="0" y="0"/>
            <a:ext cx="952500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11058_1510891048.jpg"/>
          <p:cNvPicPr>
            <a:picLocks noChangeAspect="1" noChangeArrowheads="1"/>
          </p:cNvPicPr>
          <p:nvPr/>
        </p:nvPicPr>
        <p:blipFill>
          <a:blip r:embed="rId2"/>
          <a:srcRect/>
          <a:stretch>
            <a:fillRect/>
          </a:stretch>
        </p:blipFill>
        <p:spPr bwMode="auto">
          <a:xfrm>
            <a:off x="0" y="0"/>
            <a:ext cx="931677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P1040412-copia_opt.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img_4028-logo.jpg"/>
          <p:cNvPicPr>
            <a:picLocks noChangeAspect="1" noChangeArrowheads="1"/>
          </p:cNvPicPr>
          <p:nvPr/>
        </p:nvPicPr>
        <p:blipFill>
          <a:blip r:embed="rId2"/>
          <a:srcRect/>
          <a:stretch>
            <a:fillRect/>
          </a:stretch>
        </p:blipFill>
        <p:spPr bwMode="auto">
          <a:xfrm>
            <a:off x="-234951" y="0"/>
            <a:ext cx="952500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s9.jpg"/>
          <p:cNvPicPr>
            <a:picLocks noChangeAspect="1" noChangeArrowheads="1"/>
          </p:cNvPicPr>
          <p:nvPr/>
        </p:nvPicPr>
        <p:blipFill>
          <a:blip r:embed="rId2"/>
          <a:srcRect/>
          <a:stretch>
            <a:fillRect/>
          </a:stretch>
        </p:blipFill>
        <p:spPr bwMode="auto">
          <a:xfrm>
            <a:off x="-234951" y="0"/>
            <a:ext cx="952500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3175" y="0"/>
            <a:ext cx="9291638" cy="6858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1506" name="Picture 2" descr="C:\Documents and Settings\Jose Luis\Escritorio\1viajes-betsummers-rosina-bernar-tailandia.png"/>
          <p:cNvPicPr>
            <a:picLocks noChangeAspect="1" noChangeArrowheads="1"/>
          </p:cNvPicPr>
          <p:nvPr/>
        </p:nvPicPr>
        <p:blipFill>
          <a:blip r:embed="rId3" cstate="print"/>
          <a:srcRect/>
          <a:stretch>
            <a:fillRect/>
          </a:stretch>
        </p:blipFill>
        <p:spPr bwMode="auto">
          <a:xfrm>
            <a:off x="0" y="0"/>
            <a:ext cx="950280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Jose Luis\Escritorio\arquitectos-vida-chiangmai-construyen-pasillo-deportes-cero-carbono-tailandia-totalmente-bambu-47133-11812211.jpg"/>
          <p:cNvPicPr>
            <a:picLocks noChangeAspect="1" noChangeArrowheads="1"/>
          </p:cNvPicPr>
          <p:nvPr/>
        </p:nvPicPr>
        <p:blipFill>
          <a:blip r:embed="rId2"/>
          <a:srcRect/>
          <a:stretch>
            <a:fillRect/>
          </a:stretch>
        </p:blipFill>
        <p:spPr bwMode="auto">
          <a:xfrm>
            <a:off x="-7070807" y="-500090"/>
            <a:ext cx="19574012" cy="785818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35792 -0.05255 L 0.75751 0 " pathEditMode="relative" rAng="0" ptsTypes="AA">
                                      <p:cBhvr>
                                        <p:cTn id="6" dur="5000" fill="hold"/>
                                        <p:tgtEl>
                                          <p:spTgt spid="22530"/>
                                        </p:tgtEl>
                                        <p:attrNameLst>
                                          <p:attrName>ppt_x</p:attrName>
                                          <p:attrName>ppt_y</p:attrName>
                                        </p:attrNameLst>
                                      </p:cBhvr>
                                      <p:rCtr x="558" y="2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28459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0586" y="0"/>
            <a:ext cx="3554072"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08 de noviembre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88335" y="5611366"/>
            <a:ext cx="2040922" cy="934064"/>
          </a:xfrm>
          <a:prstGeom prst="rect">
            <a:avLst/>
          </a:prstGeom>
          <a:noFill/>
        </p:spPr>
      </p:pic>
    </p:spTree>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2" presetClass="emph" presetSubtype="0" fill="hold" nodeType="withEffect">
                                  <p:stCondLst>
                                    <p:cond delay="0"/>
                                  </p:stCondLst>
                                  <p:childTnLst>
                                    <p:animClr clrSpc="hsl">
                                      <p:cBhvr override="childStyle">
                                        <p:cTn id="9" dur="500" fill="hold"/>
                                        <p:tgtEl>
                                          <p:spTgt spid="22">
                                            <p:txEl>
                                              <p:pRg st="0" end="0"/>
                                            </p:txEl>
                                          </p:spTgt>
                                        </p:tgtEl>
                                        <p:attrNameLst>
                                          <p:attrName>style.color</p:attrName>
                                        </p:attrNameLst>
                                      </p:cBhvr>
                                      <p:by>
                                        <p:hsl h="-7200000" s="0" l="0"/>
                                      </p:by>
                                    </p:animClr>
                                    <p:animClr clrSpc="hsl">
                                      <p:cBhvr>
                                        <p:cTn id="10" dur="500" fill="hold"/>
                                        <p:tgtEl>
                                          <p:spTgt spid="22">
                                            <p:txEl>
                                              <p:pRg st="0" end="0"/>
                                            </p:txEl>
                                          </p:spTgt>
                                        </p:tgtEl>
                                        <p:attrNameLst>
                                          <p:attrName>fillcolor</p:attrName>
                                        </p:attrNameLst>
                                      </p:cBhvr>
                                      <p:by>
                                        <p:hsl h="-7200000" s="0" l="0"/>
                                      </p:by>
                                    </p:animClr>
                                    <p:animClr clrSpc="hsl">
                                      <p:cBhvr>
                                        <p:cTn id="11" dur="500" fill="hold"/>
                                        <p:tgtEl>
                                          <p:spTgt spid="22">
                                            <p:txEl>
                                              <p:pRg st="0" end="0"/>
                                            </p:txEl>
                                          </p:spTgt>
                                        </p:tgtEl>
                                        <p:attrNameLst>
                                          <p:attrName>stroke.color</p:attrName>
                                        </p:attrNameLst>
                                      </p:cBhvr>
                                      <p:by>
                                        <p:hsl h="-7200000" s="0" l="0"/>
                                      </p:by>
                                    </p:animClr>
                                    <p:set>
                                      <p:cBhvr>
                                        <p:cTn id="12" dur="500" fill="hold"/>
                                        <p:tgtEl>
                                          <p:spTgt spid="22">
                                            <p:txEl>
                                              <p:pRg st="0" end="0"/>
                                            </p:txEl>
                                          </p:spTgt>
                                        </p:tgtEl>
                                        <p:attrNameLst>
                                          <p:attrName>fill.type</p:attrName>
                                        </p:attrNameLst>
                                      </p:cBhvr>
                                      <p:to>
                                        <p:strVal val="solid"/>
                                      </p:to>
                                    </p:set>
                                  </p:childTnLst>
                                </p:cTn>
                              </p:par>
                              <p:par>
                                <p:cTn id="13" presetID="22" presetClass="emph" presetSubtype="0" fill="hold" nodeType="withEffect">
                                  <p:stCondLst>
                                    <p:cond delay="0"/>
                                  </p:stCondLst>
                                  <p:childTnLst>
                                    <p:animClr clrSpc="hsl">
                                      <p:cBhvr override="childStyle">
                                        <p:cTn id="14" dur="500" fill="hold"/>
                                        <p:tgtEl>
                                          <p:spTgt spid="22">
                                            <p:txEl>
                                              <p:pRg st="1" end="1"/>
                                            </p:txEl>
                                          </p:spTgt>
                                        </p:tgtEl>
                                        <p:attrNameLst>
                                          <p:attrName>style.color</p:attrName>
                                        </p:attrNameLst>
                                      </p:cBhvr>
                                      <p:by>
                                        <p:hsl h="-7200000" s="0" l="0"/>
                                      </p:by>
                                    </p:animClr>
                                    <p:animClr clrSpc="hsl">
                                      <p:cBhvr>
                                        <p:cTn id="15" dur="500" fill="hold"/>
                                        <p:tgtEl>
                                          <p:spTgt spid="22">
                                            <p:txEl>
                                              <p:pRg st="1" end="1"/>
                                            </p:txEl>
                                          </p:spTgt>
                                        </p:tgtEl>
                                        <p:attrNameLst>
                                          <p:attrName>fillcolor</p:attrName>
                                        </p:attrNameLst>
                                      </p:cBhvr>
                                      <p:by>
                                        <p:hsl h="-7200000" s="0" l="0"/>
                                      </p:by>
                                    </p:animClr>
                                    <p:animClr clrSpc="hsl">
                                      <p:cBhvr>
                                        <p:cTn id="16" dur="500" fill="hold"/>
                                        <p:tgtEl>
                                          <p:spTgt spid="22">
                                            <p:txEl>
                                              <p:pRg st="1" end="1"/>
                                            </p:txEl>
                                          </p:spTgt>
                                        </p:tgtEl>
                                        <p:attrNameLst>
                                          <p:attrName>stroke.color</p:attrName>
                                        </p:attrNameLst>
                                      </p:cBhvr>
                                      <p:by>
                                        <p:hsl h="-7200000" s="0" l="0"/>
                                      </p:by>
                                    </p:animClr>
                                    <p:set>
                                      <p:cBhvr>
                                        <p:cTn id="17" dur="500" fill="hold"/>
                                        <p:tgtEl>
                                          <p:spTgt spid="22">
                                            <p:txEl>
                                              <p:pRg st="1" end="1"/>
                                            </p:txEl>
                                          </p:spTgt>
                                        </p:tgtEl>
                                        <p:attrNameLst>
                                          <p:attrName>fill.type</p:attrName>
                                        </p:attrNameLst>
                                      </p:cBhvr>
                                      <p:to>
                                        <p:strVal val="solid"/>
                                      </p:to>
                                    </p:set>
                                  </p:childTnLst>
                                </p:cTn>
                              </p:par>
                              <p:par>
                                <p:cTn id="18" presetID="22" presetClass="emph" presetSubtype="0" fill="hold" nodeType="withEffect">
                                  <p:stCondLst>
                                    <p:cond delay="0"/>
                                  </p:stCondLst>
                                  <p:childTnLst>
                                    <p:animClr clrSpc="hsl">
                                      <p:cBhvr override="childStyle">
                                        <p:cTn id="19" dur="500" fill="hold"/>
                                        <p:tgtEl>
                                          <p:spTgt spid="22">
                                            <p:txEl>
                                              <p:pRg st="2" end="2"/>
                                            </p:txEl>
                                          </p:spTgt>
                                        </p:tgtEl>
                                        <p:attrNameLst>
                                          <p:attrName>style.color</p:attrName>
                                        </p:attrNameLst>
                                      </p:cBhvr>
                                      <p:by>
                                        <p:hsl h="-7200000" s="0" l="0"/>
                                      </p:by>
                                    </p:animClr>
                                    <p:animClr clrSpc="hsl">
                                      <p:cBhvr>
                                        <p:cTn id="20" dur="500" fill="hold"/>
                                        <p:tgtEl>
                                          <p:spTgt spid="22">
                                            <p:txEl>
                                              <p:pRg st="2" end="2"/>
                                            </p:txEl>
                                          </p:spTgt>
                                        </p:tgtEl>
                                        <p:attrNameLst>
                                          <p:attrName>fillcolor</p:attrName>
                                        </p:attrNameLst>
                                      </p:cBhvr>
                                      <p:by>
                                        <p:hsl h="-7200000" s="0" l="0"/>
                                      </p:by>
                                    </p:animClr>
                                    <p:animClr clrSpc="hsl">
                                      <p:cBhvr>
                                        <p:cTn id="21" dur="500" fill="hold"/>
                                        <p:tgtEl>
                                          <p:spTgt spid="22">
                                            <p:txEl>
                                              <p:pRg st="2" end="2"/>
                                            </p:txEl>
                                          </p:spTgt>
                                        </p:tgtEl>
                                        <p:attrNameLst>
                                          <p:attrName>stroke.color</p:attrName>
                                        </p:attrNameLst>
                                      </p:cBhvr>
                                      <p:by>
                                        <p:hsl h="-7200000" s="0" l="0"/>
                                      </p:by>
                                    </p:animClr>
                                    <p:set>
                                      <p:cBhvr>
                                        <p:cTn id="22" dur="500" fill="hold"/>
                                        <p:tgtEl>
                                          <p:spTgt spid="22">
                                            <p:txEl>
                                              <p:pRg st="2" end="2"/>
                                            </p:txEl>
                                          </p:spTgt>
                                        </p:tgtEl>
                                        <p:attrNameLst>
                                          <p:attrName>fill.type</p:attrName>
                                        </p:attrNameLst>
                                      </p:cBhvr>
                                      <p:to>
                                        <p:strVal val="solid"/>
                                      </p:to>
                                    </p:set>
                                  </p:childTnLst>
                                </p:cTn>
                              </p:par>
                              <p:par>
                                <p:cTn id="23" presetID="22" presetClass="emph" presetSubtype="0" fill="hold" nodeType="withEffect">
                                  <p:stCondLst>
                                    <p:cond delay="0"/>
                                  </p:stCondLst>
                                  <p:childTnLst>
                                    <p:animClr clrSpc="hsl">
                                      <p:cBhvr override="childStyle">
                                        <p:cTn id="24" dur="500" fill="hold"/>
                                        <p:tgtEl>
                                          <p:spTgt spid="22">
                                            <p:txEl>
                                              <p:pRg st="3" end="3"/>
                                            </p:txEl>
                                          </p:spTgt>
                                        </p:tgtEl>
                                        <p:attrNameLst>
                                          <p:attrName>style.color</p:attrName>
                                        </p:attrNameLst>
                                      </p:cBhvr>
                                      <p:by>
                                        <p:hsl h="-7200000" s="0" l="0"/>
                                      </p:by>
                                    </p:animClr>
                                    <p:animClr clrSpc="hsl">
                                      <p:cBhvr>
                                        <p:cTn id="25" dur="500" fill="hold"/>
                                        <p:tgtEl>
                                          <p:spTgt spid="22">
                                            <p:txEl>
                                              <p:pRg st="3" end="3"/>
                                            </p:txEl>
                                          </p:spTgt>
                                        </p:tgtEl>
                                        <p:attrNameLst>
                                          <p:attrName>fillcolor</p:attrName>
                                        </p:attrNameLst>
                                      </p:cBhvr>
                                      <p:by>
                                        <p:hsl h="-7200000" s="0" l="0"/>
                                      </p:by>
                                    </p:animClr>
                                    <p:animClr clrSpc="hsl">
                                      <p:cBhvr>
                                        <p:cTn id="26" dur="500" fill="hold"/>
                                        <p:tgtEl>
                                          <p:spTgt spid="22">
                                            <p:txEl>
                                              <p:pRg st="3" end="3"/>
                                            </p:txEl>
                                          </p:spTgt>
                                        </p:tgtEl>
                                        <p:attrNameLst>
                                          <p:attrName>stroke.color</p:attrName>
                                        </p:attrNameLst>
                                      </p:cBhvr>
                                      <p:by>
                                        <p:hsl h="-7200000" s="0" l="0"/>
                                      </p:by>
                                    </p:animClr>
                                    <p:set>
                                      <p:cBhvr>
                                        <p:cTn id="27" dur="500" fill="hold"/>
                                        <p:tgtEl>
                                          <p:spTgt spid="22">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03107" y="4876800"/>
            <a:ext cx="12386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4192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4192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4192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4192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LEGIO DE BAMBÚ">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COLEGIO DE BAMBÚ</Template>
  <TotalTime>52</TotalTime>
  <Words>410</Words>
  <Application>Microsoft Office PowerPoint</Application>
  <PresentationFormat>Personalizado</PresentationFormat>
  <Paragraphs>29</Paragraphs>
  <Slides>55</Slides>
  <Notes>0</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COLEGIO DE BAMBÚ</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5</cp:revision>
  <dcterms:created xsi:type="dcterms:W3CDTF">2019-11-08T09:29:30Z</dcterms:created>
  <dcterms:modified xsi:type="dcterms:W3CDTF">2019-11-08T10:21:49Z</dcterms:modified>
</cp:coreProperties>
</file>