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318" r:id="rId3"/>
    <p:sldId id="320" r:id="rId4"/>
    <p:sldId id="257" r:id="rId5"/>
    <p:sldId id="259" r:id="rId6"/>
    <p:sldId id="260" r:id="rId7"/>
    <p:sldId id="261" r:id="rId8"/>
    <p:sldId id="262" r:id="rId9"/>
    <p:sldId id="263" r:id="rId10"/>
    <p:sldId id="310" r:id="rId11"/>
    <p:sldId id="264" r:id="rId12"/>
    <p:sldId id="265" r:id="rId13"/>
    <p:sldId id="266" r:id="rId14"/>
    <p:sldId id="268" r:id="rId15"/>
    <p:sldId id="267" r:id="rId16"/>
    <p:sldId id="282" r:id="rId17"/>
    <p:sldId id="269" r:id="rId18"/>
    <p:sldId id="270" r:id="rId19"/>
    <p:sldId id="311" r:id="rId20"/>
    <p:sldId id="271" r:id="rId21"/>
    <p:sldId id="272" r:id="rId22"/>
    <p:sldId id="273" r:id="rId23"/>
    <p:sldId id="274" r:id="rId24"/>
    <p:sldId id="275" r:id="rId25"/>
    <p:sldId id="276" r:id="rId26"/>
    <p:sldId id="277" r:id="rId27"/>
    <p:sldId id="312" r:id="rId28"/>
    <p:sldId id="278" r:id="rId29"/>
    <p:sldId id="279" r:id="rId30"/>
    <p:sldId id="280" r:id="rId31"/>
    <p:sldId id="281" r:id="rId32"/>
    <p:sldId id="258" r:id="rId33"/>
    <p:sldId id="288" r:id="rId34"/>
    <p:sldId id="289" r:id="rId35"/>
    <p:sldId id="290" r:id="rId36"/>
    <p:sldId id="296" r:id="rId37"/>
    <p:sldId id="291" r:id="rId38"/>
    <p:sldId id="314" r:id="rId39"/>
    <p:sldId id="292" r:id="rId40"/>
    <p:sldId id="293" r:id="rId41"/>
    <p:sldId id="294" r:id="rId42"/>
    <p:sldId id="295" r:id="rId43"/>
    <p:sldId id="297" r:id="rId44"/>
    <p:sldId id="300" r:id="rId45"/>
    <p:sldId id="315" r:id="rId46"/>
    <p:sldId id="303" r:id="rId47"/>
    <p:sldId id="304" r:id="rId48"/>
    <p:sldId id="305" r:id="rId49"/>
    <p:sldId id="306" r:id="rId50"/>
    <p:sldId id="307" r:id="rId51"/>
    <p:sldId id="308" r:id="rId52"/>
    <p:sldId id="316" r:id="rId53"/>
    <p:sldId id="309" r:id="rId54"/>
    <p:sldId id="317" r:id="rId55"/>
    <p:sldId id="287" r:id="rId56"/>
    <p:sldId id="284" r:id="rId57"/>
    <p:sldId id="313" r:id="rId58"/>
    <p:sldId id="285" r:id="rId59"/>
    <p:sldId id="286" r:id="rId60"/>
    <p:sldId id="319" r:id="rId61"/>
    <p:sldId id="321" r:id="rId6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CA4ce5if3bH/bEqqHrn0w==" hashData="tzUx9TWIv3+wMmwWg2Sb51nSj8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51" autoAdjust="0"/>
    <p:restoredTop sz="94660"/>
  </p:normalViewPr>
  <p:slideViewPr>
    <p:cSldViewPr>
      <p:cViewPr varScale="1">
        <p:scale>
          <a:sx n="76" d="100"/>
          <a:sy n="76" d="100"/>
        </p:scale>
        <p:origin x="182" y="4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C3B4B4-E2DB-4824-87A5-163B757E7824}" type="datetimeFigureOut">
              <a:rPr lang="es-ES" smtClean="0"/>
              <a:t>23/08/2025</a:t>
            </a:fld>
            <a:endParaRPr lang="es-ES"/>
          </a:p>
        </p:txBody>
      </p:sp>
      <p:sp>
        <p:nvSpPr>
          <p:cNvPr id="4" name="Marcador de imagen de diapositiva 3"/>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7EF709-6BFE-4C1B-B75B-E2568BF87F10}" type="slidenum">
              <a:rPr lang="es-ES" smtClean="0"/>
              <a:t>‹Nº›</a:t>
            </a:fld>
            <a:endParaRPr lang="es-ES"/>
          </a:p>
        </p:txBody>
      </p:sp>
    </p:spTree>
    <p:extLst>
      <p:ext uri="{BB962C8B-B14F-4D97-AF65-F5344CB8AC3E}">
        <p14:creationId xmlns:p14="http://schemas.microsoft.com/office/powerpoint/2010/main" val="780995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67EF709-6BFE-4C1B-B75B-E2568BF87F10}" type="slidenum">
              <a:rPr lang="es-ES" smtClean="0"/>
              <a:t>56</a:t>
            </a:fld>
            <a:endParaRPr lang="es-ES"/>
          </a:p>
        </p:txBody>
      </p:sp>
    </p:spTree>
    <p:extLst>
      <p:ext uri="{BB962C8B-B14F-4D97-AF65-F5344CB8AC3E}">
        <p14:creationId xmlns:p14="http://schemas.microsoft.com/office/powerpoint/2010/main" val="2189767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9AE853E-2C35-45E6-87AC-6A247BB61958}" type="datetimeFigureOut">
              <a:rPr lang="es-ES"/>
              <a:pPr>
                <a:defRPr/>
              </a:pPr>
              <a:t>23/08/2025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756B38A-2A8C-42A8-87F6-536449681F7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E66B000-06CF-4029-B64A-67A757B35A81}" type="datetimeFigureOut">
              <a:rPr lang="es-ES"/>
              <a:pPr>
                <a:defRPr/>
              </a:pPr>
              <a:t>23/08/2025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0593FF5-B099-466E-B4B5-F2C60D20B5AE}"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818AF49-478C-4E81-95E2-65C39386F9AC}" type="datetimeFigureOut">
              <a:rPr lang="es-ES"/>
              <a:pPr>
                <a:defRPr/>
              </a:pPr>
              <a:t>23/08/2025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A71E733-12D3-4FBF-A8E9-12A613EE69DE}"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F433ADF-3255-47F9-87EF-F66BA0C8A636}" type="datetimeFigureOut">
              <a:rPr lang="es-ES"/>
              <a:pPr>
                <a:defRPr/>
              </a:pPr>
              <a:t>23/08/2025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35BE494-28E8-441C-A801-65E5A97CB6D3}"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394C68A-FEED-438F-B291-20BACD0F5ED2}" type="datetimeFigureOut">
              <a:rPr lang="es-ES"/>
              <a:pPr>
                <a:defRPr/>
              </a:pPr>
              <a:t>23/08/2025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2E9D8FE-108E-487C-828F-1CCAE7F5A970}"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F5ECA76-090A-434F-AAB4-B304E3935F81}" type="datetimeFigureOut">
              <a:rPr lang="es-ES"/>
              <a:pPr>
                <a:defRPr/>
              </a:pPr>
              <a:t>23/08/2025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DDAFF6A-5C42-4CD4-B695-EEBE1F3B6112}"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F1DFDD3-58A5-48FA-A445-0864031CCD1D}" type="datetimeFigureOut">
              <a:rPr lang="es-ES"/>
              <a:pPr>
                <a:defRPr/>
              </a:pPr>
              <a:t>23/08/2025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37DD882-638A-403F-A862-94F82DA6BD28}"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BAA6B2-AA33-4066-A8F4-E10424952F5D}" type="datetimeFigureOut">
              <a:rPr lang="es-ES"/>
              <a:pPr>
                <a:defRPr/>
              </a:pPr>
              <a:t>23/08/2025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229CA17-5CA0-46A3-9DAC-EF4D62219698}"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2FAEF8E-4CBF-4C45-846B-0B43D98E78A5}" type="datetimeFigureOut">
              <a:rPr lang="es-ES"/>
              <a:pPr>
                <a:defRPr/>
              </a:pPr>
              <a:t>23/08/2025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3643455-99A6-46FC-93A4-3CFFBD523502}"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EF4E5DA-7BE8-4970-B777-34F492265F1E}" type="datetimeFigureOut">
              <a:rPr lang="es-ES"/>
              <a:pPr>
                <a:defRPr/>
              </a:pPr>
              <a:t>23/08/2025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013E2D4-BDBE-4FBD-BAB7-A5ACFDE69554}"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7E9FF7-F40A-4128-A4FF-44EFE3288ED0}" type="datetimeFigureOut">
              <a:rPr lang="es-ES"/>
              <a:pPr>
                <a:defRPr/>
              </a:pPr>
              <a:t>23/08/2025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E53C9C-2FC1-4FB3-9DCA-EE8C98C9C4E1}"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574037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A48F63A3-3370-4606-A444-7C9641240C32}" type="datetimeFigureOut">
              <a:rPr lang="es-ES"/>
              <a:pPr>
                <a:defRPr/>
              </a:pPr>
              <a:t>23/08/2025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006D469E-B0E8-41F5-9168-39A02F0E68E4}"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46068956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971600" y="0"/>
            <a:ext cx="7200900" cy="1008063"/>
          </a:xfrm>
          <a:prstGeom prst="rect">
            <a:avLst/>
          </a:prstGeom>
        </p:spPr>
        <p:txBody>
          <a:bodyPr wrap="none" fromWordArt="1">
            <a:prstTxWarp prst="textTriangle">
              <a:avLst>
                <a:gd name="adj" fmla="val 31102"/>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Ciudadela de Jaca - Huesca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8612" name="WordArt 4"/>
          <p:cNvSpPr>
            <a:spLocks noChangeArrowheads="1" noChangeShapeType="1" noTextEdit="1"/>
          </p:cNvSpPr>
          <p:nvPr/>
        </p:nvSpPr>
        <p:spPr bwMode="auto">
          <a:xfrm>
            <a:off x="1043608" y="1273324"/>
            <a:ext cx="6913562" cy="9382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68613" name="WordArt 5"/>
          <p:cNvSpPr>
            <a:spLocks noChangeArrowheads="1" noChangeShapeType="1" noTextEdit="1"/>
          </p:cNvSpPr>
          <p:nvPr/>
        </p:nvSpPr>
        <p:spPr bwMode="auto">
          <a:xfrm>
            <a:off x="971600" y="2569468"/>
            <a:ext cx="7343775" cy="600075"/>
          </a:xfrm>
          <a:prstGeom prst="rect">
            <a:avLst/>
          </a:prstGeom>
        </p:spPr>
        <p:txBody>
          <a:bodyPr wrap="none" fromWordArt="1">
            <a:prstTxWarp prst="textFadeUp">
              <a:avLst>
                <a:gd name="adj" fmla="val 6310"/>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Creado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Diseñado por</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8614" name="WordArt 6"/>
          <p:cNvSpPr>
            <a:spLocks noChangeArrowheads="1" noChangeShapeType="1" noTextEdit="1"/>
          </p:cNvSpPr>
          <p:nvPr/>
        </p:nvSpPr>
        <p:spPr bwMode="auto">
          <a:xfrm>
            <a:off x="1547664" y="3577580"/>
            <a:ext cx="5688632" cy="74567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endParaRPr>
          </a:p>
        </p:txBody>
      </p:sp>
      <p:sp>
        <p:nvSpPr>
          <p:cNvPr id="68616" name="WordArt 8"/>
          <p:cNvSpPr>
            <a:spLocks noChangeArrowheads="1" noChangeShapeType="1" noTextEdit="1"/>
          </p:cNvSpPr>
          <p:nvPr/>
        </p:nvSpPr>
        <p:spPr bwMode="auto">
          <a:xfrm>
            <a:off x="2483768" y="4585692"/>
            <a:ext cx="4032448" cy="649313"/>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defRPr/>
            </a:pPr>
            <a:r>
              <a:rPr lang="es-ES" sz="2800" kern="10" dirty="0">
                <a:ln w="9525">
                  <a:noFill/>
                  <a:round/>
                  <a:headEnd/>
                  <a:tailEnd/>
                </a:ln>
                <a:solidFill>
                  <a:srgbClr val="FF0000"/>
                </a:solidFill>
                <a:effectLst>
                  <a:prstShdw prst="shdw17" dist="17961" dir="2700000">
                    <a:srgbClr val="990000"/>
                  </a:prstShdw>
                </a:effectLst>
                <a:latin typeface="Arial Black"/>
              </a:rPr>
              <a:t> </a:t>
            </a:r>
            <a:r>
              <a:rPr lang="es-ES" sz="2800" kern="10" dirty="0">
                <a:ln w="9525">
                  <a:noFill/>
                  <a:round/>
                  <a:headEnd/>
                  <a:tailEnd/>
                </a:ln>
                <a:effectLst>
                  <a:prstShdw prst="shdw17" dist="17961" dir="2700000">
                    <a:srgbClr val="990000"/>
                  </a:prstShdw>
                  <a:reflection blurRad="6350" stA="60000" endA="900" endPos="58000" dir="5400000" sy="-100000" algn="bl" rotWithShape="0"/>
                </a:effectLst>
                <a:latin typeface="Lucida Bright" pitchFamily="18" charset="0"/>
              </a:rPr>
              <a:t>Automático</a:t>
            </a:r>
            <a:r>
              <a:rPr lang="es-ES" sz="2800" kern="10" dirty="0">
                <a:ln w="9525">
                  <a:noFill/>
                  <a:round/>
                  <a:headEnd/>
                  <a:tailEnd/>
                </a:ln>
                <a:solidFill>
                  <a:srgbClr val="FF0000"/>
                </a:solidFill>
                <a:effectLst>
                  <a:prstShdw prst="shdw17" dist="17961" dir="2700000">
                    <a:srgbClr val="990000"/>
                  </a:prstShdw>
                </a:effectLst>
                <a:latin typeface="Arial Black"/>
              </a:rPr>
              <a:t> </a:t>
            </a:r>
          </a:p>
        </p:txBody>
      </p:sp>
    </p:spTree>
  </p:cSld>
  <p:clrMapOvr>
    <a:masterClrMapping/>
  </p:clrMapOvr>
  <mc:AlternateContent xmlns:mc="http://schemas.openxmlformats.org/markup-compatibility/2006">
    <mc:Choice xmlns:p14="http://schemas.microsoft.com/office/powerpoint/2010/main" Requires="p14">
      <p:transition spd="slow" p14:dur="2000" advTm="12000">
        <p:split orient="vert"/>
      </p:transition>
    </mc:Choice>
    <mc:Fallback>
      <p:transition spd="slow" advTm="1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nodeType="afterGroup">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6" presetClass="entr" presetSubtype="0" fill="hold" grpId="0"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Effect transition="in" filter="wipe(down)">
                                      <p:cBhvr>
                                        <p:cTn id="24" dur="580">
                                          <p:stCondLst>
                                            <p:cond delay="0"/>
                                          </p:stCondLst>
                                        </p:cTn>
                                        <p:tgtEl>
                                          <p:spTgt spid="68614"/>
                                        </p:tgtEl>
                                      </p:cBhvr>
                                    </p:animEffect>
                                    <p:anim calcmode="lin" valueType="num">
                                      <p:cBhvr>
                                        <p:cTn id="25" dur="1822" tmFilter="0,0; 0.14,0.36; 0.43,0.73; 0.71,0.91; 1.0,1.0">
                                          <p:stCondLst>
                                            <p:cond delay="0"/>
                                          </p:stCondLst>
                                        </p:cTn>
                                        <p:tgtEl>
                                          <p:spTgt spid="686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86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86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86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8614"/>
                                        </p:tgtEl>
                                        <p:attrNameLst>
                                          <p:attrName>ppt_y</p:attrName>
                                        </p:attrNameLst>
                                      </p:cBhvr>
                                      <p:tavLst>
                                        <p:tav tm="0" fmla="#ppt_y-sin(pi*$)/81">
                                          <p:val>
                                            <p:fltVal val="0"/>
                                          </p:val>
                                        </p:tav>
                                        <p:tav tm="100000">
                                          <p:val>
                                            <p:fltVal val="1"/>
                                          </p:val>
                                        </p:tav>
                                      </p:tavLst>
                                    </p:anim>
                                    <p:animScale>
                                      <p:cBhvr>
                                        <p:cTn id="30" dur="26">
                                          <p:stCondLst>
                                            <p:cond delay="650"/>
                                          </p:stCondLst>
                                        </p:cTn>
                                        <p:tgtEl>
                                          <p:spTgt spid="68614"/>
                                        </p:tgtEl>
                                      </p:cBhvr>
                                      <p:to x="100000" y="60000"/>
                                    </p:animScale>
                                    <p:animScale>
                                      <p:cBhvr>
                                        <p:cTn id="31" dur="166" decel="50000">
                                          <p:stCondLst>
                                            <p:cond delay="676"/>
                                          </p:stCondLst>
                                        </p:cTn>
                                        <p:tgtEl>
                                          <p:spTgt spid="68614"/>
                                        </p:tgtEl>
                                      </p:cBhvr>
                                      <p:to x="100000" y="100000"/>
                                    </p:animScale>
                                    <p:animScale>
                                      <p:cBhvr>
                                        <p:cTn id="32" dur="26">
                                          <p:stCondLst>
                                            <p:cond delay="1312"/>
                                          </p:stCondLst>
                                        </p:cTn>
                                        <p:tgtEl>
                                          <p:spTgt spid="68614"/>
                                        </p:tgtEl>
                                      </p:cBhvr>
                                      <p:to x="100000" y="80000"/>
                                    </p:animScale>
                                    <p:animScale>
                                      <p:cBhvr>
                                        <p:cTn id="33" dur="166" decel="50000">
                                          <p:stCondLst>
                                            <p:cond delay="1338"/>
                                          </p:stCondLst>
                                        </p:cTn>
                                        <p:tgtEl>
                                          <p:spTgt spid="68614"/>
                                        </p:tgtEl>
                                      </p:cBhvr>
                                      <p:to x="100000" y="100000"/>
                                    </p:animScale>
                                    <p:animScale>
                                      <p:cBhvr>
                                        <p:cTn id="34" dur="26">
                                          <p:stCondLst>
                                            <p:cond delay="1642"/>
                                          </p:stCondLst>
                                        </p:cTn>
                                        <p:tgtEl>
                                          <p:spTgt spid="68614"/>
                                        </p:tgtEl>
                                      </p:cBhvr>
                                      <p:to x="100000" y="90000"/>
                                    </p:animScale>
                                    <p:animScale>
                                      <p:cBhvr>
                                        <p:cTn id="35" dur="166" decel="50000">
                                          <p:stCondLst>
                                            <p:cond delay="1668"/>
                                          </p:stCondLst>
                                        </p:cTn>
                                        <p:tgtEl>
                                          <p:spTgt spid="68614"/>
                                        </p:tgtEl>
                                      </p:cBhvr>
                                      <p:to x="100000" y="100000"/>
                                    </p:animScale>
                                    <p:animScale>
                                      <p:cBhvr>
                                        <p:cTn id="36" dur="26">
                                          <p:stCondLst>
                                            <p:cond delay="1808"/>
                                          </p:stCondLst>
                                        </p:cTn>
                                        <p:tgtEl>
                                          <p:spTgt spid="68614"/>
                                        </p:tgtEl>
                                      </p:cBhvr>
                                      <p:to x="100000" y="95000"/>
                                    </p:animScale>
                                    <p:animScale>
                                      <p:cBhvr>
                                        <p:cTn id="37" dur="166" decel="50000">
                                          <p:stCondLst>
                                            <p:cond delay="1834"/>
                                          </p:stCondLst>
                                        </p:cTn>
                                        <p:tgtEl>
                                          <p:spTgt spid="68614"/>
                                        </p:tgtEl>
                                      </p:cBhvr>
                                      <p:to x="100000" y="100000"/>
                                    </p:animScale>
                                  </p:childTnLst>
                                </p:cTn>
                              </p:par>
                            </p:childTnLst>
                          </p:cTn>
                        </p:par>
                        <p:par>
                          <p:cTn id="38" fill="hold" nodeType="afterGroup">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68616"/>
                                        </p:tgtEl>
                                        <p:attrNameLst>
                                          <p:attrName>style.visibility</p:attrName>
                                        </p:attrNameLst>
                                      </p:cBhvr>
                                      <p:to>
                                        <p:strVal val="visible"/>
                                      </p:to>
                                    </p:set>
                                    <p:anim calcmode="lin" valueType="num">
                                      <p:cBhvr>
                                        <p:cTn id="41" dur="1000" fill="hold"/>
                                        <p:tgtEl>
                                          <p:spTgt spid="68616"/>
                                        </p:tgtEl>
                                        <p:attrNameLst>
                                          <p:attrName>ppt_w</p:attrName>
                                        </p:attrNameLst>
                                      </p:cBhvr>
                                      <p:tavLst>
                                        <p:tav tm="0">
                                          <p:val>
                                            <p:fltVal val="0"/>
                                          </p:val>
                                        </p:tav>
                                        <p:tav tm="100000">
                                          <p:val>
                                            <p:strVal val="#ppt_w"/>
                                          </p:val>
                                        </p:tav>
                                      </p:tavLst>
                                    </p:anim>
                                    <p:anim calcmode="lin" valueType="num">
                                      <p:cBhvr>
                                        <p:cTn id="4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P spid="68612" grpId="0" animBg="1"/>
      <p:bldP spid="68613" grpId="0" animBg="1"/>
      <p:bldP spid="686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1 ciudadela-jaca-1.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59632" y="193204"/>
            <a:ext cx="6224781" cy="923330"/>
          </a:xfrm>
          <a:prstGeom prst="rect">
            <a:avLst/>
          </a:prstGeom>
          <a:noFill/>
        </p:spPr>
        <p:txBody>
          <a:bodyPr wrap="none" lIns="91440" tIns="45720" rIns="91440" bIns="45720">
            <a:prstTxWarp prst="textChevron">
              <a:avLst>
                <a:gd name="adj" fmla="val 13996"/>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5400" b="1" cap="none" spc="0" dirty="0" smtClean="0">
                <a:ln/>
                <a:solidFill>
                  <a:schemeClr val="accent3"/>
                </a:solidFill>
                <a:effectLst>
                  <a:reflection blurRad="6350" stA="60000" endA="900" endPos="58000" dir="5400000" sy="-100000" algn="bl" rotWithShape="0"/>
                </a:effectLst>
              </a:rPr>
              <a:t> Ciudadela de Jaca </a:t>
            </a:r>
            <a:endParaRPr lang="es-ES" sz="5400" b="1" cap="none" spc="0" dirty="0">
              <a:ln/>
              <a:solidFill>
                <a:schemeClr val="accent3"/>
              </a:solidFill>
              <a:effectLst>
                <a:reflection blurRad="6350" stA="60000" endA="900" endPos="58000" dir="5400000" sy="-100000" algn="bl" rotWithShape="0"/>
              </a:effectLst>
            </a:endParaRPr>
          </a:p>
        </p:txBody>
      </p:sp>
      <p:sp>
        <p:nvSpPr>
          <p:cNvPr id="3" name="2 CuadroTexto"/>
          <p:cNvSpPr txBox="1"/>
          <p:nvPr/>
        </p:nvSpPr>
        <p:spPr>
          <a:xfrm>
            <a:off x="467544" y="1273324"/>
            <a:ext cx="8208912"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Ciudadela de Jaca, llamada hasta el siglo XIX «Castillo de San Pedro», es una fortaleza de traza italiana. Fue mandada edificar por Felipe II a finales de 1592 tras los graves desórdenes acaecidos con la huida de Antonio Pérez​ y como parte de la estrategia defensiva contra Francia, impidiendo el paso de los hugonotes a través del Pirineo.</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721596"/>
            <a:ext cx="8208912" cy="1446550"/>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De esta estrategia también formaban parte entre otros, el Fuerte de Santa Elena o la Ciudadela de Pamplona. Se encomendó su construcción al ingeniero italiano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Tiburzio</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Spannocchi</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2 Rectángulo"/>
          <p:cNvSpPr/>
          <p:nvPr/>
        </p:nvSpPr>
        <p:spPr>
          <a:xfrm>
            <a:off x="827584" y="1921396"/>
            <a:ext cx="7128792" cy="571014"/>
          </a:xfrm>
          <a:prstGeom prst="rect">
            <a:avLst/>
          </a:prstGeom>
          <a:noFill/>
        </p:spPr>
        <p:txBody>
          <a:bodyPr wrap="square">
            <a:prstTxWarp prst="textFadeUp">
              <a:avLst>
                <a:gd name="adj" fmla="val 4950"/>
              </a:avLst>
            </a:prstTxWarp>
            <a:spAutoFit/>
            <a:scene3d>
              <a:camera prst="perspectiveAbove"/>
              <a:lightRig rig="threePt" dir="t"/>
            </a:scene3d>
            <a:sp3d extrusionH="57150">
              <a:bevelT w="38100" h="38100" prst="angle"/>
            </a:sp3d>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a:t>
            </a:r>
            <a:r>
              <a:rPr lang="es-ES" sz="4000" b="1" spc="100" dirty="0" smtClean="0">
                <a:ln w="18000">
                  <a:solidFill>
                    <a:schemeClr val="accent1">
                      <a:satMod val="200000"/>
                      <a:tint val="72000"/>
                    </a:schemeClr>
                  </a:solidFill>
                  <a:prstDash val="solid"/>
                </a:ln>
                <a:solidFill>
                  <a:schemeClr val="accent3">
                    <a:lumMod val="60000"/>
                    <a:lumOff val="400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El Pentágono Español </a:t>
            </a:r>
            <a:endParaRPr lang="es-ES" sz="4000" b="1" spc="100" dirty="0">
              <a:ln w="18000">
                <a:solidFill>
                  <a:schemeClr val="accent1">
                    <a:satMod val="200000"/>
                    <a:tint val="72000"/>
                  </a:schemeClr>
                </a:solidFill>
                <a:prstDash val="solid"/>
              </a:ln>
              <a:solidFill>
                <a:schemeClr val="accent3">
                  <a:lumMod val="60000"/>
                  <a:lumOff val="400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split/>
      </p:transition>
    </mc:Choice>
    <mc:Fallback>
      <p:transition spd="slow" advTm="6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3" presetClass="entr" presetSubtype="16" fill="hold" grpId="0" nodeType="afterEffect">
                                  <p:stCondLst>
                                    <p:cond delay="100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fltVal val="0"/>
                                          </p:val>
                                        </p:tav>
                                        <p:tav tm="100000">
                                          <p:val>
                                            <p:strVal val="#ppt_h"/>
                                          </p:val>
                                        </p:tav>
                                      </p:tavLst>
                                    </p:anim>
                                  </p:childTnLst>
                                </p:cTn>
                              </p:par>
                            </p:childTnLst>
                          </p:cTn>
                        </p:par>
                        <p:par>
                          <p:cTn id="15" fill="hold">
                            <p:stCondLst>
                              <p:cond delay="6000"/>
                            </p:stCondLst>
                            <p:childTnLst>
                              <p:par>
                                <p:cTn id="16" presetID="23" presetClass="exit" presetSubtype="16" fill="hold" grpId="1" nodeType="afterEffect">
                                  <p:stCondLst>
                                    <p:cond delay="1500"/>
                                  </p:stCondLst>
                                  <p:childTnLst>
                                    <p:anim calcmode="lin" valueType="num">
                                      <p:cBhvr>
                                        <p:cTn id="17" dur="3000"/>
                                        <p:tgtEl>
                                          <p:spTgt spid="8"/>
                                        </p:tgtEl>
                                        <p:attrNameLst>
                                          <p:attrName>ppt_w</p:attrName>
                                        </p:attrNameLst>
                                      </p:cBhvr>
                                      <p:tavLst>
                                        <p:tav tm="0">
                                          <p:val>
                                            <p:strVal val="ppt_w"/>
                                          </p:val>
                                        </p:tav>
                                        <p:tav tm="100000">
                                          <p:val>
                                            <p:strVal val="4*ppt_w"/>
                                          </p:val>
                                        </p:tav>
                                      </p:tavLst>
                                    </p:anim>
                                    <p:anim calcmode="lin" valueType="num">
                                      <p:cBhvr>
                                        <p:cTn id="18" dur="3000"/>
                                        <p:tgtEl>
                                          <p:spTgt spid="8"/>
                                        </p:tgtEl>
                                        <p:attrNameLst>
                                          <p:attrName>ppt_h</p:attrName>
                                        </p:attrNameLst>
                                      </p:cBhvr>
                                      <p:tavLst>
                                        <p:tav tm="0">
                                          <p:val>
                                            <p:strVal val="ppt_h"/>
                                          </p:val>
                                        </p:tav>
                                        <p:tav tm="100000">
                                          <p:val>
                                            <p:strVal val="4*ppt_h"/>
                                          </p:val>
                                        </p:tav>
                                      </p:tavLst>
                                    </p:anim>
                                    <p:set>
                                      <p:cBhvr>
                                        <p:cTn id="19" dur="1" fill="hold">
                                          <p:stCondLst>
                                            <p:cond delay="2999"/>
                                          </p:stCondLst>
                                        </p:cTn>
                                        <p:tgtEl>
                                          <p:spTgt spid="8"/>
                                        </p:tgtEl>
                                        <p:attrNameLst>
                                          <p:attrName>style.visibility</p:attrName>
                                        </p:attrNameLst>
                                      </p:cBhvr>
                                      <p:to>
                                        <p:strVal val="hidden"/>
                                      </p:to>
                                    </p:set>
                                  </p:childTnLst>
                                </p:cTn>
                              </p:par>
                              <p:par>
                                <p:cTn id="20" presetID="52" presetClass="exit" presetSubtype="0" fill="hold" grpId="2" nodeType="withEffect">
                                  <p:stCondLst>
                                    <p:cond delay="1500"/>
                                  </p:stCondLst>
                                  <p:childTnLst>
                                    <p:animScale>
                                      <p:cBhvr>
                                        <p:cTn id="21"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2" dur="3000" accel="50000">
                                          <p:stCondLst>
                                            <p:cond delay="0"/>
                                          </p:stCondLst>
                                        </p:cTn>
                                        <p:tgtEl>
                                          <p:spTgt spid="8"/>
                                        </p:tgtEl>
                                        <p:attrNameLst>
                                          <p:attrName>ppt_x</p:attrName>
                                          <p:attrName>ppt_y</p:attrName>
                                        </p:attrNameLst>
                                      </p:cBhvr>
                                    </p:animMotion>
                                    <p:animEffect transition="out" filter="fade">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childTnLst>
                          </p:cTn>
                        </p:par>
                        <p:par>
                          <p:cTn id="25" fill="hold">
                            <p:stCondLst>
                              <p:cond delay="10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1"/>
                                          </p:val>
                                        </p:tav>
                                        <p:tav tm="100000">
                                          <p:val>
                                            <p:strVal val="#ppt_x"/>
                                          </p:val>
                                        </p:tav>
                                      </p:tavLst>
                                    </p:anim>
                                    <p:anim calcmode="lin" valueType="num">
                                      <p:cBhvr>
                                        <p:cTn id="30" dur="1000" fill="hold"/>
                                        <p:tgtEl>
                                          <p:spTgt spid="3"/>
                                        </p:tgtEl>
                                        <p:attrNameLst>
                                          <p:attrName>ppt_y</p:attrName>
                                        </p:attrNameLst>
                                      </p:cBhvr>
                                      <p:tavLst>
                                        <p:tav tm="0">
                                          <p:val>
                                            <p:strVal val="#ppt_y"/>
                                          </p:val>
                                        </p:tav>
                                        <p:tav tm="100000">
                                          <p:val>
                                            <p:strVal val="#ppt_y"/>
                                          </p:val>
                                        </p:tav>
                                      </p:tavLst>
                                    </p:anim>
                                  </p:childTnLst>
                                </p:cTn>
                              </p:par>
                            </p:childTnLst>
                          </p:cTn>
                        </p:par>
                        <p:par>
                          <p:cTn id="31" fill="hold">
                            <p:stCondLst>
                              <p:cond delay="40000"/>
                            </p:stCondLst>
                            <p:childTnLst>
                              <p:par>
                                <p:cTn id="32" presetID="40" presetClass="entr" presetSubtype="0" fill="hold" grpId="0" nodeType="afterEffect">
                                  <p:stCondLst>
                                    <p:cond delay="100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8" grpId="2"/>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accent3">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5715000"/>
          </a:xfrm>
          <a:prstGeom prst="rect">
            <a:avLst/>
          </a:prstGeom>
          <a:solidFill>
            <a:schemeClr val="accent3">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31 cañon de carro.jpg"/>
          <p:cNvPicPr>
            <a:picLocks noChangeAspect="1"/>
          </p:cNvPicPr>
          <p:nvPr/>
        </p:nvPicPr>
        <p:blipFill>
          <a:blip r:embed="rId3" cstate="print"/>
          <a:stretch>
            <a:fillRect/>
          </a:stretch>
        </p:blipFill>
        <p:spPr bwMode="auto">
          <a:xfrm>
            <a:off x="143" y="0"/>
            <a:ext cx="9143857" cy="5715000"/>
          </a:xfrm>
          <a:prstGeom prst="rect">
            <a:avLst/>
          </a:prstGeom>
          <a:noFill/>
          <a:ln w="9525">
            <a:noFill/>
            <a:miter lim="800000"/>
            <a:headEnd/>
            <a:tailEnd/>
          </a:ln>
        </p:spPr>
      </p:pic>
      <p:pic>
        <p:nvPicPr>
          <p:cNvPr id="5" name="4 Imagen" descr="31 cañon de carr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Cualquiera que observe desde arriba el castillo de San Pedro de Jaca –un avión, un globo, una fotografía–, podrá ver que tiene forma de estrella de cinco puntas. O al menos es el dibujo que conforman los jardines y el foso que le rodean. También es conocido como el Pentágono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sndAc>
          <p:stSnd loop="1">
            <p:snd r:embed="rId2" name="Variadas.wav"/>
          </p:stSnd>
        </p:sndAc>
      </p:transition>
    </mc:Choice>
    <mc:Fallback>
      <p:transition spd="slow" advTm="34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16" fill="hold" grpId="1" nodeType="withEffect">
                                  <p:stCondLst>
                                    <p:cond delay="0"/>
                                  </p:stCondLst>
                                  <p:childTnLst>
                                    <p:anim calcmode="lin" valueType="num">
                                      <p:cBhvr>
                                        <p:cTn id="9" dur="5000"/>
                                        <p:tgtEl>
                                          <p:spTgt spid="6"/>
                                        </p:tgtEl>
                                        <p:attrNameLst>
                                          <p:attrName>ppt_w</p:attrName>
                                        </p:attrNameLst>
                                      </p:cBhvr>
                                      <p:tavLst>
                                        <p:tav tm="0">
                                          <p:val>
                                            <p:strVal val="ppt_w"/>
                                          </p:val>
                                        </p:tav>
                                        <p:tav tm="100000">
                                          <p:val>
                                            <p:strVal val="4*ppt_w"/>
                                          </p:val>
                                        </p:tav>
                                      </p:tavLst>
                                    </p:anim>
                                    <p:anim calcmode="lin" valueType="num">
                                      <p:cBhvr>
                                        <p:cTn id="10" dur="5000"/>
                                        <p:tgtEl>
                                          <p:spTgt spid="6"/>
                                        </p:tgtEl>
                                        <p:attrNameLst>
                                          <p:attrName>ppt_h</p:attrName>
                                        </p:attrNameLst>
                                      </p:cBhvr>
                                      <p:tavLst>
                                        <p:tav tm="0">
                                          <p:val>
                                            <p:strVal val="ppt_h"/>
                                          </p:val>
                                        </p:tav>
                                        <p:tav tm="100000">
                                          <p:val>
                                            <p:strVal val="4*ppt_h"/>
                                          </p:val>
                                        </p:tav>
                                      </p:tavLst>
                                    </p:anim>
                                    <p:set>
                                      <p:cBhvr>
                                        <p:cTn id="11" dur="1" fill="hold">
                                          <p:stCondLst>
                                            <p:cond delay="4999"/>
                                          </p:stCondLst>
                                        </p:cTn>
                                        <p:tgtEl>
                                          <p:spTgt spid="6"/>
                                        </p:tgtEl>
                                        <p:attrNameLst>
                                          <p:attrName>style.visibility</p:attrName>
                                        </p:attrNameLst>
                                      </p:cBhvr>
                                      <p:to>
                                        <p:strVal val="hidden"/>
                                      </p:to>
                                    </p:set>
                                  </p:childTnLst>
                                </p:cTn>
                              </p:par>
                              <p:par>
                                <p:cTn id="12" presetID="20" presetClass="exit" presetSubtype="0" fill="hold" grpId="0" nodeType="withEffect">
                                  <p:stCondLst>
                                    <p:cond delay="500"/>
                                  </p:stCondLst>
                                  <p:childTnLst>
                                    <p:animEffect transition="out" filter="wedge">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par>
                                <p:cTn id="15" presetID="23" presetClass="exit" presetSubtype="16" fill="hold" grpId="1" nodeType="withEffect">
                                  <p:stCondLst>
                                    <p:cond delay="500"/>
                                  </p:stCondLst>
                                  <p:childTnLst>
                                    <p:anim calcmode="lin" valueType="num">
                                      <p:cBhvr>
                                        <p:cTn id="16" dur="5000"/>
                                        <p:tgtEl>
                                          <p:spTgt spid="7"/>
                                        </p:tgtEl>
                                        <p:attrNameLst>
                                          <p:attrName>ppt_w</p:attrName>
                                        </p:attrNameLst>
                                      </p:cBhvr>
                                      <p:tavLst>
                                        <p:tav tm="0">
                                          <p:val>
                                            <p:strVal val="ppt_w"/>
                                          </p:val>
                                        </p:tav>
                                        <p:tav tm="100000">
                                          <p:val>
                                            <p:strVal val="4*ppt_w"/>
                                          </p:val>
                                        </p:tav>
                                      </p:tavLst>
                                    </p:anim>
                                    <p:anim calcmode="lin" valueType="num">
                                      <p:cBhvr>
                                        <p:cTn id="17" dur="5000"/>
                                        <p:tgtEl>
                                          <p:spTgt spid="7"/>
                                        </p:tgtEl>
                                        <p:attrNameLst>
                                          <p:attrName>ppt_h</p:attrName>
                                        </p:attrNameLst>
                                      </p:cBhvr>
                                      <p:tavLst>
                                        <p:tav tm="0">
                                          <p:val>
                                            <p:strVal val="ppt_h"/>
                                          </p:val>
                                        </p:tav>
                                        <p:tav tm="100000">
                                          <p:val>
                                            <p:strVal val="4*ppt_h"/>
                                          </p:val>
                                        </p:tav>
                                      </p:tavLst>
                                    </p:anim>
                                    <p:set>
                                      <p:cBhvr>
                                        <p:cTn id="18" dur="1" fill="hold">
                                          <p:stCondLst>
                                            <p:cond delay="4999"/>
                                          </p:stCondLst>
                                        </p:cTn>
                                        <p:tgtEl>
                                          <p:spTgt spid="7"/>
                                        </p:tgtEl>
                                        <p:attrNameLst>
                                          <p:attrName>style.visibility</p:attrName>
                                        </p:attrNameLst>
                                      </p:cBhvr>
                                      <p:to>
                                        <p:strVal val="hidden"/>
                                      </p:to>
                                    </p:set>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5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out)">
                                      <p:cBhvr>
                                        <p:cTn id="28" dur="5000"/>
                                        <p:tgtEl>
                                          <p:spTgt spid="5"/>
                                        </p:tgtEl>
                                      </p:cBhvr>
                                    </p:animEffect>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fltVal val="0"/>
                                          </p:val>
                                        </p:tav>
                                        <p:tav tm="100000">
                                          <p:val>
                                            <p:strVal val="#ppt_h"/>
                                          </p:val>
                                        </p:tav>
                                      </p:tavLst>
                                    </p:anim>
                                  </p:childTnLst>
                                </p:cTn>
                              </p:par>
                            </p:childTnLst>
                          </p:cTn>
                        </p:par>
                        <p:par>
                          <p:cTn id="33" fill="hold">
                            <p:stCondLst>
                              <p:cond delay="55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612576" y="0"/>
            <a:ext cx="10153128"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612576" y="0"/>
            <a:ext cx="10153128" cy="5715000"/>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fortaleza tiene planta estrellada de cinco puntas y se conserva prácticamente intacta desde su construcción. Observa las características de una fortaleza de traza italiana, manteniendo todos sus elementos; foso, baluartes, escarpas y contraescarpas, cuarteles para el alojamiento de la tropa, polvorines, túneles.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vortex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acceso se realiza cruzando el foso a través de un puente de tres arcos más un puente levadizo para acceder a la puerta del recinto, de traza herreriana de gran interés artístico.​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circle/>
      </p:transition>
    </mc:Choice>
    <mc:Fallback>
      <p:transition spd="slow" advTm="2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369668"/>
            <a:ext cx="756084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nos encontraremos con una gran plaza de armas también pentagonal, alrededor de la cual se articulan las dependencias de acuartelamiento y la capilla de la ciudadela que es la Iglesia de San Pedro que fue construida en el siglo XVIII.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circle/>
      </p:transition>
    </mc:Choice>
    <mc:Fallback>
      <p:transition spd="slow" advTm="29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ubicación, entre la ciudad medieval y el río Aragón, extramuros de la muralla, no fue bien recibida inicialmente por los jaqueses, que consideraban su construcción una amenaza para sus fueros y privilegios.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diamond/>
      </p:transition>
    </mc:Choice>
    <mc:Fallback>
      <p:transition spd="slow" advTm="27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9221"/>
                                        </p:tgtEl>
                                      </p:cBhvr>
                                    </p:animEffect>
                                    <p:set>
                                      <p:cBhvr>
                                        <p:cTn id="7" dur="1" fill="hold">
                                          <p:stCondLst>
                                            <p:cond delay="4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5000"/>
                                        <p:tgtEl>
                                          <p:spTgt spid="6"/>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strVal val="#ppt_w+.3"/>
                                          </p:val>
                                        </p:tav>
                                        <p:tav tm="100000">
                                          <p:val>
                                            <p:strVal val="#ppt_w"/>
                                          </p:val>
                                        </p:tav>
                                      </p:tavLst>
                                    </p:anim>
                                    <p:anim calcmode="lin" valueType="num">
                                      <p:cBhvr>
                                        <p:cTn id="14" dur="5000" fill="hold"/>
                                        <p:tgtEl>
                                          <p:spTgt spid="6"/>
                                        </p:tgtEl>
                                        <p:attrNameLst>
                                          <p:attrName>ppt_h</p:attrName>
                                        </p:attrNameLst>
                                      </p:cBhvr>
                                      <p:tavLst>
                                        <p:tav tm="0">
                                          <p:val>
                                            <p:strVal val="#ppt_h"/>
                                          </p:val>
                                        </p:tav>
                                        <p:tav tm="100000">
                                          <p:val>
                                            <p:strVal val="#ppt_h"/>
                                          </p:val>
                                        </p:tav>
                                      </p:tavLst>
                                    </p:anim>
                                    <p:animEffect transition="in" filter="fade">
                                      <p:cBhvr>
                                        <p:cTn id="15" dur="5000"/>
                                        <p:tgtEl>
                                          <p:spTgt spid="6"/>
                                        </p:tgtEl>
                                      </p:cBhvr>
                                    </p:animEffect>
                                  </p:childTnLst>
                                </p:cTn>
                              </p:par>
                              <p:par>
                                <p:cTn id="16" presetID="4"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in)">
                                      <p:cBhvr>
                                        <p:cTn id="18" dur="5000"/>
                                        <p:tgtEl>
                                          <p:spTgt spid="7"/>
                                        </p:tgtEl>
                                      </p:cBhvr>
                                    </p:animEffect>
                                  </p:childTnLst>
                                </p:cTn>
                              </p:par>
                              <p:par>
                                <p:cTn id="19" presetID="50" presetClass="entr" presetSubtype="0" decel="10000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0" fill="hold"/>
                                        <p:tgtEl>
                                          <p:spTgt spid="7"/>
                                        </p:tgtEl>
                                        <p:attrNameLst>
                                          <p:attrName>ppt_w</p:attrName>
                                        </p:attrNameLst>
                                      </p:cBhvr>
                                      <p:tavLst>
                                        <p:tav tm="0">
                                          <p:val>
                                            <p:strVal val="#ppt_w+.3"/>
                                          </p:val>
                                        </p:tav>
                                        <p:tav tm="100000">
                                          <p:val>
                                            <p:strVal val="#ppt_w"/>
                                          </p:val>
                                        </p:tav>
                                      </p:tavLst>
                                    </p:anim>
                                    <p:anim calcmode="lin" valueType="num">
                                      <p:cBhvr>
                                        <p:cTn id="22" dur="5000" fill="hold"/>
                                        <p:tgtEl>
                                          <p:spTgt spid="7"/>
                                        </p:tgtEl>
                                        <p:attrNameLst>
                                          <p:attrName>ppt_h</p:attrName>
                                        </p:attrNameLst>
                                      </p:cBhvr>
                                      <p:tavLst>
                                        <p:tav tm="0">
                                          <p:val>
                                            <p:strVal val="#ppt_h"/>
                                          </p:val>
                                        </p:tav>
                                        <p:tav tm="100000">
                                          <p:val>
                                            <p:strVal val="#ppt_h"/>
                                          </p:val>
                                        </p:tav>
                                      </p:tavLst>
                                    </p:anim>
                                    <p:animEffect transition="in" filter="fade">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369668"/>
            <a:ext cx="8064896" cy="1200329"/>
          </a:xfrm>
          <a:prstGeom prst="rect">
            <a:avLst/>
          </a:prstGeom>
          <a:noFill/>
        </p:spPr>
        <p:txBody>
          <a:bodyPr wrap="square" rtlCol="0">
            <a:spAutoFit/>
          </a:bodyPr>
          <a:lstStyle/>
          <a:p>
            <a:r>
              <a:rPr lang="es-ES" dirty="0" smtClean="0">
                <a:effectLst>
                  <a:glow rad="101600">
                    <a:srgbClr val="C00000">
                      <a:alpha val="60000"/>
                    </a:srgbClr>
                  </a:glow>
                </a:effectLst>
              </a:rPr>
              <a:t>Las obras comenzaron a mediados de 1592 y un año después ya estaban prácticamente finalizados los trabajos del exterior, a falta de su revestimiento con piedra sillar. En el interior se habían levantado los cinco cuarteles que albergarían a los 300 hombres de la tropa.</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3000">
        <p15:prstTrans prst="origami"/>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8"/>
                                        </p:tgtEl>
                                        <p:attrNameLst>
                                          <p:attrName>ppt_w</p:attrName>
                                        </p:attrNameLst>
                                      </p:cBhvr>
                                      <p:tavLst>
                                        <p:tav tm="0">
                                          <p:val>
                                            <p:strVal val="ppt_w"/>
                                          </p:val>
                                        </p:tav>
                                        <p:tav tm="100000">
                                          <p:val>
                                            <p:fltVal val="0"/>
                                          </p:val>
                                        </p:tav>
                                      </p:tavLst>
                                    </p:anim>
                                    <p:anim calcmode="lin" valueType="num">
                                      <p:cBhvr>
                                        <p:cTn id="10" dur="5000"/>
                                        <p:tgtEl>
                                          <p:spTgt spid="8"/>
                                        </p:tgtEl>
                                        <p:attrNameLst>
                                          <p:attrName>ppt_h</p:attrName>
                                        </p:attrNameLst>
                                      </p:cBhvr>
                                      <p:tavLst>
                                        <p:tav tm="0">
                                          <p:val>
                                            <p:strVal val="ppt_h"/>
                                          </p:val>
                                        </p:tav>
                                        <p:tav tm="100000">
                                          <p:val>
                                            <p:strVal val="ppt_h"/>
                                          </p:val>
                                        </p:tav>
                                      </p:tavLst>
                                    </p:anim>
                                    <p:set>
                                      <p:cBhvr>
                                        <p:cTn id="11" dur="1" fill="hold">
                                          <p:stCondLst>
                                            <p:cond delay="4999"/>
                                          </p:stCondLst>
                                        </p:cTn>
                                        <p:tgtEl>
                                          <p:spTgt spid="8"/>
                                        </p:tgtEl>
                                        <p:attrNameLst>
                                          <p:attrName>style.visibility</p:attrName>
                                        </p:attrNameLst>
                                      </p:cBhvr>
                                      <p:to>
                                        <p:strVal val="hidden"/>
                                      </p:to>
                                    </p:set>
                                  </p:childTnLst>
                                </p:cTn>
                              </p:par>
                              <p:par>
                                <p:cTn id="12" presetID="3" presetClass="entr" presetSubtype="5" fill="hold" nodeType="withEffect">
                                  <p:stCondLst>
                                    <p:cond delay="15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5000"/>
                                        <p:tgtEl>
                                          <p:spTgt spid="5"/>
                                        </p:tgtEl>
                                      </p:cBhvr>
                                    </p:animEffect>
                                  </p:childTnLst>
                                </p:cTn>
                              </p:par>
                              <p:par>
                                <p:cTn id="15" presetID="55" presetClass="entr" presetSubtype="0" fill="hold" nodeType="withEffect">
                                  <p:stCondLst>
                                    <p:cond delay="1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ppt_w*0.70"/>
                                          </p:val>
                                        </p:tav>
                                        <p:tav tm="100000">
                                          <p:val>
                                            <p:strVal val="#ppt_w"/>
                                          </p:val>
                                        </p:tav>
                                      </p:tavLst>
                                    </p:anim>
                                    <p:anim calcmode="lin" valueType="num">
                                      <p:cBhvr>
                                        <p:cTn id="18" dur="5000" fill="hold"/>
                                        <p:tgtEl>
                                          <p:spTgt spid="5"/>
                                        </p:tgtEl>
                                        <p:attrNameLst>
                                          <p:attrName>ppt_h</p:attrName>
                                        </p:attrNameLst>
                                      </p:cBhvr>
                                      <p:tavLst>
                                        <p:tav tm="0">
                                          <p:val>
                                            <p:strVal val="#ppt_h"/>
                                          </p:val>
                                        </p:tav>
                                        <p:tav tm="100000">
                                          <p:val>
                                            <p:strVal val="#ppt_h"/>
                                          </p:val>
                                        </p:tav>
                                      </p:tavLst>
                                    </p:anim>
                                    <p:animEffect transition="in" filter="fade">
                                      <p:cBhvr>
                                        <p:cTn id="19" dur="5000"/>
                                        <p:tgtEl>
                                          <p:spTgt spid="5"/>
                                        </p:tgtEl>
                                      </p:cBhvr>
                                    </p:animEffect>
                                  </p:childTnLst>
                                </p:cTn>
                              </p:par>
                            </p:childTnLst>
                          </p:cTn>
                        </p:par>
                        <p:par>
                          <p:cTn id="20" fill="hold">
                            <p:stCondLst>
                              <p:cond delay="6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1999" y="0"/>
            <a:ext cx="4572001" cy="184938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849388"/>
            <a:ext cx="4572000" cy="197648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467544"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ciudadela se encuentra completamente rodeada por un foso, actualmente habitado por ciervos, que tiene un recorrido total de más de mil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split/>
      </p:transition>
    </mc:Choice>
    <mc:Fallback>
      <p:transition spd="slow" advTm="2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Jaca. En este mes de noviembre se han dado las características necesarias para que vuelva la “Berrea” de los ciervos que están en la Ciudadela de Jaca.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wedge/>
      </p:transition>
    </mc:Choice>
    <mc:Fallback>
      <p:transition spd="slow" advTm="2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tretch>
            <a:fillRect/>
          </a:stretch>
        </p:blipFill>
        <p:spPr bwMode="auto">
          <a:xfrm>
            <a:off x="-612576" y="0"/>
            <a:ext cx="10297144" cy="5714999"/>
          </a:xfrm>
          <a:prstGeom prst="rect">
            <a:avLst/>
          </a:prstGeom>
          <a:noFill/>
          <a:ln w="9525">
            <a:noFill/>
            <a:miter lim="800000"/>
            <a:headEnd/>
            <a:tailEnd/>
          </a:ln>
        </p:spPr>
      </p:pic>
      <p:pic>
        <p:nvPicPr>
          <p:cNvPr id="5" name="4 Imagen" descr="5.jpg"/>
          <p:cNvPicPr>
            <a:picLocks noChangeAspect="1"/>
          </p:cNvPicPr>
          <p:nvPr/>
        </p:nvPicPr>
        <p:blipFill>
          <a:blip r:embed="rId2" cstate="print"/>
          <a:stretch>
            <a:fillRect/>
          </a:stretch>
        </p:blipFill>
        <p:spPr bwMode="auto">
          <a:xfrm>
            <a:off x="-612576" y="0"/>
            <a:ext cx="10297144" cy="5714999"/>
          </a:xfrm>
          <a:prstGeom prst="rect">
            <a:avLst/>
          </a:prstGeom>
          <a:noFill/>
          <a:ln w="9525">
            <a:noFill/>
            <a:miter lim="800000"/>
            <a:headEnd/>
            <a:tailEnd/>
          </a:ln>
        </p:spPr>
      </p:pic>
      <p:sp>
        <p:nvSpPr>
          <p:cNvPr id="7" name="6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1.974, la Ciudadela de Jaca entró en el programa de recuperación del ciervo ibérico. En la actualidad hay un grupo de 25 ciervos adultos.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53966" y="-307183"/>
            <a:ext cx="9036068" cy="6261909"/>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sp>
        <p:nvSpPr>
          <p:cNvPr id="8" name="7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“Berrea” es el sonido gutural que hacen los ciervos macho, cuando las hembras están en celo. Durante ese periodo los ciervos macho hacen su propia selección para ver cual es el animal más fuerte, y de esta forma se llega a una selección genética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683568"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sonido de la “Berrea” se puede escuchar cuando se va paseando por el entorno de la Ciudadela. La empresa </a:t>
            </a:r>
            <a:r>
              <a:rPr lang="es-ES" i="1" dirty="0" err="1" smtClean="0">
                <a:effectLst>
                  <a:glow rad="101600">
                    <a:srgbClr val="C00000">
                      <a:alpha val="60000"/>
                    </a:srgbClr>
                  </a:glow>
                  <a:outerShdw blurRad="38100" dist="38100" dir="2700000" algn="tl">
                    <a:srgbClr val="000000">
                      <a:alpha val="43137"/>
                    </a:srgbClr>
                  </a:outerShdw>
                </a:effectLst>
              </a:rPr>
              <a:t>Asceal</a:t>
            </a:r>
            <a:r>
              <a:rPr lang="es-ES" i="1" dirty="0" smtClean="0">
                <a:effectLst>
                  <a:glow rad="101600">
                    <a:srgbClr val="C00000">
                      <a:alpha val="60000"/>
                    </a:srgbClr>
                  </a:glow>
                  <a:outerShdw blurRad="38100" dist="38100" dir="2700000" algn="tl">
                    <a:srgbClr val="000000">
                      <a:alpha val="43137"/>
                    </a:srgbClr>
                  </a:outerShdw>
                </a:effectLst>
              </a:rPr>
              <a:t>, desde hace 6 años gestiona esta recuperación del ciervo en la Ciudadela.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vez que realiza el programa </a:t>
            </a:r>
            <a:r>
              <a:rPr lang="es-ES" i="1" dirty="0" err="1" smtClean="0">
                <a:effectLst>
                  <a:glow rad="101600">
                    <a:srgbClr val="C00000">
                      <a:alpha val="60000"/>
                    </a:srgbClr>
                  </a:glow>
                  <a:outerShdw blurRad="38100" dist="38100" dir="2700000" algn="tl">
                    <a:srgbClr val="000000">
                      <a:alpha val="43137"/>
                    </a:srgbClr>
                  </a:outerShdw>
                </a:effectLst>
              </a:rPr>
              <a:t>Ecociudadela</a:t>
            </a:r>
            <a:r>
              <a:rPr lang="es-ES" i="1" dirty="0" smtClean="0">
                <a:effectLst>
                  <a:glow rad="101600">
                    <a:srgbClr val="C00000">
                      <a:alpha val="60000"/>
                    </a:srgbClr>
                  </a:glow>
                  <a:outerShdw blurRad="38100" dist="38100" dir="2700000" algn="tl">
                    <a:srgbClr val="000000">
                      <a:alpha val="43137"/>
                    </a:srgbClr>
                  </a:outerShdw>
                </a:effectLst>
              </a:rPr>
              <a:t>. Enfocado al público familiar y que cuenta con una gran aceptación El pasado año nacieron 10 nuevos cervatillos, esta cifra suele variar a lo largo de los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39).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Ciudadela de Jaca o Castillo de San Pedro presenta una planta pentagonal con baluartes en forma de flecha en todos los ángulos, comunicados por un camino de ronda.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3000">
        <p14:glitter pattern="hexago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576"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fortaleza se defiende mediante un glacis, un camino de ronda que une cinco plazas de armas, un foso, cinco baluartes artillados y varios muros de aspilleras. El foso actualmente sirve de lugar de descanso para ciervos.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32352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Inicialmente tenía reservada una zona para la residencia de las tropas que se situaba en la parte central. Entre ellas destacaba la casa del Alcaide. Todos estos edificios se levantaron por separado y posteriormente se unieron, tal y como se conservan en la actualidad.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peelOff"/>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396552" y="0"/>
            <a:ext cx="9937104" cy="5715000"/>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552" y="4297660"/>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Pese a su actual aspecto idílico, esta ciudadela se construyó pensando en la guerra, aunque ahora parezca el escenario de una película de príncipes y princesas. Su arquitectura no tiene que ver con la estética, sino con la estrategia.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checker/>
      </p:transition>
    </mc:Choice>
    <mc:Fallback>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755576"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torno al inmenso patio central se alinean los edificios destinados a albergar la guarnición, oficinas, almacenes y pertrechos, organizados en cinco manzanas paralelas a las cortinas o murallas.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conflicto religioso que se vive en Europa durante el siglo XVI afectará también a la católica Corona española. La Ciudadela de Jaca fue mandada construir por Felipe II en su afán de proteger de la vecina Francia los puntos débiles de las fronteras y los puertos estratégicos.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Ciudadela fue erigida concretamente para cerrar el acceso al Ejército francés-hugonote a lo largo del eje del Camino de Santiago que recorre el Alto Valle del río Aragón hasta Jaca, evitando la propagación de las vecinas Guerras de Religión.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9000">
        <p14:shred pattern="rectang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5" name="4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obras de la Ciudadela de Jaca comenzaron en 1595, tomando como modelo el plano realizado por Tiburcio </a:t>
            </a:r>
            <a:r>
              <a:rPr lang="es-ES" i="1" dirty="0" err="1" smtClean="0">
                <a:effectLst>
                  <a:glow rad="101600">
                    <a:srgbClr val="C00000">
                      <a:alpha val="60000"/>
                    </a:srgbClr>
                  </a:glow>
                  <a:outerShdw blurRad="38100" dist="38100" dir="2700000" algn="tl">
                    <a:srgbClr val="000000">
                      <a:alpha val="43137"/>
                    </a:srgbClr>
                  </a:outerShdw>
                </a:effectLst>
              </a:rPr>
              <a:t>Spanocci</a:t>
            </a:r>
            <a:r>
              <a:rPr lang="es-ES" i="1" dirty="0" smtClean="0">
                <a:effectLst>
                  <a:glow rad="101600">
                    <a:srgbClr val="C00000">
                      <a:alpha val="60000"/>
                    </a:srgbClr>
                  </a:glow>
                  <a:outerShdw blurRad="38100" dist="38100" dir="2700000" algn="tl">
                    <a:srgbClr val="000000">
                      <a:alpha val="43137"/>
                    </a:srgbClr>
                  </a:outerShdw>
                </a:effectLst>
              </a:rPr>
              <a:t>, pero el proyecto se dilató hasta el siglo XVIII.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ripple dir="r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238844"/>
            <a:ext cx="9144000" cy="6264696"/>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238844"/>
            <a:ext cx="9144000" cy="6264696"/>
          </a:xfrm>
          <a:prstGeom prst="rect">
            <a:avLst/>
          </a:prstGeom>
          <a:noFill/>
          <a:ln w="9525">
            <a:noFill/>
            <a:miter lim="800000"/>
            <a:headEnd/>
            <a:tailEnd/>
          </a:ln>
        </p:spPr>
      </p:pic>
      <p:sp>
        <p:nvSpPr>
          <p:cNvPr id="6" name="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vicisitudes bélicas que lo acompañan son escasas, siendo la más destacada la ocurrida durante la guerra de la Independencia. El 21 de marzo de 1809 era tomado por las tropas francesas ante la capitulación de la ciudad y el escasísimo número de tropas que la defendían.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dir="l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238844"/>
            <a:ext cx="9144000" cy="6336704"/>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238844"/>
            <a:ext cx="9144000" cy="6336704"/>
          </a:xfrm>
          <a:prstGeom prst="rect">
            <a:avLst/>
          </a:prstGeom>
          <a:noFill/>
          <a:ln w="9525">
            <a:noFill/>
            <a:miter lim="800000"/>
            <a:headEnd/>
            <a:tailEnd/>
          </a:ln>
        </p:spPr>
      </p:pic>
      <p:sp>
        <p:nvSpPr>
          <p:cNvPr id="6" name="5 CuadroTexto"/>
          <p:cNvSpPr txBox="1"/>
          <p:nvPr/>
        </p:nvSpPr>
        <p:spPr>
          <a:xfrm>
            <a:off x="611560"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soldados españoles, al mando del General </a:t>
            </a:r>
            <a:r>
              <a:rPr lang="es-ES" i="1" dirty="0" err="1" smtClean="0">
                <a:effectLst>
                  <a:glow rad="101600">
                    <a:srgbClr val="C00000">
                      <a:alpha val="60000"/>
                    </a:srgbClr>
                  </a:glow>
                  <a:outerShdw blurRad="38100" dist="38100" dir="2700000" algn="tl">
                    <a:srgbClr val="000000">
                      <a:alpha val="43137"/>
                    </a:srgbClr>
                  </a:outerShdw>
                </a:effectLst>
              </a:rPr>
              <a:t>Espoz</a:t>
            </a:r>
            <a:r>
              <a:rPr lang="es-ES" i="1" dirty="0" smtClean="0">
                <a:effectLst>
                  <a:glow rad="101600">
                    <a:srgbClr val="C00000">
                      <a:alpha val="60000"/>
                    </a:srgbClr>
                  </a:glow>
                  <a:outerShdw blurRad="38100" dist="38100" dir="2700000" algn="tl">
                    <a:srgbClr val="000000">
                      <a:alpha val="43137"/>
                    </a:srgbClr>
                  </a:outerShdw>
                </a:effectLst>
              </a:rPr>
              <a:t> y Mina recuperaron el Castillo tras varios meses de asedio, el 17 febrero de 1814.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1(38).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Ciudadela de Jaca es una fortaleza única en el mundo. Se trata de la única edificación militar de este tipo desarrollada en el siglo XVI que se conserva íntegra, y para conocerla, existen multitud de actividades y recorridos guiados que permiten adentrarse en su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4"/>
                                        </p:tgtEl>
                                        <p:attrNameLst>
                                          <p:attrName>ppt_x</p:attrName>
                                        </p:attrNameLst>
                                      </p:cBhvr>
                                      <p:tavLst>
                                        <p:tav tm="0">
                                          <p:val>
                                            <p:strVal val="ppt_x"/>
                                          </p:val>
                                        </p:tav>
                                        <p:tav tm="100000">
                                          <p:val>
                                            <p:strVal val="ppt_x-.2"/>
                                          </p:val>
                                        </p:tav>
                                      </p:tavLst>
                                    </p:anim>
                                    <p:anim calcmode="lin" valueType="num">
                                      <p:cBhvr>
                                        <p:cTn id="11" dur="5000"/>
                                        <p:tgtEl>
                                          <p:spTgt spid="4"/>
                                        </p:tgtEl>
                                        <p:attrNameLst>
                                          <p:attrName>ppt_y</p:attrName>
                                        </p:attrNameLst>
                                      </p:cBhvr>
                                      <p:tavLst>
                                        <p:tav tm="0">
                                          <p:val>
                                            <p:strVal val="ppt_y"/>
                                          </p:val>
                                        </p:tav>
                                        <p:tav tm="100000">
                                          <p:val>
                                            <p:strVal val="ppt_y"/>
                                          </p:val>
                                        </p:tav>
                                      </p:tavLst>
                                    </p:anim>
                                    <p:animEffect transition="out" filter="fade">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310852"/>
            <a:ext cx="9144000" cy="6336703"/>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un lado se encuentran las visitas A tu aire o acompañados de un guía, con un recorrido de unos 45 minutos por los lugares más emblemáticos del Castillo de San Pedro –nombre con el que también se conoce a la fortaleza.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7000">
        <p15:prstTrans prst="fractur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5).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611560" y="494573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La iglesia, también del siglo XVII, está dedicada a San Pedro y posee una interesante portada barroca y una pila bautismal románica del siglo XI.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split/>
      </p:transition>
    </mc:Choice>
    <mc:Fallback>
      <p:transition spd="slow" advTm="2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220962"/>
            <a:ext cx="9144000" cy="6084916"/>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flipH="1">
            <a:off x="0" y="-220962"/>
            <a:ext cx="9144000" cy="6084916"/>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fortificación, de planta pentagonal, fue construida a finales del siglo XVI (las obras se inician en 1592). Conserva todas y cada una de sus partes características: foso, baluartes, escarpas, cuarteles, polvorines, túneles… además de una hermosa entrada a la que se accede mediante un puente levadizo.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wipe/>
      </p:transition>
    </mc:Choice>
    <mc:Fallback>
      <p:transition spd="slow" advTm="3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ppt_w"/>
                                          </p:val>
                                        </p:tav>
                                      </p:tavLst>
                                    </p:anim>
                                    <p:anim calcmode="lin" valueType="num">
                                      <p:cBhvr>
                                        <p:cTn id="7" dur="4000"/>
                                        <p:tgtEl>
                                          <p:spTgt spid="3"/>
                                        </p:tgtEl>
                                        <p:attrNameLst>
                                          <p:attrName>ppt_h</p:attrName>
                                        </p:attrNameLst>
                                      </p:cBhvr>
                                      <p:tavLst>
                                        <p:tav tm="0">
                                          <p:val>
                                            <p:strVal val="ppt_h"/>
                                          </p:val>
                                        </p:tav>
                                        <p:tav tm="100000">
                                          <p:val>
                                            <p:strVal val="4*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cstate="print"/>
          <a:stretch>
            <a:fillRect/>
          </a:stretch>
        </p:blipFill>
        <p:spPr bwMode="auto">
          <a:xfrm>
            <a:off x="0" y="-382860"/>
            <a:ext cx="9144000" cy="6408712"/>
          </a:xfrm>
          <a:prstGeom prst="rect">
            <a:avLst/>
          </a:prstGeom>
          <a:noFill/>
          <a:ln w="9525">
            <a:noFill/>
            <a:miter lim="800000"/>
            <a:headEnd/>
            <a:tailEnd/>
          </a:ln>
        </p:spPr>
      </p:pic>
      <p:pic>
        <p:nvPicPr>
          <p:cNvPr id="3" name="2 Imagen" descr="1(75).jpg"/>
          <p:cNvPicPr>
            <a:picLocks noGrp="1" noChangeAspect="1"/>
          </p:cNvPicPr>
          <p:nvPr isPhoto="1"/>
        </p:nvPicPr>
        <p:blipFill>
          <a:blip r:embed="rId2" cstate="print"/>
          <a:stretch>
            <a:fillRect/>
          </a:stretch>
        </p:blipFill>
        <p:spPr bwMode="auto">
          <a:xfrm flipH="1">
            <a:off x="0" y="-382860"/>
            <a:ext cx="9144000" cy="6408712"/>
          </a:xfrm>
          <a:prstGeom prst="rect">
            <a:avLst/>
          </a:prstGeom>
          <a:noFill/>
          <a:ln w="9525">
            <a:noFill/>
            <a:miter lim="800000"/>
            <a:headEnd/>
            <a:tailEnd/>
          </a:ln>
        </p:spPr>
      </p:pic>
      <p:sp>
        <p:nvSpPr>
          <p:cNvPr id="4" name="3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Pues sí, en la provincia de Huesca tenemos nuestro propio </a:t>
            </a:r>
            <a:r>
              <a:rPr lang="es-ES" i="1" dirty="0" err="1" smtClean="0">
                <a:effectLst>
                  <a:glow rad="101600">
                    <a:srgbClr val="C00000">
                      <a:alpha val="60000"/>
                    </a:srgbClr>
                  </a:glow>
                  <a:outerShdw blurRad="38100" dist="38100" dir="2700000" algn="tl">
                    <a:srgbClr val="000000">
                      <a:alpha val="43137"/>
                    </a:srgbClr>
                  </a:outerShdw>
                </a:effectLst>
              </a:rPr>
              <a:t>Péntagono</a:t>
            </a:r>
            <a:r>
              <a:rPr lang="es-ES" i="1" dirty="0" smtClean="0">
                <a:effectLst>
                  <a:glow rad="101600">
                    <a:srgbClr val="C00000">
                      <a:alpha val="60000"/>
                    </a:srgbClr>
                  </a:glow>
                  <a:outerShdw blurRad="38100" dist="38100" dir="2700000" algn="tl">
                    <a:srgbClr val="000000">
                      <a:alpha val="43137"/>
                    </a:srgbClr>
                  </a:outerShdw>
                </a:effectLst>
              </a:rPr>
              <a:t>, pero a diferencia del de EE.UU aquí no se localiza el departamento de Defensa de España (aunque antaño tuvo una función similar) es todo un espacio dedicado a la historia de este impresionante monumento.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wipe dir="u"/>
      </p:transition>
    </mc:Choice>
    <mc:Fallback>
      <p:transition spd="slow" advTm="33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dictadura del general Franco se usó como Campo de Concentración. Fue declarada monumento histórico-artístico el 28 de junio de 1951 y se encuentra restaurada desde 1968.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2" grpId="0" animBg="1"/>
      <p:bldP spid="15" grpId="0" animBg="1"/>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cuarteles de la Ciudadela acoge el Museo de Miniaturas Militares. Sus salas alojan una colección de 32.000 figuras de plomo de la marca </a:t>
            </a:r>
            <a:r>
              <a:rPr lang="es-ES" i="1" dirty="0" err="1" smtClean="0">
                <a:effectLst>
                  <a:glow rad="101600">
                    <a:srgbClr val="C00000">
                      <a:alpha val="60000"/>
                    </a:srgbClr>
                  </a:glow>
                  <a:outerShdw blurRad="38100" dist="38100" dir="2700000" algn="tl">
                    <a:srgbClr val="000000">
                      <a:alpha val="43137"/>
                    </a:srgbClr>
                  </a:outerShdw>
                </a:effectLst>
              </a:rPr>
              <a:t>Alymer</a:t>
            </a:r>
            <a:r>
              <a:rPr lang="es-ES" i="1" dirty="0" smtClean="0">
                <a:effectLst>
                  <a:glow rad="101600">
                    <a:srgbClr val="C00000">
                      <a:alpha val="60000"/>
                    </a:srgbClr>
                  </a:glow>
                  <a:outerShdw blurRad="38100" dist="38100" dir="2700000" algn="tl">
                    <a:srgbClr val="000000">
                      <a:alpha val="43137"/>
                    </a:srgbClr>
                  </a:outerShdw>
                </a:effectLst>
              </a:rPr>
              <a:t> que se exhiben en 23 escenarios temáticos que recrean batallas singulares en la historia de la humanidad.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4" name="3 Rectángulo"/>
          <p:cNvSpPr/>
          <p:nvPr/>
        </p:nvSpPr>
        <p:spPr>
          <a:xfrm>
            <a:off x="0" y="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3059113" y="0"/>
            <a:ext cx="309721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156325" y="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156325" y="285750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museo están depositados los Premios Ejército de Miniatura, que es un concurso anual que convoca el Ejército de Tierra: las premiadas pasan a ser propiedad del ejército y se exponen aquí. Son obras maestras.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flas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0"/>
                                        <p:tgtEl>
                                          <p:spTgt spid="2"/>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2" grpId="0" animBg="1"/>
      <p:bldP spid="15"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238125"/>
            <a:ext cx="9144000" cy="6335985"/>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CuadroTexto"/>
          <p:cNvSpPr txBox="1"/>
          <p:nvPr/>
        </p:nvSpPr>
        <p:spPr>
          <a:xfrm>
            <a:off x="179512" y="4297660"/>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mantener la colección en buen estado se requiere de manos expertas en la materia, porque no es un trabajo sencillo. Muchas piezas proceden de aportaciones particulares, pero gran parte del museo es obra de un miniaturista militar destinado en Jaca.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comb/>
      </p:transition>
    </mc:Choice>
    <mc:Fallback>
      <p:transition spd="slow" advTm="3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está abierta al público una sala con cuadros de batalla, que alberga una donación hecha por Don Pedro Ramón y Cajal, y el museo de la Escuela Militar de Montaña Operaciones Especiales”.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randomBar dir="vert"/>
      </p:transition>
    </mc:Choice>
    <mc:Fallback>
      <p:transition spd="slow" advTm="25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Será muy interesante para aquellos amantes de la montaña, ya que podrán ver, entre otras cosas: “La evolución del esquí, que aunque sea desde un punto de vista militar indica también cómo han ido cambiando los materiales de los equipos para esquiar y las expediciones que hemos hecho al Everest o al Polo Norte”.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prestig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2987675" y="0"/>
            <a:ext cx="302418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011863" y="0"/>
            <a:ext cx="31321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011863" y="2857500"/>
            <a:ext cx="31321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2987675" y="2857500"/>
            <a:ext cx="302418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una sala dedicada a las tropas de montaña por una razón más que de peso. Como comenta el responsable de la ciudadela, Jaca es la cuna de las unidades de montaña de nuestro ejército.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animBg="1"/>
      <p:bldP spid="12" grpId="0" animBg="1"/>
      <p:bldP spid="14" grpId="0" animBg="1"/>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Asimismo, “muchos fondos de los dioramas, por ejemplo, están pintados por Topete, que ya ha fallecido. Fue un pintor de paisajes de Jaca muy afamado, que expuso en muchos sitios, más allá de Huesca”.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454868"/>
            <a:ext cx="9144000" cy="6624736"/>
          </a:xfrm>
          <a:prstGeom prst="rect">
            <a:avLst/>
          </a:prstGeom>
          <a:noFill/>
          <a:ln w="9525">
            <a:noFill/>
            <a:miter lim="800000"/>
            <a:headEnd/>
            <a:tailEnd/>
          </a:ln>
        </p:spPr>
      </p:pic>
      <p:sp>
        <p:nvSpPr>
          <p:cNvPr id="4" name="3 Rectángulo"/>
          <p:cNvSpPr/>
          <p:nvPr/>
        </p:nvSpPr>
        <p:spPr>
          <a:xfrm>
            <a:off x="0" y="0"/>
            <a:ext cx="28432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300788" y="0"/>
            <a:ext cx="28432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2843213" y="0"/>
            <a:ext cx="345757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28432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300788" y="2857500"/>
            <a:ext cx="28432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“Nuestra política es no solamente mostrar el patrimonio histórico sino también hacer de este castillo un dinamizador de la cultura de la zona”, sintetiza el director. Una fortaleza militar convertida en memoria pero también en epicentro cultural, pocos usos mejores se le podrían dar.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switch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0"/>
                                        <p:tgtEl>
                                          <p:spTgt spid="2"/>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2" grpId="0" animBg="1"/>
      <p:bldP spid="15" grpId="0" animBg="1"/>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8 Imagen" descr="Diapositiva20"/>
          <p:cNvPicPr>
            <a:picLocks noGrp="1" noChangeAspect="1"/>
          </p:cNvPicPr>
          <p:nvPr isPhoto="1"/>
        </p:nvPicPr>
        <p:blipFill>
          <a:blip r:embed="rId2" cstate="print"/>
          <a:stretch>
            <a:fillRect/>
          </a:stretch>
        </p:blipFill>
        <p:spPr bwMode="auto">
          <a:xfrm>
            <a:off x="0" y="-310852"/>
            <a:ext cx="9144000" cy="6480720"/>
          </a:xfrm>
          <a:prstGeom prst="rect">
            <a:avLst/>
          </a:prstGeom>
          <a:noFill/>
          <a:ln w="9525">
            <a:noFill/>
            <a:miter lim="800000"/>
            <a:headEnd/>
            <a:tailEnd/>
          </a:ln>
        </p:spPr>
      </p:pic>
      <p:sp>
        <p:nvSpPr>
          <p:cNvPr id="6" name="5 Triángulo rectángulo"/>
          <p:cNvSpPr/>
          <p:nvPr/>
        </p:nvSpPr>
        <p:spPr>
          <a:xfrm flipH="1">
            <a:off x="5351463" y="1588"/>
            <a:ext cx="3792537" cy="57229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7" name="6 Triángulo rectángulo"/>
          <p:cNvSpPr/>
          <p:nvPr/>
        </p:nvSpPr>
        <p:spPr>
          <a:xfrm flipH="1">
            <a:off x="5357813" y="-41275"/>
            <a:ext cx="3786187" cy="57229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2" name="1 Paralelogramo"/>
          <p:cNvSpPr/>
          <p:nvPr/>
        </p:nvSpPr>
        <p:spPr>
          <a:xfrm>
            <a:off x="0" y="0"/>
            <a:ext cx="9144000" cy="5684838"/>
          </a:xfrm>
          <a:prstGeom prst="parallelogram">
            <a:avLst>
              <a:gd name="adj" fmla="val 544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4" name="3 Triángulo rectángulo"/>
          <p:cNvSpPr/>
          <p:nvPr/>
        </p:nvSpPr>
        <p:spPr>
          <a:xfrm flipV="1">
            <a:off x="0" y="22225"/>
            <a:ext cx="3792538" cy="57229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5" name="4 Triángulo rectángulo"/>
          <p:cNvSpPr/>
          <p:nvPr/>
        </p:nvSpPr>
        <p:spPr>
          <a:xfrm flipV="1">
            <a:off x="0" y="1586"/>
            <a:ext cx="3851275" cy="57229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8" name="7 CuadroTexto"/>
          <p:cNvSpPr txBox="1"/>
          <p:nvPr/>
        </p:nvSpPr>
        <p:spPr>
          <a:xfrm>
            <a:off x="323528"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visitantes podrán también sumergirse en el pasado a través de las visitas teatralizadas narradas por sus protagonistas, como es el caso de La memoria de la piedra, donde se remontarán a finales del siglo XVI, cuando el rey Felipe II ordenó la construcción del recinto.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50" presetClass="entr" presetSubtype="0" decel="100000" fill="hold" nodeType="withEffect">
                                  <p:stCondLst>
                                    <p:cond delay="0"/>
                                  </p:stCondLst>
                                  <p:childTnLst>
                                    <p:set>
                                      <p:cBhvr>
                                        <p:cTn id="21" dur="1" fill="hold">
                                          <p:stCondLst>
                                            <p:cond delay="0"/>
                                          </p:stCondLst>
                                        </p:cTn>
                                        <p:tgtEl>
                                          <p:spTgt spid="16386"/>
                                        </p:tgtEl>
                                        <p:attrNameLst>
                                          <p:attrName>style.visibility</p:attrName>
                                        </p:attrNameLst>
                                      </p:cBhvr>
                                      <p:to>
                                        <p:strVal val="visible"/>
                                      </p:to>
                                    </p:set>
                                    <p:anim calcmode="lin" valueType="num">
                                      <p:cBhvr>
                                        <p:cTn id="22" dur="4500" fill="hold"/>
                                        <p:tgtEl>
                                          <p:spTgt spid="16386"/>
                                        </p:tgtEl>
                                        <p:attrNameLst>
                                          <p:attrName>ppt_w</p:attrName>
                                        </p:attrNameLst>
                                      </p:cBhvr>
                                      <p:tavLst>
                                        <p:tav tm="0">
                                          <p:val>
                                            <p:strVal val="#ppt_w+.3"/>
                                          </p:val>
                                        </p:tav>
                                        <p:tav tm="100000">
                                          <p:val>
                                            <p:strVal val="#ppt_w"/>
                                          </p:val>
                                        </p:tav>
                                      </p:tavLst>
                                    </p:anim>
                                    <p:anim calcmode="lin" valueType="num">
                                      <p:cBhvr>
                                        <p:cTn id="23" dur="4500" fill="hold"/>
                                        <p:tgtEl>
                                          <p:spTgt spid="16386"/>
                                        </p:tgtEl>
                                        <p:attrNameLst>
                                          <p:attrName>ppt_h</p:attrName>
                                        </p:attrNameLst>
                                      </p:cBhvr>
                                      <p:tavLst>
                                        <p:tav tm="0">
                                          <p:val>
                                            <p:strVal val="#ppt_h"/>
                                          </p:val>
                                        </p:tav>
                                        <p:tav tm="100000">
                                          <p:val>
                                            <p:strVal val="#ppt_h"/>
                                          </p:val>
                                        </p:tav>
                                      </p:tavLst>
                                    </p:anim>
                                    <p:animEffect transition="in" filter="fade">
                                      <p:cBhvr>
                                        <p:cTn id="24" dur="4500"/>
                                        <p:tgtEl>
                                          <p:spTgt spid="16386"/>
                                        </p:tgtEl>
                                      </p:cBhvr>
                                    </p:animEffect>
                                  </p:childTnLst>
                                </p:cTn>
                              </p:par>
                            </p:childTnLst>
                          </p:cTn>
                        </p:par>
                        <p:par>
                          <p:cTn id="25" fill="hold">
                            <p:stCondLst>
                              <p:cond delay="4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 grpId="0" animBg="1"/>
      <p:bldP spid="4" grpId="0" animBg="1"/>
      <p:bldP spid="5" grpId="0"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382860"/>
            <a:ext cx="9144000" cy="6480448"/>
          </a:xfrm>
          <a:prstGeom prst="rect">
            <a:avLst/>
          </a:prstGeom>
          <a:noFill/>
          <a:ln w="9525">
            <a:noFill/>
            <a:miter lim="800000"/>
            <a:headEnd/>
            <a:tailEnd/>
          </a:ln>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82758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interior se ha creado el Museo de Miniaturas Militares que exhibe en sus salas más de treinta mil figuritas.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ripp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2).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sp>
        <p:nvSpPr>
          <p:cNvPr id="4" name="3 CuadroTexto"/>
          <p:cNvSpPr txBox="1"/>
          <p:nvPr/>
        </p:nvSpPr>
        <p:spPr>
          <a:xfrm>
            <a:off x="467544" y="4585692"/>
            <a:ext cx="792088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Museo de Miniaturas Militares. </a:t>
            </a:r>
            <a:r>
              <a:rPr lang="es-ES" i="1" dirty="0" smtClean="0">
                <a:effectLst>
                  <a:glow rad="101600">
                    <a:srgbClr val="C00000">
                      <a:alpha val="60000"/>
                    </a:srgbClr>
                  </a:glow>
                  <a:outerShdw blurRad="38100" dist="38100" dir="2700000" algn="tl">
                    <a:srgbClr val="000000">
                      <a:alpha val="43137"/>
                    </a:srgbClr>
                  </a:outerShdw>
                </a:effectLst>
              </a:rPr>
              <a:t>Se trata de un espacio de exposición que alberga más de treinta mil figuras de soldados y elementos relacionados con el universo militar.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0" fill="hold"/>
                                        <p:tgtEl>
                                          <p:spTgt spid="2"/>
                                        </p:tgtEl>
                                        <p:attrNameLst>
                                          <p:attrName>ppt_w</p:attrName>
                                        </p:attrNameLst>
                                      </p:cBhvr>
                                      <p:tavLst>
                                        <p:tav tm="0">
                                          <p:val>
                                            <p:strVal val="#ppt_w+.3"/>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animEffect transition="in" filter="fade">
                                      <p:cBhvr>
                                        <p:cTn id="22" dur="5000"/>
                                        <p:tgtEl>
                                          <p:spTgt spid="2"/>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tretch>
            <a:fillRect/>
          </a:stretch>
        </p:blipFill>
        <p:spPr bwMode="auto">
          <a:xfrm>
            <a:off x="0" y="-238844"/>
            <a:ext cx="9144000" cy="6192688"/>
          </a:xfrm>
          <a:prstGeom prst="rect">
            <a:avLst/>
          </a:prstGeom>
          <a:noFill/>
          <a:ln w="9525">
            <a:noFill/>
            <a:miter lim="800000"/>
            <a:headEnd/>
            <a:tailEnd/>
          </a:ln>
        </p:spPr>
      </p:pic>
      <p:pic>
        <p:nvPicPr>
          <p:cNvPr id="3" name="2 Imagen" descr="1(9).jpg"/>
          <p:cNvPicPr>
            <a:picLocks noGrp="1" noChangeAspect="1"/>
          </p:cNvPicPr>
          <p:nvPr isPhoto="1"/>
        </p:nvPicPr>
        <p:blipFill>
          <a:blip r:embed="rId2" cstate="print"/>
          <a:stretch>
            <a:fillRect/>
          </a:stretch>
        </p:blipFill>
        <p:spPr bwMode="auto">
          <a:xfrm flipH="1">
            <a:off x="0" y="-238844"/>
            <a:ext cx="9144000" cy="6192688"/>
          </a:xfrm>
          <a:prstGeom prst="rect">
            <a:avLst/>
          </a:prstGeom>
          <a:noFill/>
          <a:ln w="9525">
            <a:noFill/>
            <a:miter lim="800000"/>
            <a:headEnd/>
            <a:tailEnd/>
          </a:ln>
        </p:spPr>
      </p:pic>
      <p:sp>
        <p:nvSpPr>
          <p:cNvPr id="4" name="3 CuadroTexto"/>
          <p:cNvSpPr txBox="1"/>
          <p:nvPr/>
        </p:nvSpPr>
        <p:spPr>
          <a:xfrm>
            <a:off x="1043608"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de Miniaturas Militares se instala dentro de una fortificación perfectamente conservada, como es el Castillo de San Pedro Ciudadela de Jaca, que data de finales del siglo XVI.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5000"/>
                                        <p:tgtEl>
                                          <p:spTgt spid="3"/>
                                        </p:tgtEl>
                                        <p:attrNameLst>
                                          <p:attrName>ppt_w</p:attrName>
                                        </p:attrNameLst>
                                      </p:cBhvr>
                                      <p:tavLst>
                                        <p:tav tm="0">
                                          <p:val>
                                            <p:strVal val="ppt_w"/>
                                          </p:val>
                                        </p:tav>
                                        <p:tav tm="100000">
                                          <p:val>
                                            <p:strVal val="ppt_w+.3"/>
                                          </p:val>
                                        </p:tav>
                                      </p:tavLst>
                                    </p:anim>
                                    <p:anim calcmode="lin" valueType="num">
                                      <p:cBhvr>
                                        <p:cTn id="11" dur="5000"/>
                                        <p:tgtEl>
                                          <p:spTgt spid="3"/>
                                        </p:tgtEl>
                                        <p:attrNameLst>
                                          <p:attrName>ppt_h</p:attrName>
                                        </p:attrNameLst>
                                      </p:cBhvr>
                                      <p:tavLst>
                                        <p:tav tm="0">
                                          <p:val>
                                            <p:strVal val="ppt_h"/>
                                          </p:val>
                                        </p:tav>
                                        <p:tav tm="100000">
                                          <p:val>
                                            <p:strVal val="ppt_h"/>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9512"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se encuentra este museo, en cuyo origen se instala la colección de figuras de plomo que Carlos Royo-</a:t>
            </a:r>
            <a:r>
              <a:rPr lang="es-ES" i="1" dirty="0" err="1" smtClean="0">
                <a:effectLst>
                  <a:glow rad="101600">
                    <a:srgbClr val="C00000">
                      <a:alpha val="60000"/>
                    </a:srgbClr>
                  </a:glow>
                  <a:outerShdw blurRad="38100" dist="38100" dir="2700000" algn="tl">
                    <a:srgbClr val="000000">
                      <a:alpha val="43137"/>
                    </a:srgbClr>
                  </a:outerShdw>
                </a:effectLst>
              </a:rPr>
              <a:t>Villanova</a:t>
            </a:r>
            <a:r>
              <a:rPr lang="es-ES" i="1" dirty="0" smtClean="0">
                <a:effectLst>
                  <a:glow rad="101600">
                    <a:srgbClr val="C00000">
                      <a:alpha val="60000"/>
                    </a:srgbClr>
                  </a:glow>
                  <a:outerShdw blurRad="38100" dist="38100" dir="2700000" algn="tl">
                    <a:srgbClr val="000000">
                      <a:alpha val="43137"/>
                    </a:srgbClr>
                  </a:outerShdw>
                </a:effectLst>
              </a:rPr>
              <a:t> fue juntando desde mediados del siglo XX.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3568"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visitar el museo podrás recorrer más de veinte escenarios históricos y observar más de treinta mil figuras de plomo.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9000">
        <p15:prstTrans prst="wind"/>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14"/>
                                        </p:tgtEl>
                                      </p:cBhvr>
                                    </p:animEffect>
                                    <p:set>
                                      <p:cBhvr>
                                        <p:cTn id="16" dur="1" fill="hold">
                                          <p:stCondLst>
                                            <p:cond delay="4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CuadroTexto"/>
          <p:cNvSpPr txBox="1"/>
          <p:nvPr/>
        </p:nvSpPr>
        <p:spPr>
          <a:xfrm>
            <a:off x="1187624"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el tránsito por el museo tiene un carácter educativo que se desarrolló según un guion que pretende enseñar la historia militar a todos los públicos.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la exposición recorre de manera cronológica desde la era del antiguo Egipto hasta las misiones humanitarias realizadas por el ejército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flythrough/>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maquetas ilustran los cambios en las tácticas y las técnicas, como también en las armas y las vestimentas de los distintos ejércitos.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prism isContent="1" isInverted="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vertical)">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454868"/>
            <a:ext cx="9144000" cy="6552728"/>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499992" y="0"/>
            <a:ext cx="464400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0" y="184943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84943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CuadroTexto"/>
          <p:cNvSpPr txBox="1"/>
          <p:nvPr/>
        </p:nvSpPr>
        <p:spPr>
          <a:xfrm>
            <a:off x="683568"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podrás observar formaciones militares que se han recreado con total fidelidad, copiando sus vestimentas, armas y vehículos. La exposición tiene un orden temporal que comienza con la muestra de los “Primeros grandes ejércitos”.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r" isContent="1"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382859"/>
            <a:ext cx="9143999" cy="6408712"/>
          </a:xfrm>
          <a:prstGeom prst="rect">
            <a:avLst/>
          </a:prstGeom>
          <a:noFill/>
          <a:ln w="9525">
            <a:noFill/>
            <a:miter lim="800000"/>
            <a:headEnd/>
            <a:tailEnd/>
          </a:ln>
        </p:spPr>
      </p:pic>
      <p:sp>
        <p:nvSpPr>
          <p:cNvPr id="4" name="3 Rectángulo"/>
          <p:cNvSpPr/>
          <p:nvPr/>
        </p:nvSpPr>
        <p:spPr>
          <a:xfrm>
            <a:off x="0" y="0"/>
            <a:ext cx="4572000" cy="1920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920875"/>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64400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72000" y="0"/>
            <a:ext cx="4572000" cy="1920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Luego, sigue la muestra “De las cruzadas al siglo XVIII” y continúa con “Hacia la I Guerra Mundial”, la “Guerra Civil Española”, “II Guerra Mundial” y “Hacia la paz”.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ferris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15"/>
                                        </p:tgtEl>
                                      </p:cBhvr>
                                    </p:animEffect>
                                    <p:set>
                                      <p:cBhvr>
                                        <p:cTn id="13" dur="1" fill="hold">
                                          <p:stCondLst>
                                            <p:cond delay="3999"/>
                                          </p:stCondLst>
                                        </p:cTn>
                                        <p:tgtEl>
                                          <p:spTgt spid="1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animBg="1"/>
      <p:bldP spid="12" grpId="0" animBg="1"/>
      <p:bldP spid="15" grpId="0" animBg="1"/>
      <p:bldP spid="9" grpId="0" animBg="1"/>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0" y="-382860"/>
            <a:ext cx="9144000" cy="6097860"/>
          </a:xfrm>
          <a:prstGeom prst="rect">
            <a:avLst/>
          </a:prstGeom>
          <a:noFill/>
          <a:ln w="9525">
            <a:noFill/>
            <a:miter lim="800000"/>
            <a:headEnd/>
            <a:tailEnd/>
          </a:ln>
        </p:spPr>
      </p:pic>
      <p:sp>
        <p:nvSpPr>
          <p:cNvPr id="10" name="9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CuadroTexto"/>
          <p:cNvSpPr txBox="1"/>
          <p:nvPr/>
        </p:nvSpPr>
        <p:spPr>
          <a:xfrm>
            <a:off x="755576" y="4945732"/>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podrás recorrer la historia de los ejércitos desde el antiguo Egipto hasta los más modernos del siglo XXI.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ferris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strVal val="2/3*#ppt_w"/>
                                          </p:val>
                                        </p:tav>
                                        <p:tav tm="100000">
                                          <p:val>
                                            <p:strVal val="#ppt_w"/>
                                          </p:val>
                                        </p:tav>
                                      </p:tavLst>
                                    </p:anim>
                                    <p:anim calcmode="lin" valueType="num">
                                      <p:cBhvr>
                                        <p:cTn id="14" dur="5000" fill="hold"/>
                                        <p:tgtEl>
                                          <p:spTgt spid="2"/>
                                        </p:tgtEl>
                                        <p:attrNameLst>
                                          <p:attrName>ppt_h</p:attrName>
                                        </p:attrNameLst>
                                      </p:cBhvr>
                                      <p:tavLst>
                                        <p:tav tm="0">
                                          <p:val>
                                            <p:strVal val="2/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0"/>
                                        <p:tgtEl>
                                          <p:spTgt spid="2"/>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297660"/>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elementos más curiosos de todos los que se encuentran en esta ciudadela pentagonal es el Museo de las Miniaturas. Su origen es una donación de 32.000 figuras que Carlos Royo-</a:t>
            </a:r>
            <a:r>
              <a:rPr lang="es-ES" i="1" dirty="0" err="1" smtClean="0">
                <a:effectLst>
                  <a:glow rad="101600">
                    <a:srgbClr val="C00000">
                      <a:alpha val="60000"/>
                    </a:srgbClr>
                  </a:glow>
                  <a:outerShdw blurRad="38100" dist="38100" dir="2700000" algn="tl">
                    <a:srgbClr val="000000">
                      <a:alpha val="43137"/>
                    </a:srgbClr>
                  </a:outerShdw>
                </a:effectLst>
              </a:rPr>
              <a:t>Villanova</a:t>
            </a:r>
            <a:r>
              <a:rPr lang="es-ES" i="1" dirty="0" smtClean="0">
                <a:effectLst>
                  <a:glow rad="101600">
                    <a:srgbClr val="C00000">
                      <a:alpha val="60000"/>
                    </a:srgbClr>
                  </a:glow>
                  <a:outerShdw blurRad="38100" dist="38100" dir="2700000" algn="tl">
                    <a:srgbClr val="000000">
                      <a:alpha val="43137"/>
                    </a:srgbClr>
                  </a:outerShdw>
                </a:effectLst>
              </a:rPr>
              <a:t>, un amante de este arte, hizo al Ayuntamiento.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72000" y="184943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se formó el consorcio responsable del castillo de San Pedro, se decidió que ese regalo residiría en la fortaleza. Se tardaron unos años en restaurar las figuras y elaborar un discurso temporal, fabricar los dioramas, pintar los fondos, poner los paisajes y colocar las miniaturas.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conveyor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1588"/>
            <a:ext cx="9144000" cy="5711825"/>
          </a:xfrm>
          <a:prstGeom prst="rect">
            <a:avLst/>
          </a:prstGeom>
          <a:solidFill>
            <a:schemeClr val="tx2">
              <a:lumMod val="75000"/>
              <a:alpha val="80000"/>
            </a:schemeClr>
          </a:solidFill>
          <a:ln>
            <a:noFill/>
          </a:ln>
        </p:spPr>
      </p:pic>
      <p:sp>
        <p:nvSpPr>
          <p:cNvPr id="8" name="7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termina con una maqueta que es la más grande y llamativa del museo. Esta es una maqueta que contiene alrededor de cinco mil piezas que rememoran la mayor unidad de combate del ejército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flythroug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5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ppt_w*0.70"/>
                                          </p:val>
                                        </p:tav>
                                        <p:tav tm="100000">
                                          <p:val>
                                            <p:strVal val="#ppt_w"/>
                                          </p:val>
                                        </p:tav>
                                      </p:tavLst>
                                    </p:anim>
                                    <p:anim calcmode="lin" valueType="num">
                                      <p:cBhvr>
                                        <p:cTn id="20" dur="5000" fill="hold"/>
                                        <p:tgtEl>
                                          <p:spTgt spid="2"/>
                                        </p:tgtEl>
                                        <p:attrNameLst>
                                          <p:attrName>ppt_h</p:attrName>
                                        </p:attrNameLst>
                                      </p:cBhvr>
                                      <p:tavLst>
                                        <p:tav tm="0">
                                          <p:val>
                                            <p:strVal val="#ppt_h"/>
                                          </p:val>
                                        </p:tav>
                                        <p:tav tm="100000">
                                          <p:val>
                                            <p:strVal val="#ppt_h"/>
                                          </p:val>
                                        </p:tav>
                                      </p:tavLst>
                                    </p:anim>
                                    <p:animEffect transition="in" filter="fade">
                                      <p:cBhvr>
                                        <p:cTn id="21" dur="5000"/>
                                        <p:tgtEl>
                                          <p:spTgt spid="2"/>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310852"/>
            <a:ext cx="9144000" cy="6336704"/>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1" y="1849438"/>
            <a:ext cx="4571999"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849438"/>
            <a:ext cx="4572000" cy="1960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CuadroTexto"/>
          <p:cNvSpPr txBox="1"/>
          <p:nvPr/>
        </p:nvSpPr>
        <p:spPr>
          <a:xfrm>
            <a:off x="827584"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este entorno de cuento se ha convertido en el lugar predilecto para celebrar el enlace de los jacetanos y las jacetanas, así como de parejas que llegan hasta la ciudad oscense para hacer realidad su sueño de celebrar su fiesta.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0000">
        <p15:prstTrans prst="curtains"/>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2" grpId="0" animBg="1"/>
      <p:bldP spid="15" grpId="0" animBg="1"/>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54).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1115616" y="4873724"/>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 gustaría casarte en el lugar más icónico de Jaca? Si hay un lugar representativo de la ciudad, ese es su Ciudadela.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split orient="vert"/>
      </p:transition>
    </mc:Choice>
    <mc:Fallback>
      <p:transition spd="slow" advTm="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6*min(max(ppt_w*ppt_h,.3),1)-7.4)/-.7*ppt_w"/>
                                          </p:val>
                                        </p:tav>
                                      </p:tavLst>
                                    </p:anim>
                                    <p:anim calcmode="lin" valueType="num">
                                      <p:cBhvr>
                                        <p:cTn id="7" dur="5000"/>
                                        <p:tgtEl>
                                          <p:spTgt spid="3"/>
                                        </p:tgtEl>
                                        <p:attrNameLst>
                                          <p:attrName>ppt_h</p:attrName>
                                        </p:attrNameLst>
                                      </p:cBhvr>
                                      <p:tavLst>
                                        <p:tav tm="0">
                                          <p:val>
                                            <p:strVal val="ppt_h"/>
                                          </p:val>
                                        </p:tav>
                                        <p:tav tm="100000">
                                          <p:val>
                                            <p:strVal val="(6*min(max(ppt_w*ppt_h,.3),1)-7.4)/-.7*ppt_h"/>
                                          </p:val>
                                        </p:tav>
                                      </p:tavLst>
                                    </p:anim>
                                    <p:anim calcmode="lin" valueType="num">
                                      <p:cBhvr>
                                        <p:cTn id="8" dur="5000"/>
                                        <p:tgtEl>
                                          <p:spTgt spid="3"/>
                                        </p:tgtEl>
                                        <p:attrNameLst>
                                          <p:attrName>ppt_y</p:attrName>
                                        </p:attrNameLst>
                                      </p:cBhvr>
                                      <p:tavLst>
                                        <p:tav tm="0">
                                          <p:val>
                                            <p:strVal val="ppt_y"/>
                                          </p:val>
                                        </p:tav>
                                        <p:tav tm="100000">
                                          <p:val>
                                            <p:strVal val="1+(6*min(max(ppt_w*ppt_h,.3),1)-7.4)/-.7*ppt_h/2"/>
                                          </p:val>
                                        </p:tav>
                                      </p:tavLst>
                                    </p:anim>
                                    <p:set>
                                      <p:cBhvr>
                                        <p:cTn id="9" dur="1" fill="hold">
                                          <p:stCondLst>
                                            <p:cond delay="4999"/>
                                          </p:stCondLst>
                                        </p:cTn>
                                        <p:tgtEl>
                                          <p:spTgt spid="3"/>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5000"/>
                                        <p:tgtEl>
                                          <p:spTgt spid="3"/>
                                        </p:tgtEl>
                                      </p:cBhvr>
                                    </p:animEffec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1"/>
                                          </p:val>
                                        </p:tav>
                                      </p:tavLst>
                                    </p:anim>
                                    <p:set>
                                      <p:cBhvr>
                                        <p:cTn id="14" dur="1" fill="hold">
                                          <p:stCondLst>
                                            <p:cond delay="4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4/3*#ppt_w"/>
                                          </p:val>
                                        </p:tav>
                                        <p:tav tm="100000">
                                          <p:val>
                                            <p:strVal val="#ppt_w"/>
                                          </p:val>
                                        </p:tav>
                                      </p:tavLst>
                                    </p:anim>
                                    <p:anim calcmode="lin" valueType="num">
                                      <p:cBhvr>
                                        <p:cTn id="18" dur="5000" fill="hold"/>
                                        <p:tgtEl>
                                          <p:spTgt spid="2"/>
                                        </p:tgtEl>
                                        <p:attrNameLst>
                                          <p:attrName>ppt_h</p:attrName>
                                        </p:attrNameLst>
                                      </p:cBhvr>
                                      <p:tavLst>
                                        <p:tav tm="0">
                                          <p:val>
                                            <p:strVal val="4/3*#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0"/>
                                        <p:tgtEl>
                                          <p:spTgt spid="2"/>
                                        </p:tgtEl>
                                      </p:cBhvr>
                                    </p:animEffect>
                                    <p:anim calcmode="lin" valueType="num">
                                      <p:cBhvr>
                                        <p:cTn id="22" dur="5000" fill="hold"/>
                                        <p:tgtEl>
                                          <p:spTgt spid="2"/>
                                        </p:tgtEl>
                                        <p:attrNameLst>
                                          <p:attrName>ppt_x</p:attrName>
                                        </p:attrNameLst>
                                      </p:cBhvr>
                                      <p:tavLst>
                                        <p:tav tm="0">
                                          <p:val>
                                            <p:strVal val="#ppt_x"/>
                                          </p:val>
                                        </p:tav>
                                        <p:tav tm="100000">
                                          <p:val>
                                            <p:strVal val="#ppt_x"/>
                                          </p:val>
                                        </p:tav>
                                      </p:tavLst>
                                    </p:anim>
                                    <p:anim calcmode="lin" valueType="num">
                                      <p:cBhvr>
                                        <p:cTn id="23" dur="5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Grp="1" noChangeAspect="1"/>
          </p:cNvPicPr>
          <p:nvPr isPhoto="1"/>
        </p:nvPicPr>
        <p:blipFill>
          <a:blip r:embed="rId3">
            <a:extLst>
              <a:ext uri="{28A0092B-C50C-407E-A947-70E740481C1C}">
                <a14:useLocalDpi xmlns:a14="http://schemas.microsoft.com/office/drawing/2010/main" val="0"/>
              </a:ext>
            </a:extLst>
          </a:blip>
          <a:stretch>
            <a:fillRect/>
          </a:stretch>
        </p:blipFill>
        <p:spPr bwMode="auto">
          <a:xfrm>
            <a:off x="1" y="0"/>
            <a:ext cx="9144000" cy="5715000"/>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115212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79512"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capilla, el patio de polvorines, la sala del museo de miniaturas militares y el salón panadería son algunas de las instalaciones que el consorcio que gestiona el Castillo de San Pedro pone a disposición de los novios que alquilan este espacio.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4" name="3 Rectángulo"/>
          <p:cNvSpPr/>
          <p:nvPr/>
        </p:nvSpPr>
        <p:spPr>
          <a:xfrm>
            <a:off x="0" y="0"/>
            <a:ext cx="4427984"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4427983" y="0"/>
            <a:ext cx="474159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72000" y="184943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4571999" y="3810000"/>
            <a:ext cx="459757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82758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lugar que ofrece muchas posibilidades para una boda, pues dispone de distintas zonas ajardinadas para el aperitivo o un salón para el banquete.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split/>
      </p:transition>
    </mc:Choice>
    <mc:Fallback>
      <p:transition spd="slow" advTm="2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3" name="2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467544"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Ubicada en pleno centro de Jaca, la Ciudadela presenta una gran ventaja por la localización, lo que hace que los invitados puedan acudir a pie y evita tener que contratar un servicio de autobuses. Los novios suelen ser los encargados de contratar este </a:t>
            </a:r>
            <a:r>
              <a:rPr lang="es-ES" i="1" dirty="0" smtClean="0">
                <a:effectLst>
                  <a:glow rad="101600">
                    <a:srgbClr val="C00000">
                      <a:alpha val="60000"/>
                    </a:srgbClr>
                  </a:glow>
                  <a:outerShdw blurRad="38100" dist="38100" dir="2700000" algn="tl">
                    <a:srgbClr val="000000">
                      <a:alpha val="43137"/>
                    </a:srgbClr>
                  </a:outerShdw>
                </a:effectLst>
              </a:rPr>
              <a:t>espacio.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ppt_x"/>
                                          </p:val>
                                        </p:tav>
                                      </p:tavLst>
                                    </p:anim>
                                    <p:anim calcmode="lin" valueType="num">
                                      <p:cBhvr additive="base">
                                        <p:cTn id="11" dur="5000"/>
                                        <p:tgtEl>
                                          <p:spTgt spid="4"/>
                                        </p:tgtEl>
                                        <p:attrNameLst>
                                          <p:attrName>ppt_y</p:attrName>
                                        </p:attrNameLst>
                                      </p:cBhvr>
                                      <p:tavLst>
                                        <p:tav tm="0">
                                          <p:val>
                                            <p:strVal val="ppt_y"/>
                                          </p:val>
                                        </p:tav>
                                        <p:tav tm="100000">
                                          <p:val>
                                            <p:strVal val="0-ppt_h/2"/>
                                          </p:val>
                                        </p:tav>
                                      </p:tavLst>
                                    </p:anim>
                                    <p:set>
                                      <p:cBhvr>
                                        <p:cTn id="12" dur="1" fill="hold">
                                          <p:stCondLst>
                                            <p:cond delay="4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5000"/>
                                        <p:tgtEl>
                                          <p:spTgt spid="1843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0"/>
            <a:ext cx="5975350" cy="769938"/>
          </a:xfrm>
          <a:prstGeom prst="rect">
            <a:avLst/>
          </a:prstGeom>
        </p:spPr>
        <p:txBody>
          <a:bodyPr wrap="none" fromWordArt="1">
            <a:prstTxWarp prst="textDeflateTop">
              <a:avLst>
                <a:gd name="adj" fmla="val 3471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763713" y="912813"/>
            <a:ext cx="5543550" cy="793750"/>
          </a:xfrm>
          <a:prstGeom prst="rect">
            <a:avLst/>
          </a:prstGeom>
        </p:spPr>
        <p:txBody>
          <a:bodyPr wrap="none" fromWordArt="1">
            <a:prstTxWarp prst="textDeflateBottom">
              <a:avLst>
                <a:gd name="adj" fmla="val 7119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2339752" y="3361556"/>
            <a:ext cx="4608511" cy="648072"/>
          </a:xfrm>
          <a:prstGeom prst="rect">
            <a:avLst/>
          </a:prstGeom>
        </p:spPr>
        <p:txBody>
          <a:bodyPr wrap="none" fromWordArt="1">
            <a:prstTxWarp prst="textCanDown">
              <a:avLst>
                <a:gd name="adj" fmla="val 8818"/>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Merci</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Cherie</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2555776" y="4801716"/>
            <a:ext cx="4896544" cy="57670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Edward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Simoni</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2339752" y="2569468"/>
            <a:ext cx="4032447" cy="61322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Feuer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Tanz</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5"/>
          <p:cNvSpPr>
            <a:spLocks noChangeArrowheads="1" noChangeShapeType="1" noTextEdit="1"/>
          </p:cNvSpPr>
          <p:nvPr/>
        </p:nvSpPr>
        <p:spPr bwMode="auto">
          <a:xfrm>
            <a:off x="2123728" y="1921396"/>
            <a:ext cx="4608512" cy="616967"/>
          </a:xfrm>
          <a:prstGeom prst="rect">
            <a:avLst/>
          </a:prstGeom>
        </p:spPr>
        <p:txBody>
          <a:bodyPr wrap="none" fromWordArt="1">
            <a:prstTxWarp prst="textWave2">
              <a:avLst>
                <a:gd name="adj1" fmla="val 208"/>
                <a:gd name="adj2"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Ojos naturales españoles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endParaRPr>
          </a:p>
        </p:txBody>
      </p:sp>
      <p:sp>
        <p:nvSpPr>
          <p:cNvPr id="9" name="WordArt 10"/>
          <p:cNvSpPr>
            <a:spLocks noChangeArrowheads="1" noChangeShapeType="1" noTextEdit="1"/>
          </p:cNvSpPr>
          <p:nvPr/>
        </p:nvSpPr>
        <p:spPr bwMode="auto">
          <a:xfrm>
            <a:off x="2483768" y="4153644"/>
            <a:ext cx="4392488" cy="61322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Todo el tiempo del Mundo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23" presetClass="entr" presetSubtype="16" fill="hold" grpId="0" nodeType="afterEffect">
                                  <p:stCondLst>
                                    <p:cond delay="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7000"/>
                            </p:stCondLst>
                            <p:childTnLst>
                              <p:par>
                                <p:cTn id="24" presetID="17" presetClass="entr" presetSubtype="10" fill="hold" grpId="0"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strVal val="#ppt_h"/>
                                          </p:val>
                                        </p:tav>
                                        <p:tav tm="100000">
                                          <p:val>
                                            <p:strVal val="#ppt_h"/>
                                          </p:val>
                                        </p:tav>
                                      </p:tavLst>
                                    </p:anim>
                                  </p:childTnLst>
                                </p:cTn>
                              </p:par>
                            </p:childTnLst>
                          </p:cTn>
                        </p:par>
                        <p:par>
                          <p:cTn id="28" fill="hold">
                            <p:stCondLst>
                              <p:cond delay="9500"/>
                            </p:stCondLst>
                            <p:childTnLst>
                              <p:par>
                                <p:cTn id="29" presetID="42" presetClass="entr" presetSubtype="0" fill="hold" grpId="0" nodeType="afterEffect">
                                  <p:stCondLst>
                                    <p:cond delay="500"/>
                                  </p:stCondLst>
                                  <p:childTnLst>
                                    <p:set>
                                      <p:cBhvr>
                                        <p:cTn id="30" dur="1" fill="hold">
                                          <p:stCondLst>
                                            <p:cond delay="0"/>
                                          </p:stCondLst>
                                        </p:cTn>
                                        <p:tgtEl>
                                          <p:spTgt spid="78854"/>
                                        </p:tgtEl>
                                        <p:attrNameLst>
                                          <p:attrName>style.visibility</p:attrName>
                                        </p:attrNameLst>
                                      </p:cBhvr>
                                      <p:to>
                                        <p:strVal val="visible"/>
                                      </p:to>
                                    </p:set>
                                    <p:animEffect transition="in" filter="fade">
                                      <p:cBhvr>
                                        <p:cTn id="31" dur="2000"/>
                                        <p:tgtEl>
                                          <p:spTgt spid="78854"/>
                                        </p:tgtEl>
                                      </p:cBhvr>
                                    </p:animEffect>
                                    <p:anim calcmode="lin" valueType="num">
                                      <p:cBhvr>
                                        <p:cTn id="32" dur="2000" fill="hold"/>
                                        <p:tgtEl>
                                          <p:spTgt spid="78854"/>
                                        </p:tgtEl>
                                        <p:attrNameLst>
                                          <p:attrName>ppt_x</p:attrName>
                                        </p:attrNameLst>
                                      </p:cBhvr>
                                      <p:tavLst>
                                        <p:tav tm="0">
                                          <p:val>
                                            <p:strVal val="#ppt_x"/>
                                          </p:val>
                                        </p:tav>
                                        <p:tav tm="100000">
                                          <p:val>
                                            <p:strVal val="#ppt_x"/>
                                          </p:val>
                                        </p:tav>
                                      </p:tavLst>
                                    </p:anim>
                                    <p:anim calcmode="lin" valueType="num">
                                      <p:cBhvr>
                                        <p:cTn id="33" dur="2000" fill="hold"/>
                                        <p:tgtEl>
                                          <p:spTgt spid="78854"/>
                                        </p:tgtEl>
                                        <p:attrNameLst>
                                          <p:attrName>ppt_y</p:attrName>
                                        </p:attrNameLst>
                                      </p:cBhvr>
                                      <p:tavLst>
                                        <p:tav tm="0">
                                          <p:val>
                                            <p:strVal val="#ppt_y+.1"/>
                                          </p:val>
                                        </p:tav>
                                        <p:tav tm="100000">
                                          <p:val>
                                            <p:strVal val="#ppt_y"/>
                                          </p:val>
                                        </p:tav>
                                      </p:tavLst>
                                    </p:anim>
                                  </p:childTnLst>
                                </p:cTn>
                              </p:par>
                            </p:childTnLst>
                          </p:cTn>
                        </p:par>
                        <p:par>
                          <p:cTn id="34" fill="hold">
                            <p:stCondLst>
                              <p:cond delay="12000"/>
                            </p:stCondLst>
                            <p:childTnLst>
                              <p:par>
                                <p:cTn id="35" presetID="17" presetClass="entr" presetSubtype="10"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14500"/>
                            </p:stCondLst>
                            <p:childTnLst>
                              <p:par>
                                <p:cTn id="40" presetID="23" presetClass="entr" presetSubtype="16" fill="hold" grpId="0" nodeType="afterEffect">
                                  <p:stCondLst>
                                    <p:cond delay="500"/>
                                  </p:stCondLst>
                                  <p:childTnLst>
                                    <p:set>
                                      <p:cBhvr>
                                        <p:cTn id="41" dur="1" fill="hold">
                                          <p:stCondLst>
                                            <p:cond delay="0"/>
                                          </p:stCondLst>
                                        </p:cTn>
                                        <p:tgtEl>
                                          <p:spTgt spid="78855"/>
                                        </p:tgtEl>
                                        <p:attrNameLst>
                                          <p:attrName>style.visibility</p:attrName>
                                        </p:attrNameLst>
                                      </p:cBhvr>
                                      <p:to>
                                        <p:strVal val="visible"/>
                                      </p:to>
                                    </p:set>
                                    <p:anim calcmode="lin" valueType="num">
                                      <p:cBhvr>
                                        <p:cTn id="42" dur="2000" fill="hold"/>
                                        <p:tgtEl>
                                          <p:spTgt spid="78855"/>
                                        </p:tgtEl>
                                        <p:attrNameLst>
                                          <p:attrName>ppt_w</p:attrName>
                                        </p:attrNameLst>
                                      </p:cBhvr>
                                      <p:tavLst>
                                        <p:tav tm="0">
                                          <p:val>
                                            <p:fltVal val="0"/>
                                          </p:val>
                                        </p:tav>
                                        <p:tav tm="100000">
                                          <p:val>
                                            <p:strVal val="#ppt_w"/>
                                          </p:val>
                                        </p:tav>
                                      </p:tavLst>
                                    </p:anim>
                                    <p:anim calcmode="lin" valueType="num">
                                      <p:cBhvr>
                                        <p:cTn id="43" dur="2000" fill="hold"/>
                                        <p:tgtEl>
                                          <p:spTgt spid="788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4" grpId="0" animBg="1"/>
      <p:bldP spid="78855" grpId="0" animBg="1"/>
      <p:bldP spid="82954" grpId="0" animBg="1"/>
      <p:bldP spid="8" grpId="0" animBg="1"/>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8779323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1916</TotalTime>
  <Words>2443</Words>
  <Application>Microsoft Office PowerPoint</Application>
  <PresentationFormat>Presentación en pantalla (16:10)</PresentationFormat>
  <Paragraphs>75</Paragraphs>
  <Slides>60</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60</vt:i4>
      </vt:variant>
    </vt:vector>
  </HeadingPairs>
  <TitlesOfParts>
    <vt:vector size="69"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164</cp:revision>
  <dcterms:created xsi:type="dcterms:W3CDTF">2019-02-21T23:34:08Z</dcterms:created>
  <dcterms:modified xsi:type="dcterms:W3CDTF">2025-08-23T12:25:36Z</dcterms:modified>
</cp:coreProperties>
</file>