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57"/>
  </p:notesMasterIdLst>
  <p:sldIdLst>
    <p:sldId id="369" r:id="rId3"/>
    <p:sldId id="261" r:id="rId4"/>
    <p:sldId id="320" r:id="rId5"/>
    <p:sldId id="376" r:id="rId6"/>
    <p:sldId id="428" r:id="rId7"/>
    <p:sldId id="429" r:id="rId8"/>
    <p:sldId id="377" r:id="rId9"/>
    <p:sldId id="387" r:id="rId10"/>
    <p:sldId id="259" r:id="rId11"/>
    <p:sldId id="378" r:id="rId12"/>
    <p:sldId id="420" r:id="rId13"/>
    <p:sldId id="305" r:id="rId14"/>
    <p:sldId id="389" r:id="rId15"/>
    <p:sldId id="373" r:id="rId16"/>
    <p:sldId id="434" r:id="rId17"/>
    <p:sldId id="380" r:id="rId18"/>
    <p:sldId id="381" r:id="rId19"/>
    <p:sldId id="391" r:id="rId20"/>
    <p:sldId id="383" r:id="rId21"/>
    <p:sldId id="384" r:id="rId22"/>
    <p:sldId id="385" r:id="rId23"/>
    <p:sldId id="386" r:id="rId24"/>
    <p:sldId id="398" r:id="rId25"/>
    <p:sldId id="400" r:id="rId26"/>
    <p:sldId id="402" r:id="rId27"/>
    <p:sldId id="427" r:id="rId28"/>
    <p:sldId id="423" r:id="rId29"/>
    <p:sldId id="317" r:id="rId30"/>
    <p:sldId id="419" r:id="rId31"/>
    <p:sldId id="424" r:id="rId32"/>
    <p:sldId id="319" r:id="rId33"/>
    <p:sldId id="321" r:id="rId34"/>
    <p:sldId id="280" r:id="rId35"/>
    <p:sldId id="403" r:id="rId36"/>
    <p:sldId id="426" r:id="rId37"/>
    <p:sldId id="418" r:id="rId38"/>
    <p:sldId id="422" r:id="rId39"/>
    <p:sldId id="273" r:id="rId40"/>
    <p:sldId id="432" r:id="rId41"/>
    <p:sldId id="303" r:id="rId42"/>
    <p:sldId id="326" r:id="rId43"/>
    <p:sldId id="421" r:id="rId44"/>
    <p:sldId id="284" r:id="rId45"/>
    <p:sldId id="279" r:id="rId46"/>
    <p:sldId id="295" r:id="rId47"/>
    <p:sldId id="300" r:id="rId48"/>
    <p:sldId id="368" r:id="rId49"/>
    <p:sldId id="278" r:id="rId50"/>
    <p:sldId id="289" r:id="rId51"/>
    <p:sldId id="425" r:id="rId52"/>
    <p:sldId id="410" r:id="rId53"/>
    <p:sldId id="411" r:id="rId54"/>
    <p:sldId id="430" r:id="rId55"/>
    <p:sldId id="435" r:id="rId56"/>
  </p:sldIdLst>
  <p:sldSz cx="9144000" cy="6858000" type="screen4x3"/>
  <p:notesSz cx="6858000" cy="9144000"/>
  <p:defaultTextStyle>
    <a:defPPr>
      <a:defRPr lang="pt-BR"/>
    </a:defPPr>
    <a:lvl1pPr algn="ctr" rtl="0" fontAlgn="base">
      <a:spcBef>
        <a:spcPct val="0"/>
      </a:spcBef>
      <a:spcAft>
        <a:spcPct val="0"/>
      </a:spcAft>
      <a:defRPr kern="1200">
        <a:solidFill>
          <a:schemeClr val="tx1"/>
        </a:solidFill>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efqkGHAbl3JHxMMb9YYnw" hashData="iDB/Mh/ik2HF9FdHYUmGG6ZWpb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6600"/>
    <a:srgbClr val="009900"/>
    <a:srgbClr val="996633"/>
    <a:srgbClr val="993300"/>
    <a:srgbClr val="CC3300"/>
    <a:srgbClr val="FFFF99"/>
    <a:srgbClr val="FF9900"/>
    <a:srgbClr val="FF9933"/>
    <a:srgbClr val="33CC33"/>
    <a:srgbClr val="33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0" autoAdjust="0"/>
    <p:restoredTop sz="94718" autoAdjust="0"/>
  </p:normalViewPr>
  <p:slideViewPr>
    <p:cSldViewPr>
      <p:cViewPr>
        <p:scale>
          <a:sx n="63" d="100"/>
          <a:sy n="63" d="100"/>
        </p:scale>
        <p:origin x="-1332" y="-2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l" eaLnBrk="0" hangingPunct="0">
              <a:defRPr sz="1200"/>
            </a:lvl1pPr>
          </a:lstStyle>
          <a:p>
            <a:pPr>
              <a:defRPr/>
            </a:pPr>
            <a:endParaRPr lang="es-ES"/>
          </a:p>
        </p:txBody>
      </p:sp>
      <p:sp>
        <p:nvSpPr>
          <p:cNvPr id="4096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6CD5C147-2D26-49CB-A778-D4168D997077}" type="datetimeFigureOut">
              <a:rPr lang="es-ES"/>
              <a:pPr>
                <a:defRPr/>
              </a:pPr>
              <a:t>03/04/2013</a:t>
            </a:fld>
            <a:endParaRPr lang="es-ES"/>
          </a:p>
        </p:txBody>
      </p:sp>
      <p:sp>
        <p:nvSpPr>
          <p:cNvPr id="522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096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4096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l" eaLnBrk="0" hangingPunct="0">
              <a:defRPr sz="1200"/>
            </a:lvl1pPr>
          </a:lstStyle>
          <a:p>
            <a:pPr>
              <a:defRPr/>
            </a:pPr>
            <a:endParaRPr lang="es-ES"/>
          </a:p>
        </p:txBody>
      </p:sp>
      <p:sp>
        <p:nvSpPr>
          <p:cNvPr id="4096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8EC98DDA-7BDD-4D1E-A897-99D03A465E14}"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p:spPr>
        <p:txBody>
          <a:bodyPr/>
          <a:lstStyle/>
          <a:p>
            <a:pPr eaLnBrk="1" hangingPunct="1"/>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894E16EA-8BB4-4B37-B68A-32DC295AC10C}" type="slidenum">
              <a:rPr lang="pt-BR"/>
              <a:pPr>
                <a:defRPr/>
              </a:pPr>
              <a:t>‹Nº›</a:t>
            </a:fld>
            <a:endParaRPr lang="pt-BR"/>
          </a:p>
        </p:txBody>
      </p:sp>
    </p:spTree>
  </p:cSld>
  <p:clrMapOvr>
    <a:masterClrMapping/>
  </p:clrMapOvr>
  <p:transition spd="med" advTm="10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92567BF6-3D8A-4BA7-A958-0AC94182C992}" type="slidenum">
              <a:rPr lang="pt-BR"/>
              <a:pPr>
                <a:defRPr/>
              </a:pPr>
              <a:t>‹Nº›</a:t>
            </a:fld>
            <a:endParaRPr lang="pt-BR"/>
          </a:p>
        </p:txBody>
      </p:sp>
    </p:spTree>
  </p:cSld>
  <p:clrMapOvr>
    <a:masterClrMapping/>
  </p:clrMapOvr>
  <p:transition spd="med" advTm="10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5EE61E85-ECB8-44E8-B531-F1D19BFE325D}" type="slidenum">
              <a:rPr lang="pt-BR"/>
              <a:pPr>
                <a:defRPr/>
              </a:pPr>
              <a:t>‹Nº›</a:t>
            </a:fld>
            <a:endParaRPr lang="pt-BR"/>
          </a:p>
        </p:txBody>
      </p:sp>
    </p:spTree>
  </p:cSld>
  <p:clrMapOvr>
    <a:masterClrMapping/>
  </p:clrMapOvr>
  <p:transition spd="med" advTm="10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D940AD6F-0E3A-4C36-8633-86AEB55BA290}" type="slidenum">
              <a:rPr lang="pt-BR"/>
              <a:pPr>
                <a:defRPr/>
              </a:pPr>
              <a:t>‹Nº›</a:t>
            </a:fld>
            <a:endParaRPr lang="pt-BR"/>
          </a:p>
        </p:txBody>
      </p:sp>
    </p:spTree>
  </p:cSld>
  <p:clrMapOvr>
    <a:masterClrMapping/>
  </p:clrMapOvr>
  <p:transition spd="med" advTm="10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B5D47E59-6654-44AC-AEC9-76603377D5C0}" type="slidenum">
              <a:rPr lang="pt-BR"/>
              <a:pPr>
                <a:defRPr/>
              </a:pPr>
              <a:t>‹Nº›</a:t>
            </a:fld>
            <a:endParaRPr lang="pt-BR"/>
          </a:p>
        </p:txBody>
      </p:sp>
    </p:spTree>
  </p:cSld>
  <p:clrMapOvr>
    <a:masterClrMapping/>
  </p:clrMapOvr>
  <p:transition spd="med" advTm="10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1330AFA4-B1E2-41E2-BA89-C72F81269EB3}" type="slidenum">
              <a:rPr lang="pt-BR"/>
              <a:pPr>
                <a:defRPr/>
              </a:pPr>
              <a:t>‹Nº›</a:t>
            </a:fld>
            <a:endParaRPr lang="pt-BR"/>
          </a:p>
        </p:txBody>
      </p:sp>
    </p:spTree>
  </p:cSld>
  <p:clrMapOvr>
    <a:masterClrMapping/>
  </p:clrMapOvr>
  <p:transition spd="med" advTm="10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44148151-A4F4-4680-A907-3C93E1B7137C}" type="slidenum">
              <a:rPr lang="pt-BR"/>
              <a:pPr>
                <a:defRPr/>
              </a:pPr>
              <a:t>‹Nº›</a:t>
            </a:fld>
            <a:endParaRPr lang="pt-BR"/>
          </a:p>
        </p:txBody>
      </p:sp>
    </p:spTree>
  </p:cSld>
  <p:clrMapOvr>
    <a:masterClrMapping/>
  </p:clrMapOvr>
  <p:transition spd="med" advTm="10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A0EF570B-98CD-42D6-B118-C9A08A5F71BA}" type="slidenum">
              <a:rPr lang="pt-BR"/>
              <a:pPr>
                <a:defRPr/>
              </a:pPr>
              <a:t>‹Nº›</a:t>
            </a:fld>
            <a:endParaRPr lang="pt-BR"/>
          </a:p>
        </p:txBody>
      </p:sp>
    </p:spTree>
  </p:cSld>
  <p:clrMapOvr>
    <a:masterClrMapping/>
  </p:clrMapOvr>
  <p:transition spd="med" advTm="10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E8108483-3EF6-4C41-BEE6-B5123F0B0D21}" type="slidenum">
              <a:rPr lang="pt-BR"/>
              <a:pPr>
                <a:defRPr/>
              </a:pPr>
              <a:t>‹Nº›</a:t>
            </a:fld>
            <a:endParaRPr lang="pt-BR"/>
          </a:p>
        </p:txBody>
      </p:sp>
    </p:spTree>
  </p:cSld>
  <p:clrMapOvr>
    <a:masterClrMapping/>
  </p:clrMapOvr>
  <p:transition spd="med" advTm="10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CF74CF84-0EAF-4E64-86B4-ED2DA4A042D8}" type="slidenum">
              <a:rPr lang="pt-BR"/>
              <a:pPr>
                <a:defRPr/>
              </a:pPr>
              <a:t>‹Nº›</a:t>
            </a:fld>
            <a:endParaRPr lang="pt-BR"/>
          </a:p>
        </p:txBody>
      </p:sp>
    </p:spTree>
  </p:cSld>
  <p:clrMapOvr>
    <a:masterClrMapping/>
  </p:clrMapOvr>
  <p:transition spd="med" advTm="10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E4D461A0-0212-4AED-8086-5F966137ED8C}" type="slidenum">
              <a:rPr lang="pt-BR"/>
              <a:pPr>
                <a:defRPr/>
              </a:pPr>
              <a:t>‹Nº›</a:t>
            </a:fld>
            <a:endParaRPr lang="pt-BR"/>
          </a:p>
        </p:txBody>
      </p:sp>
    </p:spTree>
  </p:cSld>
  <p:clrMapOvr>
    <a:masterClrMapping/>
  </p:clrMapOvr>
  <p:transition spd="med" advTm="10000">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B6BD089E-101D-4FC3-8221-0DFEB4812AAC}" type="slidenum">
              <a:rPr lang="pt-BR"/>
              <a:pPr>
                <a:defRPr/>
              </a:pPr>
              <a:t>‹Nº›</a:t>
            </a:fld>
            <a:endParaRPr lang="pt-BR"/>
          </a:p>
        </p:txBody>
      </p:sp>
    </p:spTree>
  </p:cSld>
  <p:clrMapOvr>
    <a:masterClrMapping/>
  </p:clrMapOvr>
  <p:transition spd="med" advTm="10000">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E46C3E4-F36D-485B-A9DE-1487A7993B7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pPr>
              <a:defRPr/>
            </a:pPr>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2A02F24-8333-4986-BA88-4DB31EAAD9A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advTm="10000">
    <p:fade thruBlk="1"/>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913F0D5-38D1-444A-9A0C-0E7D47B2523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RGE\Escritorio\cistern6.jpg"/>
          <p:cNvPicPr>
            <a:picLocks noChangeAspect="1" noChangeArrowheads="1"/>
          </p:cNvPicPr>
          <p:nvPr/>
        </p:nvPicPr>
        <p:blipFill>
          <a:blip r:embed="rId3" cstate="print">
            <a:lum/>
          </a:blip>
          <a:srcRect/>
          <a:stretch>
            <a:fillRect/>
          </a:stretch>
        </p:blipFill>
        <p:spPr bwMode="auto">
          <a:xfrm>
            <a:off x="0" y="-26988"/>
            <a:ext cx="9144000" cy="6884988"/>
          </a:xfrm>
          <a:prstGeom prst="rect">
            <a:avLst/>
          </a:prstGeom>
          <a:noFill/>
          <a:ln w="9525">
            <a:noFill/>
            <a:miter lim="800000"/>
            <a:headEnd/>
            <a:tailEnd/>
          </a:ln>
        </p:spPr>
      </p:pic>
      <p:sp>
        <p:nvSpPr>
          <p:cNvPr id="12" name="11 Rectángulo"/>
          <p:cNvSpPr/>
          <p:nvPr/>
        </p:nvSpPr>
        <p:spPr>
          <a:xfrm>
            <a:off x="0" y="785794"/>
            <a:ext cx="9144000" cy="5706177"/>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nSpc>
                <a:spcPct val="80000"/>
              </a:lnSpc>
              <a:defRPr/>
            </a:pPr>
            <a:r>
              <a:rPr lang="pt-BR" sz="13800" b="1" dirty="0">
                <a:ln w="11430">
                  <a:solidFill>
                    <a:srgbClr val="92D050"/>
                  </a:solidFill>
                </a:ln>
                <a:solidFill>
                  <a:srgbClr val="FFFF00"/>
                </a:solidFill>
                <a:effectLst>
                  <a:glow rad="101600">
                    <a:schemeClr val="tx1">
                      <a:lumMod val="95000"/>
                      <a:lumOff val="5000"/>
                      <a:alpha val="60000"/>
                    </a:schemeClr>
                  </a:glow>
                  <a:outerShdw blurRad="50800" dist="39000" dir="5460000" algn="tl">
                    <a:srgbClr val="000000">
                      <a:alpha val="38000"/>
                    </a:srgbClr>
                  </a:outerShdw>
                </a:effectLst>
                <a:latin typeface="Aladdin" pitchFamily="2" charset="0"/>
              </a:rPr>
              <a:t>Cisterna  Basílica</a:t>
            </a:r>
          </a:p>
          <a:p>
            <a:pPr>
              <a:lnSpc>
                <a:spcPct val="80000"/>
              </a:lnSpc>
              <a:defRPr/>
            </a:pPr>
            <a:r>
              <a:rPr lang="pt-BR" sz="6000" b="1" dirty="0">
                <a:ln w="11430">
                  <a:solidFill>
                    <a:srgbClr val="92D050"/>
                  </a:solidFill>
                </a:ln>
                <a:solidFill>
                  <a:srgbClr val="009900"/>
                </a:solidFill>
                <a:effectLst>
                  <a:glow rad="101600">
                    <a:schemeClr val="tx1">
                      <a:lumMod val="95000"/>
                      <a:lumOff val="5000"/>
                      <a:alpha val="60000"/>
                    </a:schemeClr>
                  </a:glow>
                  <a:outerShdw blurRad="50800" dist="39000" dir="5460000" algn="tl">
                    <a:srgbClr val="000000">
                      <a:alpha val="38000"/>
                    </a:srgbClr>
                  </a:outerShdw>
                </a:effectLst>
                <a:latin typeface="Aladdin" pitchFamily="2" charset="0"/>
              </a:rPr>
              <a:t>(</a:t>
            </a:r>
            <a:r>
              <a:rPr lang="pt-BR" sz="6000" b="1" dirty="0" err="1">
                <a:ln w="11430">
                  <a:solidFill>
                    <a:srgbClr val="92D050"/>
                  </a:solidFill>
                </a:ln>
                <a:solidFill>
                  <a:srgbClr val="009900"/>
                </a:solidFill>
                <a:effectLst>
                  <a:glow rad="101600">
                    <a:schemeClr val="tx1">
                      <a:lumMod val="95000"/>
                      <a:lumOff val="5000"/>
                      <a:alpha val="60000"/>
                    </a:schemeClr>
                  </a:glow>
                  <a:outerShdw blurRad="50800" dist="39000" dir="5460000" algn="tl">
                    <a:srgbClr val="000000">
                      <a:alpha val="38000"/>
                    </a:srgbClr>
                  </a:outerShdw>
                </a:effectLst>
                <a:latin typeface="Aladdin" pitchFamily="2" charset="0"/>
              </a:rPr>
              <a:t>Yerebatan</a:t>
            </a:r>
            <a:r>
              <a:rPr lang="pt-BR" sz="6000" b="1" dirty="0">
                <a:ln w="11430">
                  <a:solidFill>
                    <a:srgbClr val="92D050"/>
                  </a:solidFill>
                </a:ln>
                <a:solidFill>
                  <a:srgbClr val="009900"/>
                </a:solidFill>
                <a:effectLst>
                  <a:glow rad="101600">
                    <a:schemeClr val="tx1">
                      <a:lumMod val="95000"/>
                      <a:lumOff val="5000"/>
                      <a:alpha val="60000"/>
                    </a:schemeClr>
                  </a:glow>
                  <a:outerShdw blurRad="50800" dist="39000" dir="5460000" algn="tl">
                    <a:srgbClr val="000000">
                      <a:alpha val="38000"/>
                    </a:srgbClr>
                  </a:outerShdw>
                </a:effectLst>
                <a:latin typeface="Aladdin" pitchFamily="2" charset="0"/>
              </a:rPr>
              <a:t> </a:t>
            </a:r>
            <a:r>
              <a:rPr lang="pt-BR" sz="6000" b="1" dirty="0" err="1">
                <a:ln w="11430">
                  <a:solidFill>
                    <a:srgbClr val="92D050"/>
                  </a:solidFill>
                </a:ln>
                <a:solidFill>
                  <a:srgbClr val="009900"/>
                </a:solidFill>
                <a:effectLst>
                  <a:glow rad="101600">
                    <a:schemeClr val="tx1">
                      <a:lumMod val="95000"/>
                      <a:lumOff val="5000"/>
                      <a:alpha val="60000"/>
                    </a:schemeClr>
                  </a:glow>
                  <a:outerShdw blurRad="50800" dist="39000" dir="5460000" algn="tl">
                    <a:srgbClr val="000000">
                      <a:alpha val="38000"/>
                    </a:srgbClr>
                  </a:outerShdw>
                </a:effectLst>
                <a:latin typeface="Aladdin" pitchFamily="2" charset="0"/>
              </a:rPr>
              <a:t>Sarnici</a:t>
            </a:r>
            <a:r>
              <a:rPr lang="pt-BR" sz="6000" b="1" dirty="0">
                <a:ln w="11430">
                  <a:solidFill>
                    <a:srgbClr val="92D050"/>
                  </a:solidFill>
                </a:ln>
                <a:solidFill>
                  <a:srgbClr val="009900"/>
                </a:solidFill>
                <a:effectLst>
                  <a:glow rad="101600">
                    <a:schemeClr val="tx1">
                      <a:lumMod val="95000"/>
                      <a:lumOff val="5000"/>
                      <a:alpha val="60000"/>
                    </a:schemeClr>
                  </a:glow>
                  <a:outerShdw blurRad="50800" dist="39000" dir="5460000" algn="tl">
                    <a:srgbClr val="000000">
                      <a:alpha val="38000"/>
                    </a:srgbClr>
                  </a:outerShdw>
                </a:effectLst>
                <a:latin typeface="Aladdin" pitchFamily="2" charset="0"/>
              </a:rPr>
              <a:t>)</a:t>
            </a:r>
            <a:endParaRPr lang="es-ES" sz="6000" b="1" dirty="0">
              <a:ln w="11430">
                <a:solidFill>
                  <a:srgbClr val="92D050"/>
                </a:solidFill>
              </a:ln>
              <a:solidFill>
                <a:srgbClr val="009900"/>
              </a:solidFill>
              <a:effectLst>
                <a:glow rad="101600">
                  <a:schemeClr val="tx1">
                    <a:lumMod val="95000"/>
                    <a:lumOff val="5000"/>
                    <a:alpha val="60000"/>
                  </a:schemeClr>
                </a:glow>
                <a:outerShdw blurRad="50800" dist="39000" dir="5460000" algn="tl">
                  <a:srgbClr val="000000">
                    <a:alpha val="38000"/>
                  </a:srgbClr>
                </a:outerShdw>
              </a:effectLst>
              <a:latin typeface="Aladdin" pitchFamily="2" charset="0"/>
            </a:endParaRPr>
          </a:p>
          <a:p>
            <a:pPr>
              <a:lnSpc>
                <a:spcPct val="80000"/>
              </a:lnSpc>
              <a:defRPr/>
            </a:pPr>
            <a:endParaRPr lang="pt-BR"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endParaRPr>
          </a:p>
          <a:p>
            <a:pPr>
              <a:lnSpc>
                <a:spcPct val="80000"/>
              </a:lnSpc>
              <a:defRPr/>
            </a:pPr>
            <a:endParaRPr lang="pt-BR"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endParaRPr>
          </a:p>
        </p:txBody>
      </p:sp>
      <p:sp>
        <p:nvSpPr>
          <p:cNvPr id="4" name="3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5000628" y="6000768"/>
            <a:ext cx="2643206" cy="338554"/>
          </a:xfrm>
          <a:prstGeom prst="rect">
            <a:avLst/>
          </a:prstGeom>
          <a:noFill/>
        </p:spPr>
        <p:txBody>
          <a:bodyPr wrap="square" rtlCol="0">
            <a:spAutoFit/>
          </a:bodyPr>
          <a:lstStyle/>
          <a:p>
            <a:r>
              <a:rPr lang="es-ES" sz="1600" b="1" dirty="0" smtClean="0">
                <a:solidFill>
                  <a:srgbClr val="FFFF00"/>
                </a:solidFill>
                <a:latin typeface="Harrington" pitchFamily="82" charset="0"/>
              </a:rPr>
              <a:t>Automática y Manual</a:t>
            </a:r>
            <a:endParaRPr lang="es-ES" sz="1600" b="1" dirty="0">
              <a:solidFill>
                <a:srgbClr val="FFFF00"/>
              </a:solidFill>
              <a:latin typeface="Harrington" pitchFamily="82" charset="0"/>
            </a:endParaRPr>
          </a:p>
        </p:txBody>
      </p:sp>
    </p:spTree>
  </p:cSld>
  <p:clrMapOvr>
    <a:masterClrMapping/>
  </p:clrMapOvr>
  <p:transition advTm="9844">
    <p:sndAc>
      <p:stSnd loop="1">
        <p:snd r:embed="rId2" name="Üsküdar - Canción Turca - Ido Segal - Violinq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anim calcmode="lin" valueType="num">
                                      <p:cBhvr>
                                        <p:cTn id="8" dur="2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Effect transition="in" filter="fade">
                                      <p:cBhvr>
                                        <p:cTn id="13" dur="2000"/>
                                        <p:tgtEl>
                                          <p:spTgt spid="12">
                                            <p:txEl>
                                              <p:pRg st="1" end="1"/>
                                            </p:txEl>
                                          </p:spTgt>
                                        </p:tgtEl>
                                      </p:cBhvr>
                                    </p:animEffect>
                                    <p:anim calcmode="lin" valueType="num">
                                      <p:cBhvr>
                                        <p:cTn id="14" dur="2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12">
                                            <p:txEl>
                                              <p:pRg st="1" end="1"/>
                                            </p:txEl>
                                          </p:spTgt>
                                        </p:tgtEl>
                                        <p:attrNameLst>
                                          <p:attrName>ppt_y</p:attrName>
                                        </p:attrNameLst>
                                      </p:cBhvr>
                                      <p:tavLst>
                                        <p:tav tm="0">
                                          <p:val>
                                            <p:strVal val="#ppt_y+.1"/>
                                          </p:val>
                                        </p:tav>
                                        <p:tav tm="100000">
                                          <p:val>
                                            <p:strVal val="#ppt_y"/>
                                          </p:val>
                                        </p:tav>
                                      </p:tavLst>
                                    </p:anim>
                                  </p:childTnLst>
                                </p:cTn>
                              </p:par>
                              <p:par>
                                <p:cTn id="16" presetID="10" presetClass="entr" presetSubtype="0" fill="hold"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6" descr="C:\Documents and Settings\JORGE\Escritorio\Imagen2.jpg"/>
          <p:cNvPicPr>
            <a:picLocks noChangeAspect="1" noChangeArrowheads="1"/>
          </p:cNvPicPr>
          <p:nvPr/>
        </p:nvPicPr>
        <p:blipFill>
          <a:blip r:embed="rId3" cstate="print"/>
          <a:srcRect/>
          <a:stretch>
            <a:fillRect/>
          </a:stretch>
        </p:blipFill>
        <p:spPr bwMode="auto">
          <a:xfrm>
            <a:off x="0" y="-26988"/>
            <a:ext cx="9144000" cy="6884988"/>
          </a:xfrm>
          <a:prstGeom prst="rect">
            <a:avLst/>
          </a:prstGeom>
          <a:noFill/>
          <a:ln w="9525">
            <a:noFill/>
            <a:miter lim="800000"/>
            <a:headEnd/>
            <a:tailEnd/>
          </a:ln>
        </p:spPr>
      </p:pic>
      <p:sp>
        <p:nvSpPr>
          <p:cNvPr id="5" name="4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bwMode="auto">
          <a:xfrm>
            <a:off x="928662" y="357166"/>
            <a:ext cx="7072362" cy="928694"/>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algn="l">
              <a:lnSpc>
                <a:spcPct val="80000"/>
              </a:lnSpc>
            </a:pPr>
            <a:r>
              <a:rPr lang="es-ES" sz="2000" b="1" dirty="0" smtClean="0"/>
              <a:t>La Cisterna Basílica, </a:t>
            </a:r>
            <a:r>
              <a:rPr lang="es-ES" sz="2000" b="1" dirty="0" err="1" smtClean="0"/>
              <a:t>Yerebatan</a:t>
            </a:r>
            <a:r>
              <a:rPr lang="es-ES" sz="2000" b="1" dirty="0" smtClean="0"/>
              <a:t> </a:t>
            </a:r>
            <a:r>
              <a:rPr lang="es-ES" sz="2000" b="1" dirty="0" err="1" smtClean="0"/>
              <a:t>Sarnici</a:t>
            </a:r>
            <a:r>
              <a:rPr lang="es-ES" sz="2000" b="1" dirty="0" smtClean="0"/>
              <a:t>, se encuentra en Estambul, Turquía, muy cerca de otras dos joyas arquitectónicas: La Mezquita Azul y Santa Sofía.</a:t>
            </a:r>
            <a:endParaRPr lang="es-ES" sz="2000" b="1" dirty="0"/>
          </a:p>
        </p:txBody>
      </p:sp>
    </p:spTree>
  </p:cSld>
  <p:clrMapOvr>
    <a:masterClrMapping/>
  </p:clrMapOvr>
  <p:transition spd="med" advTm="10453">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RGE\Escritorio\portico-cistern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bwMode="auto">
          <a:xfrm>
            <a:off x="500034" y="5143512"/>
            <a:ext cx="8143932" cy="1357322"/>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En esta pequeña casa de Estambul se inicia una visita espectacular. Después de descender 52 escalones, aparece un deslumbrante entramado de columnas:</a:t>
            </a:r>
          </a:p>
          <a:p>
            <a:r>
              <a:rPr lang="es-ES" sz="2000" b="1" dirty="0" smtClean="0"/>
              <a:t> Cisterna </a:t>
            </a:r>
            <a:r>
              <a:rPr lang="es-ES" sz="2000" b="1" dirty="0" err="1" smtClean="0"/>
              <a:t>Yerbatan</a:t>
            </a:r>
            <a:r>
              <a:rPr lang="es-ES" sz="2000" b="1" dirty="0" smtClean="0"/>
              <a:t> o Cisterna Basílica   </a:t>
            </a:r>
            <a:endParaRPr lang="es-ES" sz="2000" b="1" dirty="0"/>
          </a:p>
        </p:txBody>
      </p:sp>
    </p:spTree>
  </p:cSld>
  <p:clrMapOvr>
    <a:masterClrMapping/>
  </p:clrMapOvr>
  <p:transition spd="med" advTm="1036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isterna_basilica_1.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4078">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JORGE\Escritorio\cisternayerebatan.jpg"/>
          <p:cNvPicPr>
            <a:picLocks noChangeAspect="1" noChangeArrowheads="1"/>
          </p:cNvPicPr>
          <p:nvPr/>
        </p:nvPicPr>
        <p:blipFill>
          <a:blip r:embed="rId2" cstate="print"/>
          <a:srcRect/>
          <a:stretch>
            <a:fillRect/>
          </a:stretch>
        </p:blipFill>
        <p:spPr bwMode="auto">
          <a:xfrm>
            <a:off x="-38100" y="0"/>
            <a:ext cx="91821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993300"/>
                </a:gs>
                <a:gs pos="45000">
                  <a:srgbClr val="FF7A00"/>
                </a:gs>
                <a:gs pos="70000">
                  <a:srgbClr val="FF0300"/>
                </a:gs>
                <a:gs pos="100000">
                  <a:srgbClr val="4D0808"/>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11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JORGE\Escritorio\3oq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4375">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cistern_00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36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C:\Documents and Settings\JORGE\Escritorio\2121518787_50dcfbc367.jpg"/>
          <p:cNvPicPr>
            <a:picLocks noChangeAspect="1" noChangeArrowheads="1"/>
          </p:cNvPicPr>
          <p:nvPr/>
        </p:nvPicPr>
        <p:blipFill>
          <a:blip r:embed="rId2" cstate="print"/>
          <a:srcRect/>
          <a:stretch>
            <a:fillRect/>
          </a:stretch>
        </p:blipFill>
        <p:spPr bwMode="auto">
          <a:xfrm>
            <a:off x="-27397" y="0"/>
            <a:ext cx="9171397"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6B19C"/>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859">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7" descr="800px-Cisterna_Basilica_Junto_a_Santa_Sofia_Estambul_"/>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bwMode="auto">
          <a:xfrm>
            <a:off x="500034" y="5715016"/>
            <a:ext cx="8072494" cy="785818"/>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eaLnBrk="0" hangingPunct="0"/>
            <a:r>
              <a:rPr lang="es-ES" sz="2000" b="1" dirty="0" smtClean="0"/>
              <a:t>Cisterna Basílica es una majestuosa cisterna subterránea de </a:t>
            </a:r>
          </a:p>
          <a:p>
            <a:pPr eaLnBrk="0" hangingPunct="0"/>
            <a:r>
              <a:rPr lang="es-ES" sz="2000" b="1" dirty="0" smtClean="0"/>
              <a:t>140 x 70 m, circundada por paredes de 4.8 m de espesor. </a:t>
            </a:r>
            <a:endParaRPr lang="es-ES" sz="2000" b="1" dirty="0"/>
          </a:p>
        </p:txBody>
      </p:sp>
    </p:spTree>
  </p:cSld>
  <p:clrMapOvr>
    <a:masterClrMapping/>
  </p:clrMapOvr>
  <p:transition spd="med" advTm="1025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RGE\Escritorio\a.jpg"/>
          <p:cNvPicPr>
            <a:picLocks noChangeAspect="1" noChangeArrowheads="1"/>
          </p:cNvPicPr>
          <p:nvPr/>
        </p:nvPicPr>
        <p:blipFill>
          <a:blip r:embed="rId2" cstate="print"/>
          <a:srcRect/>
          <a:stretch>
            <a:fillRect/>
          </a:stretch>
        </p:blipFill>
        <p:spPr bwMode="auto">
          <a:xfrm>
            <a:off x="0" y="0"/>
            <a:ext cx="9121775" cy="6857999"/>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6156">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JORGE\Escritorio\i.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FFF200"/>
                </a:gs>
                <a:gs pos="45000">
                  <a:srgbClr val="FF7A00"/>
                </a:gs>
                <a:gs pos="70000">
                  <a:srgbClr val="FF0300"/>
                </a:gs>
                <a:gs pos="100000">
                  <a:srgbClr val="4D0808"/>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156">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RGE\Escritorio\4wy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bwMode="auto">
          <a:xfrm>
            <a:off x="1214414" y="5643578"/>
            <a:ext cx="6715172" cy="785818"/>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Cisterna Basílica es como un bosque de columnas subterráneo que se refleja en el agua. </a:t>
            </a:r>
            <a:endParaRPr lang="es-ES" sz="2000" b="1" dirty="0"/>
          </a:p>
        </p:txBody>
      </p:sp>
      <p:sp>
        <p:nvSpPr>
          <p:cNvPr id="4" name="3 Rectángulo"/>
          <p:cNvSpPr/>
          <p:nvPr/>
        </p:nvSpPr>
        <p:spPr>
          <a:xfrm>
            <a:off x="0" y="0"/>
            <a:ext cx="9144000" cy="6858000"/>
          </a:xfrm>
          <a:prstGeom prst="rect">
            <a:avLst/>
          </a:prstGeom>
          <a:noFill/>
          <a:ln w="200025" cap="flat" cmpd="sng">
            <a:gradFill flip="none" rotWithShape="1">
              <a:gsLst>
                <a:gs pos="0">
                  <a:srgbClr val="D6B19C"/>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9375">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Las%20cisternas%20de%20Estambul%20II%20web"/>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FFF200"/>
                </a:gs>
                <a:gs pos="45000">
                  <a:srgbClr val="FF7A00"/>
                </a:gs>
                <a:gs pos="70000">
                  <a:srgbClr val="FF0300"/>
                </a:gs>
                <a:gs pos="100000">
                  <a:srgbClr val="4D0808"/>
                </a:gs>
              </a:gsLst>
              <a:path path="rect">
                <a:fillToRect l="100000" t="100000"/>
              </a:path>
              <a:tileRect r="-100000" b="-100000"/>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297">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6" descr="cistern_005"/>
          <p:cNvPicPr>
            <a:picLocks noChangeAspect="1" noChangeArrowheads="1"/>
          </p:cNvPicPr>
          <p:nvPr/>
        </p:nvPicPr>
        <p:blipFill>
          <a:blip r:embed="rId3" cstate="print"/>
          <a:srcRect/>
          <a:stretch>
            <a:fillRect/>
          </a:stretch>
        </p:blipFill>
        <p:spPr bwMode="auto">
          <a:xfrm>
            <a:off x="0" y="0"/>
            <a:ext cx="9144000" cy="5786454"/>
          </a:xfrm>
          <a:prstGeom prst="rect">
            <a:avLst/>
          </a:prstGeom>
          <a:noFill/>
          <a:ln w="9525">
            <a:noFill/>
            <a:miter lim="800000"/>
            <a:headEnd/>
            <a:tailEnd/>
          </a:ln>
        </p:spPr>
      </p:pic>
      <p:sp>
        <p:nvSpPr>
          <p:cNvPr id="4" name="3 Rectángulo"/>
          <p:cNvSpPr/>
          <p:nvPr/>
        </p:nvSpPr>
        <p:spPr bwMode="auto">
          <a:xfrm>
            <a:off x="0" y="5715016"/>
            <a:ext cx="9144000" cy="1142984"/>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5" name="4 Rectángulo"/>
          <p:cNvSpPr/>
          <p:nvPr/>
        </p:nvSpPr>
        <p:spPr bwMode="auto">
          <a:xfrm>
            <a:off x="357158" y="5214950"/>
            <a:ext cx="8429684" cy="1357322"/>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indent="0" eaLnBrk="1" hangingPunct="1">
              <a:buFontTx/>
              <a:buNone/>
            </a:pPr>
            <a:r>
              <a:rPr lang="es-ES" sz="2000" b="1" dirty="0" smtClean="0"/>
              <a:t>Cisterna Basílica es una extraordinaria combinación de  ingeniería y arte, con una calidad digna de un palacio, que yace en el subsuelo de Estambul y por ello es conocida como </a:t>
            </a:r>
            <a:r>
              <a:rPr lang="es-ES" sz="2000" b="1" dirty="0" err="1" smtClean="0"/>
              <a:t>Yerebatan</a:t>
            </a:r>
            <a:r>
              <a:rPr lang="es-ES" sz="2000" b="1" dirty="0" smtClean="0"/>
              <a:t> </a:t>
            </a:r>
            <a:r>
              <a:rPr lang="es-ES" sz="2000" b="1" dirty="0" err="1" smtClean="0"/>
              <a:t>Sarayi</a:t>
            </a:r>
            <a:r>
              <a:rPr lang="es-ES" sz="2000" b="1" dirty="0" smtClean="0"/>
              <a:t>, </a:t>
            </a:r>
          </a:p>
          <a:p>
            <a:pPr marL="0" indent="0" eaLnBrk="1" hangingPunct="1">
              <a:buFontTx/>
              <a:buNone/>
            </a:pPr>
            <a:r>
              <a:rPr lang="es-ES" sz="2000" b="1" dirty="0" smtClean="0"/>
              <a:t>el Palacio Sumergido.</a:t>
            </a:r>
          </a:p>
        </p:txBody>
      </p:sp>
      <p:sp>
        <p:nvSpPr>
          <p:cNvPr id="6" name="5 Rectángulo"/>
          <p:cNvSpPr/>
          <p:nvPr/>
        </p:nvSpPr>
        <p:spPr>
          <a:xfrm>
            <a:off x="0" y="0"/>
            <a:ext cx="9144000" cy="6858000"/>
          </a:xfrm>
          <a:prstGeom prst="rect">
            <a:avLst/>
          </a:prstGeom>
          <a:noFill/>
          <a:ln w="200025" cap="flat" cmpd="sng">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2531">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JORGE\Escritorio\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437">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isterna-yerebatan.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171">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TopkapMzesi006-640"/>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0" y="0"/>
            <a:ext cx="9144000" cy="6858000"/>
          </a:xfrm>
          <a:prstGeom prst="rect">
            <a:avLst/>
          </a:prstGeom>
          <a:noFill/>
          <a:ln w="200025" cap="flat" cmpd="sng">
            <a:gradFill flip="none" rotWithShape="1">
              <a:gsLst>
                <a:gs pos="45000">
                  <a:srgbClr val="D6B19C"/>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bwMode="auto">
          <a:xfrm>
            <a:off x="357158" y="428604"/>
            <a:ext cx="8286808" cy="1714512"/>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La cisterna recibe su nombre debido a una antigua basílica que se ubicaba sobre ella. Fue realizada por el emperador Constantino (272-337) y luego ampliada por Justiniano (527-565) en el año 532, a fin de proveer de agua para el palacio imperial y para Constantinopla en general, en caso de que ésta  fuese asediada. </a:t>
            </a:r>
            <a:endParaRPr lang="es-ES" sz="2000" b="1" dirty="0"/>
          </a:p>
        </p:txBody>
      </p:sp>
    </p:spTree>
  </p:cSld>
  <p:clrMapOvr>
    <a:masterClrMapping/>
  </p:clrMapOvr>
  <p:transition spd="med" advTm="15485">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18b"/>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157">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7" descr="ist1075"/>
          <p:cNvPicPr>
            <a:picLocks noChangeAspect="1" noChangeArrowheads="1"/>
          </p:cNvPicPr>
          <p:nvPr/>
        </p:nvPicPr>
        <p:blipFill>
          <a:blip r:embed="rId3" cstate="print"/>
          <a:srcRect l="2343" t="5428" r="2343" b="3649"/>
          <a:stretch>
            <a:fillRect/>
          </a:stretch>
        </p:blipFill>
        <p:spPr bwMode="auto">
          <a:xfrm>
            <a:off x="-1" y="0"/>
            <a:ext cx="9144001" cy="5715016"/>
          </a:xfrm>
          <a:prstGeom prst="rect">
            <a:avLst/>
          </a:prstGeom>
          <a:noFill/>
          <a:ln w="9525">
            <a:noFill/>
            <a:miter lim="800000"/>
            <a:headEnd/>
            <a:tailEnd/>
          </a:ln>
        </p:spPr>
      </p:pic>
      <p:sp>
        <p:nvSpPr>
          <p:cNvPr id="4" name="3 Rectángulo"/>
          <p:cNvSpPr/>
          <p:nvPr/>
        </p:nvSpPr>
        <p:spPr bwMode="auto">
          <a:xfrm>
            <a:off x="0" y="5715016"/>
            <a:ext cx="9144000" cy="1142984"/>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5" name="4 Rectángulo"/>
          <p:cNvSpPr/>
          <p:nvPr/>
        </p:nvSpPr>
        <p:spPr bwMode="auto">
          <a:xfrm>
            <a:off x="785786" y="5715016"/>
            <a:ext cx="7572428" cy="785818"/>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La Cisterna Basílica tiene  143 metros de largo, 65 metros de ancho y aproximadamente 9800 m</a:t>
            </a:r>
            <a:r>
              <a:rPr lang="es-ES" sz="2000" b="1" baseline="30000" dirty="0" smtClean="0"/>
              <a:t>2 </a:t>
            </a:r>
            <a:r>
              <a:rPr lang="es-ES" sz="2000" b="1" dirty="0" smtClean="0"/>
              <a:t>de superficie. </a:t>
            </a:r>
            <a:endParaRPr lang="pt-BR" sz="2000" b="1" dirty="0" smtClean="0"/>
          </a:p>
        </p:txBody>
      </p:sp>
      <p:sp>
        <p:nvSpPr>
          <p:cNvPr id="6" name="5 Rectángulo"/>
          <p:cNvSpPr/>
          <p:nvPr/>
        </p:nvSpPr>
        <p:spPr>
          <a:xfrm>
            <a:off x="0" y="0"/>
            <a:ext cx="9144000" cy="6858000"/>
          </a:xfrm>
          <a:prstGeom prst="rect">
            <a:avLst/>
          </a:prstGeom>
          <a:noFill/>
          <a:ln w="200025" cap="flat" cmpd="sng">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9265">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517249516_58d2cf90ee_z.jpg"/>
          <p:cNvPicPr>
            <a:picLocks noChangeAspect="1"/>
          </p:cNvPicPr>
          <p:nvPr/>
        </p:nvPicPr>
        <p:blipFill>
          <a:blip r:embed="rId2" cstate="print"/>
          <a:stretch>
            <a:fillRect/>
          </a:stretch>
        </p:blipFill>
        <p:spPr>
          <a:xfrm>
            <a:off x="-28" y="0"/>
            <a:ext cx="9144028" cy="6858000"/>
          </a:xfrm>
          <a:prstGeom prst="rect">
            <a:avLst/>
          </a:prstGeom>
        </p:spPr>
      </p:pic>
      <p:sp>
        <p:nvSpPr>
          <p:cNvPr id="4" name="3 Rectángulo"/>
          <p:cNvSpPr/>
          <p:nvPr/>
        </p:nvSpPr>
        <p:spPr>
          <a:xfrm>
            <a:off x="0" y="0"/>
            <a:ext cx="9144000" cy="6858000"/>
          </a:xfrm>
          <a:prstGeom prst="rect">
            <a:avLst/>
          </a:prstGeom>
          <a:noFill/>
          <a:ln w="200025" cap="flat" cmpd="sng">
            <a:solidFill>
              <a:srgbClr val="993300"/>
            </a:soli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25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JORGE\Escritorio\a.jpg"/>
          <p:cNvPicPr>
            <a:picLocks noChangeAspect="1" noChangeArrowheads="1"/>
          </p:cNvPicPr>
          <p:nvPr/>
        </p:nvPicPr>
        <p:blipFill>
          <a:blip r:embed="rId2" cstate="print"/>
          <a:srcRect/>
          <a:stretch>
            <a:fillRect/>
          </a:stretch>
        </p:blipFill>
        <p:spPr bwMode="auto">
          <a:xfrm>
            <a:off x="4500562" y="0"/>
            <a:ext cx="4643438" cy="6910388"/>
          </a:xfrm>
          <a:prstGeom prst="rect">
            <a:avLst/>
          </a:prstGeom>
          <a:noFill/>
          <a:ln w="9525">
            <a:noFill/>
            <a:miter lim="800000"/>
            <a:headEnd/>
            <a:tailEnd/>
          </a:ln>
        </p:spPr>
      </p:pic>
      <p:sp>
        <p:nvSpPr>
          <p:cNvPr id="4" name="3 Rectángulo"/>
          <p:cNvSpPr/>
          <p:nvPr/>
        </p:nvSpPr>
        <p:spPr bwMode="auto">
          <a:xfrm>
            <a:off x="0" y="0"/>
            <a:ext cx="4572000" cy="6858000"/>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5" name="4 Rectángulo"/>
          <p:cNvSpPr/>
          <p:nvPr/>
        </p:nvSpPr>
        <p:spPr bwMode="auto">
          <a:xfrm>
            <a:off x="571472" y="1357298"/>
            <a:ext cx="3571900" cy="3500462"/>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Posee 336 columnas de mármol, de 8m de altura,  dispuestas en 12 filas de 28 columnas cada una de ellas.  Los capiteles  de las columnas se encuentran principalmente en los estilos jónico y corintio, con la excepción de unos pocos en el estilo dórico, sin grabados. </a:t>
            </a:r>
            <a:endParaRPr lang="es-ES" sz="2000" b="1" dirty="0"/>
          </a:p>
        </p:txBody>
      </p:sp>
      <p:sp>
        <p:nvSpPr>
          <p:cNvPr id="7" name="6 Rectángulo"/>
          <p:cNvSpPr/>
          <p:nvPr/>
        </p:nvSpPr>
        <p:spPr>
          <a:xfrm>
            <a:off x="0" y="0"/>
            <a:ext cx="9144000" cy="6858000"/>
          </a:xfrm>
          <a:prstGeom prst="rect">
            <a:avLst/>
          </a:prstGeom>
          <a:noFill/>
          <a:ln w="200025" cap="flat" cmpd="sng">
            <a:gradFill flip="none" rotWithShape="1">
              <a:gsLst>
                <a:gs pos="6300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7235">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rquia 3 164.3JPG.JPG"/>
          <p:cNvPicPr>
            <a:picLocks noChangeAspect="1"/>
          </p:cNvPicPr>
          <p:nvPr/>
        </p:nvPicPr>
        <p:blipFill>
          <a:blip r:embed="rId2" cstate="print"/>
          <a:stretch>
            <a:fillRect/>
          </a:stretch>
        </p:blipFill>
        <p:spPr>
          <a:xfrm>
            <a:off x="0" y="0"/>
            <a:ext cx="9144000" cy="6858000"/>
          </a:xfrm>
          <a:prstGeom prst="rect">
            <a:avLst/>
          </a:prstGeom>
          <a:scene3d>
            <a:camera prst="orthographicFront"/>
            <a:lightRig rig="threePt" dir="t">
              <a:rot lat="0" lon="0" rev="0"/>
            </a:lightRig>
          </a:scene3d>
          <a:sp3d>
            <a:bevelT w="120650" h="120650"/>
            <a:bevelB w="0" h="0" prst="angle"/>
          </a:sp3d>
        </p:spPr>
      </p:pic>
      <p:sp>
        <p:nvSpPr>
          <p:cNvPr id="3" name="2 Rectángulo"/>
          <p:cNvSpPr/>
          <p:nvPr/>
        </p:nvSpPr>
        <p:spPr>
          <a:xfrm>
            <a:off x="0" y="0"/>
            <a:ext cx="9144000" cy="6858000"/>
          </a:xfrm>
          <a:prstGeom prst="rect">
            <a:avLst/>
          </a:prstGeom>
          <a:noFill/>
          <a:ln w="200025" cap="flat" cmpd="sng">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391">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8" descr="P4250156"/>
          <p:cNvPicPr>
            <a:picLocks noChangeAspect="1" noChangeArrowheads="1"/>
          </p:cNvPicPr>
          <p:nvPr/>
        </p:nvPicPr>
        <p:blipFill>
          <a:blip r:embed="rId3" cstate="print"/>
          <a:srcRect/>
          <a:stretch>
            <a:fillRect/>
          </a:stretch>
        </p:blipFill>
        <p:spPr bwMode="auto">
          <a:xfrm>
            <a:off x="0" y="0"/>
            <a:ext cx="9144000" cy="5500702"/>
          </a:xfrm>
          <a:prstGeom prst="rect">
            <a:avLst/>
          </a:prstGeom>
          <a:noFill/>
          <a:ln w="9525">
            <a:noFill/>
            <a:miter lim="800000"/>
            <a:headEnd/>
            <a:tailEnd/>
          </a:ln>
        </p:spPr>
      </p:pic>
      <p:sp>
        <p:nvSpPr>
          <p:cNvPr id="5" name="4 Rectángulo"/>
          <p:cNvSpPr/>
          <p:nvPr/>
        </p:nvSpPr>
        <p:spPr bwMode="auto">
          <a:xfrm>
            <a:off x="0" y="5500702"/>
            <a:ext cx="9144000" cy="1357298"/>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7" name="6 Rectángulo"/>
          <p:cNvSpPr/>
          <p:nvPr/>
        </p:nvSpPr>
        <p:spPr>
          <a:xfrm>
            <a:off x="0" y="0"/>
            <a:ext cx="9144000" cy="6858000"/>
          </a:xfrm>
          <a:prstGeom prst="rect">
            <a:avLst/>
          </a:prstGeom>
          <a:noFill/>
          <a:ln w="200025" cap="flat" cmpd="sng">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bwMode="auto">
          <a:xfrm>
            <a:off x="571472" y="5072074"/>
            <a:ext cx="7929618" cy="1357322"/>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Fue redescubierta por el viajero holandés P. </a:t>
            </a:r>
            <a:r>
              <a:rPr lang="es-ES" sz="2000" b="1" dirty="0" err="1" smtClean="0"/>
              <a:t>Gyllius</a:t>
            </a:r>
            <a:r>
              <a:rPr lang="es-ES" sz="2000" b="1" dirty="0" smtClean="0"/>
              <a:t>, entre 1545-50, quien había escuchado historias acerca de cómo la gente, que vivía cerca de Santa Sofía,  sacaba agua y hasta peces desde pozos ubicados en los sótanos de sus casas.</a:t>
            </a:r>
            <a:endParaRPr lang="es-ES" sz="2000" b="1" dirty="0"/>
          </a:p>
        </p:txBody>
      </p:sp>
    </p:spTree>
  </p:cSld>
  <p:clrMapOvr>
    <a:masterClrMapping/>
  </p:clrMapOvr>
  <p:transition spd="med" advTm="14031">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ppt_x</p:attrName>
                                        </p:attrNameLst>
                                      </p:cBhvr>
                                      <p:tavLst>
                                        <p:tav tm="0">
                                          <p:val>
                                            <p:strVal val="#ppt_x"/>
                                          </p:val>
                                        </p:tav>
                                        <p:tav tm="100000">
                                          <p:val>
                                            <p:strVal val="#ppt_x"/>
                                          </p:val>
                                        </p:tav>
                                      </p:tavLst>
                                    </p:anim>
                                    <p:anim calcmode="lin" valueType="num">
                                      <p:cBhvr>
                                        <p:cTn id="9"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JORGE\Escritorio\g.jpg"/>
          <p:cNvPicPr>
            <a:picLocks noChangeAspect="1" noChangeArrowheads="1"/>
          </p:cNvPicPr>
          <p:nvPr/>
        </p:nvPicPr>
        <p:blipFill>
          <a:blip r:embed="rId2" cstate="print"/>
          <a:srcRect/>
          <a:stretch>
            <a:fillRect/>
          </a:stretch>
        </p:blipFill>
        <p:spPr bwMode="auto">
          <a:xfrm>
            <a:off x="0" y="0"/>
            <a:ext cx="9144000" cy="6857999"/>
          </a:xfrm>
          <a:prstGeom prst="rect">
            <a:avLst/>
          </a:prstGeom>
          <a:noFill/>
          <a:ln w="9525">
            <a:noFill/>
            <a:miter lim="800000"/>
            <a:headEnd/>
            <a:tailEnd/>
          </a:ln>
        </p:spPr>
      </p:pic>
      <p:sp>
        <p:nvSpPr>
          <p:cNvPr id="4" name="3 Rectángulo"/>
          <p:cNvSpPr/>
          <p:nvPr/>
        </p:nvSpPr>
        <p:spPr>
          <a:xfrm>
            <a:off x="0" y="0"/>
            <a:ext cx="9144000" cy="6858000"/>
          </a:xfrm>
          <a:prstGeom prst="rect">
            <a:avLst/>
          </a:prstGeom>
          <a:noFill/>
          <a:ln w="200025" cap="flat" cmpd="sng">
            <a:gradFill flip="none" rotWithShape="1">
              <a:gsLst>
                <a:gs pos="97000">
                  <a:srgbClr val="FFF200"/>
                </a:gs>
                <a:gs pos="45000">
                  <a:srgbClr val="FF7A00"/>
                </a:gs>
                <a:gs pos="70000">
                  <a:srgbClr val="FF0300"/>
                </a:gs>
                <a:gs pos="100000">
                  <a:srgbClr val="4D0808"/>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500">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JORGE\Escritorio\DSC_9884.JPG"/>
          <p:cNvPicPr>
            <a:picLocks noChangeAspect="1" noChangeArrowheads="1"/>
          </p:cNvPicPr>
          <p:nvPr/>
        </p:nvPicPr>
        <p:blipFill>
          <a:blip r:embed="rId2" cstate="print"/>
          <a:srcRect/>
          <a:stretch>
            <a:fillRect/>
          </a:stretch>
        </p:blipFill>
        <p:spPr bwMode="auto">
          <a:xfrm>
            <a:off x="0" y="0"/>
            <a:ext cx="9148763" cy="6065838"/>
          </a:xfrm>
          <a:prstGeom prst="rect">
            <a:avLst/>
          </a:prstGeom>
          <a:noFill/>
          <a:ln w="9525">
            <a:noFill/>
            <a:miter lim="800000"/>
            <a:headEnd/>
            <a:tailEnd/>
          </a:ln>
        </p:spPr>
      </p:pic>
      <p:sp>
        <p:nvSpPr>
          <p:cNvPr id="24579" name="1 Rectángulo"/>
          <p:cNvSpPr>
            <a:spLocks noChangeArrowheads="1"/>
          </p:cNvSpPr>
          <p:nvPr/>
        </p:nvSpPr>
        <p:spPr bwMode="auto">
          <a:xfrm>
            <a:off x="539750" y="5143513"/>
            <a:ext cx="8353425" cy="369332"/>
          </a:xfrm>
          <a:prstGeom prst="rect">
            <a:avLst/>
          </a:prstGeom>
          <a:noFill/>
          <a:ln w="9525">
            <a:noFill/>
            <a:miter lim="800000"/>
            <a:headEnd/>
            <a:tailEnd/>
          </a:ln>
        </p:spPr>
        <p:txBody>
          <a:bodyPr wrap="square">
            <a:spAutoFit/>
          </a:bodyPr>
          <a:lstStyle/>
          <a:p>
            <a:r>
              <a:rPr lang="es-ES" dirty="0" smtClean="0">
                <a:solidFill>
                  <a:schemeClr val="bg1"/>
                </a:solidFill>
              </a:rPr>
              <a:t>. </a:t>
            </a:r>
            <a:endParaRPr lang="es-ES" dirty="0">
              <a:solidFill>
                <a:schemeClr val="bg1"/>
              </a:solidFill>
            </a:endParaRPr>
          </a:p>
        </p:txBody>
      </p:sp>
      <p:sp>
        <p:nvSpPr>
          <p:cNvPr id="5" name="4 Rectángulo"/>
          <p:cNvSpPr/>
          <p:nvPr/>
        </p:nvSpPr>
        <p:spPr bwMode="auto">
          <a:xfrm>
            <a:off x="0" y="6000768"/>
            <a:ext cx="9144000" cy="857232"/>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7" name="6 Rectángulo"/>
          <p:cNvSpPr/>
          <p:nvPr/>
        </p:nvSpPr>
        <p:spPr>
          <a:xfrm>
            <a:off x="0" y="0"/>
            <a:ext cx="9144000" cy="6858000"/>
          </a:xfrm>
          <a:prstGeom prst="rect">
            <a:avLst/>
          </a:prstGeom>
          <a:noFill/>
          <a:ln w="200025" cap="flat" cmpd="sng">
            <a:gradFill flip="none" rotWithShape="1">
              <a:gsLst>
                <a:gs pos="0">
                  <a:srgbClr val="D6B19C"/>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bwMode="auto">
          <a:xfrm>
            <a:off x="1214414" y="5429264"/>
            <a:ext cx="6786610" cy="1071570"/>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Cisterna Basílica permaneció oculta más de un siglo después que Constantinopla (Estambul) cayera, en 1453, en poder de los turcos otomanos.</a:t>
            </a:r>
          </a:p>
        </p:txBody>
      </p:sp>
    </p:spTree>
  </p:cSld>
  <p:clrMapOvr>
    <a:masterClrMapping/>
  </p:clrMapOvr>
  <p:transition spd="med" advTm="10906">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90910-_MG_9621-Editar.jpg"/>
          <p:cNvPicPr>
            <a:picLocks noChangeAspect="1"/>
          </p:cNvPicPr>
          <p:nvPr/>
        </p:nvPicPr>
        <p:blipFill>
          <a:blip r:embed="rId2" cstate="print"/>
          <a:stretch>
            <a:fillRect/>
          </a:stretch>
        </p:blipFill>
        <p:spPr>
          <a:xfrm>
            <a:off x="38090" y="0"/>
            <a:ext cx="9105910" cy="6858000"/>
          </a:xfrm>
          <a:prstGeom prst="rect">
            <a:avLst/>
          </a:prstGeom>
        </p:spPr>
      </p:pic>
      <p:sp>
        <p:nvSpPr>
          <p:cNvPr id="3" name="2 Rectángulo"/>
          <p:cNvSpPr/>
          <p:nvPr/>
        </p:nvSpPr>
        <p:spPr>
          <a:xfrm>
            <a:off x="0" y="0"/>
            <a:ext cx="9144000" cy="6858000"/>
          </a:xfrm>
          <a:prstGeom prst="rect">
            <a:avLst/>
          </a:prstGeom>
          <a:noFill/>
          <a:ln w="200025" cap="flat" cmpd="sng">
            <a:gradFill flip="none" rotWithShape="1">
              <a:gsLst>
                <a:gs pos="0">
                  <a:srgbClr val="D6B19C"/>
                </a:gs>
                <a:gs pos="30000">
                  <a:srgbClr val="D49E6C"/>
                </a:gs>
                <a:gs pos="70000">
                  <a:srgbClr val="A65528"/>
                </a:gs>
                <a:gs pos="100000">
                  <a:srgbClr val="663012"/>
                </a:gs>
              </a:gsLst>
              <a:lin ang="27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437">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88085394_3af34e05ab_z.jpg"/>
          <p:cNvPicPr>
            <a:picLocks noChangeAspect="1"/>
          </p:cNvPicPr>
          <p:nvPr/>
        </p:nvPicPr>
        <p:blipFill>
          <a:blip r:embed="rId2" cstate="print"/>
          <a:stretch>
            <a:fillRect/>
          </a:stretch>
        </p:blipFill>
        <p:spPr>
          <a:xfrm>
            <a:off x="-11215" y="0"/>
            <a:ext cx="9155215" cy="6858000"/>
          </a:xfrm>
          <a:prstGeom prst="rect">
            <a:avLst/>
          </a:prstGeom>
        </p:spPr>
      </p:pic>
      <p:sp>
        <p:nvSpPr>
          <p:cNvPr id="3" name="2 Rectángulo"/>
          <p:cNvSpPr/>
          <p:nvPr/>
        </p:nvSpPr>
        <p:spPr>
          <a:xfrm>
            <a:off x="0" y="0"/>
            <a:ext cx="9144000" cy="6858000"/>
          </a:xfrm>
          <a:prstGeom prst="rect">
            <a:avLst/>
          </a:prstGeom>
          <a:noFill/>
          <a:ln w="200025" cap="flat" cmpd="sng">
            <a:gradFill flip="none" rotWithShape="1">
              <a:gsLst>
                <a:gs pos="30000">
                  <a:srgbClr val="C00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4906">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JORGE\Escritorio\DSC_9935.JPG"/>
          <p:cNvPicPr>
            <a:picLocks noChangeAspect="1" noChangeArrowheads="1"/>
          </p:cNvPicPr>
          <p:nvPr/>
        </p:nvPicPr>
        <p:blipFill>
          <a:blip r:embed="rId2" cstate="print"/>
          <a:srcRect/>
          <a:stretch>
            <a:fillRect/>
          </a:stretch>
        </p:blipFill>
        <p:spPr bwMode="auto">
          <a:xfrm>
            <a:off x="0" y="-26988"/>
            <a:ext cx="9128125" cy="6057901"/>
          </a:xfrm>
          <a:prstGeom prst="rect">
            <a:avLst/>
          </a:prstGeom>
          <a:noFill/>
          <a:ln w="9525">
            <a:noFill/>
            <a:miter lim="800000"/>
            <a:headEnd/>
            <a:tailEnd/>
          </a:ln>
        </p:spPr>
      </p:pic>
      <p:sp>
        <p:nvSpPr>
          <p:cNvPr id="5" name="4 Rectángulo"/>
          <p:cNvSpPr/>
          <p:nvPr/>
        </p:nvSpPr>
        <p:spPr bwMode="auto">
          <a:xfrm>
            <a:off x="0" y="5643578"/>
            <a:ext cx="9144000" cy="1214422"/>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6" name="5 Rectángulo"/>
          <p:cNvSpPr/>
          <p:nvPr/>
        </p:nvSpPr>
        <p:spPr bwMode="auto">
          <a:xfrm>
            <a:off x="1214414" y="5643578"/>
            <a:ext cx="6786610" cy="785818"/>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pt-BR" sz="2000" b="1" dirty="0" smtClean="0"/>
              <a:t> </a:t>
            </a:r>
            <a:r>
              <a:rPr lang="es-ES" sz="2000" b="1" dirty="0" smtClean="0"/>
              <a:t>La Cisterna Basílica pose capacidad para  albergar </a:t>
            </a:r>
          </a:p>
          <a:p>
            <a:r>
              <a:rPr lang="es-ES" sz="2000" b="1" dirty="0" smtClean="0"/>
              <a:t>80 000 metros cúbicos de agua. </a:t>
            </a:r>
            <a:endParaRPr lang="es-ES" sz="2000" b="1" dirty="0"/>
          </a:p>
        </p:txBody>
      </p:sp>
      <p:sp>
        <p:nvSpPr>
          <p:cNvPr id="7" name="6 Rectángulo"/>
          <p:cNvSpPr/>
          <p:nvPr/>
        </p:nvSpPr>
        <p:spPr>
          <a:xfrm>
            <a:off x="0" y="0"/>
            <a:ext cx="9144000" cy="6858000"/>
          </a:xfrm>
          <a:prstGeom prst="rect">
            <a:avLst/>
          </a:prstGeom>
          <a:noFill/>
          <a:ln w="200025" cap="flat" cmpd="sng">
            <a:gradFill flip="none" rotWithShape="1">
              <a:gsLst>
                <a:gs pos="2400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9485">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JORGE\Escritorio\d.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1500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594">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rquia 3 2413.JPG"/>
          <p:cNvPicPr>
            <a:picLocks noChangeAspect="1"/>
          </p:cNvPicPr>
          <p:nvPr/>
        </p:nvPicPr>
        <p:blipFill>
          <a:blip r:embed="rId2" cstate="print"/>
          <a:stretch>
            <a:fillRect/>
          </a:stretch>
        </p:blipFill>
        <p:spPr>
          <a:xfrm>
            <a:off x="0" y="214290"/>
            <a:ext cx="9144000" cy="6429420"/>
          </a:xfrm>
          <a:prstGeom prst="rect">
            <a:avLst/>
          </a:prstGeom>
        </p:spPr>
      </p:pic>
      <p:sp>
        <p:nvSpPr>
          <p:cNvPr id="3" name="2 Rectángulo"/>
          <p:cNvSpPr/>
          <p:nvPr/>
        </p:nvSpPr>
        <p:spPr>
          <a:xfrm>
            <a:off x="0" y="0"/>
            <a:ext cx="9144000" cy="6858000"/>
          </a:xfrm>
          <a:prstGeom prst="rect">
            <a:avLst/>
          </a:prstGeom>
          <a:noFill/>
          <a:ln w="200025" cap="flat" cmpd="sng">
            <a:gradFill flip="none" rotWithShape="1">
              <a:gsLst>
                <a:gs pos="20000">
                  <a:srgbClr val="CC3300"/>
                </a:gs>
                <a:gs pos="20000">
                  <a:srgbClr val="000040"/>
                </a:gs>
                <a:gs pos="50000">
                  <a:srgbClr val="400040"/>
                </a:gs>
                <a:gs pos="75000">
                  <a:srgbClr val="8F0040"/>
                </a:gs>
                <a:gs pos="89999">
                  <a:srgbClr val="F27300"/>
                </a:gs>
                <a:gs pos="100000">
                  <a:srgbClr val="FFBF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4984">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JORGE\Escritorio\b.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a:ln w="9525">
            <a:noFill/>
            <a:miter lim="800000"/>
            <a:headEnd/>
            <a:tailEnd/>
          </a:ln>
        </p:spPr>
      </p:pic>
      <p:sp>
        <p:nvSpPr>
          <p:cNvPr id="5" name="4 Rectángulo"/>
          <p:cNvSpPr/>
          <p:nvPr/>
        </p:nvSpPr>
        <p:spPr bwMode="auto">
          <a:xfrm>
            <a:off x="0" y="6357958"/>
            <a:ext cx="9144000" cy="500042"/>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6" name="5 Rectángulo"/>
          <p:cNvSpPr/>
          <p:nvPr/>
        </p:nvSpPr>
        <p:spPr bwMode="auto">
          <a:xfrm>
            <a:off x="500034" y="4857760"/>
            <a:ext cx="8215370" cy="1714512"/>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algn="l"/>
            <a:r>
              <a:rPr lang="es-ES" sz="2000" b="1" dirty="0" err="1" smtClean="0"/>
              <a:t>Gyllius</a:t>
            </a:r>
            <a:r>
              <a:rPr lang="es-ES" sz="2000" b="1" dirty="0" smtClean="0"/>
              <a:t>, descendió, con una antorcha, por las escalinatas de piedra, oscura y húmeda, que halló en un jardín. </a:t>
            </a:r>
          </a:p>
          <a:p>
            <a:pPr algn="l"/>
            <a:r>
              <a:rPr lang="es-ES" sz="2000" b="1" dirty="0" smtClean="0"/>
              <a:t>De pronto, se encontró con una gigantesca y majestuosa cisterna        que aparecía como un enjambre de columnas. </a:t>
            </a:r>
          </a:p>
          <a:p>
            <a:pPr algn="l"/>
            <a:r>
              <a:rPr lang="es-ES" sz="2000" b="1" dirty="0" smtClean="0"/>
              <a:t>                   Había descubierto Cisterna Basílica. </a:t>
            </a:r>
            <a:endParaRPr lang="es-ES" sz="2000" b="1" dirty="0"/>
          </a:p>
        </p:txBody>
      </p:sp>
      <p:sp>
        <p:nvSpPr>
          <p:cNvPr id="7" name="6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5531">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JORGE\Escritorio\DSC_9876.JPG"/>
          <p:cNvPicPr>
            <a:picLocks noChangeAspect="1" noChangeArrowheads="1"/>
          </p:cNvPicPr>
          <p:nvPr/>
        </p:nvPicPr>
        <p:blipFill>
          <a:blip r:embed="rId2" cstate="print"/>
          <a:srcRect/>
          <a:stretch>
            <a:fillRect/>
          </a:stretch>
        </p:blipFill>
        <p:spPr bwMode="auto">
          <a:xfrm>
            <a:off x="15875" y="0"/>
            <a:ext cx="9128125"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156">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Cisterna 14"/>
          <p:cNvPicPr>
            <a:picLocks noChangeAspect="1" noChangeArrowheads="1"/>
          </p:cNvPicPr>
          <p:nvPr/>
        </p:nvPicPr>
        <p:blipFill>
          <a:blip r:embed="rId3" cstate="print"/>
          <a:srcRect/>
          <a:stretch>
            <a:fillRect/>
          </a:stretch>
        </p:blipFill>
        <p:spPr bwMode="auto">
          <a:xfrm>
            <a:off x="0" y="0"/>
            <a:ext cx="9144000" cy="6864350"/>
          </a:xfrm>
          <a:prstGeom prst="rect">
            <a:avLst/>
          </a:prstGeom>
          <a:noFill/>
          <a:ln w="9525">
            <a:noFill/>
            <a:miter lim="800000"/>
            <a:headEnd/>
            <a:tailEnd/>
          </a:ln>
        </p:spPr>
      </p:pic>
      <p:sp>
        <p:nvSpPr>
          <p:cNvPr id="7" name="6 Rectángulo"/>
          <p:cNvSpPr/>
          <p:nvPr/>
        </p:nvSpPr>
        <p:spPr bwMode="auto">
          <a:xfrm>
            <a:off x="928662" y="5429264"/>
            <a:ext cx="7143800" cy="1071570"/>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La cisterna está rodeado por una pared de ladrillo refractario con un espesor de 4 metros y recubierta con un mortero especial para el aislamiento contra el agua.</a:t>
            </a:r>
            <a:endParaRPr lang="es-ES" sz="2000" b="1" dirty="0"/>
          </a:p>
        </p:txBody>
      </p:sp>
      <p:sp>
        <p:nvSpPr>
          <p:cNvPr id="4" name="3 Rectángulo"/>
          <p:cNvSpPr/>
          <p:nvPr/>
        </p:nvSpPr>
        <p:spPr>
          <a:xfrm>
            <a:off x="0" y="0"/>
            <a:ext cx="9144000" cy="6858000"/>
          </a:xfrm>
          <a:prstGeom prst="rect">
            <a:avLst/>
          </a:prstGeom>
          <a:noFill/>
          <a:ln w="200025" cap="flat" cmpd="sng">
            <a:gradFill flip="none" rotWithShape="1">
              <a:gsLst>
                <a:gs pos="78000">
                  <a:srgbClr val="DDEBCF"/>
                </a:gs>
                <a:gs pos="50000">
                  <a:srgbClr val="9CB86E"/>
                </a:gs>
                <a:gs pos="100000">
                  <a:srgbClr val="156B13"/>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0313">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isern"/>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CC3300"/>
                </a:gs>
                <a:gs pos="45000">
                  <a:srgbClr val="FF7A00"/>
                </a:gs>
                <a:gs pos="70000">
                  <a:srgbClr val="FF0300"/>
                </a:gs>
                <a:gs pos="100000">
                  <a:srgbClr val="4D0808"/>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375">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0d_67349.jpg"/>
          <p:cNvPicPr>
            <a:picLocks noChangeAspect="1"/>
          </p:cNvPicPr>
          <p:nvPr/>
        </p:nvPicPr>
        <p:blipFill>
          <a:blip r:embed="rId2" cstate="print"/>
          <a:srcRect b="5124"/>
          <a:stretch>
            <a:fillRect/>
          </a:stretch>
        </p:blipFill>
        <p:spPr>
          <a:xfrm>
            <a:off x="0" y="0"/>
            <a:ext cx="9144000" cy="6643710"/>
          </a:xfrm>
          <a:prstGeom prst="rect">
            <a:avLst/>
          </a:prstGeom>
        </p:spPr>
      </p:pic>
      <p:sp>
        <p:nvSpPr>
          <p:cNvPr id="4" name="3 Rectángulo"/>
          <p:cNvSpPr/>
          <p:nvPr/>
        </p:nvSpPr>
        <p:spPr bwMode="auto">
          <a:xfrm>
            <a:off x="0" y="6000768"/>
            <a:ext cx="9144000" cy="857232"/>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5" name="4 Rectángulo"/>
          <p:cNvSpPr/>
          <p:nvPr/>
        </p:nvSpPr>
        <p:spPr>
          <a:xfrm>
            <a:off x="0" y="0"/>
            <a:ext cx="9144000" cy="6858000"/>
          </a:xfrm>
          <a:prstGeom prst="rect">
            <a:avLst/>
          </a:prstGeom>
          <a:noFill/>
          <a:ln w="200025" cap="flat" cmpd="sng">
            <a:gradFill flip="none" rotWithShape="1">
              <a:gsLst>
                <a:gs pos="9900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625">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RGE\Escritorio\cistern6.jpg"/>
          <p:cNvPicPr>
            <a:picLocks noChangeAspect="1" noChangeArrowheads="1"/>
          </p:cNvPicPr>
          <p:nvPr/>
        </p:nvPicPr>
        <p:blipFill>
          <a:blip r:embed="rId2" cstate="print"/>
          <a:srcRect r="5883"/>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bwMode="auto">
          <a:xfrm>
            <a:off x="928662" y="5715016"/>
            <a:ext cx="7358114" cy="785818"/>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La Cisterna Basílica es la más grande de las 60 cisternas construidas en Estambul durante la época Bizantina. </a:t>
            </a:r>
            <a:endParaRPr lang="es-ES" sz="2000" b="1" dirty="0"/>
          </a:p>
        </p:txBody>
      </p:sp>
      <p:sp>
        <p:nvSpPr>
          <p:cNvPr id="5" name="4 Rectángulo"/>
          <p:cNvSpPr/>
          <p:nvPr/>
        </p:nvSpPr>
        <p:spPr>
          <a:xfrm>
            <a:off x="0" y="0"/>
            <a:ext cx="9144000" cy="6858000"/>
          </a:xfrm>
          <a:prstGeom prst="rect">
            <a:avLst/>
          </a:prstGeom>
          <a:noFill/>
          <a:ln w="200025" cap="flat" cmpd="sng">
            <a:gradFill flip="none" rotWithShape="1">
              <a:gsLst>
                <a:gs pos="0">
                  <a:srgbClr val="993300"/>
                </a:gs>
                <a:gs pos="45000">
                  <a:srgbClr val="FF7A00"/>
                </a:gs>
                <a:gs pos="70000">
                  <a:srgbClr val="FF0300"/>
                </a:gs>
                <a:gs pos="100000">
                  <a:srgbClr val="4D0808"/>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851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341133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0"/>
            <a:ext cx="9144000" cy="6858000"/>
          </a:xfrm>
          <a:prstGeom prst="rect">
            <a:avLst/>
          </a:prstGeom>
          <a:noFill/>
          <a:ln w="200025" cap="flat" cmpd="sng">
            <a:gradFill flip="none" rotWithShape="1">
              <a:gsLst>
                <a:gs pos="79000">
                  <a:srgbClr val="D6B19C"/>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594">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6" descr="cistern_009"/>
          <p:cNvPicPr>
            <a:picLocks noChangeAspect="1" noChangeArrowheads="1"/>
          </p:cNvPicPr>
          <p:nvPr/>
        </p:nvPicPr>
        <p:blipFill>
          <a:blip r:embed="rId3" cstate="print"/>
          <a:srcRect/>
          <a:stretch>
            <a:fillRect/>
          </a:stretch>
        </p:blipFill>
        <p:spPr bwMode="auto">
          <a:xfrm>
            <a:off x="0" y="-73025"/>
            <a:ext cx="9144000" cy="5734050"/>
          </a:xfrm>
          <a:prstGeom prst="rect">
            <a:avLst/>
          </a:prstGeom>
          <a:noFill/>
          <a:ln w="9525">
            <a:noFill/>
            <a:miter lim="800000"/>
            <a:headEnd/>
            <a:tailEnd/>
          </a:ln>
        </p:spPr>
      </p:pic>
      <p:sp>
        <p:nvSpPr>
          <p:cNvPr id="8" name="7 Rectángulo"/>
          <p:cNvSpPr/>
          <p:nvPr/>
        </p:nvSpPr>
        <p:spPr bwMode="auto">
          <a:xfrm>
            <a:off x="0" y="5643578"/>
            <a:ext cx="9144000" cy="1214422"/>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9" name="8 Rectángulo"/>
          <p:cNvSpPr/>
          <p:nvPr/>
        </p:nvSpPr>
        <p:spPr bwMode="auto">
          <a:xfrm>
            <a:off x="571472" y="5429264"/>
            <a:ext cx="7858180" cy="1071570"/>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Como no había agua dulce suficiente dentro de las murallas que rodeaban la ciudad, durante siglos la traían de las fuentes y ríos de los bosques de Belgrado, a unos 20 Km. de distancia. </a:t>
            </a:r>
            <a:endParaRPr lang="es-ES" sz="2000" b="1" dirty="0"/>
          </a:p>
        </p:txBody>
      </p:sp>
      <p:sp>
        <p:nvSpPr>
          <p:cNvPr id="5" name="4 Rectángulo"/>
          <p:cNvSpPr/>
          <p:nvPr/>
        </p:nvSpPr>
        <p:spPr>
          <a:xfrm>
            <a:off x="0" y="0"/>
            <a:ext cx="9144000" cy="6858000"/>
          </a:xfrm>
          <a:prstGeom prst="rect">
            <a:avLst/>
          </a:prstGeom>
          <a:noFill/>
          <a:ln w="200025" cap="flat" cmpd="sng">
            <a:gradFill flip="none" rotWithShape="1">
              <a:gsLst>
                <a:gs pos="14000">
                  <a:srgbClr val="CC3300"/>
                </a:gs>
                <a:gs pos="20000">
                  <a:srgbClr val="000040"/>
                </a:gs>
                <a:gs pos="50000">
                  <a:srgbClr val="400040"/>
                </a:gs>
                <a:gs pos="75000">
                  <a:srgbClr val="8F0040"/>
                </a:gs>
                <a:gs pos="89999">
                  <a:srgbClr val="F27300"/>
                </a:gs>
                <a:gs pos="100000">
                  <a:srgbClr val="FFBF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243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ppt_x</p:attrName>
                                        </p:attrNameLst>
                                      </p:cBhvr>
                                      <p:tavLst>
                                        <p:tav tm="0">
                                          <p:val>
                                            <p:strVal val="#ppt_x"/>
                                          </p:val>
                                        </p:tav>
                                        <p:tav tm="100000">
                                          <p:val>
                                            <p:strVal val="#ppt_x"/>
                                          </p:val>
                                        </p:tav>
                                      </p:tavLst>
                                    </p:anim>
                                    <p:anim calcmode="lin" valueType="num">
                                      <p:cBhvr>
                                        <p:cTn id="9"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5" descr="cistern_00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993300"/>
                </a:gs>
                <a:gs pos="45000">
                  <a:srgbClr val="FF7A00"/>
                </a:gs>
                <a:gs pos="70000">
                  <a:srgbClr val="FF0300"/>
                </a:gs>
                <a:gs pos="100000">
                  <a:srgbClr val="4D0808"/>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563">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JORGE\Escritorio\h.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828">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JORGE\Escritorio\a.jpg"/>
          <p:cNvPicPr>
            <a:picLocks noChangeAspect="1" noChangeArrowheads="1"/>
          </p:cNvPicPr>
          <p:nvPr/>
        </p:nvPicPr>
        <p:blipFill>
          <a:blip r:embed="rId2" cstate="print"/>
          <a:srcRect/>
          <a:stretch>
            <a:fillRect/>
          </a:stretch>
        </p:blipFill>
        <p:spPr bwMode="auto">
          <a:xfrm>
            <a:off x="34924" y="0"/>
            <a:ext cx="4822828" cy="6819900"/>
          </a:xfrm>
          <a:prstGeom prst="rect">
            <a:avLst/>
          </a:prstGeom>
          <a:noFill/>
          <a:ln w="9525">
            <a:noFill/>
            <a:miter lim="800000"/>
            <a:headEnd/>
            <a:tailEnd/>
          </a:ln>
        </p:spPr>
      </p:pic>
      <p:sp>
        <p:nvSpPr>
          <p:cNvPr id="7" name="6 Rectángulo"/>
          <p:cNvSpPr/>
          <p:nvPr/>
        </p:nvSpPr>
        <p:spPr bwMode="auto">
          <a:xfrm>
            <a:off x="4857752" y="0"/>
            <a:ext cx="4286248" cy="6858000"/>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8" name="7 Rectángulo"/>
          <p:cNvSpPr/>
          <p:nvPr/>
        </p:nvSpPr>
        <p:spPr bwMode="auto">
          <a:xfrm>
            <a:off x="5286380" y="1714488"/>
            <a:ext cx="2928958" cy="3571900"/>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Durante la restauración que se llevó a cabo en la década de 1980 y que concluyó en 1987 se descubrió que en la base de dos columnas había dos cabezas de Medusa, una de ellas está cabeza abajo y la otra está de lado. </a:t>
            </a:r>
            <a:endParaRPr lang="es-ES" sz="2000" b="1" dirty="0"/>
          </a:p>
        </p:txBody>
      </p:sp>
      <p:sp>
        <p:nvSpPr>
          <p:cNvPr id="5" name="4 Rectángulo"/>
          <p:cNvSpPr/>
          <p:nvPr/>
        </p:nvSpPr>
        <p:spPr>
          <a:xfrm>
            <a:off x="0" y="0"/>
            <a:ext cx="9144000" cy="6858000"/>
          </a:xfrm>
          <a:prstGeom prst="rect">
            <a:avLst/>
          </a:prstGeom>
          <a:noFill/>
          <a:ln w="200025" cap="flat" cmpd="sng">
            <a:gradFill flip="none" rotWithShape="1">
              <a:gsLst>
                <a:gs pos="7000">
                  <a:srgbClr val="9933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573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5" descr="cistern_019"/>
          <p:cNvPicPr>
            <a:picLocks noChangeAspect="1" noChangeArrowheads="1"/>
          </p:cNvPicPr>
          <p:nvPr/>
        </p:nvPicPr>
        <p:blipFill>
          <a:blip r:embed="rId3" cstate="print"/>
          <a:srcRect/>
          <a:stretch>
            <a:fillRect/>
          </a:stretch>
        </p:blipFill>
        <p:spPr bwMode="auto">
          <a:xfrm>
            <a:off x="0" y="620713"/>
            <a:ext cx="4121150" cy="5589587"/>
          </a:xfrm>
          <a:prstGeom prst="rect">
            <a:avLst/>
          </a:prstGeom>
          <a:noFill/>
          <a:ln w="9525">
            <a:noFill/>
            <a:miter lim="800000"/>
            <a:headEnd/>
            <a:tailEnd/>
          </a:ln>
        </p:spPr>
      </p:pic>
      <p:pic>
        <p:nvPicPr>
          <p:cNvPr id="36867" name="Picture 6" descr="cistern_020"/>
          <p:cNvPicPr>
            <a:picLocks noChangeAspect="1" noChangeArrowheads="1"/>
          </p:cNvPicPr>
          <p:nvPr/>
        </p:nvPicPr>
        <p:blipFill>
          <a:blip r:embed="rId4" cstate="print"/>
          <a:srcRect/>
          <a:stretch>
            <a:fillRect/>
          </a:stretch>
        </p:blipFill>
        <p:spPr bwMode="auto">
          <a:xfrm>
            <a:off x="5143504" y="642918"/>
            <a:ext cx="4000496" cy="5589587"/>
          </a:xfrm>
          <a:prstGeom prst="rect">
            <a:avLst/>
          </a:prstGeom>
          <a:noFill/>
          <a:ln w="9525">
            <a:noFill/>
            <a:miter lim="800000"/>
            <a:headEnd/>
            <a:tailEnd/>
          </a:ln>
        </p:spPr>
      </p:pic>
      <p:sp>
        <p:nvSpPr>
          <p:cNvPr id="4" name="3 Rectángulo"/>
          <p:cNvSpPr/>
          <p:nvPr/>
        </p:nvSpPr>
        <p:spPr bwMode="auto">
          <a:xfrm>
            <a:off x="0" y="6215082"/>
            <a:ext cx="9144000" cy="642918"/>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5" name="4 Rectángulo"/>
          <p:cNvSpPr/>
          <p:nvPr/>
        </p:nvSpPr>
        <p:spPr bwMode="auto">
          <a:xfrm>
            <a:off x="4071934" y="642918"/>
            <a:ext cx="1071570" cy="5572164"/>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6" name="5 Rectángulo"/>
          <p:cNvSpPr/>
          <p:nvPr/>
        </p:nvSpPr>
        <p:spPr bwMode="auto">
          <a:xfrm>
            <a:off x="0" y="0"/>
            <a:ext cx="9144000" cy="642918"/>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7" name="6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7422">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idx="1"/>
          </p:nvPr>
        </p:nvSpPr>
        <p:spPr>
          <a:xfrm>
            <a:off x="395288" y="4357695"/>
            <a:ext cx="8424862" cy="857255"/>
          </a:xfrm>
        </p:spPr>
        <p:txBody>
          <a:bodyPr/>
          <a:lstStyle/>
          <a:p>
            <a:pPr algn="ctr" eaLnBrk="1" hangingPunct="1">
              <a:lnSpc>
                <a:spcPct val="80000"/>
              </a:lnSpc>
              <a:buFontTx/>
              <a:buNone/>
            </a:pPr>
            <a:endParaRPr lang="es-ES" sz="1800" dirty="0" smtClean="0">
              <a:solidFill>
                <a:srgbClr val="FFFF00"/>
              </a:solidFill>
            </a:endParaRPr>
          </a:p>
        </p:txBody>
      </p:sp>
      <p:pic>
        <p:nvPicPr>
          <p:cNvPr id="33795" name="Picture 6" descr="mercek54ha7"/>
          <p:cNvPicPr>
            <a:picLocks noChangeAspect="1" noChangeArrowheads="1"/>
          </p:cNvPicPr>
          <p:nvPr/>
        </p:nvPicPr>
        <p:blipFill>
          <a:blip r:embed="rId3" cstate="print"/>
          <a:srcRect/>
          <a:stretch>
            <a:fillRect/>
          </a:stretch>
        </p:blipFill>
        <p:spPr bwMode="auto">
          <a:xfrm>
            <a:off x="0" y="0"/>
            <a:ext cx="9144000" cy="5500702"/>
          </a:xfrm>
          <a:prstGeom prst="rect">
            <a:avLst/>
          </a:prstGeom>
          <a:noFill/>
          <a:ln w="9525">
            <a:noFill/>
            <a:miter lim="800000"/>
            <a:headEnd/>
            <a:tailEnd/>
          </a:ln>
        </p:spPr>
      </p:pic>
      <p:sp>
        <p:nvSpPr>
          <p:cNvPr id="5" name="4 Rectángulo"/>
          <p:cNvSpPr/>
          <p:nvPr/>
        </p:nvSpPr>
        <p:spPr bwMode="auto">
          <a:xfrm>
            <a:off x="0" y="5429264"/>
            <a:ext cx="9144000" cy="1428736"/>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7" name="6 Rectángulo"/>
          <p:cNvSpPr/>
          <p:nvPr/>
        </p:nvSpPr>
        <p:spPr bwMode="auto">
          <a:xfrm>
            <a:off x="500034" y="5429264"/>
            <a:ext cx="8072494" cy="1143008"/>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a:lnSpc>
                <a:spcPct val="80000"/>
              </a:lnSpc>
            </a:pPr>
            <a:r>
              <a:rPr lang="es-ES" sz="2000" b="1" dirty="0" smtClean="0"/>
              <a:t>Existe controversia sobre la razón de su uso. </a:t>
            </a:r>
          </a:p>
          <a:p>
            <a:pPr>
              <a:lnSpc>
                <a:spcPct val="80000"/>
              </a:lnSpc>
            </a:pPr>
            <a:r>
              <a:rPr lang="es-ES" sz="2000" b="1" dirty="0" smtClean="0"/>
              <a:t>Algunos sostienen  que es pura</a:t>
            </a:r>
          </a:p>
          <a:p>
            <a:pPr>
              <a:lnSpc>
                <a:spcPct val="80000"/>
              </a:lnSpc>
            </a:pPr>
            <a:r>
              <a:rPr lang="es-ES" sz="2000" b="1" dirty="0" smtClean="0"/>
              <a:t>casualidad que estén colocadas así, otros  consideran que es parte de un altar dedicado a las ninfas de las aguas.</a:t>
            </a:r>
          </a:p>
        </p:txBody>
      </p:sp>
      <p:sp>
        <p:nvSpPr>
          <p:cNvPr id="6" name="5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475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es-ES" smtClean="0"/>
          </a:p>
        </p:txBody>
      </p:sp>
      <p:sp>
        <p:nvSpPr>
          <p:cNvPr id="34819" name="Rectangle 3"/>
          <p:cNvSpPr>
            <a:spLocks noGrp="1" noChangeArrowheads="1"/>
          </p:cNvSpPr>
          <p:nvPr>
            <p:ph type="body" idx="1"/>
          </p:nvPr>
        </p:nvSpPr>
        <p:spPr/>
        <p:txBody>
          <a:bodyPr/>
          <a:lstStyle/>
          <a:p>
            <a:pPr eaLnBrk="1" hangingPunct="1"/>
            <a:endParaRPr lang="es-ES" smtClean="0"/>
          </a:p>
        </p:txBody>
      </p:sp>
      <p:pic>
        <p:nvPicPr>
          <p:cNvPr id="34820" name="Picture 4" descr="Medusa 01"/>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6093">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Estambul%20Cisterna%20Basilica%20Yerebatan%20Medusas%20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578">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pic>
        <p:nvPicPr>
          <p:cNvPr id="37890" name="Picture 2" descr="C:\Documents and Settings\JORGE\Escritorio\e.jpg"/>
          <p:cNvPicPr>
            <a:picLocks noChangeAspect="1" noChangeArrowheads="1"/>
          </p:cNvPicPr>
          <p:nvPr/>
        </p:nvPicPr>
        <p:blipFill>
          <a:blip r:embed="rId2" cstate="print"/>
          <a:srcRect/>
          <a:stretch>
            <a:fillRect/>
          </a:stretch>
        </p:blipFill>
        <p:spPr bwMode="auto">
          <a:xfrm>
            <a:off x="0" y="-24215"/>
            <a:ext cx="9144000" cy="6882216"/>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000">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88419203_c1fd8dd48f_z.jpg"/>
          <p:cNvPicPr>
            <a:picLocks noChangeAspect="1"/>
          </p:cNvPicPr>
          <p:nvPr/>
        </p:nvPicPr>
        <p:blipFill>
          <a:blip r:embed="rId2" cstate="print"/>
          <a:stretch>
            <a:fillRect/>
          </a:stretch>
        </p:blipFill>
        <p:spPr>
          <a:xfrm>
            <a:off x="2357422" y="-36358"/>
            <a:ext cx="4429155" cy="6930716"/>
          </a:xfrm>
          <a:prstGeom prst="rect">
            <a:avLst/>
          </a:prstGeom>
        </p:spPr>
      </p:pic>
      <p:sp>
        <p:nvSpPr>
          <p:cNvPr id="3" name="2 Rectángulo"/>
          <p:cNvSpPr/>
          <p:nvPr/>
        </p:nvSpPr>
        <p:spPr bwMode="auto">
          <a:xfrm>
            <a:off x="0" y="0"/>
            <a:ext cx="2357422" cy="6858000"/>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4" name="3 Rectángulo"/>
          <p:cNvSpPr/>
          <p:nvPr/>
        </p:nvSpPr>
        <p:spPr bwMode="auto">
          <a:xfrm>
            <a:off x="6643702" y="0"/>
            <a:ext cx="2500298" cy="6858000"/>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5" name="4 Rectángulo"/>
          <p:cNvSpPr/>
          <p:nvPr/>
        </p:nvSpPr>
        <p:spPr>
          <a:xfrm>
            <a:off x="0" y="0"/>
            <a:ext cx="9144000" cy="6858000"/>
          </a:xfrm>
          <a:prstGeom prst="rect">
            <a:avLst/>
          </a:prstGeom>
          <a:noFill/>
          <a:ln w="200025" cap="flat" cmpd="sng">
            <a:gradFill flip="none" rotWithShape="1">
              <a:gsLst>
                <a:gs pos="0">
                  <a:srgbClr val="993300"/>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297">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6" descr="cistern_012"/>
          <p:cNvPicPr>
            <a:picLocks noChangeAspect="1" noChangeArrowheads="1"/>
          </p:cNvPicPr>
          <p:nvPr/>
        </p:nvPicPr>
        <p:blipFill>
          <a:blip r:embed="rId3" cstate="print"/>
          <a:srcRect/>
          <a:stretch>
            <a:fillRect/>
          </a:stretch>
        </p:blipFill>
        <p:spPr bwMode="auto">
          <a:xfrm>
            <a:off x="0" y="0"/>
            <a:ext cx="9144000" cy="5516563"/>
          </a:xfrm>
          <a:prstGeom prst="rect">
            <a:avLst/>
          </a:prstGeom>
          <a:noFill/>
          <a:ln w="9525">
            <a:noFill/>
            <a:miter lim="800000"/>
            <a:headEnd/>
            <a:tailEnd/>
          </a:ln>
        </p:spPr>
      </p:pic>
      <p:sp>
        <p:nvSpPr>
          <p:cNvPr id="7" name="6 Rectángulo"/>
          <p:cNvSpPr/>
          <p:nvPr/>
        </p:nvSpPr>
        <p:spPr bwMode="auto">
          <a:xfrm>
            <a:off x="0" y="5500702"/>
            <a:ext cx="9144000" cy="1357298"/>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8" name="7 Rectángulo"/>
          <p:cNvSpPr/>
          <p:nvPr/>
        </p:nvSpPr>
        <p:spPr bwMode="auto">
          <a:xfrm>
            <a:off x="428596" y="5429264"/>
            <a:ext cx="8215370" cy="1071570"/>
          </a:xfrm>
          <a:prstGeom prst="rect">
            <a:avLst/>
          </a:prstGeom>
          <a:solidFill>
            <a:srgbClr val="FF9933"/>
          </a:solidFill>
          <a:ln w="50800" cap="rnd" cmpd="sng" algn="ctr">
            <a:solidFill>
              <a:srgbClr val="0099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r>
              <a:rPr lang="es-ES" sz="2000" b="1" dirty="0" smtClean="0"/>
              <a:t>Restaurada en 1985 por la Municipalidad Metropolitana de Estambul, la Cisterna Basílica  se volvió a abrir al público el 9 de septiembre de 1987.</a:t>
            </a:r>
            <a:endParaRPr lang="es-ES" sz="2000" b="1" dirty="0"/>
          </a:p>
        </p:txBody>
      </p:sp>
      <p:sp>
        <p:nvSpPr>
          <p:cNvPr id="5" name="4 Rectángulo"/>
          <p:cNvSpPr/>
          <p:nvPr/>
        </p:nvSpPr>
        <p:spPr>
          <a:xfrm>
            <a:off x="0" y="0"/>
            <a:ext cx="9144000" cy="6858000"/>
          </a:xfrm>
          <a:prstGeom prst="rect">
            <a:avLst/>
          </a:prstGeom>
          <a:noFill/>
          <a:ln w="200025" cap="flat" cmpd="sng">
            <a:gradFill flip="none" rotWithShape="1">
              <a:gsLst>
                <a:gs pos="0">
                  <a:srgbClr val="CC3300"/>
                </a:gs>
                <a:gs pos="45000">
                  <a:srgbClr val="FF7A00"/>
                </a:gs>
                <a:gs pos="70000">
                  <a:srgbClr val="FF0300"/>
                </a:gs>
                <a:gs pos="100000">
                  <a:srgbClr val="4D0808"/>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275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1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800px-Istanbul_cistern_Binbirdirek"/>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9933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938">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isterna-yerebatan-istanbul-turkey+1152_13023086391-tpfil02aw-15984.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0"/>
            <a:ext cx="9144000" cy="6858000"/>
          </a:xfrm>
          <a:prstGeom prst="rect">
            <a:avLst/>
          </a:prstGeom>
          <a:noFill/>
          <a:ln w="200025" cap="flat" cmpd="sng">
            <a:gradFill flip="none" rotWithShape="1">
              <a:gsLst>
                <a:gs pos="0">
                  <a:srgbClr val="993300"/>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718">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RGE\Escritorio\untitled2.bmp"/>
          <p:cNvPicPr>
            <a:picLocks noChangeAspect="1" noChangeArrowheads="1"/>
          </p:cNvPicPr>
          <p:nvPr/>
        </p:nvPicPr>
        <p:blipFill>
          <a:blip r:embed="rId2" cstate="print"/>
          <a:srcRect/>
          <a:stretch>
            <a:fillRect/>
          </a:stretch>
        </p:blipFill>
        <p:spPr bwMode="auto">
          <a:xfrm>
            <a:off x="0" y="0"/>
            <a:ext cx="9094787"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noFill/>
          <a:ln w="200025" cap="flat" cmpd="sng">
            <a:gradFill flip="none" rotWithShape="1">
              <a:gsLst>
                <a:gs pos="0">
                  <a:srgbClr val="CC6600"/>
                </a:gs>
                <a:gs pos="50000">
                  <a:srgbClr val="9CB86E"/>
                </a:gs>
                <a:gs pos="100000">
                  <a:srgbClr val="156B13"/>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5563">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080807093124_cisterna-basilica.jpg"/>
          <p:cNvPicPr>
            <a:picLocks noChangeAspect="1"/>
          </p:cNvPicPr>
          <p:nvPr/>
        </p:nvPicPr>
        <p:blipFill>
          <a:blip r:embed="rId2" cstate="print"/>
          <a:stretch>
            <a:fillRect/>
          </a:stretch>
        </p:blipFill>
        <p:spPr>
          <a:xfrm>
            <a:off x="0" y="0"/>
            <a:ext cx="9144000" cy="6357982"/>
          </a:xfrm>
          <a:prstGeom prst="rect">
            <a:avLst/>
          </a:prstGeom>
        </p:spPr>
      </p:pic>
      <p:sp>
        <p:nvSpPr>
          <p:cNvPr id="3" name="2 Rectángulo"/>
          <p:cNvSpPr/>
          <p:nvPr/>
        </p:nvSpPr>
        <p:spPr bwMode="auto">
          <a:xfrm>
            <a:off x="0" y="6357958"/>
            <a:ext cx="9144000" cy="500042"/>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4" name="3 Rectángulo"/>
          <p:cNvSpPr/>
          <p:nvPr/>
        </p:nvSpPr>
        <p:spPr>
          <a:xfrm>
            <a:off x="0" y="0"/>
            <a:ext cx="9144000" cy="6858000"/>
          </a:xfrm>
          <a:prstGeom prst="rect">
            <a:avLst/>
          </a:prstGeom>
          <a:noFill/>
          <a:ln w="200025" cap="flat" cmpd="sng">
            <a:gradFill flip="none" rotWithShape="1">
              <a:gsLst>
                <a:gs pos="0">
                  <a:srgbClr val="996633"/>
                </a:gs>
                <a:gs pos="30000">
                  <a:srgbClr val="D49E6C"/>
                </a:gs>
                <a:gs pos="70000">
                  <a:srgbClr val="A65528"/>
                </a:gs>
                <a:gs pos="100000">
                  <a:srgbClr val="663012"/>
                </a:gs>
              </a:gsLst>
              <a:lin ang="5400000" scaled="0"/>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4578">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JORGE\Escritorio\cistern6.jpg"/>
          <p:cNvPicPr>
            <a:picLocks noChangeAspect="1" noChangeArrowheads="1"/>
          </p:cNvPicPr>
          <p:nvPr/>
        </p:nvPicPr>
        <p:blipFill>
          <a:blip r:embed="rId2" cstate="print"/>
          <a:srcRect/>
          <a:stretch>
            <a:fillRect/>
          </a:stretch>
        </p:blipFill>
        <p:spPr bwMode="auto">
          <a:xfrm>
            <a:off x="0" y="0"/>
            <a:ext cx="9144000" cy="6072206"/>
          </a:xfrm>
          <a:prstGeom prst="rect">
            <a:avLst/>
          </a:prstGeom>
          <a:noFill/>
          <a:ln w="9525">
            <a:noFill/>
            <a:miter lim="800000"/>
            <a:headEnd/>
            <a:tailEnd/>
          </a:ln>
        </p:spPr>
      </p:pic>
      <p:sp>
        <p:nvSpPr>
          <p:cNvPr id="6" name="5 Rectángulo"/>
          <p:cNvSpPr/>
          <p:nvPr/>
        </p:nvSpPr>
        <p:spPr bwMode="auto">
          <a:xfrm>
            <a:off x="0" y="6000768"/>
            <a:ext cx="9144000" cy="857232"/>
          </a:xfrm>
          <a:prstGeom prst="rect">
            <a:avLst/>
          </a:prstGeom>
          <a:solidFill>
            <a:srgbClr val="996633"/>
          </a:solidFill>
          <a:ln w="9525" cap="flat" cmpd="sng" algn="ctr">
            <a:solidFill>
              <a:schemeClr val="tx1"/>
            </a:solidFill>
            <a:prstDash val="solid"/>
            <a:round/>
            <a:headEnd type="none" w="med" len="med"/>
            <a:tailEnd type="none" w="med" len="med"/>
          </a:ln>
          <a:effectLst>
            <a:outerShdw blurRad="50800" dist="50800" dir="5400000" algn="ctr" rotWithShape="0">
              <a:srgbClr val="000000">
                <a:alpha val="59000"/>
              </a:srgb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charset="0"/>
            </a:endParaRPr>
          </a:p>
        </p:txBody>
      </p:sp>
      <p:sp>
        <p:nvSpPr>
          <p:cNvPr id="7" name="6 Rectángulo"/>
          <p:cNvSpPr/>
          <p:nvPr/>
        </p:nvSpPr>
        <p:spPr>
          <a:xfrm>
            <a:off x="0" y="0"/>
            <a:ext cx="9144000" cy="6858000"/>
          </a:xfrm>
          <a:prstGeom prst="rect">
            <a:avLst/>
          </a:prstGeom>
          <a:noFill/>
          <a:ln w="200025" cap="flat" cmpd="sng">
            <a:gradFill flip="none" rotWithShape="1">
              <a:gsLst>
                <a:gs pos="0">
                  <a:srgbClr val="DDEBCF"/>
                </a:gs>
                <a:gs pos="50000">
                  <a:srgbClr val="9CB86E"/>
                </a:gs>
                <a:gs pos="100000">
                  <a:srgbClr val="156B13"/>
                </a:gs>
              </a:gsLst>
              <a:path path="shape">
                <a:fillToRect l="50000" t="50000" r="50000" b="50000"/>
              </a:path>
              <a:tileRect/>
            </a:gradFill>
            <a:miter lim="800000"/>
          </a:ln>
          <a:scene3d>
            <a:camera prst="orthographicFront"/>
            <a:lightRig rig="freezing" dir="t"/>
          </a:scene3d>
          <a:sp3d prstMaterial="plastic">
            <a:bevelT/>
            <a:bevelB w="82550" h="133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24" y="6000768"/>
            <a:ext cx="3500462" cy="584775"/>
          </a:xfrm>
          <a:prstGeom prst="rect">
            <a:avLst/>
          </a:prstGeom>
        </p:spPr>
        <p:txBody>
          <a:bodyPr wrap="square">
            <a:spAutoFit/>
          </a:bodyPr>
          <a:lstStyle/>
          <a:p>
            <a:r>
              <a:rPr lang="es-ES" sz="1600" b="1" dirty="0" err="1" smtClean="0">
                <a:solidFill>
                  <a:srgbClr val="FFFF00"/>
                </a:solidFill>
              </a:rPr>
              <a:t>Üsküdar</a:t>
            </a:r>
            <a:r>
              <a:rPr lang="es-ES" sz="1600" b="1" dirty="0" smtClean="0">
                <a:solidFill>
                  <a:srgbClr val="FFFF00"/>
                </a:solidFill>
              </a:rPr>
              <a:t> - Canción Turca</a:t>
            </a:r>
          </a:p>
          <a:p>
            <a:r>
              <a:rPr lang="es-ES" sz="1600" b="1" dirty="0" smtClean="0">
                <a:solidFill>
                  <a:srgbClr val="FFFF00"/>
                </a:solidFill>
              </a:rPr>
              <a:t>Imágenes Google</a:t>
            </a:r>
            <a:endParaRPr lang="es-ES" sz="1600" b="1" dirty="0">
              <a:solidFill>
                <a:srgbClr val="FFFF00"/>
              </a:solidFill>
            </a:endParaRPr>
          </a:p>
        </p:txBody>
      </p:sp>
      <p:pic>
        <p:nvPicPr>
          <p:cNvPr id="11" name="10 Imagen" descr="Mayka&amp;Jor.png"/>
          <p:cNvPicPr>
            <a:picLocks noChangeAspect="1"/>
          </p:cNvPicPr>
          <p:nvPr/>
        </p:nvPicPr>
        <p:blipFill>
          <a:blip r:embed="rId3" cstate="print"/>
          <a:stretch>
            <a:fillRect/>
          </a:stretch>
        </p:blipFill>
        <p:spPr>
          <a:xfrm>
            <a:off x="5072066" y="5072074"/>
            <a:ext cx="2169997" cy="1420251"/>
          </a:xfrm>
          <a:prstGeom prst="rect">
            <a:avLst/>
          </a:prstGeom>
        </p:spPr>
      </p:pic>
    </p:spTree>
  </p:cSld>
  <p:clrMapOvr>
    <a:masterClrMapping/>
  </p:clrMapOvr>
  <p:transition spd="med" advTm="1265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1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2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isterna Basílica. Yerebatan Sarnici. Estambul -Turquía">
  <a:themeElements>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sign padrã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B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BR" sz="1800" b="0" i="0" u="none" strike="noStrike" cap="none" normalizeH="0" baseline="0" smtClean="0">
            <a:ln>
              <a:noFill/>
            </a:ln>
            <a:solidFill>
              <a:schemeClr val="tx1"/>
            </a:solidFill>
            <a:effectLst/>
            <a:latin typeface="Arial" charset="0"/>
          </a:defRPr>
        </a:defPPr>
      </a:lstStyle>
    </a:lnDef>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Cisterna Basílica. Yerebatan Sarnici. Estambul -Turquía</Template>
  <TotalTime>474</TotalTime>
  <Words>676</Words>
  <Application>Microsoft Office PowerPoint</Application>
  <PresentationFormat>Presentación en pantalla (4:3)</PresentationFormat>
  <Paragraphs>60</Paragraphs>
  <Slides>54</Slides>
  <Notes>19</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Cisterna Basílica. Yerebatan Sarnici. Estambul -Turquía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Cisterna Basílica. Yerebatan Sarnici. Estambul -Turquía</dc:title>
  <dc:creator>Mayka &amp; Jorge</dc:creator>
  <cp:lastModifiedBy>Mayka</cp:lastModifiedBy>
  <cp:revision>29</cp:revision>
  <dcterms:created xsi:type="dcterms:W3CDTF">2013-03-10T03:33:17Z</dcterms:created>
  <dcterms:modified xsi:type="dcterms:W3CDTF">2013-04-03T09:17:44Z</dcterms:modified>
</cp:coreProperties>
</file>