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9.xml" ContentType="application/vnd.openxmlformats-officedocument.presentationml.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9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s/slide82.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9.xml" ContentType="application/vnd.openxmlformats-officedocument.presentationml.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P9UhXYzcD3MCW1drLDOfTA" hashData="IGRRePwCAKfUljsSKLeDIB1KS9M" cryptProvider="" algIdExt="0" algIdExtSource="" cryptProviderTypeExt="0" cryptProviderTypeExtSourc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9013" autoAdjust="0"/>
    <p:restoredTop sz="94660"/>
  </p:normalViewPr>
  <p:slideViewPr>
    <p:cSldViewPr snapToGrid="0">
      <p:cViewPr varScale="1">
        <p:scale>
          <a:sx n="27" d="100"/>
          <a:sy n="27" d="100"/>
        </p:scale>
        <p:origin x="-102" y="-187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34272365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23264263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34639002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9892665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286296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36866782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18097544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6992573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19739928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36516736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B6984A77-2BE3-4768-B3AE-3245D446AEFE}" type="datetimeFigureOut">
              <a:rPr lang="es-CO" smtClean="0"/>
              <a:pPr/>
              <a:t>24/01/2018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15101642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984A77-2BE3-4768-B3AE-3245D446AEFE}" type="datetimeFigureOut">
              <a:rPr lang="es-CO" smtClean="0"/>
              <a:pPr/>
              <a:t>24/01/2018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9842F65-54DE-4C7C-8E60-E5DDE6ECA40E}" type="slidenum">
              <a:rPr lang="es-CO" smtClean="0"/>
              <a:pPr/>
              <a:t>‹Nº›</a:t>
            </a:fld>
            <a:endParaRPr lang="es-CO"/>
          </a:p>
        </p:txBody>
      </p:sp>
    </p:spTree>
    <p:extLst>
      <p:ext uri="{BB962C8B-B14F-4D97-AF65-F5344CB8AC3E}">
        <p14:creationId xmlns:p14="http://schemas.microsoft.com/office/powerpoint/2010/main" xmlns="" val="30325083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itchFamily="34" charset="0"/>
          <a:cs typeface="Arial" pitchFamily="34" charset="0"/>
        </a:defRPr>
      </a:lvl2pPr>
      <a:lvl3pPr algn="ctr" rtl="0" fontAlgn="base">
        <a:spcBef>
          <a:spcPct val="0"/>
        </a:spcBef>
        <a:spcAft>
          <a:spcPct val="0"/>
        </a:spcAft>
        <a:defRPr sz="4400">
          <a:solidFill>
            <a:schemeClr val="tx2"/>
          </a:solidFill>
          <a:latin typeface="Arial" pitchFamily="34" charset="0"/>
          <a:cs typeface="Arial" pitchFamily="34" charset="0"/>
        </a:defRPr>
      </a:lvl3pPr>
      <a:lvl4pPr algn="ctr" rtl="0" fontAlgn="base">
        <a:spcBef>
          <a:spcPct val="0"/>
        </a:spcBef>
        <a:spcAft>
          <a:spcPct val="0"/>
        </a:spcAft>
        <a:defRPr sz="4400">
          <a:solidFill>
            <a:schemeClr val="tx2"/>
          </a:solidFill>
          <a:latin typeface="Arial" pitchFamily="34" charset="0"/>
          <a:cs typeface="Arial" pitchFamily="34" charset="0"/>
        </a:defRPr>
      </a:lvl4pPr>
      <a:lvl5pPr algn="ctr" rtl="0" fontAlgn="base">
        <a:spcBef>
          <a:spcPct val="0"/>
        </a:spcBef>
        <a:spcAft>
          <a:spcPct val="0"/>
        </a:spcAft>
        <a:defRPr sz="4400">
          <a:solidFill>
            <a:schemeClr val="tx2"/>
          </a:solidFill>
          <a:latin typeface="Arial" pitchFamily="34" charset="0"/>
          <a:cs typeface="Arial" pitchFamily="34" charset="0"/>
        </a:defRPr>
      </a:lvl5pPr>
      <a:lvl6pPr marL="457200" algn="ctr" rtl="0" fontAlgn="base">
        <a:spcBef>
          <a:spcPct val="0"/>
        </a:spcBef>
        <a:spcAft>
          <a:spcPct val="0"/>
        </a:spcAft>
        <a:defRPr sz="4400">
          <a:solidFill>
            <a:schemeClr val="tx2"/>
          </a:solidFill>
          <a:latin typeface="Arial" pitchFamily="34" charset="0"/>
          <a:cs typeface="Arial" pitchFamily="34" charset="0"/>
        </a:defRPr>
      </a:lvl6pPr>
      <a:lvl7pPr marL="914400" algn="ctr" rtl="0" fontAlgn="base">
        <a:spcBef>
          <a:spcPct val="0"/>
        </a:spcBef>
        <a:spcAft>
          <a:spcPct val="0"/>
        </a:spcAft>
        <a:defRPr sz="4400">
          <a:solidFill>
            <a:schemeClr val="tx2"/>
          </a:solidFill>
          <a:latin typeface="Arial" pitchFamily="34" charset="0"/>
          <a:cs typeface="Arial" pitchFamily="34" charset="0"/>
        </a:defRPr>
      </a:lvl7pPr>
      <a:lvl8pPr marL="1371600" algn="ctr" rtl="0" fontAlgn="base">
        <a:spcBef>
          <a:spcPct val="0"/>
        </a:spcBef>
        <a:spcAft>
          <a:spcPct val="0"/>
        </a:spcAft>
        <a:defRPr sz="4400">
          <a:solidFill>
            <a:schemeClr val="tx2"/>
          </a:solidFill>
          <a:latin typeface="Arial" pitchFamily="34" charset="0"/>
          <a:cs typeface="Arial" pitchFamily="34" charset="0"/>
        </a:defRPr>
      </a:lvl8pPr>
      <a:lvl9pPr marL="1828800" algn="ctr" rtl="0" fontAlgn="base">
        <a:spcBef>
          <a:spcPct val="0"/>
        </a:spcBef>
        <a:spcAft>
          <a:spcPct val="0"/>
        </a:spcAft>
        <a:defRPr sz="4400">
          <a:solidFill>
            <a:schemeClr val="tx2"/>
          </a:solidFill>
          <a:latin typeface="Arial" pitchFamily="34" charset="0"/>
          <a:cs typeface="Arial"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video" Target="NULL" TargetMode="External"/><Relationship Id="rId5" Type="http://schemas.openxmlformats.org/officeDocument/2006/relationships/image" Target="../media/image2.png"/><Relationship Id="rId4" Type="http://schemas.microsoft.com/office/2007/relationships/media" Target="../media/media1.wav"/></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5.jpe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8" Type="http://schemas.openxmlformats.org/officeDocument/2006/relationships/image" Target="../media/image98.png"/><Relationship Id="rId13" Type="http://schemas.openxmlformats.org/officeDocument/2006/relationships/hyperlink" Target="https://vk.com/mispps" TargetMode="External"/><Relationship Id="rId3" Type="http://schemas.openxmlformats.org/officeDocument/2006/relationships/image" Target="../media/image95.png"/><Relationship Id="rId7" Type="http://schemas.openxmlformats.org/officeDocument/2006/relationships/hyperlink" Target="https://www.facebook.com/mispps" TargetMode="External"/><Relationship Id="rId12" Type="http://schemas.openxmlformats.org/officeDocument/2006/relationships/image" Target="../media/image10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97.png"/><Relationship Id="rId11" Type="http://schemas.openxmlformats.org/officeDocument/2006/relationships/hyperlink" Target="https://plus.google.com/+Mispps/" TargetMode="External"/><Relationship Id="rId5" Type="http://schemas.openxmlformats.org/officeDocument/2006/relationships/image" Target="../media/image96.png"/><Relationship Id="rId10" Type="http://schemas.openxmlformats.org/officeDocument/2006/relationships/image" Target="../media/image9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0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3">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1395413" y="612844"/>
            <a:ext cx="9401174" cy="5632311"/>
          </a:xfrm>
          <a:prstGeom prst="rect">
            <a:avLst/>
          </a:prstGeom>
        </p:spPr>
        <p:txBody>
          <a:bodyPr wrap="square">
            <a:spAutoFit/>
          </a:bodyPr>
          <a:lstStyle/>
          <a:p>
            <a:pPr algn="ctr"/>
            <a:r>
              <a:rPr lang="es-CO" i="1" dirty="0"/>
              <a:t>Un espléndido recorrido por las localidades de la zona protegida Parque Nacional de las Cinco Tierras, declarado Patrimonio de la Humanidad por la UNESCO</a:t>
            </a:r>
            <a:r>
              <a:rPr lang="es-CO" i="1" dirty="0" smtClean="0"/>
              <a:t>. Se </a:t>
            </a:r>
            <a:r>
              <a:rPr lang="es-CO" i="1" dirty="0"/>
              <a:t>denomina </a:t>
            </a:r>
            <a:r>
              <a:rPr lang="es-CO" i="1" dirty="0" err="1"/>
              <a:t>Cinque</a:t>
            </a:r>
            <a:r>
              <a:rPr lang="es-CO" i="1" dirty="0"/>
              <a:t> Terre (en español, "Cinco Tierras") a una porción de costa formada por cinco pueblos en la provincia de La Spezia, bañada por el mar de Liguria en Liguria (Italia).</a:t>
            </a:r>
          </a:p>
          <a:p>
            <a:pPr algn="ctr"/>
            <a:r>
              <a:rPr lang="es-CO" i="1" dirty="0" err="1"/>
              <a:t>Cinque</a:t>
            </a:r>
            <a:r>
              <a:rPr lang="es-CO" i="1" dirty="0"/>
              <a:t> Terre abarca desde Punta </a:t>
            </a:r>
            <a:r>
              <a:rPr lang="es-CO" i="1" dirty="0" err="1"/>
              <a:t>Mesco</a:t>
            </a:r>
            <a:r>
              <a:rPr lang="es-CO" i="1" dirty="0"/>
              <a:t> hasta Punta di </a:t>
            </a:r>
            <a:r>
              <a:rPr lang="es-CO" i="1" dirty="0" err="1"/>
              <a:t>Montenero</a:t>
            </a:r>
            <a:r>
              <a:rPr lang="es-CO" i="1" dirty="0"/>
              <a:t>, y comprende los pueblos de </a:t>
            </a:r>
            <a:r>
              <a:rPr lang="es-CO" i="1" dirty="0" err="1"/>
              <a:t>Monterosso</a:t>
            </a:r>
            <a:r>
              <a:rPr lang="es-CO" i="1" dirty="0"/>
              <a:t>, </a:t>
            </a:r>
            <a:r>
              <a:rPr lang="es-CO" i="1" dirty="0" err="1"/>
              <a:t>Vernazza</a:t>
            </a:r>
            <a:r>
              <a:rPr lang="es-CO" i="1" dirty="0"/>
              <a:t>, </a:t>
            </a:r>
            <a:r>
              <a:rPr lang="es-CO" i="1" dirty="0" err="1"/>
              <a:t>Corniglia</a:t>
            </a:r>
            <a:r>
              <a:rPr lang="es-CO" i="1" dirty="0"/>
              <a:t>, </a:t>
            </a:r>
            <a:r>
              <a:rPr lang="es-CO" i="1" dirty="0" err="1"/>
              <a:t>Manarola</a:t>
            </a:r>
            <a:r>
              <a:rPr lang="es-CO" i="1" dirty="0"/>
              <a:t> y </a:t>
            </a:r>
            <a:r>
              <a:rPr lang="es-CO" i="1" dirty="0" err="1"/>
              <a:t>Riomaggiore</a:t>
            </a:r>
            <a:r>
              <a:rPr lang="es-CO" i="1" dirty="0" smtClean="0"/>
              <a:t>. Esta </a:t>
            </a:r>
            <a:r>
              <a:rPr lang="es-CO" i="1" dirty="0"/>
              <a:t>región, gracias a sus características geográficas, constituye uno de los principales atractivos de la </a:t>
            </a:r>
            <a:r>
              <a:rPr lang="es-CO" i="1" dirty="0" err="1"/>
              <a:t>riviera</a:t>
            </a:r>
            <a:r>
              <a:rPr lang="es-CO" i="1" dirty="0"/>
              <a:t> </a:t>
            </a:r>
            <a:r>
              <a:rPr lang="es-CO" i="1" dirty="0" err="1"/>
              <a:t>lígure</a:t>
            </a:r>
            <a:r>
              <a:rPr lang="es-CO" i="1" dirty="0"/>
              <a:t>. Su origen es un contexto orográfico muy particular, que da origen a un paisaje montañoso constituido por distintos estratos o "terrazas" que descienden hacia el mar con una fuerte pendiente. La mano del hombre, a lo largo de los siglos, ha modelado el terreno sin alterar el delicado equilibrio ecológico, utilizando esas terrazas en declive para desarrollar una particular técnica agrícola destinada a aprovechar todo lo posible la disposición del terreno</a:t>
            </a:r>
            <a:r>
              <a:rPr lang="es-CO" i="1" dirty="0" smtClean="0"/>
              <a:t>. Las </a:t>
            </a:r>
            <a:r>
              <a:rPr lang="es-CO" i="1" dirty="0"/>
              <a:t>ciudades construidas en acantilados nos presentan un fuerte contraste entre el mundo natural y las estructuras que construimos. </a:t>
            </a:r>
          </a:p>
          <a:p>
            <a:pPr algn="ctr"/>
            <a:r>
              <a:rPr lang="es-CO" i="1" dirty="0"/>
              <a:t>Sobre un acantilado pueden erigirse las más diversas edificaciones. Asombrosas hazañas arquitectónicas son la prueba de que estos accidentes geográficos no constituyen una limitación para la inventiva del hombre. Basta con observar las localidades que se levantan en acantilados de todo el mundo, y que representan un fuerte contraste entre la naturaleza y lo humano.</a:t>
            </a:r>
          </a:p>
          <a:p>
            <a:pPr algn="ctr"/>
            <a:r>
              <a:rPr lang="es-CO" i="1" dirty="0" smtClean="0"/>
              <a:t>Creó: Jeremías</a:t>
            </a:r>
          </a:p>
          <a:p>
            <a:pPr algn="ctr"/>
            <a:r>
              <a:rPr lang="es-CO" i="1" dirty="0" smtClean="0"/>
              <a:t>Para: mis </a:t>
            </a:r>
            <a:r>
              <a:rPr lang="es-CO" i="1" dirty="0" err="1" smtClean="0"/>
              <a:t>pps</a:t>
            </a:r>
            <a:endParaRPr lang="es-CO" i="1" dirty="0" smtClean="0"/>
          </a:p>
          <a:p>
            <a:pPr algn="ctr"/>
            <a:r>
              <a:rPr lang="es-CO" i="1" dirty="0" smtClean="0"/>
              <a:t>Música: </a:t>
            </a:r>
            <a:r>
              <a:rPr lang="es-CO" i="1" dirty="0" err="1" smtClean="0"/>
              <a:t>Enya</a:t>
            </a:r>
            <a:r>
              <a:rPr lang="es-CO" i="1" dirty="0" smtClean="0"/>
              <a:t>-Ángeles</a:t>
            </a:r>
            <a:endParaRPr lang="es-CO" i="1" dirty="0"/>
          </a:p>
        </p:txBody>
      </p:sp>
      <p:pic>
        <p:nvPicPr>
          <p:cNvPr id="4" name="Enya-_Angels">
            <a:hlinkClick r:id="" action="ppaction://media"/>
          </p:cNvPr>
          <p:cNvPicPr>
            <a:picLocks noChangeAspect="1"/>
          </p:cNvPicPr>
          <p:nvPr>
            <a:videoFile r:link="rId1"/>
            <p:extLst>
              <p:ext uri="{DAA4B4D4-6D71-4841-9C94-3DE7FCFB9230}">
                <p14:media xmlns:p14="http://schemas.microsoft.com/office/powerpoint/2010/main" xmlns="" r:embed="rId4"/>
              </p:ext>
            </p:extLst>
          </p:nvPr>
        </p:nvPicPr>
        <p:blipFill>
          <a:blip r:embed="rId5"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3465337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numSld="999" showWhenStopped="0">
                <p:cTn id="7" repeatCount="indefinite" fill="remove" display="0">
                  <p:stCondLst>
                    <p:cond delay="indefinite"/>
                  </p:stCondLst>
                  <p:endCondLst>
                    <p:cond evt="onStopAudio" delay="0">
                      <p:tgtEl>
                        <p:sldTgt/>
                      </p:tgtEl>
                    </p:cond>
                  </p:end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47837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3342786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85741509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6216793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756886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277038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7185177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5277776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4957763" y="514350"/>
            <a:ext cx="5972175" cy="328613"/>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flipH="1" flipV="1">
            <a:off x="4271960" y="514349"/>
            <a:ext cx="685802" cy="32861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82857444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377758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5088731" y="5986463"/>
            <a:ext cx="2014538" cy="342900"/>
          </a:xfrm>
          <a:prstGeom prst="cloud">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7120237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32323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7242196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4637991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6228358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7326532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98110644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3736404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4671124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619906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a:solidFill>
            <a:schemeClr val="tx1"/>
          </a:solidFill>
          <a:ln>
            <a:noFill/>
          </a:ln>
        </p:spPr>
      </p:pic>
      <p:sp>
        <p:nvSpPr>
          <p:cNvPr id="3" name="Triángulo rectángulo 2"/>
          <p:cNvSpPr/>
          <p:nvPr/>
        </p:nvSpPr>
        <p:spPr>
          <a:xfrm flipH="1">
            <a:off x="7972425" y="6143624"/>
            <a:ext cx="400050" cy="214314"/>
          </a:xfrm>
          <a:prstGeom prst="r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Rectángulo 3"/>
          <p:cNvSpPr/>
          <p:nvPr/>
        </p:nvSpPr>
        <p:spPr>
          <a:xfrm>
            <a:off x="8372475" y="6143625"/>
            <a:ext cx="3071813" cy="214314"/>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4773268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21133875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2472137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4947523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0"/>
            <a:ext cx="12044363" cy="6858000"/>
          </a:xfrm>
          <a:prstGeom prst="rect">
            <a:avLst/>
          </a:prstGeom>
        </p:spPr>
      </p:pic>
    </p:spTree>
    <p:extLst>
      <p:ext uri="{BB962C8B-B14F-4D97-AF65-F5344CB8AC3E}">
        <p14:creationId xmlns:p14="http://schemas.microsoft.com/office/powerpoint/2010/main" xmlns="" val="368405842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19062" y="0"/>
            <a:ext cx="12311062" cy="6858000"/>
          </a:xfrm>
          <a:prstGeom prst="rect">
            <a:avLst/>
          </a:prstGeom>
        </p:spPr>
      </p:pic>
    </p:spTree>
    <p:extLst>
      <p:ext uri="{BB962C8B-B14F-4D97-AF65-F5344CB8AC3E}">
        <p14:creationId xmlns:p14="http://schemas.microsoft.com/office/powerpoint/2010/main" xmlns="" val="255251822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851543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11114581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5901382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158508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652939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1518733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92070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8286750" y="5857874"/>
            <a:ext cx="2586038" cy="428625"/>
          </a:xfrm>
          <a:prstGeom prst="cloud">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289864974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23695585"/>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1" y="0"/>
            <a:ext cx="12087225" cy="6858000"/>
          </a:xfrm>
          <a:prstGeom prst="rect">
            <a:avLst/>
          </a:prstGeom>
        </p:spPr>
      </p:pic>
    </p:spTree>
    <p:extLst>
      <p:ext uri="{BB962C8B-B14F-4D97-AF65-F5344CB8AC3E}">
        <p14:creationId xmlns:p14="http://schemas.microsoft.com/office/powerpoint/2010/main" xmlns="" val="244590277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7327314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0578596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974456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321642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90950031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5368291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5581873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28578026"/>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77526817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6511491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5259483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639222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9134877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47869517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85987262"/>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08091060"/>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1779337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721735999"/>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0745873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515542102"/>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66356661"/>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58363117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3110938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25905918"/>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Nube 2"/>
          <p:cNvSpPr/>
          <p:nvPr/>
        </p:nvSpPr>
        <p:spPr>
          <a:xfrm>
            <a:off x="9015413" y="5872163"/>
            <a:ext cx="1685925" cy="271462"/>
          </a:xfrm>
          <a:prstGeom prst="cloud">
            <a:avLst/>
          </a:prstGeom>
          <a:blipFill>
            <a:blip r:embed="rId3"/>
            <a:tile tx="0" ty="0" sx="100000" sy="100000" flip="none" algn="tl"/>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1467956840"/>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99341598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270272808"/>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7627656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47105202"/>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48279163"/>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92754612"/>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3676299"/>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25572237"/>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7744486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37995558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01798581"/>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6908193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572605097"/>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176416565"/>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410055679"/>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030366134"/>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117322876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3" name="Rectángulo 2"/>
          <p:cNvSpPr/>
          <p:nvPr/>
        </p:nvSpPr>
        <p:spPr>
          <a:xfrm>
            <a:off x="900113" y="6086474"/>
            <a:ext cx="1857375" cy="257175"/>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4" name="Triángulo rectángulo 3"/>
          <p:cNvSpPr/>
          <p:nvPr/>
        </p:nvSpPr>
        <p:spPr>
          <a:xfrm>
            <a:off x="2657475" y="6086474"/>
            <a:ext cx="757238" cy="257175"/>
          </a:xfrm>
          <a:prstGeom prst="rtTriangle">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xmlns="" val="3722983150"/>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388018361"/>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83094545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31802353"/>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235144153"/>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687483419"/>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8640254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906120745"/>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408459559"/>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2261454640"/>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3491481698"/>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xmlns="" val="519985329"/>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xmlns="" val="144117053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75</TotalTime>
  <Words>295</Words>
  <Application>Microsoft Office PowerPoint</Application>
  <PresentationFormat>Personalizado</PresentationFormat>
  <Paragraphs>8</Paragraphs>
  <Slides>93</Slides>
  <Notes>0</Notes>
  <HiddenSlides>0</HiddenSlides>
  <MMClips>1</MMClips>
  <ScaleCrop>false</ScaleCrop>
  <HeadingPairs>
    <vt:vector size="4" baseType="variant">
      <vt:variant>
        <vt:lpstr>Tema</vt:lpstr>
      </vt:variant>
      <vt:variant>
        <vt:i4>2</vt:i4>
      </vt:variant>
      <vt:variant>
        <vt:lpstr>Títulos de diapositiva</vt:lpstr>
      </vt:variant>
      <vt:variant>
        <vt:i4>93</vt:i4>
      </vt:variant>
    </vt:vector>
  </HeadingPairs>
  <TitlesOfParts>
    <vt:vector size="9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lpstr>Diapositiva 76</vt:lpstr>
      <vt:lpstr>Diapositiva 77</vt:lpstr>
      <vt:lpstr>Diapositiva 78</vt:lpstr>
      <vt:lpstr>Diapositiva 79</vt:lpstr>
      <vt:lpstr>Diapositiva 80</vt:lpstr>
      <vt:lpstr>Diapositiva 81</vt:lpstr>
      <vt:lpstr>Diapositiva 82</vt:lpstr>
      <vt:lpstr>Diapositiva 83</vt:lpstr>
      <vt:lpstr>Diapositiva 84</vt:lpstr>
      <vt:lpstr>Diapositiva 85</vt:lpstr>
      <vt:lpstr>Diapositiva 86</vt:lpstr>
      <vt:lpstr>Diapositiva 87</vt:lpstr>
      <vt:lpstr>Diapositiva 88</vt:lpstr>
      <vt:lpstr>Diapositiva 89</vt:lpstr>
      <vt:lpstr>Diapositiva 90</vt:lpstr>
      <vt:lpstr>Diapositiva 91</vt:lpstr>
      <vt:lpstr>Diapositiva 92</vt:lpstr>
      <vt:lpstr>Diapositiva 93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12</cp:revision>
  <dcterms:created xsi:type="dcterms:W3CDTF">2016-12-26T17:09:51Z</dcterms:created>
  <dcterms:modified xsi:type="dcterms:W3CDTF">2018-01-24T22:39:56Z</dcterms:modified>
</cp:coreProperties>
</file>