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96" r:id="rId5"/>
    <p:sldId id="259" r:id="rId6"/>
    <p:sldId id="260" r:id="rId7"/>
    <p:sldId id="314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7" r:id="rId44"/>
    <p:sldId id="298" r:id="rId45"/>
    <p:sldId id="299" r:id="rId46"/>
    <p:sldId id="300" r:id="rId47"/>
    <p:sldId id="301" r:id="rId48"/>
    <p:sldId id="318" r:id="rId49"/>
    <p:sldId id="302" r:id="rId50"/>
    <p:sldId id="303" r:id="rId51"/>
    <p:sldId id="304" r:id="rId52"/>
    <p:sldId id="305" r:id="rId53"/>
    <p:sldId id="306" r:id="rId54"/>
    <p:sldId id="307" r:id="rId55"/>
    <p:sldId id="327" r:id="rId56"/>
    <p:sldId id="308" r:id="rId57"/>
    <p:sldId id="309" r:id="rId58"/>
    <p:sldId id="310" r:id="rId59"/>
    <p:sldId id="311" r:id="rId60"/>
    <p:sldId id="316" r:id="rId61"/>
    <p:sldId id="312" r:id="rId62"/>
    <p:sldId id="315" r:id="rId63"/>
    <p:sldId id="313" r:id="rId64"/>
    <p:sldId id="321" r:id="rId65"/>
    <p:sldId id="317" r:id="rId66"/>
    <p:sldId id="319" r:id="rId67"/>
    <p:sldId id="322" r:id="rId68"/>
    <p:sldId id="320" r:id="rId69"/>
    <p:sldId id="323" r:id="rId70"/>
    <p:sldId id="324" r:id="rId71"/>
    <p:sldId id="325" r:id="rId72"/>
    <p:sldId id="328" r:id="rId73"/>
    <p:sldId id="329" r:id="rId74"/>
    <p:sldId id="330" r:id="rId75"/>
    <p:sldId id="331" r:id="rId76"/>
    <p:sldId id="332" r:id="rId77"/>
    <p:sldId id="326" r:id="rId78"/>
    <p:sldId id="333" r:id="rId79"/>
    <p:sldId id="334" r:id="rId80"/>
    <p:sldId id="336" r:id="rId81"/>
    <p:sldId id="341" r:id="rId82"/>
    <p:sldId id="342" r:id="rId83"/>
    <p:sldId id="343" r:id="rId84"/>
    <p:sldId id="335" r:id="rId85"/>
    <p:sldId id="338" r:id="rId86"/>
    <p:sldId id="339" r:id="rId87"/>
    <p:sldId id="344" r:id="rId88"/>
    <p:sldId id="345" r:id="rId89"/>
    <p:sldId id="346" r:id="rId90"/>
    <p:sldId id="347" r:id="rId91"/>
    <p:sldId id="348" r:id="rId92"/>
    <p:sldId id="337" r:id="rId93"/>
    <p:sldId id="340" r:id="rId94"/>
    <p:sldId id="349" r:id="rId95"/>
    <p:sldId id="350" r:id="rId96"/>
    <p:sldId id="351" r:id="rId9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/AGUGXQBCAjvkeHajppg==" hashData="qjL0TdkCITvSIFfhWaf+CJ7P6T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0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30274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032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1625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039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8091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22637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38683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1305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6171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38425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3547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99BEE-37A3-4345-9645-CB1C362E61ED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C598A-FAD0-482C-A032-7166C08B121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51082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7.png"/><Relationship Id="rId10" Type="http://schemas.openxmlformats.org/officeDocument/2006/relationships/image" Target="../media/image10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047875" y="474345"/>
            <a:ext cx="796766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Chipre es una isla y un país situado en el mar Mediterráneo, muy cerca de Turquía, Siria y </a:t>
            </a:r>
            <a:r>
              <a:rPr lang="es-CO" i="1" dirty="0" err="1">
                <a:solidFill>
                  <a:schemeClr val="bg1"/>
                </a:solidFill>
              </a:rPr>
              <a:t>Kastellorizo</a:t>
            </a:r>
            <a:r>
              <a:rPr lang="es-CO" i="1" dirty="0">
                <a:solidFill>
                  <a:schemeClr val="bg1"/>
                </a:solidFill>
              </a:rPr>
              <a:t> (perteneciente a Grecia). Aunque geográficamente pudiese pertenecer al continente asiático, no sucede así política y culturalmente, teniendo muchos más elementos en común con la cultura europea.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Chipre ha sido desde momentos inmemoriales un puente entre tres </a:t>
            </a:r>
            <a:r>
              <a:rPr lang="es-CO" i="1" dirty="0" err="1">
                <a:solidFill>
                  <a:schemeClr val="bg1"/>
                </a:solidFill>
              </a:rPr>
              <a:t>contienentes</a:t>
            </a:r>
            <a:r>
              <a:rPr lang="es-CO" i="1" dirty="0">
                <a:solidFill>
                  <a:schemeClr val="bg1"/>
                </a:solidFill>
              </a:rPr>
              <a:t>, Asia, África y Europa. Posee 9250 kilómetros cuadrados de extensión y en él viven poco menos de un millón de habitantes (846.000).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Al </a:t>
            </a:r>
            <a:r>
              <a:rPr lang="es-CO" i="1" dirty="0">
                <a:solidFill>
                  <a:schemeClr val="bg1"/>
                </a:solidFill>
              </a:rPr>
              <a:t>haber estado bajo la dominación truca y británica durante diversos años, así como los grandes lazos que posee con el país heleno, provoca que Chipre presente grandes rasgos de estas culturas, pudiéndose apreciar grandes monumentos y una gran variedad cultural en las creaciones humanas que componen la isla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Desde hace años, la parte norte de Chipre está ocupada por personal militar turco, de ahí que pese a que la República de Chipre es uno de los países que forman parte de la Unión Europea (desde al año 2004), las ventajas de pertenecer a este grupo están suspendidas en el sector del país en el que se encuentra esa presencia militar.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Chipre es un país seguro a nivel sanitario, de ahí que no existan vacunas obligatorias ni recomendadas para la realización de turismo en dicho territorio. En cuanto a la seguridad, se recomienda no atravesar la “línea verde” que delimita la zona en donde existe presencia turca y está fuertemente militarizada, de resto, Chipre es un Estado en líneas generales muy tranquilo, pudiendo recorrerlo casi en su totalidad sin mayores inconvenientes.</a:t>
            </a:r>
          </a:p>
        </p:txBody>
      </p:sp>
      <p:sp>
        <p:nvSpPr>
          <p:cNvPr id="4" name="CuadroTexto 3"/>
          <p:cNvSpPr txBox="1"/>
          <p:nvPr/>
        </p:nvSpPr>
        <p:spPr>
          <a:xfrm rot="964673">
            <a:off x="9915730" y="453438"/>
            <a:ext cx="2090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r>
              <a:rPr lang="es-CO" sz="1000" b="1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Máximo </a:t>
            </a:r>
            <a:r>
              <a:rPr lang="es-CO" sz="1000" b="1" i="1" dirty="0" err="1" smtClean="0">
                <a:solidFill>
                  <a:schemeClr val="bg1"/>
                </a:solidFill>
              </a:rPr>
              <a:t>Spodek</a:t>
            </a:r>
            <a:r>
              <a:rPr lang="es-CO" sz="1000" b="1" i="1" dirty="0" smtClean="0">
                <a:solidFill>
                  <a:schemeClr val="bg1"/>
                </a:solidFill>
              </a:rPr>
              <a:t>, Nostalgia-Música Romántica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6" name="MAXIMO_SPODEK_NOSTALGIA_MUSICA_ROMANTICA_DE_FRANC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78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3923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9931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5046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4647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714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250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773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8417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8571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2561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2961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4319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875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1541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2016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8477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59427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882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207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58830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02505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35688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7661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0919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8442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0104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0014" y="0"/>
            <a:ext cx="12292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4244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69659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14000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18393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62011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3608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9004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6654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7349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86488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1312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28381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05153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52397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54848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776" y="0"/>
            <a:ext cx="12296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60622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38948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9380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2252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0700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04173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17436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77197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35408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05167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47673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40175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460242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166469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49213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14207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759919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275550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83196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73092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355650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01548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557720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323676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169147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131945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40884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021420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002305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55682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35905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78739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496841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283083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050298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73941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019948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59698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287144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849625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79190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355530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438430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522164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969695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93763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844553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149036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586098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799801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093463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551031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319</Words>
  <Application>Microsoft Office PowerPoint</Application>
  <PresentationFormat>Personalizado</PresentationFormat>
  <Paragraphs>10</Paragraphs>
  <Slides>95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95</vt:i4>
      </vt:variant>
    </vt:vector>
  </HeadingPairs>
  <TitlesOfParts>
    <vt:vector size="9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2017-04-02T18:34:02Z</dcterms:created>
  <dcterms:modified xsi:type="dcterms:W3CDTF">2017-04-20T18:24:56Z</dcterms:modified>
</cp:coreProperties>
</file>