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2"/>
  </p:notesMasterIdLst>
  <p:sldIdLst>
    <p:sldId id="327" r:id="rId3"/>
    <p:sldId id="549" r:id="rId4"/>
    <p:sldId id="554" r:id="rId5"/>
    <p:sldId id="553" r:id="rId6"/>
    <p:sldId id="547" r:id="rId7"/>
    <p:sldId id="546" r:id="rId8"/>
    <p:sldId id="498" r:id="rId9"/>
    <p:sldId id="510" r:id="rId10"/>
    <p:sldId id="501" r:id="rId11"/>
    <p:sldId id="552" r:id="rId12"/>
    <p:sldId id="518" r:id="rId13"/>
    <p:sldId id="504" r:id="rId14"/>
    <p:sldId id="500" r:id="rId15"/>
    <p:sldId id="522" r:id="rId16"/>
    <p:sldId id="521" r:id="rId17"/>
    <p:sldId id="503" r:id="rId18"/>
    <p:sldId id="525" r:id="rId19"/>
    <p:sldId id="519" r:id="rId20"/>
    <p:sldId id="527" r:id="rId21"/>
    <p:sldId id="506" r:id="rId22"/>
    <p:sldId id="520" r:id="rId23"/>
    <p:sldId id="505" r:id="rId24"/>
    <p:sldId id="507" r:id="rId25"/>
    <p:sldId id="508" r:id="rId26"/>
    <p:sldId id="502" r:id="rId27"/>
    <p:sldId id="509" r:id="rId28"/>
    <p:sldId id="511" r:id="rId29"/>
    <p:sldId id="512" r:id="rId30"/>
    <p:sldId id="514" r:id="rId31"/>
    <p:sldId id="515" r:id="rId32"/>
    <p:sldId id="516" r:id="rId33"/>
    <p:sldId id="517" r:id="rId34"/>
    <p:sldId id="543" r:id="rId35"/>
    <p:sldId id="544" r:id="rId36"/>
    <p:sldId id="523" r:id="rId37"/>
    <p:sldId id="545" r:id="rId38"/>
    <p:sldId id="551" r:id="rId39"/>
    <p:sldId id="528" r:id="rId40"/>
    <p:sldId id="526" r:id="rId41"/>
    <p:sldId id="550" r:id="rId42"/>
    <p:sldId id="532" r:id="rId43"/>
    <p:sldId id="533" r:id="rId44"/>
    <p:sldId id="529" r:id="rId45"/>
    <p:sldId id="530" r:id="rId46"/>
    <p:sldId id="531" r:id="rId47"/>
    <p:sldId id="534" r:id="rId48"/>
    <p:sldId id="535" r:id="rId49"/>
    <p:sldId id="536" r:id="rId50"/>
    <p:sldId id="537" r:id="rId51"/>
    <p:sldId id="538" r:id="rId52"/>
    <p:sldId id="548" r:id="rId53"/>
    <p:sldId id="539" r:id="rId54"/>
    <p:sldId id="555" r:id="rId55"/>
    <p:sldId id="540" r:id="rId56"/>
    <p:sldId id="541" r:id="rId57"/>
    <p:sldId id="556" r:id="rId58"/>
    <p:sldId id="542" r:id="rId59"/>
    <p:sldId id="396" r:id="rId60"/>
    <p:sldId id="557" r:id="rId61"/>
  </p:sldIdLst>
  <p:sldSz cx="104775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Dd4BgC8lvfSgTKwPkokXw" hashData="AB8MJ0mX/SislfVaf3umWfQdrc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28" y="-882"/>
      </p:cViewPr>
      <p:guideLst>
        <p:guide orient="horz" pos="2160"/>
        <p:guide pos="3301"/>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16/12/2016</a:t>
            </a:fld>
            <a:endParaRPr lang="es-ES"/>
          </a:p>
        </p:txBody>
      </p:sp>
      <p:sp>
        <p:nvSpPr>
          <p:cNvPr id="4" name="3 Marcador de imagen de diapositiva"/>
          <p:cNvSpPr>
            <a:spLocks noGrp="1" noRot="1" noChangeAspect="1"/>
          </p:cNvSpPr>
          <p:nvPr>
            <p:ph type="sldImg" idx="2"/>
          </p:nvPr>
        </p:nvSpPr>
        <p:spPr>
          <a:xfrm>
            <a:off x="809625" y="685800"/>
            <a:ext cx="52387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9"/>
            <a:ext cx="890587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7"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2" y="4406904"/>
            <a:ext cx="890587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2" y="2906713"/>
            <a:ext cx="890587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6" y="1600204"/>
            <a:ext cx="46275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3" y="1600204"/>
            <a:ext cx="46275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6"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6"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6" y="1535113"/>
            <a:ext cx="46312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6" y="2174875"/>
            <a:ext cx="46312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7" y="273050"/>
            <a:ext cx="344702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4" y="273054"/>
            <a:ext cx="585721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7" y="1435103"/>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4" y="4800600"/>
            <a:ext cx="62865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4"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4" y="5367338"/>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9" y="274642"/>
            <a:ext cx="235743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6" y="274642"/>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16/12/2016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7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2130428"/>
            <a:ext cx="8905875"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886200"/>
            <a:ext cx="733425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6"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6" y="1600204"/>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6" y="6356354"/>
            <a:ext cx="244475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16/12/2016</a:t>
            </a:fld>
            <a:endParaRPr lang="es-ES"/>
          </a:p>
        </p:txBody>
      </p:sp>
      <p:sp>
        <p:nvSpPr>
          <p:cNvPr id="5" name="4 Marcador de pie de página"/>
          <p:cNvSpPr>
            <a:spLocks noGrp="1"/>
          </p:cNvSpPr>
          <p:nvPr>
            <p:ph type="ftr" sz="quarter" idx="3"/>
          </p:nvPr>
        </p:nvSpPr>
        <p:spPr>
          <a:xfrm>
            <a:off x="3579814" y="6356354"/>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5" y="6356354"/>
            <a:ext cx="244475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6245225"/>
            <a:ext cx="244475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noticiasasombrosas.com/wp-content/uploads/2015/06/pozo-azul2.jpg"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noticiasasombrosas.com/wp-content/uploads/2015/06/pozo-azul31.jpg"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image" Target="../media/image53.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55.jpeg"/><Relationship Id="rId4" Type="http://schemas.openxmlformats.org/officeDocument/2006/relationships/image" Target="../media/image3.gif"/></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Jose Luis\Escritorio\30654575.crepsculonopaiincio3.jpg"/>
          <p:cNvPicPr>
            <a:picLocks noChangeAspect="1" noChangeArrowheads="1"/>
          </p:cNvPicPr>
          <p:nvPr/>
        </p:nvPicPr>
        <p:blipFill>
          <a:blip r:embed="rId3"/>
          <a:srcRect/>
          <a:stretch>
            <a:fillRect/>
          </a:stretch>
        </p:blipFill>
        <p:spPr bwMode="auto">
          <a:xfrm>
            <a:off x="0" y="0"/>
            <a:ext cx="10561936"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9123" y="3389125"/>
            <a:ext cx="6858000" cy="79757"/>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008623" y="3389125"/>
            <a:ext cx="6858000" cy="79757"/>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10477500" cy="74688"/>
          </a:xfrm>
          <a:prstGeom prst="rect">
            <a:avLst/>
          </a:prstGeom>
          <a:noFill/>
          <a:ln w="9525">
            <a:noFill/>
            <a:miter lim="800000"/>
            <a:headEnd/>
            <a:tailEnd/>
          </a:ln>
        </p:spPr>
      </p:pic>
      <p:sp>
        <p:nvSpPr>
          <p:cNvPr id="155665" name="Rectangle 17"/>
          <p:cNvSpPr>
            <a:spLocks noChangeArrowheads="1"/>
          </p:cNvSpPr>
          <p:nvPr/>
        </p:nvSpPr>
        <p:spPr bwMode="auto">
          <a:xfrm>
            <a:off x="409246" y="585789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09246" y="5715019"/>
            <a:ext cx="801045" cy="766986"/>
          </a:xfrm>
          <a:prstGeom prst="rect">
            <a:avLst/>
          </a:prstGeom>
          <a:noFill/>
          <a:ln w="38100">
            <a:solidFill>
              <a:srgbClr val="1CDEF8"/>
            </a:solidFill>
            <a:miter lim="800000"/>
            <a:headEnd/>
            <a:tailEnd/>
          </a:ln>
        </p:spPr>
      </p:pic>
      <p:sp>
        <p:nvSpPr>
          <p:cNvPr id="19" name="18 Rectángulo"/>
          <p:cNvSpPr/>
          <p:nvPr/>
        </p:nvSpPr>
        <p:spPr>
          <a:xfrm>
            <a:off x="2269156" y="4572013"/>
            <a:ext cx="30848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09660" y="1071546"/>
            <a:ext cx="8195785" cy="635798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CHAPADA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DIAMANTINA</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t>
            </a:r>
            <a:r>
              <a:rPr lang="es-ES"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Lençóis</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Brasil)</a:t>
            </a: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7" cstate="email">
            <a:duotone>
              <a:prstClr val="black"/>
              <a:schemeClr val="accent2">
                <a:tint val="45000"/>
                <a:satMod val="400000"/>
              </a:schemeClr>
            </a:duotone>
            <a:lum bright="-6000" contrast="65000"/>
          </a:blip>
          <a:srcRect/>
          <a:stretch>
            <a:fillRect/>
          </a:stretch>
        </p:blipFill>
        <p:spPr bwMode="auto">
          <a:xfrm>
            <a:off x="1453009" y="5611366"/>
            <a:ext cx="2301792" cy="934064"/>
          </a:xfrm>
          <a:prstGeom prst="rect">
            <a:avLst/>
          </a:prstGeom>
          <a:noFill/>
        </p:spPr>
      </p:pic>
    </p:spTree>
  </p:cSld>
  <p:clrMapOvr>
    <a:masterClrMapping/>
  </p:clrMapOvr>
  <p:transition spd="slow" advTm="12000">
    <p:random/>
    <p:sndAc>
      <p:stSnd>
        <p:snd r:embed="rId2" name="Ernesto-Cortazar-Maria-El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Jose Luis\Escritorio\30654575.crepsculonopaiincio3.jpg"/>
          <p:cNvPicPr>
            <a:picLocks noChangeAspect="1" noChangeArrowheads="1"/>
          </p:cNvPicPr>
          <p:nvPr/>
        </p:nvPicPr>
        <p:blipFill>
          <a:blip r:embed="rId2"/>
          <a:srcRect/>
          <a:stretch>
            <a:fillRect/>
          </a:stretch>
        </p:blipFill>
        <p:spPr bwMode="auto">
          <a:xfrm>
            <a:off x="0" y="0"/>
            <a:ext cx="10561936" cy="6858000"/>
          </a:xfrm>
          <a:prstGeom prst="rect">
            <a:avLst/>
          </a:prstGeom>
          <a:noFill/>
        </p:spPr>
      </p:pic>
    </p:spTree>
  </p:cSld>
  <p:clrMapOvr>
    <a:masterClrMapping/>
  </p:clrMapOvr>
  <p:transition spd="slow" advTm="4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Lençóis-1.jpg"/>
          <p:cNvPicPr>
            <a:picLocks noChangeAspect="1" noChangeArrowheads="1"/>
          </p:cNvPicPr>
          <p:nvPr/>
        </p:nvPicPr>
        <p:blipFill>
          <a:blip r:embed="rId2"/>
          <a:srcRect/>
          <a:stretch>
            <a:fillRect/>
          </a:stretch>
        </p:blipFill>
        <p:spPr bwMode="auto">
          <a:xfrm>
            <a:off x="-2" y="0"/>
            <a:ext cx="10477501" cy="6858000"/>
          </a:xfrm>
          <a:prstGeom prst="rect">
            <a:avLst/>
          </a:prstGeom>
          <a:noFill/>
        </p:spPr>
      </p:pic>
    </p:spTree>
  </p:cSld>
  <p:clrMapOvr>
    <a:masterClrMapping/>
  </p:clrMapOvr>
  <p:transition spd="slow" advTm="6000">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95412" y="1357298"/>
            <a:ext cx="7358114" cy="4832092"/>
          </a:xfrm>
          <a:prstGeom prst="rect">
            <a:avLst/>
          </a:prstGeom>
        </p:spPr>
        <p:txBody>
          <a:bodyPr wrap="square">
            <a:spAutoFit/>
          </a:bodyPr>
          <a:lstStyle/>
          <a:p>
            <a:pPr algn="ctr"/>
            <a:r>
              <a:rPr lang="es-ES" sz="2800" dirty="0" smtClean="0">
                <a:latin typeface="Agency FB" pitchFamily="34" charset="0"/>
              </a:rPr>
              <a:t>La </a:t>
            </a:r>
            <a:r>
              <a:rPr lang="es-ES" sz="2800" b="1" dirty="0" smtClean="0">
                <a:latin typeface="Agency FB" pitchFamily="34" charset="0"/>
              </a:rPr>
              <a:t>Chapada Diamantina</a:t>
            </a:r>
            <a:r>
              <a:rPr lang="es-ES" sz="2800" dirty="0" smtClean="0">
                <a:latin typeface="Agency FB" pitchFamily="34" charset="0"/>
              </a:rPr>
              <a:t> (</a:t>
            </a:r>
            <a:r>
              <a:rPr lang="es-ES" sz="2800" b="1" dirty="0" smtClean="0">
                <a:latin typeface="Agency FB" pitchFamily="34" charset="0"/>
              </a:rPr>
              <a:t>Meseta Diamantina</a:t>
            </a:r>
            <a:r>
              <a:rPr lang="es-ES" sz="2800" dirty="0" smtClean="0">
                <a:latin typeface="Agency FB" pitchFamily="34" charset="0"/>
              </a:rPr>
              <a:t>) es una región de 38.000 km² de sierras situada en el centro del estado brasileño de Bahía, donde nacen casi todos los ríos de la cuenca del Paraguaçu, el río Jacuipe y el río de Contas. Estas corrientes de agua brotan en las cumbres y descienden por el relieve en hermosos arroyuelos, caen en burbujeantes cataratas y forman piscinas naturales transparentes.</a:t>
            </a:r>
          </a:p>
          <a:p>
            <a:pPr algn="ctr"/>
            <a:r>
              <a:rPr lang="es-ES" sz="2800" dirty="0" smtClean="0">
                <a:latin typeface="Agency FB" pitchFamily="34" charset="0"/>
              </a:rPr>
              <a:t>La vegetación es exuberante, compuesta de especies de caatinga semiárida y de flora montaraz, destacando las bromelias, las orquídeas y las margarita común.</a:t>
            </a:r>
            <a:endParaRPr lang="es-ES" sz="2800" dirty="0">
              <a:latin typeface="Agency FB" pitchFamily="34" charset="0"/>
            </a:endParaRP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Jose Luis\Escritorio\lencois.jpg"/>
          <p:cNvPicPr>
            <a:picLocks noChangeAspect="1" noChangeArrowheads="1"/>
          </p:cNvPicPr>
          <p:nvPr/>
        </p:nvPicPr>
        <p:blipFill>
          <a:blip r:embed="rId2" cstate="email"/>
          <a:srcRect/>
          <a:stretch>
            <a:fillRect/>
          </a:stretch>
        </p:blipFill>
        <p:spPr bwMode="auto">
          <a:xfrm>
            <a:off x="1" y="0"/>
            <a:ext cx="1095916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Jose Luis\Escritorio\foto279-600x330.jpg"/>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38222" y="1785926"/>
            <a:ext cx="8159735" cy="3908762"/>
          </a:xfrm>
          <a:prstGeom prst="rect">
            <a:avLst/>
          </a:prstGeom>
        </p:spPr>
        <p:txBody>
          <a:bodyPr wrap="square">
            <a:spAutoFit/>
          </a:bodyPr>
          <a:lstStyle/>
          <a:p>
            <a:pPr algn="ctr"/>
            <a:r>
              <a:rPr lang="es-ES" sz="4000" dirty="0">
                <a:effectLst>
                  <a:glow rad="228600">
                    <a:schemeClr val="accent4">
                      <a:satMod val="175000"/>
                      <a:alpha val="40000"/>
                    </a:schemeClr>
                  </a:glow>
                </a:effectLst>
                <a:latin typeface="Agency FB" pitchFamily="34" charset="0"/>
              </a:rPr>
              <a:t>Si estás planeando un primer viaje a </a:t>
            </a:r>
            <a:r>
              <a:rPr lang="es-ES" sz="4000" b="1" dirty="0">
                <a:effectLst>
                  <a:glow rad="228600">
                    <a:schemeClr val="accent4">
                      <a:satMod val="175000"/>
                      <a:alpha val="40000"/>
                    </a:schemeClr>
                  </a:glow>
                </a:effectLst>
                <a:latin typeface="Agency FB" pitchFamily="34" charset="0"/>
              </a:rPr>
              <a:t>Brasil</a:t>
            </a:r>
            <a:r>
              <a:rPr lang="es-ES" sz="4000" dirty="0">
                <a:effectLst>
                  <a:glow rad="228600">
                    <a:schemeClr val="accent4">
                      <a:satMod val="175000"/>
                      <a:alpha val="40000"/>
                    </a:schemeClr>
                  </a:glow>
                </a:effectLst>
                <a:latin typeface="Agency FB" pitchFamily="34" charset="0"/>
              </a:rPr>
              <a:t> y no sabes por dónde empezar, mi sugerencia es que busques en el mapa Salvador de Bahía y una vez localizada, internarse tierra adentro hacia los dominios del parque nacional </a:t>
            </a:r>
            <a:r>
              <a:rPr lang="es-ES" sz="4000" dirty="0" smtClean="0">
                <a:effectLst>
                  <a:glow rad="228600">
                    <a:schemeClr val="accent4">
                      <a:satMod val="175000"/>
                      <a:alpha val="40000"/>
                    </a:schemeClr>
                  </a:glow>
                </a:effectLst>
                <a:latin typeface="Agency FB" pitchFamily="34" charset="0"/>
              </a:rPr>
              <a:t>Chapada.</a:t>
            </a:r>
            <a:r>
              <a:rPr lang="es-ES" sz="2400" dirty="0" smtClean="0">
                <a:effectLst>
                  <a:glow rad="228600">
                    <a:schemeClr val="accent4">
                      <a:satMod val="175000"/>
                      <a:alpha val="40000"/>
                    </a:schemeClr>
                  </a:glow>
                </a:effectLst>
                <a:latin typeface="Agency FB" pitchFamily="34" charset="0"/>
              </a:rPr>
              <a:t/>
            </a:r>
            <a:br>
              <a:rPr lang="es-ES" sz="2400" dirty="0" smtClean="0">
                <a:effectLst>
                  <a:glow rad="228600">
                    <a:schemeClr val="accent4">
                      <a:satMod val="175000"/>
                      <a:alpha val="40000"/>
                    </a:schemeClr>
                  </a:glow>
                </a:effectLst>
                <a:latin typeface="Agency FB" pitchFamily="34" charset="0"/>
              </a:rPr>
            </a:br>
            <a:r>
              <a:rPr lang="es-ES" sz="2400" dirty="0" smtClean="0">
                <a:effectLst>
                  <a:glow rad="228600">
                    <a:schemeClr val="accent4">
                      <a:satMod val="175000"/>
                      <a:alpha val="40000"/>
                    </a:schemeClr>
                  </a:glow>
                </a:effectLst>
                <a:latin typeface="Agency FB" pitchFamily="34" charset="0"/>
              </a:rPr>
              <a:t/>
            </a:r>
            <a:br>
              <a:rPr lang="es-ES" sz="2400" dirty="0" smtClean="0">
                <a:effectLst>
                  <a:glow rad="228600">
                    <a:schemeClr val="accent4">
                      <a:satMod val="175000"/>
                      <a:alpha val="40000"/>
                    </a:schemeClr>
                  </a:glow>
                </a:effectLst>
                <a:latin typeface="Agency FB" pitchFamily="34" charset="0"/>
              </a:rPr>
            </a:br>
            <a:endParaRPr lang="es-ES" sz="2400" dirty="0">
              <a:effectLst>
                <a:glow rad="228600">
                  <a:schemeClr val="accent4">
                    <a:satMod val="175000"/>
                    <a:alpha val="40000"/>
                  </a:schemeClr>
                </a:glow>
              </a:effectLst>
              <a:latin typeface="Agency FB" pitchFamily="34" charset="0"/>
            </a:endParaRP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farm9.staticflickr.com/8181/8021852434_fcb432f8f6_z.jpg"/>
          <p:cNvPicPr>
            <a:picLocks noChangeAspect="1" noChangeArrowheads="1"/>
          </p:cNvPicPr>
          <p:nvPr/>
        </p:nvPicPr>
        <p:blipFill>
          <a:blip r:embed="rId2"/>
          <a:srcRect/>
          <a:stretch>
            <a:fillRect/>
          </a:stretch>
        </p:blipFill>
        <p:spPr bwMode="auto">
          <a:xfrm>
            <a:off x="0" y="0"/>
            <a:ext cx="10477500" cy="7170562"/>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esultado de imagen de chapada diamantina bahia"/>
          <p:cNvPicPr>
            <a:picLocks noChangeAspect="1" noChangeArrowheads="1"/>
          </p:cNvPicPr>
          <p:nvPr/>
        </p:nvPicPr>
        <p:blipFill>
          <a:blip r:embed="rId2"/>
          <a:srcRect/>
          <a:stretch>
            <a:fillRect/>
          </a:stretch>
        </p:blipFill>
        <p:spPr bwMode="auto">
          <a:xfrm>
            <a:off x="-1" y="0"/>
            <a:ext cx="10649614"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09660" y="642918"/>
            <a:ext cx="8159735" cy="5016758"/>
          </a:xfrm>
          <a:prstGeom prst="rect">
            <a:avLst/>
          </a:prstGeom>
        </p:spPr>
        <p:txBody>
          <a:bodyPr wrap="square">
            <a:spAutoFit/>
          </a:bodyPr>
          <a:lstStyle/>
          <a:p>
            <a:pPr algn="ctr"/>
            <a:r>
              <a:rPr lang="es-ES" sz="3200" dirty="0" smtClean="0">
                <a:effectLst>
                  <a:glow rad="228600">
                    <a:schemeClr val="accent4">
                      <a:satMod val="175000"/>
                      <a:alpha val="40000"/>
                    </a:schemeClr>
                  </a:glow>
                </a:effectLst>
                <a:latin typeface="Agency FB" pitchFamily="34" charset="0"/>
              </a:rPr>
              <a:t/>
            </a:r>
            <a:br>
              <a:rPr lang="es-ES" sz="3200" dirty="0" smtClean="0">
                <a:effectLst>
                  <a:glow rad="228600">
                    <a:schemeClr val="accent4">
                      <a:satMod val="175000"/>
                      <a:alpha val="40000"/>
                    </a:schemeClr>
                  </a:glow>
                </a:effectLst>
                <a:latin typeface="Agency FB" pitchFamily="34" charset="0"/>
              </a:rPr>
            </a:br>
            <a:r>
              <a:rPr lang="es-ES" sz="3200" dirty="0" smtClean="0">
                <a:effectLst>
                  <a:glow rad="228600">
                    <a:schemeClr val="accent4">
                      <a:satMod val="175000"/>
                      <a:alpha val="40000"/>
                    </a:schemeClr>
                  </a:glow>
                </a:effectLst>
                <a:latin typeface="Agency FB" pitchFamily="34" charset="0"/>
              </a:rPr>
              <a:t/>
            </a:r>
            <a:br>
              <a:rPr lang="es-ES" sz="3200" dirty="0" smtClean="0">
                <a:effectLst>
                  <a:glow rad="228600">
                    <a:schemeClr val="accent4">
                      <a:satMod val="175000"/>
                      <a:alpha val="40000"/>
                    </a:schemeClr>
                  </a:glow>
                </a:effectLst>
                <a:latin typeface="Agency FB" pitchFamily="34" charset="0"/>
              </a:rPr>
            </a:br>
            <a:r>
              <a:rPr lang="es-ES" sz="3200" dirty="0">
                <a:effectLst>
                  <a:glow rad="228600">
                    <a:schemeClr val="accent4">
                      <a:satMod val="175000"/>
                      <a:alpha val="40000"/>
                    </a:schemeClr>
                  </a:glow>
                </a:effectLst>
                <a:latin typeface="Agency FB" pitchFamily="34" charset="0"/>
              </a:rPr>
              <a:t>En cuanto al parque, </a:t>
            </a:r>
            <a:r>
              <a:rPr lang="es-ES" sz="3200" b="1" dirty="0">
                <a:effectLst>
                  <a:glow rad="228600">
                    <a:schemeClr val="accent4">
                      <a:satMod val="175000"/>
                      <a:alpha val="40000"/>
                    </a:schemeClr>
                  </a:glow>
                </a:effectLst>
                <a:latin typeface="Agency FB" pitchFamily="34" charset="0"/>
              </a:rPr>
              <a:t>todo es extraordinario en Chapada</a:t>
            </a:r>
            <a:r>
              <a:rPr lang="es-ES" sz="3200" dirty="0">
                <a:effectLst>
                  <a:glow rad="228600">
                    <a:schemeClr val="accent4">
                      <a:satMod val="175000"/>
                      <a:alpha val="40000"/>
                    </a:schemeClr>
                  </a:glow>
                </a:effectLst>
                <a:latin typeface="Agency FB" pitchFamily="34" charset="0"/>
              </a:rPr>
              <a:t>, pero esta tierra de oro y de diamantes despunta del resto de los parques naturales del mundo mundial por dos razones: sus prodigiosas cavernas y pozos inundados de mágicos colores (aunque los más destacados no estén técnicamente incluidos en él) y segundo, por los cientos de cataratas que salpican su esculpido territorio, algunas de ellas asiduas a los rankings de cascadas que circulan tan a menudo en la red.</a:t>
            </a: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m1289"/>
          <p:cNvPicPr>
            <a:picLocks noChangeAspect="1" noChangeArrowheads="1"/>
          </p:cNvPicPr>
          <p:nvPr/>
        </p:nvPicPr>
        <p:blipFill>
          <a:blip r:embed="rId2"/>
          <a:srcRect/>
          <a:stretch>
            <a:fillRect/>
          </a:stretch>
        </p:blipFill>
        <p:spPr bwMode="auto">
          <a:xfrm>
            <a:off x="1" y="0"/>
            <a:ext cx="10571137"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Jose Luis\Escritorio\azul-2.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452536" y="1785926"/>
            <a:ext cx="7643866" cy="4031873"/>
          </a:xfrm>
          <a:prstGeom prst="rect">
            <a:avLst/>
          </a:prstGeom>
        </p:spPr>
        <p:txBody>
          <a:bodyPr wrap="square">
            <a:spAutoFit/>
          </a:bodyPr>
          <a:lstStyle/>
          <a:p>
            <a:pPr algn="ctr"/>
            <a:r>
              <a:rPr lang="es-ES" sz="3200" b="1" dirty="0" smtClean="0">
                <a:latin typeface="Agency FB" pitchFamily="34" charset="0"/>
              </a:rPr>
              <a:t>Pero bajo tierra, también hay numerosas sorpresas en forma de cavernas y pozos. Algunos de éstos pozos naturales, están inundados con aguas tan cristalinas, que permiten ver hacia la profundidad con total facilidad. Y el Pozo Azul es uno de los mejores ejemplos, por su belleza y la particularidad de que al nadar en sus aguas transparentes, da la sensación de estar “levitando”.</a:t>
            </a:r>
            <a:endParaRPr lang="es-ES" sz="3200" b="1" dirty="0">
              <a:latin typeface="Agency FB" pitchFamily="34" charset="0"/>
            </a:endParaRP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n: Pozo+Encantado,+Brasil+2.jpg]"/>
          <p:cNvPicPr>
            <a:picLocks noChangeAspect="1" noChangeArrowheads="1"/>
          </p:cNvPicPr>
          <p:nvPr/>
        </p:nvPicPr>
        <p:blipFill>
          <a:blip r:embed="rId2" cstate="email"/>
          <a:srcRect/>
          <a:stretch>
            <a:fillRect/>
          </a:stretch>
        </p:blipFill>
        <p:spPr bwMode="auto">
          <a:xfrm>
            <a:off x="0" y="0"/>
            <a:ext cx="10477500" cy="7102029"/>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Asombrosa agua invisible del Pozo Azul en Brasil">
            <a:hlinkClick r:id="rId2"/>
          </p:cNvPr>
          <p:cNvPicPr>
            <a:picLocks noChangeAspect="1" noChangeArrowheads="1"/>
          </p:cNvPicPr>
          <p:nvPr/>
        </p:nvPicPr>
        <p:blipFill>
          <a:blip r:embed="rId3"/>
          <a:srcRect/>
          <a:stretch>
            <a:fillRect/>
          </a:stretch>
        </p:blipFill>
        <p:spPr bwMode="auto">
          <a:xfrm>
            <a:off x="0" y="-68263"/>
            <a:ext cx="10762891" cy="6926263"/>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52602" y="1857364"/>
            <a:ext cx="6858048" cy="3416320"/>
          </a:xfrm>
          <a:prstGeom prst="rect">
            <a:avLst/>
          </a:prstGeom>
        </p:spPr>
        <p:txBody>
          <a:bodyPr wrap="square">
            <a:spAutoFit/>
          </a:bodyPr>
          <a:lstStyle/>
          <a:p>
            <a:pPr algn="ctr"/>
            <a:r>
              <a:rPr lang="es-ES" sz="3600" dirty="0">
                <a:latin typeface="Agency FB" pitchFamily="34" charset="0"/>
              </a:rPr>
              <a:t>El Fotógrafo </a:t>
            </a:r>
            <a:r>
              <a:rPr lang="es-ES" sz="3600" b="1" dirty="0">
                <a:latin typeface="Agency FB" pitchFamily="34" charset="0"/>
              </a:rPr>
              <a:t>Marcio Duranc</a:t>
            </a:r>
            <a:r>
              <a:rPr lang="es-ES" sz="3600" dirty="0">
                <a:latin typeface="Agency FB" pitchFamily="34" charset="0"/>
              </a:rPr>
              <a:t> capturó </a:t>
            </a:r>
            <a:r>
              <a:rPr lang="es-ES" sz="3600" dirty="0" smtClean="0">
                <a:latin typeface="Agency FB" pitchFamily="34" charset="0"/>
              </a:rPr>
              <a:t>las primeras </a:t>
            </a:r>
            <a:r>
              <a:rPr lang="es-ES" sz="3600" dirty="0">
                <a:latin typeface="Agency FB" pitchFamily="34" charset="0"/>
              </a:rPr>
              <a:t>imágenes de la cueva subterránea de 16 metros de profundidad, que fue descubierta por primera vez por un buscador que estaba buscando diamantes en la región en la década de </a:t>
            </a:r>
            <a:r>
              <a:rPr lang="es-ES" sz="3600" b="1" dirty="0">
                <a:latin typeface="Agency FB" pitchFamily="34" charset="0"/>
              </a:rPr>
              <a:t>1920</a:t>
            </a:r>
            <a:r>
              <a:rPr lang="es-ES" sz="3600" dirty="0">
                <a:latin typeface="Agency FB" pitchFamily="34" charset="0"/>
              </a:rPr>
              <a:t>. </a:t>
            </a: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Poço Azul"/>
          <p:cNvPicPr>
            <a:picLocks noChangeAspect="1" noChangeArrowheads="1"/>
          </p:cNvPicPr>
          <p:nvPr/>
        </p:nvPicPr>
        <p:blipFill>
          <a:blip r:embed="rId2"/>
          <a:srcRect/>
          <a:stretch>
            <a:fillRect/>
          </a:stretch>
        </p:blipFill>
        <p:spPr bwMode="auto">
          <a:xfrm>
            <a:off x="-1" y="0"/>
            <a:ext cx="10518651" cy="6858000"/>
          </a:xfrm>
          <a:prstGeom prst="rect">
            <a:avLst/>
          </a:prstGeom>
          <a:noFill/>
        </p:spPr>
      </p:pic>
      <p:sp>
        <p:nvSpPr>
          <p:cNvPr id="3" name="2 Rectángulo"/>
          <p:cNvSpPr/>
          <p:nvPr/>
        </p:nvSpPr>
        <p:spPr>
          <a:xfrm>
            <a:off x="309528" y="6000768"/>
            <a:ext cx="2815194" cy="461665"/>
          </a:xfrm>
          <a:prstGeom prst="rect">
            <a:avLst/>
          </a:prstGeom>
        </p:spPr>
        <p:txBody>
          <a:bodyPr wrap="none">
            <a:spAutoFit/>
          </a:bodyPr>
          <a:lstStyle/>
          <a:p>
            <a:r>
              <a:rPr lang="es-ES" sz="2400" b="1" dirty="0">
                <a:solidFill>
                  <a:schemeClr val="bg1"/>
                </a:solidFill>
                <a:latin typeface="Agency FB" pitchFamily="34" charset="0"/>
              </a:rPr>
              <a:t>¿Dónde empieza el agua?</a:t>
            </a:r>
          </a:p>
        </p:txBody>
      </p:sp>
    </p:spTree>
  </p:cSld>
  <p:clrMapOvr>
    <a:masterClrMapping/>
  </p:clrMapOvr>
  <p:transition spd="slow" advTm="7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Asombrosa agua invisible del Pozo Azul en Brasil">
            <a:hlinkClick r:id="rId2"/>
          </p:cNvPr>
          <p:cNvPicPr>
            <a:picLocks noChangeAspect="1" noChangeArrowheads="1"/>
          </p:cNvPicPr>
          <p:nvPr/>
        </p:nvPicPr>
        <p:blipFill>
          <a:blip r:embed="rId3"/>
          <a:srcRect/>
          <a:stretch>
            <a:fillRect/>
          </a:stretch>
        </p:blipFill>
        <p:spPr bwMode="auto">
          <a:xfrm>
            <a:off x="-1" y="0"/>
            <a:ext cx="10477501" cy="691859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hapada Diamantina"/>
          <p:cNvPicPr>
            <a:picLocks noChangeAspect="1" noChangeArrowheads="1"/>
          </p:cNvPicPr>
          <p:nvPr/>
        </p:nvPicPr>
        <p:blipFill>
          <a:blip r:embed="rId2"/>
          <a:srcRect/>
          <a:stretch>
            <a:fillRect/>
          </a:stretch>
        </p:blipFill>
        <p:spPr bwMode="auto">
          <a:xfrm>
            <a:off x="0" y="-285776"/>
            <a:ext cx="10609940" cy="7143776"/>
          </a:xfrm>
          <a:prstGeom prst="rect">
            <a:avLst/>
          </a:prstGeom>
          <a:noFill/>
        </p:spPr>
      </p:pic>
      <p:sp>
        <p:nvSpPr>
          <p:cNvPr id="4" name="3 Rectángulo"/>
          <p:cNvSpPr/>
          <p:nvPr/>
        </p:nvSpPr>
        <p:spPr>
          <a:xfrm>
            <a:off x="309528" y="0"/>
            <a:ext cx="9882220" cy="1384995"/>
          </a:xfrm>
          <a:prstGeom prst="rect">
            <a:avLst/>
          </a:prstGeom>
          <a:solidFill>
            <a:srgbClr val="FFFF00">
              <a:alpha val="60000"/>
            </a:srgbClr>
          </a:solidFill>
        </p:spPr>
        <p:txBody>
          <a:bodyPr wrap="square">
            <a:spAutoFit/>
          </a:bodyPr>
          <a:lstStyle/>
          <a:p>
            <a:pPr algn="ctr"/>
            <a:r>
              <a:rPr lang="es-ES" sz="2800" dirty="0">
                <a:effectLst>
                  <a:glow rad="228600">
                    <a:schemeClr val="accent4">
                      <a:satMod val="175000"/>
                      <a:alpha val="40000"/>
                    </a:schemeClr>
                  </a:glow>
                </a:effectLst>
                <a:latin typeface="Agency FB" pitchFamily="34" charset="0"/>
              </a:rPr>
              <a:t>No confundir el Pozo Azul con el Pozo Encantado (en al imagen). Éste último es un delicado ecosistema por donde a ciertas horas del día, de abril a setiembre, se cuela este chorro de luz celestial a través de una abertura, cual película de Indiana Jones.</a:t>
            </a:r>
          </a:p>
        </p:txBody>
      </p:sp>
    </p:spTree>
  </p:cSld>
  <p:clrMapOvr>
    <a:masterClrMapping/>
  </p:clrMapOvr>
  <p:transition spd="slow" advTm="27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Jose Luis\Escritorio\azul-3.jpg"/>
          <p:cNvPicPr>
            <a:picLocks noChangeAspect="1" noChangeArrowheads="1"/>
          </p:cNvPicPr>
          <p:nvPr/>
        </p:nvPicPr>
        <p:blipFill>
          <a:blip r:embed="rId2"/>
          <a:srcRect/>
          <a:stretch>
            <a:fillRect/>
          </a:stretch>
        </p:blipFill>
        <p:spPr bwMode="auto">
          <a:xfrm>
            <a:off x="0" y="0"/>
            <a:ext cx="10511618"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Pozo Azul"/>
          <p:cNvPicPr>
            <a:picLocks noChangeAspect="1" noChangeArrowheads="1"/>
          </p:cNvPicPr>
          <p:nvPr/>
        </p:nvPicPr>
        <p:blipFill>
          <a:blip r:embed="rId3"/>
          <a:srcRect/>
          <a:stretch>
            <a:fillRect/>
          </a:stretch>
        </p:blipFill>
        <p:spPr bwMode="auto">
          <a:xfrm>
            <a:off x="0" y="0"/>
            <a:ext cx="10477500" cy="6858000"/>
          </a:xfrm>
          <a:prstGeom prst="rect">
            <a:avLst/>
          </a:prstGeom>
          <a:noFill/>
        </p:spPr>
      </p:pic>
      <p:sp>
        <p:nvSpPr>
          <p:cNvPr id="2" name="1 Rectángulo"/>
          <p:cNvSpPr/>
          <p:nvPr/>
        </p:nvSpPr>
        <p:spPr>
          <a:xfrm>
            <a:off x="839589" y="5286389"/>
            <a:ext cx="8828317" cy="1384995"/>
          </a:xfrm>
          <a:prstGeom prst="rect">
            <a:avLst/>
          </a:prstGeom>
        </p:spPr>
        <p:txBody>
          <a:bodyPr wrap="square">
            <a:spAutoFit/>
          </a:bodyPr>
          <a:lstStyle/>
          <a:p>
            <a:pPr algn="ctr"/>
            <a:r>
              <a:rPr lang="es-ES" sz="2800" dirty="0">
                <a:solidFill>
                  <a:schemeClr val="bg1"/>
                </a:solidFill>
                <a:effectLst>
                  <a:glow rad="228600">
                    <a:schemeClr val="accent4">
                      <a:satMod val="175000"/>
                      <a:alpha val="40000"/>
                    </a:schemeClr>
                  </a:glow>
                </a:effectLst>
                <a:latin typeface="Agency FB" pitchFamily="34" charset="0"/>
              </a:rPr>
              <a:t>Esta permitido nadar en las aguas cristalinas del </a:t>
            </a:r>
            <a:r>
              <a:rPr lang="es-ES" sz="2800" i="1" dirty="0" err="1">
                <a:solidFill>
                  <a:schemeClr val="bg1"/>
                </a:solidFill>
                <a:effectLst>
                  <a:glow rad="228600">
                    <a:schemeClr val="accent4">
                      <a:satMod val="175000"/>
                      <a:alpha val="40000"/>
                    </a:schemeClr>
                  </a:glow>
                </a:effectLst>
                <a:latin typeface="Agency FB" pitchFamily="34" charset="0"/>
              </a:rPr>
              <a:t>Poço</a:t>
            </a:r>
            <a:r>
              <a:rPr lang="es-ES" sz="2800" i="1" dirty="0">
                <a:solidFill>
                  <a:schemeClr val="bg1"/>
                </a:solidFill>
                <a:effectLst>
                  <a:glow rad="228600">
                    <a:schemeClr val="accent4">
                      <a:satMod val="175000"/>
                      <a:alpha val="40000"/>
                    </a:schemeClr>
                  </a:glow>
                </a:effectLst>
                <a:latin typeface="Agency FB" pitchFamily="34" charset="0"/>
              </a:rPr>
              <a:t> Azul</a:t>
            </a:r>
            <a:r>
              <a:rPr lang="es-ES" sz="2800" dirty="0">
                <a:solidFill>
                  <a:schemeClr val="bg1"/>
                </a:solidFill>
                <a:effectLst>
                  <a:glow rad="228600">
                    <a:schemeClr val="accent4">
                      <a:satMod val="175000"/>
                      <a:alpha val="40000"/>
                    </a:schemeClr>
                  </a:glow>
                </a:effectLst>
                <a:latin typeface="Agency FB" pitchFamily="34" charset="0"/>
              </a:rPr>
              <a:t>, que permiten contemplar claramente las caprichosas formas de la cueva y hasta antiguos restos de árboles sumergidos en muy buen estado de </a:t>
            </a:r>
            <a:r>
              <a:rPr lang="es-ES" sz="2800" dirty="0" smtClean="0">
                <a:solidFill>
                  <a:schemeClr val="bg1"/>
                </a:solidFill>
                <a:effectLst>
                  <a:glow rad="228600">
                    <a:schemeClr val="accent4">
                      <a:satMod val="175000"/>
                      <a:alpha val="40000"/>
                    </a:schemeClr>
                  </a:glow>
                </a:effectLst>
                <a:latin typeface="Agency FB" pitchFamily="34" charset="0"/>
              </a:rPr>
              <a:t>conservación.</a:t>
            </a:r>
            <a:endParaRPr lang="es-ES" sz="2800" dirty="0">
              <a:solidFill>
                <a:schemeClr val="bg1"/>
              </a:solidFill>
              <a:effectLst>
                <a:glow rad="228600">
                  <a:schemeClr val="accent4">
                    <a:satMod val="175000"/>
                    <a:alpha val="40000"/>
                  </a:schemeClr>
                </a:glow>
              </a:effectLst>
              <a:latin typeface="Agency FB" pitchFamily="34" charset="0"/>
            </a:endParaRPr>
          </a:p>
        </p:txBody>
      </p:sp>
    </p:spTree>
  </p:cSld>
  <p:clrMapOvr>
    <a:masterClrMapping/>
  </p:clrMapOvr>
  <p:transition spd="slow" advTm="29000">
    <p:random/>
    <p:sndAc>
      <p:stSnd>
        <p:snd r:embed="rId2" name="Ernesto-Cortazar-La-vida-es-bella.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381230" y="2000240"/>
            <a:ext cx="6072230" cy="3539430"/>
          </a:xfrm>
          <a:prstGeom prst="rect">
            <a:avLst/>
          </a:prstGeom>
        </p:spPr>
        <p:txBody>
          <a:bodyPr wrap="square">
            <a:spAutoFit/>
          </a:bodyPr>
          <a:lstStyle/>
          <a:p>
            <a:pPr algn="ctr"/>
            <a:r>
              <a:rPr lang="es-ES" sz="3200" b="1" dirty="0">
                <a:latin typeface="Agency FB" pitchFamily="34" charset="0"/>
              </a:rPr>
              <a:t>Pozo Azul es una de las joyas de la corona, una cueva inundada que guardaba un valioso tesoro en sus profundidades. No hace mucho tiempo se descubrieron en ella los huesos de unas cuarenta especies de animales diferentes, la mayoría ya extintos.</a:t>
            </a: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hapada-diamantina"/>
          <p:cNvPicPr>
            <a:picLocks noChangeAspect="1" noChangeArrowheads="1"/>
          </p:cNvPicPr>
          <p:nvPr/>
        </p:nvPicPr>
        <p:blipFill>
          <a:blip r:embed="rId2"/>
          <a:srcRect/>
          <a:stretch>
            <a:fillRect/>
          </a:stretch>
        </p:blipFill>
        <p:spPr bwMode="auto">
          <a:xfrm>
            <a:off x="-1" y="0"/>
            <a:ext cx="10702226" cy="707233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farm9.staticflickr.com/8040/8021868688_0d41c78f24_z.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zul"/>
          <p:cNvPicPr>
            <a:picLocks noChangeAspect="1" noChangeArrowheads="1"/>
          </p:cNvPicPr>
          <p:nvPr/>
        </p:nvPicPr>
        <p:blipFill>
          <a:blip r:embed="rId2"/>
          <a:srcRect/>
          <a:stretch>
            <a:fillRect/>
          </a:stretch>
        </p:blipFill>
        <p:spPr bwMode="auto">
          <a:xfrm>
            <a:off x="-418894452" y="-2974975"/>
            <a:ext cx="7956352" cy="4867275"/>
          </a:xfrm>
          <a:prstGeom prst="rect">
            <a:avLst/>
          </a:prstGeom>
          <a:noFill/>
        </p:spPr>
      </p:pic>
      <p:pic>
        <p:nvPicPr>
          <p:cNvPr id="1028" name="Picture 4" descr="azul"/>
          <p:cNvPicPr>
            <a:picLocks noChangeAspect="1" noChangeArrowheads="1"/>
          </p:cNvPicPr>
          <p:nvPr/>
        </p:nvPicPr>
        <p:blipFill>
          <a:blip r:embed="rId2"/>
          <a:srcRect/>
          <a:stretch>
            <a:fillRect/>
          </a:stretch>
        </p:blipFill>
        <p:spPr bwMode="auto">
          <a:xfrm>
            <a:off x="-418894452" y="-2974975"/>
            <a:ext cx="7956352" cy="4867275"/>
          </a:xfrm>
          <a:prstGeom prst="rect">
            <a:avLst/>
          </a:prstGeom>
          <a:noFill/>
        </p:spPr>
      </p:pic>
      <p:pic>
        <p:nvPicPr>
          <p:cNvPr id="1029" name="Picture 5" descr="C:\Documents and Settings\Jose Luis\Escritorio\azul.jpg"/>
          <p:cNvPicPr>
            <a:picLocks noChangeAspect="1" noChangeArrowheads="1"/>
          </p:cNvPicPr>
          <p:nvPr/>
        </p:nvPicPr>
        <p:blipFill>
          <a:blip r:embed="rId2"/>
          <a:srcRect/>
          <a:stretch>
            <a:fillRect/>
          </a:stretch>
        </p:blipFill>
        <p:spPr bwMode="auto">
          <a:xfrm>
            <a:off x="0" y="0"/>
            <a:ext cx="10625192"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farm8.staticflickr.com/7108/7110581579_f44ed4c89f_z.jpg"/>
          <p:cNvPicPr>
            <a:picLocks noChangeAspect="1" noChangeArrowheads="1"/>
          </p:cNvPicPr>
          <p:nvPr/>
        </p:nvPicPr>
        <p:blipFill>
          <a:blip r:embed="rId2"/>
          <a:srcRect/>
          <a:stretch>
            <a:fillRect/>
          </a:stretch>
        </p:blipFill>
        <p:spPr bwMode="auto">
          <a:xfrm>
            <a:off x="0" y="0"/>
            <a:ext cx="10477500" cy="705551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n relacionada"/>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n relacionada"/>
          <p:cNvPicPr>
            <a:picLocks noChangeAspect="1" noChangeArrowheads="1"/>
          </p:cNvPicPr>
          <p:nvPr/>
        </p:nvPicPr>
        <p:blipFill>
          <a:blip r:embed="rId2"/>
          <a:srcRect/>
          <a:stretch>
            <a:fillRect/>
          </a:stretch>
        </p:blipFill>
        <p:spPr bwMode="auto">
          <a:xfrm>
            <a:off x="0" y="0"/>
            <a:ext cx="10524324"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Imagen relacionada"/>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24040" y="2071678"/>
            <a:ext cx="6715172" cy="3108543"/>
          </a:xfrm>
          <a:prstGeom prst="rect">
            <a:avLst/>
          </a:prstGeom>
        </p:spPr>
        <p:txBody>
          <a:bodyPr wrap="square">
            <a:spAutoFit/>
          </a:bodyPr>
          <a:lstStyle/>
          <a:p>
            <a:pPr algn="ctr"/>
            <a:r>
              <a:rPr lang="es-ES" sz="2800" b="1" dirty="0">
                <a:latin typeface="Agency FB" pitchFamily="34" charset="0"/>
              </a:rPr>
              <a:t>Esta espectacular belleza se encuentra en una cueva del Parque Nacional de la Chapada Diamantina (Brasil), la cual se distingue por su “invisibilidad” provocada por la luz natural que se filtra a través de un agujero en la pared de la caverna; el agua es tan cristalina que parece que los nadadores están flotando en el aire.</a:t>
            </a:r>
          </a:p>
        </p:txBody>
      </p:sp>
      <p:sp>
        <p:nvSpPr>
          <p:cNvPr id="4"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am1290"/>
          <p:cNvPicPr>
            <a:picLocks noChangeAspect="1" noChangeArrowheads="1"/>
          </p:cNvPicPr>
          <p:nvPr/>
        </p:nvPicPr>
        <p:blipFill>
          <a:blip r:embed="rId2"/>
          <a:srcRect/>
          <a:stretch>
            <a:fillRect/>
          </a:stretch>
        </p:blipFill>
        <p:spPr bwMode="auto">
          <a:xfrm>
            <a:off x="1549130" y="0"/>
            <a:ext cx="7261520" cy="6858000"/>
          </a:xfrm>
          <a:prstGeom prst="rect">
            <a:avLst/>
          </a:prstGeom>
          <a:noFill/>
        </p:spPr>
      </p:pic>
      <p:sp>
        <p:nvSpPr>
          <p:cNvPr id="3" name="2 Rectángulo"/>
          <p:cNvSpPr/>
          <p:nvPr/>
        </p:nvSpPr>
        <p:spPr>
          <a:xfrm>
            <a:off x="8810650" y="0"/>
            <a:ext cx="1666850"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1" y="0"/>
            <a:ext cx="1523973"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24106" y="2285992"/>
            <a:ext cx="5237962" cy="3046988"/>
          </a:xfrm>
          <a:prstGeom prst="rect">
            <a:avLst/>
          </a:prstGeom>
        </p:spPr>
        <p:txBody>
          <a:bodyPr>
            <a:spAutoFit/>
          </a:bodyPr>
          <a:lstStyle/>
          <a:p>
            <a:pPr algn="ctr"/>
            <a:r>
              <a:rPr lang="es-ES" sz="3200" b="1" dirty="0">
                <a:latin typeface="Agency FB" pitchFamily="34" charset="0"/>
              </a:rPr>
              <a:t>Un reportaje de la National Geographic cuenta el relato de la expedición científica que rescató, entre otros, el esqueleto completo de un Megatherium, una bestia del tamaño de un elefante.</a:t>
            </a:r>
          </a:p>
        </p:txBody>
      </p:sp>
      <p:sp>
        <p:nvSpPr>
          <p:cNvPr id="6" name="2 Rectángulo"/>
          <p:cNvSpPr/>
          <p:nvPr/>
        </p:nvSpPr>
        <p:spPr>
          <a:xfrm>
            <a:off x="-484532" y="0"/>
            <a:ext cx="10962032"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9912409"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top-5-ecoturismo-chapada-diamantina.jpg"/>
          <p:cNvPicPr>
            <a:picLocks noChangeAspect="1" noChangeArrowheads="1"/>
          </p:cNvPicPr>
          <p:nvPr/>
        </p:nvPicPr>
        <p:blipFill>
          <a:blip r:embed="rId2"/>
          <a:srcRect/>
          <a:stretch>
            <a:fillRect/>
          </a:stretch>
        </p:blipFill>
        <p:spPr bwMode="auto">
          <a:xfrm>
            <a:off x="0" y="0"/>
            <a:ext cx="10498366"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chapada-diamantina-8.jpg"/>
          <p:cNvPicPr>
            <a:picLocks noChangeAspect="1" noChangeArrowheads="1"/>
          </p:cNvPicPr>
          <p:nvPr/>
        </p:nvPicPr>
        <p:blipFill>
          <a:blip r:embed="rId2"/>
          <a:srcRect/>
          <a:stretch>
            <a:fillRect/>
          </a:stretch>
        </p:blipFill>
        <p:spPr bwMode="auto">
          <a:xfrm>
            <a:off x="0" y="0"/>
            <a:ext cx="10477500" cy="6967538"/>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n: pozo-azul_7212679.jpg]"/>
          <p:cNvPicPr>
            <a:picLocks noChangeAspect="1" noChangeArrowheads="1"/>
          </p:cNvPicPr>
          <p:nvPr/>
        </p:nvPicPr>
        <p:blipFill>
          <a:blip r:embed="rId2"/>
          <a:srcRect/>
          <a:stretch>
            <a:fillRect/>
          </a:stretch>
        </p:blipFill>
        <p:spPr bwMode="auto">
          <a:xfrm>
            <a:off x="0" y="0"/>
            <a:ext cx="10477500" cy="6962959"/>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d3d11a2c75749a3b4d4435e236c79dcc.jpg"/>
          <p:cNvPicPr>
            <a:picLocks noChangeAspect="1" noChangeArrowheads="1"/>
          </p:cNvPicPr>
          <p:nvPr/>
        </p:nvPicPr>
        <p:blipFill>
          <a:blip r:embed="rId2"/>
          <a:srcRect/>
          <a:stretch>
            <a:fillRect/>
          </a:stretch>
        </p:blipFill>
        <p:spPr bwMode="auto">
          <a:xfrm>
            <a:off x="-1" y="0"/>
            <a:ext cx="10564195"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Jose Luis\Escritorio\pocoazul7.jpg"/>
          <p:cNvPicPr>
            <a:picLocks noChangeAspect="1" noChangeArrowheads="1"/>
          </p:cNvPicPr>
          <p:nvPr/>
        </p:nvPicPr>
        <p:blipFill>
          <a:blip r:embed="rId2"/>
          <a:srcRect/>
          <a:stretch>
            <a:fillRect/>
          </a:stretch>
        </p:blipFill>
        <p:spPr bwMode="auto">
          <a:xfrm>
            <a:off x="0" y="0"/>
            <a:ext cx="1052908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96006" y="2857496"/>
            <a:ext cx="3786214" cy="3539430"/>
          </a:xfrm>
          <a:prstGeom prst="rect">
            <a:avLst/>
          </a:prstGeom>
        </p:spPr>
        <p:txBody>
          <a:bodyPr wrap="square">
            <a:spAutoFit/>
          </a:bodyPr>
          <a:lstStyle/>
          <a:p>
            <a:pPr algn="ctr"/>
            <a:r>
              <a:rPr lang="es-ES" sz="2800" b="1" dirty="0">
                <a:latin typeface="Agency FB" pitchFamily="34" charset="0"/>
              </a:rPr>
              <a:t>Con la claridad de estas aguas, no se diría que la caverna tenga unos sesenta metros de profundidad. Hay que verlo para creerlo, o no olvidarse la cámara para que vean que no exageras cuando quieras explicarlo.</a:t>
            </a:r>
          </a:p>
        </p:txBody>
      </p:sp>
      <p:pic>
        <p:nvPicPr>
          <p:cNvPr id="35842" name="Picture 2" descr="Poço Encantado"/>
          <p:cNvPicPr>
            <a:picLocks noChangeAspect="1" noChangeArrowheads="1"/>
          </p:cNvPicPr>
          <p:nvPr/>
        </p:nvPicPr>
        <p:blipFill>
          <a:blip r:embed="rId2"/>
          <a:srcRect/>
          <a:stretch>
            <a:fillRect/>
          </a:stretch>
        </p:blipFill>
        <p:spPr bwMode="auto">
          <a:xfrm>
            <a:off x="380966" y="0"/>
            <a:ext cx="4857784" cy="6858000"/>
          </a:xfrm>
          <a:prstGeom prst="rect">
            <a:avLst/>
          </a:prstGeom>
          <a:noFill/>
        </p:spPr>
      </p:pic>
      <p:sp>
        <p:nvSpPr>
          <p:cNvPr id="4" name="3 Rectángulo"/>
          <p:cNvSpPr/>
          <p:nvPr/>
        </p:nvSpPr>
        <p:spPr>
          <a:xfrm>
            <a:off x="1" y="0"/>
            <a:ext cx="38096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5" name="4 Rectángulo"/>
          <p:cNvSpPr/>
          <p:nvPr/>
        </p:nvSpPr>
        <p:spPr>
          <a:xfrm>
            <a:off x="5238750" y="0"/>
            <a:ext cx="38096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hapada Diamantina National Park"/>
          <p:cNvPicPr>
            <a:picLocks noChangeAspect="1" noChangeArrowheads="1"/>
          </p:cNvPicPr>
          <p:nvPr/>
        </p:nvPicPr>
        <p:blipFill>
          <a:blip r:embed="rId3" cstate="email"/>
          <a:srcRect/>
          <a:stretch>
            <a:fillRect/>
          </a:stretch>
        </p:blipFill>
        <p:spPr bwMode="auto">
          <a:xfrm>
            <a:off x="380966" y="0"/>
            <a:ext cx="4886834" cy="6858000"/>
          </a:xfrm>
          <a:prstGeom prst="rect">
            <a:avLst/>
          </a:prstGeom>
          <a:noFill/>
        </p:spPr>
      </p:pic>
      <p:sp>
        <p:nvSpPr>
          <p:cNvPr id="3" name="2 Rectángulo"/>
          <p:cNvSpPr/>
          <p:nvPr/>
        </p:nvSpPr>
        <p:spPr>
          <a:xfrm>
            <a:off x="6096006" y="1643050"/>
            <a:ext cx="3880640" cy="4401205"/>
          </a:xfrm>
          <a:prstGeom prst="rect">
            <a:avLst/>
          </a:prstGeom>
        </p:spPr>
        <p:txBody>
          <a:bodyPr wrap="square">
            <a:spAutoFit/>
          </a:bodyPr>
          <a:lstStyle/>
          <a:p>
            <a:pPr algn="ctr"/>
            <a:r>
              <a:rPr lang="es-ES" sz="2800" b="1" dirty="0">
                <a:latin typeface="Agency FB" pitchFamily="34" charset="0"/>
              </a:rPr>
              <a:t>Por el subsuelo de la región corren incontables ríos subterráneos recogiendo el agua que se filtra de la superficie. Esto provoca un desgaste paulatino hasta que, como en estas grutas, el suelo se hunde y nos deja la puerta abierta para bajar a descubrir </a:t>
            </a:r>
            <a:r>
              <a:rPr lang="es-ES" sz="2800" b="1" dirty="0" smtClean="0">
                <a:latin typeface="Agency FB" pitchFamily="34" charset="0"/>
              </a:rPr>
              <a:t>maravillas.</a:t>
            </a:r>
            <a:endParaRPr lang="es-ES" sz="2800" b="1" dirty="0">
              <a:latin typeface="Agency FB" pitchFamily="34" charset="0"/>
            </a:endParaRPr>
          </a:p>
        </p:txBody>
      </p:sp>
      <p:sp>
        <p:nvSpPr>
          <p:cNvPr id="4" name="3 Rectángulo"/>
          <p:cNvSpPr/>
          <p:nvPr/>
        </p:nvSpPr>
        <p:spPr>
          <a:xfrm>
            <a:off x="1" y="0"/>
            <a:ext cx="38096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6" name="5 Rectángulo"/>
          <p:cNvSpPr/>
          <p:nvPr/>
        </p:nvSpPr>
        <p:spPr>
          <a:xfrm>
            <a:off x="5238750" y="0"/>
            <a:ext cx="38096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26000">
    <p:random/>
    <p:sndAc>
      <p:stSnd>
        <p:snd r:embed="rId2" name="instrumental - ray conniff - la mer - música orquesta - grandes orquest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Gruta-da-Lapa-Doce-na-Chapada-Diamantina.jpg"/>
          <p:cNvPicPr>
            <a:picLocks noChangeAspect="1" noChangeArrowheads="1"/>
          </p:cNvPicPr>
          <p:nvPr/>
        </p:nvPicPr>
        <p:blipFill>
          <a:blip r:embed="rId2"/>
          <a:srcRect/>
          <a:stretch>
            <a:fillRect/>
          </a:stretch>
        </p:blipFill>
        <p:spPr bwMode="auto">
          <a:xfrm>
            <a:off x="-1" y="0"/>
            <a:ext cx="10584171"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Gruta da Fumaça"/>
          <p:cNvPicPr>
            <a:picLocks noChangeAspect="1" noChangeArrowheads="1"/>
          </p:cNvPicPr>
          <p:nvPr/>
        </p:nvPicPr>
        <p:blipFill>
          <a:blip r:embed="rId2"/>
          <a:srcRect/>
          <a:stretch>
            <a:fillRect/>
          </a:stretch>
        </p:blipFill>
        <p:spPr bwMode="auto">
          <a:xfrm>
            <a:off x="0" y="0"/>
            <a:ext cx="10477500" cy="7014311"/>
          </a:xfrm>
          <a:prstGeom prst="rect">
            <a:avLst/>
          </a:prstGeom>
          <a:noFill/>
        </p:spPr>
      </p:pic>
      <p:sp>
        <p:nvSpPr>
          <p:cNvPr id="3" name="2 Rectángulo"/>
          <p:cNvSpPr/>
          <p:nvPr/>
        </p:nvSpPr>
        <p:spPr>
          <a:xfrm>
            <a:off x="309528" y="285728"/>
            <a:ext cx="6572296" cy="2246769"/>
          </a:xfrm>
          <a:prstGeom prst="rect">
            <a:avLst/>
          </a:prstGeom>
        </p:spPr>
        <p:txBody>
          <a:bodyPr wrap="square">
            <a:spAutoFit/>
          </a:bodyPr>
          <a:lstStyle/>
          <a:p>
            <a:r>
              <a:rPr lang="es-ES" sz="2800" b="1" dirty="0">
                <a:solidFill>
                  <a:schemeClr val="bg1"/>
                </a:solidFill>
                <a:effectLst>
                  <a:glow rad="228600">
                    <a:schemeClr val="accent4">
                      <a:satMod val="175000"/>
                      <a:alpha val="40000"/>
                    </a:schemeClr>
                  </a:glow>
                </a:effectLst>
                <a:latin typeface="Agency FB" pitchFamily="34" charset="0"/>
              </a:rPr>
              <a:t>Para terminar con el capitulo subterráneo, tan sólo añadir que Chapada cuenta con montones de cuevas un poco menos excepcionalmente espectaculares, pero aún así de indudable valor espeleológico, incluyendo formaciones de estalagmitas muy raras.</a:t>
            </a:r>
          </a:p>
        </p:txBody>
      </p:sp>
    </p:spTree>
  </p:cSld>
  <p:clrMapOvr>
    <a:masterClrMapping/>
  </p:clrMapOvr>
  <p:transition spd="slow" advTm="29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Gruta da Fumaça"/>
          <p:cNvPicPr>
            <a:picLocks noChangeAspect="1" noChangeArrowheads="1"/>
          </p:cNvPicPr>
          <p:nvPr/>
        </p:nvPicPr>
        <p:blipFill>
          <a:blip r:embed="rId2"/>
          <a:srcRect/>
          <a:stretch>
            <a:fillRect/>
          </a:stretch>
        </p:blipFill>
        <p:spPr bwMode="auto">
          <a:xfrm>
            <a:off x="0" y="0"/>
            <a:ext cx="10477500" cy="6961720"/>
          </a:xfrm>
          <a:prstGeom prst="rect">
            <a:avLst/>
          </a:prstGeom>
          <a:noFill/>
        </p:spPr>
      </p:pic>
      <p:sp>
        <p:nvSpPr>
          <p:cNvPr id="3" name="2 Rectángulo"/>
          <p:cNvSpPr/>
          <p:nvPr/>
        </p:nvSpPr>
        <p:spPr>
          <a:xfrm>
            <a:off x="2381230" y="5473005"/>
            <a:ext cx="6500858" cy="1384995"/>
          </a:xfrm>
          <a:prstGeom prst="rect">
            <a:avLst/>
          </a:prstGeom>
          <a:noFill/>
        </p:spPr>
        <p:txBody>
          <a:bodyPr wrap="square">
            <a:spAutoFit/>
          </a:bodyPr>
          <a:lstStyle/>
          <a:p>
            <a:pPr algn="ctr"/>
            <a:r>
              <a:rPr lang="es-ES" sz="2800" b="1" dirty="0">
                <a:solidFill>
                  <a:schemeClr val="bg1"/>
                </a:solidFill>
                <a:effectLst>
                  <a:glow rad="228600">
                    <a:schemeClr val="accent4">
                      <a:satMod val="175000"/>
                      <a:alpha val="40000"/>
                    </a:schemeClr>
                  </a:glow>
                </a:effectLst>
                <a:latin typeface="Agency FB" pitchFamily="34" charset="0"/>
              </a:rPr>
              <a:t>Estalagmitas de formas únicas en el mundo, como esta flor de aragonita (o más bien cardo, diría yo), que brotó en </a:t>
            </a:r>
            <a:r>
              <a:rPr lang="es-ES" sz="2800" b="1" dirty="0" err="1">
                <a:solidFill>
                  <a:schemeClr val="bg1"/>
                </a:solidFill>
                <a:effectLst>
                  <a:glow rad="228600">
                    <a:schemeClr val="accent4">
                      <a:satMod val="175000"/>
                      <a:alpha val="40000"/>
                    </a:schemeClr>
                  </a:glow>
                </a:effectLst>
                <a:latin typeface="Agency FB" pitchFamily="34" charset="0"/>
              </a:rPr>
              <a:t>laCueva</a:t>
            </a:r>
            <a:r>
              <a:rPr lang="es-ES" sz="2800" b="1" dirty="0">
                <a:solidFill>
                  <a:schemeClr val="bg1"/>
                </a:solidFill>
                <a:effectLst>
                  <a:glow rad="228600">
                    <a:schemeClr val="accent4">
                      <a:satMod val="175000"/>
                      <a:alpha val="40000"/>
                    </a:schemeClr>
                  </a:glow>
                </a:effectLst>
                <a:latin typeface="Agency FB" pitchFamily="34" charset="0"/>
              </a:rPr>
              <a:t> </a:t>
            </a:r>
            <a:r>
              <a:rPr lang="es-ES" sz="2800" b="1" dirty="0" err="1">
                <a:solidFill>
                  <a:schemeClr val="bg1"/>
                </a:solidFill>
                <a:effectLst>
                  <a:glow rad="228600">
                    <a:schemeClr val="accent4">
                      <a:satMod val="175000"/>
                      <a:alpha val="40000"/>
                    </a:schemeClr>
                  </a:glow>
                </a:effectLst>
                <a:latin typeface="Agency FB" pitchFamily="34" charset="0"/>
              </a:rPr>
              <a:t>Torrinha</a:t>
            </a:r>
            <a:r>
              <a:rPr lang="es-ES" sz="2800" b="1" dirty="0">
                <a:solidFill>
                  <a:schemeClr val="bg1"/>
                </a:solidFill>
                <a:effectLst>
                  <a:glow rad="228600">
                    <a:schemeClr val="accent4">
                      <a:satMod val="175000"/>
                      <a:alpha val="40000"/>
                    </a:schemeClr>
                  </a:glow>
                </a:effectLst>
                <a:latin typeface="Agency FB" pitchFamily="34" charset="0"/>
              </a:rPr>
              <a:t>.</a:t>
            </a:r>
          </a:p>
        </p:txBody>
      </p:sp>
    </p:spTree>
  </p:cSld>
  <p:clrMapOvr>
    <a:masterClrMapping/>
  </p:clrMapOvr>
  <p:transition spd="slow" advTm="1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Gruta Azul"/>
          <p:cNvPicPr>
            <a:picLocks noChangeAspect="1" noChangeArrowheads="1"/>
          </p:cNvPicPr>
          <p:nvPr/>
        </p:nvPicPr>
        <p:blipFill>
          <a:blip r:embed="rId2"/>
          <a:srcRect/>
          <a:stretch>
            <a:fillRect/>
          </a:stretch>
        </p:blipFill>
        <p:spPr bwMode="auto">
          <a:xfrm>
            <a:off x="-1" y="-1"/>
            <a:ext cx="10477501" cy="6858001"/>
          </a:xfrm>
          <a:prstGeom prst="rect">
            <a:avLst/>
          </a:prstGeom>
          <a:noFill/>
        </p:spPr>
      </p:pic>
      <p:sp>
        <p:nvSpPr>
          <p:cNvPr id="3" name="2 Rectángulo"/>
          <p:cNvSpPr/>
          <p:nvPr/>
        </p:nvSpPr>
        <p:spPr>
          <a:xfrm>
            <a:off x="2881296" y="285728"/>
            <a:ext cx="7072362" cy="1384995"/>
          </a:xfrm>
          <a:prstGeom prst="rect">
            <a:avLst/>
          </a:prstGeom>
        </p:spPr>
        <p:txBody>
          <a:bodyPr wrap="square">
            <a:spAutoFit/>
          </a:bodyPr>
          <a:lstStyle/>
          <a:p>
            <a:pPr algn="r"/>
            <a:r>
              <a:rPr lang="es-ES" sz="2800" dirty="0">
                <a:solidFill>
                  <a:schemeClr val="bg1"/>
                </a:solidFill>
                <a:latin typeface="Agency FB" pitchFamily="34" charset="0"/>
              </a:rPr>
              <a:t>Atención, otra cueva distinta: esta es la llamada </a:t>
            </a:r>
            <a:r>
              <a:rPr lang="es-ES" sz="2800" b="1" dirty="0">
                <a:solidFill>
                  <a:schemeClr val="bg1"/>
                </a:solidFill>
                <a:latin typeface="Agency FB" pitchFamily="34" charset="0"/>
              </a:rPr>
              <a:t>Gruta Azul</a:t>
            </a:r>
            <a:r>
              <a:rPr lang="es-ES" sz="2800" dirty="0">
                <a:solidFill>
                  <a:schemeClr val="bg1"/>
                </a:solidFill>
                <a:latin typeface="Agency FB" pitchFamily="34" charset="0"/>
              </a:rPr>
              <a:t>, y sus aguas se comunican con las del río </a:t>
            </a:r>
            <a:r>
              <a:rPr lang="es-ES" sz="2800" dirty="0" err="1">
                <a:solidFill>
                  <a:schemeClr val="bg1"/>
                </a:solidFill>
                <a:latin typeface="Agency FB" pitchFamily="34" charset="0"/>
              </a:rPr>
              <a:t>Pratinha</a:t>
            </a:r>
            <a:r>
              <a:rPr lang="es-ES" sz="2800" dirty="0">
                <a:solidFill>
                  <a:schemeClr val="bg1"/>
                </a:solidFill>
                <a:latin typeface="Agency FB" pitchFamily="34" charset="0"/>
              </a:rPr>
              <a:t> (ver las fotos siguientes).</a:t>
            </a:r>
          </a:p>
        </p:txBody>
      </p:sp>
    </p:spTree>
  </p:cSld>
  <p:clrMapOvr>
    <a:masterClrMapping/>
  </p:clrMapOvr>
  <p:transition spd="slow" advTm="15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Gruta da Pratinha"/>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
        <p:nvSpPr>
          <p:cNvPr id="3" name="2 Rectángulo"/>
          <p:cNvSpPr/>
          <p:nvPr/>
        </p:nvSpPr>
        <p:spPr>
          <a:xfrm>
            <a:off x="309528" y="5572140"/>
            <a:ext cx="9824094" cy="954107"/>
          </a:xfrm>
          <a:prstGeom prst="rect">
            <a:avLst/>
          </a:prstGeom>
        </p:spPr>
        <p:txBody>
          <a:bodyPr wrap="square">
            <a:spAutoFit/>
          </a:bodyPr>
          <a:lstStyle/>
          <a:p>
            <a:pPr algn="ctr"/>
            <a:r>
              <a:rPr lang="es-ES" sz="2800" dirty="0">
                <a:solidFill>
                  <a:schemeClr val="bg1"/>
                </a:solidFill>
                <a:latin typeface="Agency FB" pitchFamily="34" charset="0"/>
              </a:rPr>
              <a:t>La </a:t>
            </a:r>
            <a:r>
              <a:rPr lang="es-ES" sz="2800" b="1" i="1" dirty="0">
                <a:solidFill>
                  <a:schemeClr val="bg1"/>
                </a:solidFill>
                <a:latin typeface="Agency FB" pitchFamily="34" charset="0"/>
              </a:rPr>
              <a:t>Gruta da </a:t>
            </a:r>
            <a:r>
              <a:rPr lang="es-ES" sz="2800" b="1" i="1" dirty="0" err="1">
                <a:solidFill>
                  <a:schemeClr val="bg1"/>
                </a:solidFill>
                <a:latin typeface="Agency FB" pitchFamily="34" charset="0"/>
              </a:rPr>
              <a:t>Pratinha</a:t>
            </a:r>
            <a:r>
              <a:rPr lang="es-ES" sz="2800" dirty="0">
                <a:solidFill>
                  <a:schemeClr val="bg1"/>
                </a:solidFill>
                <a:latin typeface="Agency FB" pitchFamily="34" charset="0"/>
              </a:rPr>
              <a:t> ocupa un tramo del río del mismo nombre y también le delatan los azules característicos que la riqueza en minerales de estas tierras poseen.</a:t>
            </a:r>
          </a:p>
        </p:txBody>
      </p:sp>
    </p:spTree>
  </p:cSld>
  <p:clrMapOvr>
    <a:masterClrMapping/>
  </p:clrMapOvr>
  <p:transition spd="slow" advTm="19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Pratinha"/>
          <p:cNvPicPr>
            <a:picLocks noChangeAspect="1" noChangeArrowheads="1"/>
          </p:cNvPicPr>
          <p:nvPr/>
        </p:nvPicPr>
        <p:blipFill>
          <a:blip r:embed="rId2"/>
          <a:srcRect/>
          <a:stretch>
            <a:fillRect/>
          </a:stretch>
        </p:blipFill>
        <p:spPr bwMode="auto">
          <a:xfrm>
            <a:off x="1" y="0"/>
            <a:ext cx="10477500" cy="6858000"/>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anyon do Buracão"/>
          <p:cNvPicPr>
            <a:picLocks noChangeAspect="1" noChangeArrowheads="1"/>
          </p:cNvPicPr>
          <p:nvPr/>
        </p:nvPicPr>
        <p:blipFill>
          <a:blip r:embed="rId2"/>
          <a:srcRect/>
          <a:stretch>
            <a:fillRect/>
          </a:stretch>
        </p:blipFill>
        <p:spPr bwMode="auto">
          <a:xfrm>
            <a:off x="0" y="0"/>
            <a:ext cx="10477500" cy="6858001"/>
          </a:xfrm>
          <a:prstGeom prst="rect">
            <a:avLst/>
          </a:prstGeom>
          <a:noFill/>
        </p:spPr>
      </p:pic>
      <p:sp>
        <p:nvSpPr>
          <p:cNvPr id="3" name="2 Rectángulo"/>
          <p:cNvSpPr/>
          <p:nvPr/>
        </p:nvSpPr>
        <p:spPr>
          <a:xfrm>
            <a:off x="380966" y="357166"/>
            <a:ext cx="4214842" cy="1384995"/>
          </a:xfrm>
          <a:prstGeom prst="rect">
            <a:avLst/>
          </a:prstGeom>
        </p:spPr>
        <p:txBody>
          <a:bodyPr wrap="square">
            <a:spAutoFit/>
          </a:bodyPr>
          <a:lstStyle/>
          <a:p>
            <a:pPr algn="ctr"/>
            <a:r>
              <a:rPr lang="es-ES" sz="2800" b="1" dirty="0">
                <a:solidFill>
                  <a:schemeClr val="bg1"/>
                </a:solidFill>
                <a:effectLst>
                  <a:glow rad="228600">
                    <a:schemeClr val="accent4">
                      <a:satMod val="175000"/>
                      <a:alpha val="40000"/>
                    </a:schemeClr>
                  </a:glow>
                </a:effectLst>
                <a:latin typeface="Agency FB" pitchFamily="34" charset="0"/>
              </a:rPr>
              <a:t>Ahora vienen las cascadas, como la que se encuentra al final de este </a:t>
            </a:r>
            <a:r>
              <a:rPr lang="es-ES" sz="2800" b="1" i="1" dirty="0" err="1">
                <a:solidFill>
                  <a:schemeClr val="bg1"/>
                </a:solidFill>
                <a:effectLst>
                  <a:glow rad="228600">
                    <a:schemeClr val="accent4">
                      <a:satMod val="175000"/>
                      <a:alpha val="40000"/>
                    </a:schemeClr>
                  </a:glow>
                </a:effectLst>
                <a:latin typeface="Agency FB" pitchFamily="34" charset="0"/>
              </a:rPr>
              <a:t>Canyon</a:t>
            </a:r>
            <a:r>
              <a:rPr lang="es-ES" sz="2800" b="1" i="1" dirty="0">
                <a:solidFill>
                  <a:schemeClr val="bg1"/>
                </a:solidFill>
                <a:effectLst>
                  <a:glow rad="228600">
                    <a:schemeClr val="accent4">
                      <a:satMod val="175000"/>
                      <a:alpha val="40000"/>
                    </a:schemeClr>
                  </a:glow>
                </a:effectLst>
                <a:latin typeface="Agency FB" pitchFamily="34" charset="0"/>
              </a:rPr>
              <a:t> do </a:t>
            </a:r>
            <a:r>
              <a:rPr lang="es-ES" sz="2800" b="1" i="1" dirty="0" err="1">
                <a:solidFill>
                  <a:schemeClr val="bg1"/>
                </a:solidFill>
                <a:effectLst>
                  <a:glow rad="228600">
                    <a:schemeClr val="accent4">
                      <a:satMod val="175000"/>
                      <a:alpha val="40000"/>
                    </a:schemeClr>
                  </a:glow>
                </a:effectLst>
                <a:latin typeface="Agency FB" pitchFamily="34" charset="0"/>
              </a:rPr>
              <a:t>Buracão</a:t>
            </a:r>
            <a:r>
              <a:rPr lang="es-ES" sz="2800" b="1" dirty="0">
                <a:solidFill>
                  <a:schemeClr val="bg1"/>
                </a:solidFill>
                <a:effectLst>
                  <a:glow rad="228600">
                    <a:schemeClr val="accent4">
                      <a:satMod val="175000"/>
                      <a:alpha val="40000"/>
                    </a:schemeClr>
                  </a:glow>
                </a:effectLst>
                <a:latin typeface="Agency FB" pitchFamily="34" charset="0"/>
              </a:rPr>
              <a:t>.</a:t>
            </a:r>
          </a:p>
        </p:txBody>
      </p:sp>
    </p:spTree>
  </p:cSld>
  <p:clrMapOvr>
    <a:masterClrMapping/>
  </p:clrMapOvr>
  <p:transition spd="slow" advTm="1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añon de Buracão"/>
          <p:cNvPicPr>
            <a:picLocks noChangeAspect="1" noChangeArrowheads="1"/>
          </p:cNvPicPr>
          <p:nvPr/>
        </p:nvPicPr>
        <p:blipFill>
          <a:blip r:embed="rId2"/>
          <a:srcRect/>
          <a:stretch>
            <a:fillRect/>
          </a:stretch>
        </p:blipFill>
        <p:spPr bwMode="auto">
          <a:xfrm>
            <a:off x="0" y="-170963"/>
            <a:ext cx="10477500" cy="7028963"/>
          </a:xfrm>
          <a:prstGeom prst="rect">
            <a:avLst/>
          </a:prstGeom>
          <a:noFill/>
        </p:spPr>
      </p:pic>
      <p:sp>
        <p:nvSpPr>
          <p:cNvPr id="3" name="2 Rectángulo"/>
          <p:cNvSpPr/>
          <p:nvPr/>
        </p:nvSpPr>
        <p:spPr>
          <a:xfrm>
            <a:off x="238090" y="428604"/>
            <a:ext cx="4451860" cy="523220"/>
          </a:xfrm>
          <a:prstGeom prst="rect">
            <a:avLst/>
          </a:prstGeom>
          <a:noFill/>
        </p:spPr>
        <p:txBody>
          <a:bodyPr wrap="none">
            <a:spAutoFit/>
          </a:bodyPr>
          <a:lstStyle/>
          <a:p>
            <a:r>
              <a:rPr lang="es-ES" sz="2800" b="1" dirty="0">
                <a:solidFill>
                  <a:schemeClr val="bg1"/>
                </a:solidFill>
                <a:effectLst>
                  <a:glow rad="228600">
                    <a:schemeClr val="accent4">
                      <a:satMod val="175000"/>
                      <a:alpha val="40000"/>
                    </a:schemeClr>
                  </a:glow>
                </a:effectLst>
                <a:latin typeface="Agency FB" pitchFamily="34" charset="0"/>
              </a:rPr>
              <a:t>Perfecto como fondo de escritorio</a:t>
            </a:r>
            <a:r>
              <a:rPr lang="es-ES" sz="2400" dirty="0">
                <a:latin typeface="Agency FB" pitchFamily="34" charset="0"/>
              </a:rPr>
              <a:t>.</a:t>
            </a:r>
          </a:p>
        </p:txBody>
      </p:sp>
    </p:spTree>
  </p:cSld>
  <p:clrMapOvr>
    <a:masterClrMapping/>
  </p:clrMapOvr>
  <p:transition spd="slow" advTm="9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ascadas Chapada Diamantina"/>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
        <p:nvSpPr>
          <p:cNvPr id="3" name="2 Rectángulo"/>
          <p:cNvSpPr/>
          <p:nvPr/>
        </p:nvSpPr>
        <p:spPr>
          <a:xfrm>
            <a:off x="6524634" y="428604"/>
            <a:ext cx="3452800" cy="2246769"/>
          </a:xfrm>
          <a:prstGeom prst="rect">
            <a:avLst/>
          </a:prstGeom>
        </p:spPr>
        <p:txBody>
          <a:bodyPr wrap="square">
            <a:spAutoFit/>
          </a:bodyPr>
          <a:lstStyle/>
          <a:p>
            <a:pPr algn="r"/>
            <a:r>
              <a:rPr lang="es-ES" sz="2800" b="1" dirty="0">
                <a:solidFill>
                  <a:schemeClr val="bg1"/>
                </a:solidFill>
                <a:effectLst>
                  <a:glow rad="228600">
                    <a:schemeClr val="accent4">
                      <a:satMod val="175000"/>
                      <a:alpha val="40000"/>
                    </a:schemeClr>
                  </a:glow>
                </a:effectLst>
                <a:latin typeface="Agency FB" pitchFamily="34" charset="0"/>
              </a:rPr>
              <a:t>Y al final del cañón, la </a:t>
            </a:r>
            <a:r>
              <a:rPr lang="es-ES" sz="2800" b="1" i="1" dirty="0">
                <a:solidFill>
                  <a:schemeClr val="bg1"/>
                </a:solidFill>
                <a:effectLst>
                  <a:glow rad="228600">
                    <a:schemeClr val="accent4">
                      <a:satMod val="175000"/>
                      <a:alpha val="40000"/>
                    </a:schemeClr>
                  </a:glow>
                </a:effectLst>
                <a:latin typeface="Agency FB" pitchFamily="34" charset="0"/>
              </a:rPr>
              <a:t>Cascada de </a:t>
            </a:r>
            <a:r>
              <a:rPr lang="es-ES" sz="2800" b="1" i="1" dirty="0" err="1">
                <a:solidFill>
                  <a:schemeClr val="bg1"/>
                </a:solidFill>
                <a:effectLst>
                  <a:glow rad="228600">
                    <a:schemeClr val="accent4">
                      <a:satMod val="175000"/>
                      <a:alpha val="40000"/>
                    </a:schemeClr>
                  </a:glow>
                </a:effectLst>
                <a:latin typeface="Agency FB" pitchFamily="34" charset="0"/>
              </a:rPr>
              <a:t>Buracão</a:t>
            </a:r>
            <a:r>
              <a:rPr lang="es-ES" sz="2800" b="1" dirty="0">
                <a:solidFill>
                  <a:schemeClr val="bg1"/>
                </a:solidFill>
                <a:effectLst>
                  <a:glow rad="228600">
                    <a:schemeClr val="accent4">
                      <a:satMod val="175000"/>
                      <a:alpha val="40000"/>
                    </a:schemeClr>
                  </a:glow>
                </a:effectLst>
                <a:latin typeface="Agency FB" pitchFamily="34" charset="0"/>
              </a:rPr>
              <a:t>. Observa lo pequeño que es el señor (o señora) que está sentado en su base.</a:t>
            </a:r>
          </a:p>
        </p:txBody>
      </p:sp>
    </p:spTree>
  </p:cSld>
  <p:clrMapOvr>
    <a:masterClrMapping/>
  </p:clrMapOvr>
  <p:transition spd="slow" advTm="15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achoeira da Fumacinha"/>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
        <p:nvSpPr>
          <p:cNvPr id="3" name="2 Rectángulo"/>
          <p:cNvSpPr/>
          <p:nvPr/>
        </p:nvSpPr>
        <p:spPr>
          <a:xfrm>
            <a:off x="4952998" y="428604"/>
            <a:ext cx="5237962" cy="2246769"/>
          </a:xfrm>
          <a:prstGeom prst="rect">
            <a:avLst/>
          </a:prstGeom>
        </p:spPr>
        <p:txBody>
          <a:bodyPr>
            <a:spAutoFit/>
          </a:bodyPr>
          <a:lstStyle/>
          <a:p>
            <a:r>
              <a:rPr lang="es-ES" sz="2800" b="1" dirty="0">
                <a:solidFill>
                  <a:schemeClr val="bg1"/>
                </a:solidFill>
                <a:effectLst>
                  <a:glow rad="228600">
                    <a:schemeClr val="accent4">
                      <a:satMod val="175000"/>
                      <a:alpha val="40000"/>
                    </a:schemeClr>
                  </a:glow>
                </a:effectLst>
                <a:latin typeface="Agency FB" pitchFamily="34" charset="0"/>
              </a:rPr>
              <a:t>La Cascada de </a:t>
            </a:r>
            <a:r>
              <a:rPr lang="es-ES" sz="2800" b="1" dirty="0" err="1">
                <a:solidFill>
                  <a:schemeClr val="bg1"/>
                </a:solidFill>
                <a:effectLst>
                  <a:glow rad="228600">
                    <a:schemeClr val="accent4">
                      <a:satMod val="175000"/>
                      <a:alpha val="40000"/>
                    </a:schemeClr>
                  </a:glow>
                </a:effectLst>
                <a:latin typeface="Agency FB" pitchFamily="34" charset="0"/>
              </a:rPr>
              <a:t>Fumacinha</a:t>
            </a:r>
            <a:r>
              <a:rPr lang="es-ES" sz="2800" b="1" dirty="0">
                <a:solidFill>
                  <a:schemeClr val="bg1"/>
                </a:solidFill>
                <a:effectLst>
                  <a:glow rad="228600">
                    <a:schemeClr val="accent4">
                      <a:satMod val="175000"/>
                      <a:alpha val="40000"/>
                    </a:schemeClr>
                  </a:glow>
                </a:effectLst>
                <a:latin typeface="Agency FB" pitchFamily="34" charset="0"/>
              </a:rPr>
              <a:t> es considerada la más bella por los pocos que lo visitan. Si el chorro de agua no es suficiente, esta se convierte en una etérea cortina de vapor, antes de llegar a la charca.</a:t>
            </a:r>
          </a:p>
        </p:txBody>
      </p:sp>
    </p:spTree>
  </p:cSld>
  <p:clrMapOvr>
    <a:masterClrMapping/>
  </p:clrMapOvr>
  <p:transition spd="slow" advTm="20000">
    <p:rand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Fumacinha"/>
          <p:cNvPicPr>
            <a:picLocks noChangeAspect="1" noChangeArrowheads="1"/>
          </p:cNvPicPr>
          <p:nvPr/>
        </p:nvPicPr>
        <p:blipFill>
          <a:blip r:embed="rId2"/>
          <a:srcRect/>
          <a:stretch>
            <a:fillRect/>
          </a:stretch>
        </p:blipFill>
        <p:spPr bwMode="auto">
          <a:xfrm>
            <a:off x="0" y="0"/>
            <a:ext cx="10477500" cy="6857999"/>
          </a:xfrm>
          <a:prstGeom prst="rect">
            <a:avLst/>
          </a:prstGeom>
          <a:noFill/>
        </p:spPr>
      </p:pic>
      <p:sp>
        <p:nvSpPr>
          <p:cNvPr id="3" name="2 Rectángulo"/>
          <p:cNvSpPr/>
          <p:nvPr/>
        </p:nvSpPr>
        <p:spPr>
          <a:xfrm>
            <a:off x="5667378" y="357166"/>
            <a:ext cx="4452932" cy="2246769"/>
          </a:xfrm>
          <a:prstGeom prst="rect">
            <a:avLst/>
          </a:prstGeom>
        </p:spPr>
        <p:txBody>
          <a:bodyPr wrap="square">
            <a:spAutoFit/>
          </a:bodyPr>
          <a:lstStyle/>
          <a:p>
            <a:pPr algn="r"/>
            <a:r>
              <a:rPr lang="es-ES" sz="2800" b="1" dirty="0">
                <a:solidFill>
                  <a:schemeClr val="bg1"/>
                </a:solidFill>
                <a:effectLst>
                  <a:glow rad="228600">
                    <a:schemeClr val="accent4">
                      <a:satMod val="175000"/>
                      <a:alpha val="40000"/>
                    </a:schemeClr>
                  </a:glow>
                </a:effectLst>
                <a:latin typeface="Agency FB" pitchFamily="34" charset="0"/>
              </a:rPr>
              <a:t>La ruta para llegar a </a:t>
            </a:r>
            <a:r>
              <a:rPr lang="es-ES" sz="2800" b="1" dirty="0" err="1">
                <a:solidFill>
                  <a:schemeClr val="bg1"/>
                </a:solidFill>
                <a:effectLst>
                  <a:glow rad="228600">
                    <a:schemeClr val="accent4">
                      <a:satMod val="175000"/>
                      <a:alpha val="40000"/>
                    </a:schemeClr>
                  </a:glow>
                </a:effectLst>
                <a:latin typeface="Agency FB" pitchFamily="34" charset="0"/>
              </a:rPr>
              <a:t>Fumacinha</a:t>
            </a:r>
            <a:r>
              <a:rPr lang="es-ES" sz="2800" b="1" dirty="0">
                <a:solidFill>
                  <a:schemeClr val="bg1"/>
                </a:solidFill>
                <a:effectLst>
                  <a:glow rad="228600">
                    <a:schemeClr val="accent4">
                      <a:satMod val="175000"/>
                      <a:alpha val="40000"/>
                    </a:schemeClr>
                  </a:glow>
                </a:effectLst>
                <a:latin typeface="Agency FB" pitchFamily="34" charset="0"/>
              </a:rPr>
              <a:t> es un poco dura, pero estos cien metros de salto de agua entre paredes inclinadas vale la pena el esfuerzo</a:t>
            </a:r>
            <a:r>
              <a:rPr lang="es-ES" sz="2800" b="1" dirty="0">
                <a:effectLst>
                  <a:glow rad="228600">
                    <a:schemeClr val="accent4">
                      <a:satMod val="175000"/>
                      <a:alpha val="40000"/>
                    </a:schemeClr>
                  </a:glow>
                </a:effectLst>
              </a:rPr>
              <a:t>.</a:t>
            </a:r>
          </a:p>
        </p:txBody>
      </p:sp>
    </p:spTree>
  </p:cSld>
  <p:clrMapOvr>
    <a:masterClrMapping/>
  </p:clrMapOvr>
  <p:transition spd="slow" advTm="1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descr="C:\Documents and Settings\Jose Luis\Escritorio\Cachoeira-da-Fumacinha-1-Chapada-Diamantina.jpg"/>
          <p:cNvPicPr>
            <a:picLocks noChangeAspect="1" noChangeArrowheads="1"/>
          </p:cNvPicPr>
          <p:nvPr/>
        </p:nvPicPr>
        <p:blipFill>
          <a:blip r:embed="rId2" cstate="email"/>
          <a:srcRect/>
          <a:stretch>
            <a:fillRect/>
          </a:stretch>
        </p:blipFill>
        <p:spPr bwMode="auto">
          <a:xfrm>
            <a:off x="0" y="0"/>
            <a:ext cx="10477500" cy="6967537"/>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Mixila"/>
          <p:cNvPicPr>
            <a:picLocks noChangeAspect="1" noChangeArrowheads="1"/>
          </p:cNvPicPr>
          <p:nvPr/>
        </p:nvPicPr>
        <p:blipFill>
          <a:blip r:embed="rId2"/>
          <a:srcRect/>
          <a:stretch>
            <a:fillRect/>
          </a:stretch>
        </p:blipFill>
        <p:spPr bwMode="auto">
          <a:xfrm>
            <a:off x="0" y="-1"/>
            <a:ext cx="10477500" cy="6858001"/>
          </a:xfrm>
          <a:prstGeom prst="rect">
            <a:avLst/>
          </a:prstGeom>
          <a:noFill/>
        </p:spPr>
      </p:pic>
      <p:sp>
        <p:nvSpPr>
          <p:cNvPr id="3" name="2 Rectángulo"/>
          <p:cNvSpPr/>
          <p:nvPr/>
        </p:nvSpPr>
        <p:spPr>
          <a:xfrm>
            <a:off x="452404" y="500042"/>
            <a:ext cx="4143404" cy="1384995"/>
          </a:xfrm>
          <a:prstGeom prst="rect">
            <a:avLst/>
          </a:prstGeom>
        </p:spPr>
        <p:txBody>
          <a:bodyPr wrap="square">
            <a:spAutoFit/>
          </a:bodyPr>
          <a:lstStyle/>
          <a:p>
            <a:r>
              <a:rPr lang="es-ES" sz="2800" dirty="0">
                <a:solidFill>
                  <a:schemeClr val="bg1"/>
                </a:solidFill>
                <a:effectLst>
                  <a:glow rad="228600">
                    <a:schemeClr val="accent4">
                      <a:satMod val="175000"/>
                      <a:alpha val="40000"/>
                    </a:schemeClr>
                  </a:glow>
                </a:effectLst>
                <a:latin typeface="Agency FB" pitchFamily="34" charset="0"/>
              </a:rPr>
              <a:t>La </a:t>
            </a:r>
            <a:r>
              <a:rPr lang="es-ES" sz="2800" b="1" dirty="0">
                <a:solidFill>
                  <a:schemeClr val="bg1"/>
                </a:solidFill>
                <a:effectLst>
                  <a:glow rad="228600">
                    <a:schemeClr val="accent4">
                      <a:satMod val="175000"/>
                      <a:alpha val="40000"/>
                    </a:schemeClr>
                  </a:glow>
                </a:effectLst>
                <a:latin typeface="Agency FB" pitchFamily="34" charset="0"/>
              </a:rPr>
              <a:t>Cascada de </a:t>
            </a:r>
            <a:r>
              <a:rPr lang="es-ES" sz="2800" b="1" dirty="0" err="1">
                <a:solidFill>
                  <a:schemeClr val="bg1"/>
                </a:solidFill>
                <a:effectLst>
                  <a:glow rad="228600">
                    <a:schemeClr val="accent4">
                      <a:satMod val="175000"/>
                      <a:alpha val="40000"/>
                    </a:schemeClr>
                  </a:glow>
                </a:effectLst>
                <a:latin typeface="Agency FB" pitchFamily="34" charset="0"/>
              </a:rPr>
              <a:t>Mixila</a:t>
            </a:r>
            <a:r>
              <a:rPr lang="es-ES" sz="2800" dirty="0">
                <a:solidFill>
                  <a:schemeClr val="bg1"/>
                </a:solidFill>
                <a:effectLst>
                  <a:glow rad="228600">
                    <a:schemeClr val="accent4">
                      <a:satMod val="175000"/>
                      <a:alpha val="40000"/>
                    </a:schemeClr>
                  </a:glow>
                </a:effectLst>
                <a:latin typeface="Agency FB" pitchFamily="34" charset="0"/>
              </a:rPr>
              <a:t> es otra belleza escondida en una brecha de un valles cercano a Lençóis.</a:t>
            </a:r>
          </a:p>
        </p:txBody>
      </p:sp>
    </p:spTree>
  </p:cSld>
  <p:clrMapOvr>
    <a:masterClrMapping/>
  </p:clrMapOvr>
  <p:transition spd="slow" advTm="1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Lencois-6.jpg"/>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Tree>
  </p:cSld>
  <p:clrMapOvr>
    <a:masterClrMapping/>
  </p:clrMapOvr>
  <p:transition spd="slow" advTm="7000">
    <p:random/>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Lençóis"/>
          <p:cNvPicPr>
            <a:picLocks noChangeAspect="1" noChangeArrowheads="1"/>
          </p:cNvPicPr>
          <p:nvPr/>
        </p:nvPicPr>
        <p:blipFill>
          <a:blip r:embed="rId3"/>
          <a:srcRect/>
          <a:stretch>
            <a:fillRect/>
          </a:stretch>
        </p:blipFill>
        <p:spPr bwMode="auto">
          <a:xfrm>
            <a:off x="380966" y="0"/>
            <a:ext cx="5500726" cy="6858000"/>
          </a:xfrm>
          <a:prstGeom prst="rect">
            <a:avLst/>
          </a:prstGeom>
          <a:noFill/>
        </p:spPr>
      </p:pic>
      <p:sp>
        <p:nvSpPr>
          <p:cNvPr id="3" name="2 Rectángulo"/>
          <p:cNvSpPr/>
          <p:nvPr/>
        </p:nvSpPr>
        <p:spPr>
          <a:xfrm>
            <a:off x="6596072" y="2428868"/>
            <a:ext cx="3355651" cy="3416320"/>
          </a:xfrm>
          <a:prstGeom prst="rect">
            <a:avLst/>
          </a:prstGeom>
        </p:spPr>
        <p:txBody>
          <a:bodyPr wrap="square">
            <a:spAutoFit/>
          </a:bodyPr>
          <a:lstStyle/>
          <a:p>
            <a:pPr algn="ctr"/>
            <a:r>
              <a:rPr lang="es-ES" sz="3600" b="1" dirty="0">
                <a:effectLst>
                  <a:glow rad="228600">
                    <a:schemeClr val="accent4">
                      <a:satMod val="175000"/>
                      <a:alpha val="40000"/>
                    </a:schemeClr>
                  </a:glow>
                </a:effectLst>
                <a:latin typeface="Agency FB" pitchFamily="34" charset="0"/>
              </a:rPr>
              <a:t>Lençóis</a:t>
            </a:r>
            <a:r>
              <a:rPr lang="es-ES" sz="3600" dirty="0">
                <a:effectLst>
                  <a:glow rad="228600">
                    <a:schemeClr val="accent4">
                      <a:satMod val="175000"/>
                      <a:alpha val="40000"/>
                    </a:schemeClr>
                  </a:glow>
                </a:effectLst>
                <a:latin typeface="Agency FB" pitchFamily="34" charset="0"/>
              </a:rPr>
              <a:t> es una pintoresca localidad utilizada habitualmente como campo base para explorar la región.</a:t>
            </a:r>
          </a:p>
        </p:txBody>
      </p:sp>
      <p:sp>
        <p:nvSpPr>
          <p:cNvPr id="4" name="3 Rectángulo"/>
          <p:cNvSpPr/>
          <p:nvPr/>
        </p:nvSpPr>
        <p:spPr>
          <a:xfrm>
            <a:off x="1" y="0"/>
            <a:ext cx="38096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5" name="4 Rectángulo"/>
          <p:cNvSpPr/>
          <p:nvPr/>
        </p:nvSpPr>
        <p:spPr>
          <a:xfrm>
            <a:off x="5881692" y="0"/>
            <a:ext cx="380965"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16000">
    <p:random/>
    <p:sndAc>
      <p:stSnd>
        <p:snd r:embed="rId2" name="Clayderman-_-LoveHistor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Lençóis Bahia"/>
          <p:cNvPicPr>
            <a:picLocks noChangeAspect="1" noChangeArrowheads="1"/>
          </p:cNvPicPr>
          <p:nvPr/>
        </p:nvPicPr>
        <p:blipFill>
          <a:blip r:embed="rId2"/>
          <a:srcRect/>
          <a:stretch>
            <a:fillRect/>
          </a:stretch>
        </p:blipFill>
        <p:spPr bwMode="auto">
          <a:xfrm>
            <a:off x="0" y="2"/>
            <a:ext cx="10477500" cy="6858001"/>
          </a:xfrm>
          <a:prstGeom prst="rect">
            <a:avLst/>
          </a:prstGeom>
          <a:noFill/>
        </p:spPr>
      </p:pic>
      <p:sp>
        <p:nvSpPr>
          <p:cNvPr id="3" name="2 Rectángulo"/>
          <p:cNvSpPr/>
          <p:nvPr/>
        </p:nvSpPr>
        <p:spPr>
          <a:xfrm>
            <a:off x="380966" y="5143512"/>
            <a:ext cx="5609737" cy="1384995"/>
          </a:xfrm>
          <a:prstGeom prst="rect">
            <a:avLst/>
          </a:prstGeom>
        </p:spPr>
        <p:txBody>
          <a:bodyPr wrap="square">
            <a:spAutoFit/>
          </a:bodyPr>
          <a:lstStyle/>
          <a:p>
            <a:r>
              <a:rPr lang="es-ES" sz="2800" b="1" dirty="0">
                <a:solidFill>
                  <a:schemeClr val="bg1"/>
                </a:solidFill>
                <a:effectLst>
                  <a:glow rad="228600">
                    <a:schemeClr val="accent4">
                      <a:satMod val="175000"/>
                      <a:alpha val="40000"/>
                    </a:schemeClr>
                  </a:glow>
                </a:effectLst>
                <a:latin typeface="Agency FB" pitchFamily="34" charset="0"/>
              </a:rPr>
              <a:t>Actualmente el pueblo cuenta con una óptima infraestructura para abastecer a los viajeros que se acercan por </a:t>
            </a:r>
            <a:r>
              <a:rPr lang="es-ES" sz="2800" b="1" dirty="0" smtClean="0">
                <a:solidFill>
                  <a:schemeClr val="bg1"/>
                </a:solidFill>
                <a:effectLst>
                  <a:glow rad="228600">
                    <a:schemeClr val="accent4">
                      <a:satMod val="175000"/>
                      <a:alpha val="40000"/>
                    </a:schemeClr>
                  </a:glow>
                </a:effectLst>
                <a:latin typeface="Agency FB" pitchFamily="34" charset="0"/>
              </a:rPr>
              <a:t>aquí</a:t>
            </a:r>
            <a:r>
              <a:rPr lang="es-ES" sz="2800" b="1" dirty="0">
                <a:solidFill>
                  <a:schemeClr val="bg1"/>
                </a:solidFill>
                <a:effectLst>
                  <a:glow rad="228600">
                    <a:schemeClr val="accent4">
                      <a:satMod val="175000"/>
                      <a:alpha val="40000"/>
                    </a:schemeClr>
                  </a:glow>
                </a:effectLst>
                <a:latin typeface="Agency FB" pitchFamily="34" charset="0"/>
              </a:rPr>
              <a:t>,</a:t>
            </a:r>
            <a:endParaRPr lang="es-ES" sz="2800" b="1" dirty="0">
              <a:effectLst>
                <a:glow rad="228600">
                  <a:schemeClr val="accent4">
                    <a:satMod val="175000"/>
                    <a:alpha val="40000"/>
                  </a:schemeClr>
                </a:glow>
              </a:effectLst>
              <a:latin typeface="Agency FB" pitchFamily="34" charset="0"/>
            </a:endParaRPr>
          </a:p>
        </p:txBody>
      </p:sp>
    </p:spTree>
  </p:cSld>
  <p:clrMapOvr>
    <a:masterClrMapping/>
  </p:clrMapOvr>
  <p:transition spd="slow" advTm="18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emporio-lencois-04.jpg"/>
          <p:cNvPicPr>
            <a:picLocks noChangeAspect="1" noChangeArrowheads="1"/>
          </p:cNvPicPr>
          <p:nvPr/>
        </p:nvPicPr>
        <p:blipFill>
          <a:blip r:embed="rId2"/>
          <a:srcRect/>
          <a:stretch>
            <a:fillRect/>
          </a:stretch>
        </p:blipFill>
        <p:spPr bwMode="auto">
          <a:xfrm>
            <a:off x="0" y="0"/>
            <a:ext cx="10477500" cy="6858000"/>
          </a:xfrm>
          <a:prstGeom prst="rect">
            <a:avLst/>
          </a:prstGeom>
          <a:noFill/>
        </p:spPr>
      </p:pic>
    </p:spTree>
  </p:cSld>
  <p:clrMapOvr>
    <a:masterClrMapping/>
  </p:clrMapOvr>
  <p:transition spd="slow" advTm="7000">
    <p:random/>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Mucugê"/>
          <p:cNvPicPr>
            <a:picLocks noChangeAspect="1" noChangeArrowheads="1"/>
          </p:cNvPicPr>
          <p:nvPr/>
        </p:nvPicPr>
        <p:blipFill>
          <a:blip r:embed="rId2"/>
          <a:srcRect/>
          <a:stretch>
            <a:fillRect/>
          </a:stretch>
        </p:blipFill>
        <p:spPr bwMode="auto">
          <a:xfrm>
            <a:off x="-1" y="0"/>
            <a:ext cx="10477501" cy="6858000"/>
          </a:xfrm>
          <a:prstGeom prst="rect">
            <a:avLst/>
          </a:prstGeom>
          <a:noFill/>
        </p:spPr>
      </p:pic>
      <p:sp>
        <p:nvSpPr>
          <p:cNvPr id="3" name="2 Rectángulo"/>
          <p:cNvSpPr/>
          <p:nvPr/>
        </p:nvSpPr>
        <p:spPr>
          <a:xfrm>
            <a:off x="201001" y="4643446"/>
            <a:ext cx="8088780" cy="1938992"/>
          </a:xfrm>
          <a:prstGeom prst="rect">
            <a:avLst/>
          </a:prstGeom>
        </p:spPr>
        <p:txBody>
          <a:bodyPr wrap="square">
            <a:spAutoFit/>
          </a:bodyPr>
          <a:lstStyle/>
          <a:p>
            <a:r>
              <a:rPr lang="es-ES" sz="2400" b="1" dirty="0">
                <a:solidFill>
                  <a:schemeClr val="bg1"/>
                </a:solidFill>
                <a:effectLst>
                  <a:glow rad="228600">
                    <a:schemeClr val="accent4">
                      <a:satMod val="175000"/>
                      <a:alpha val="40000"/>
                    </a:schemeClr>
                  </a:glow>
                </a:effectLst>
                <a:latin typeface="Agency FB" pitchFamily="34" charset="0"/>
              </a:rPr>
              <a:t>El </a:t>
            </a:r>
            <a:r>
              <a:rPr lang="es-ES" sz="2400" b="1" dirty="0" smtClean="0">
                <a:solidFill>
                  <a:schemeClr val="bg1"/>
                </a:solidFill>
                <a:effectLst>
                  <a:glow rad="228600">
                    <a:schemeClr val="accent4">
                      <a:satMod val="175000"/>
                      <a:alpha val="40000"/>
                    </a:schemeClr>
                  </a:glow>
                </a:effectLst>
                <a:latin typeface="Agency FB" pitchFamily="34" charset="0"/>
              </a:rPr>
              <a:t>alivio </a:t>
            </a:r>
            <a:r>
              <a:rPr lang="es-ES" sz="2400" b="1" dirty="0">
                <a:solidFill>
                  <a:schemeClr val="bg1"/>
                </a:solidFill>
                <a:effectLst>
                  <a:glow rad="228600">
                    <a:schemeClr val="accent4">
                      <a:satMod val="175000"/>
                      <a:alpha val="40000"/>
                    </a:schemeClr>
                  </a:glow>
                </a:effectLst>
                <a:latin typeface="Agency FB" pitchFamily="34" charset="0"/>
              </a:rPr>
              <a:t>cómico de hoy lo encontramos en una tradición de </a:t>
            </a:r>
            <a:r>
              <a:rPr lang="es-ES" sz="2400" b="1" dirty="0" err="1">
                <a:solidFill>
                  <a:schemeClr val="bg1"/>
                </a:solidFill>
                <a:effectLst>
                  <a:glow rad="228600">
                    <a:schemeClr val="accent4">
                      <a:satMod val="175000"/>
                      <a:alpha val="40000"/>
                    </a:schemeClr>
                  </a:glow>
                </a:effectLst>
                <a:latin typeface="Agency FB" pitchFamily="34" charset="0"/>
              </a:rPr>
              <a:t>Mucugê</a:t>
            </a:r>
            <a:r>
              <a:rPr lang="es-ES" sz="2400" b="1" dirty="0">
                <a:solidFill>
                  <a:schemeClr val="bg1"/>
                </a:solidFill>
                <a:effectLst>
                  <a:glow rad="228600">
                    <a:schemeClr val="accent4">
                      <a:satMod val="175000"/>
                      <a:alpha val="40000"/>
                    </a:schemeClr>
                  </a:glow>
                </a:effectLst>
                <a:latin typeface="Agency FB" pitchFamily="34" charset="0"/>
              </a:rPr>
              <a:t>, otro de los pueblos alrededor del parque. Esto que parece un </a:t>
            </a:r>
            <a:r>
              <a:rPr lang="es-ES" sz="2400" b="1" dirty="0" smtClean="0">
                <a:solidFill>
                  <a:schemeClr val="bg1"/>
                </a:solidFill>
                <a:effectLst>
                  <a:glow rad="228600">
                    <a:schemeClr val="accent4">
                      <a:satMod val="175000"/>
                      <a:alpha val="40000"/>
                    </a:schemeClr>
                  </a:glow>
                </a:effectLst>
                <a:latin typeface="Agency FB" pitchFamily="34" charset="0"/>
              </a:rPr>
              <a:t>ataúd </a:t>
            </a:r>
            <a:r>
              <a:rPr lang="es-ES" sz="2400" b="1" dirty="0">
                <a:solidFill>
                  <a:schemeClr val="bg1"/>
                </a:solidFill>
                <a:effectLst>
                  <a:glow rad="228600">
                    <a:schemeClr val="accent4">
                      <a:satMod val="175000"/>
                      <a:alpha val="40000"/>
                    </a:schemeClr>
                  </a:glow>
                </a:effectLst>
                <a:latin typeface="Agency FB" pitchFamily="34" charset="0"/>
              </a:rPr>
              <a:t>con ruedas no es usado para irse al otro mundo, sino que es el método de transporte para traer a los borrachos de vuelta a su casa. Se encuentra estacionado a disposición de los </a:t>
            </a:r>
            <a:r>
              <a:rPr lang="es-ES" sz="2400" b="1" i="1" dirty="0">
                <a:solidFill>
                  <a:schemeClr val="bg1"/>
                </a:solidFill>
                <a:effectLst>
                  <a:glow rad="228600">
                    <a:schemeClr val="accent4">
                      <a:satMod val="175000"/>
                      <a:alpha val="40000"/>
                    </a:schemeClr>
                  </a:glow>
                </a:effectLst>
                <a:latin typeface="Agency FB" pitchFamily="34" charset="0"/>
              </a:rPr>
              <a:t>usuarios</a:t>
            </a:r>
            <a:r>
              <a:rPr lang="es-ES" sz="2400" b="1" dirty="0">
                <a:solidFill>
                  <a:schemeClr val="bg1"/>
                </a:solidFill>
                <a:effectLst>
                  <a:glow rad="228600">
                    <a:schemeClr val="accent4">
                      <a:satMod val="175000"/>
                      <a:alpha val="40000"/>
                    </a:schemeClr>
                  </a:glow>
                </a:effectLst>
                <a:latin typeface="Agency FB" pitchFamily="34" charset="0"/>
              </a:rPr>
              <a:t> en el jardín de la plaza principal.</a:t>
            </a:r>
          </a:p>
        </p:txBody>
      </p:sp>
    </p:spTree>
  </p:cSld>
  <p:clrMapOvr>
    <a:masterClrMapping/>
  </p:clrMapOvr>
  <p:transition spd="slow" advTm="23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Resultado de imagen de las canteras gran canaria  paseo"/>
          <p:cNvPicPr>
            <a:picLocks noChangeAspect="1" noChangeArrowheads="1"/>
          </p:cNvPicPr>
          <p:nvPr/>
        </p:nvPicPr>
        <p:blipFill>
          <a:blip r:embed="rId2"/>
          <a:srcRect/>
          <a:stretch>
            <a:fillRect/>
          </a:stretch>
        </p:blipFill>
        <p:spPr bwMode="auto">
          <a:xfrm>
            <a:off x="0" y="-1"/>
            <a:ext cx="10477500" cy="6858001"/>
          </a:xfrm>
          <a:prstGeom prst="rect">
            <a:avLst/>
          </a:prstGeom>
          <a:noFill/>
        </p:spPr>
      </p:pic>
      <p:pic>
        <p:nvPicPr>
          <p:cNvPr id="15"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blip>
          <a:srcRect/>
          <a:stretch>
            <a:fillRect/>
          </a:stretch>
        </p:blipFill>
        <p:spPr bwMode="auto">
          <a:xfrm>
            <a:off x="1" y="0"/>
            <a:ext cx="1047750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121" y="3389131"/>
            <a:ext cx="6858000" cy="7975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08624" y="3389131"/>
            <a:ext cx="6858000" cy="7975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04775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6"/>
            <a:ext cx="104775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29753" y="5803929"/>
            <a:ext cx="690425" cy="684513"/>
          </a:xfrm>
          <a:prstGeom prst="rect">
            <a:avLst/>
          </a:prstGeom>
          <a:noFill/>
          <a:ln w="38100">
            <a:solidFill>
              <a:srgbClr val="1CDEF8"/>
            </a:solidFill>
            <a:miter lim="800000"/>
            <a:headEnd/>
            <a:tailEnd/>
          </a:ln>
        </p:spPr>
      </p:pic>
      <p:sp>
        <p:nvSpPr>
          <p:cNvPr id="19" name="18 Rectángulo"/>
          <p:cNvSpPr/>
          <p:nvPr/>
        </p:nvSpPr>
        <p:spPr>
          <a:xfrm>
            <a:off x="2269158" y="4572019"/>
            <a:ext cx="3084839"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65739" y="2428868"/>
            <a:ext cx="2578214" cy="286104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86150" y="2"/>
            <a:ext cx="3824366"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16 de diciembre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10:57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5">
                <a:shade val="45000"/>
                <a:satMod val="135000"/>
              </a:schemeClr>
              <a:prstClr val="white"/>
            </a:duotone>
          </a:blip>
          <a:srcRect/>
          <a:stretch>
            <a:fillRect/>
          </a:stretch>
        </p:blipFill>
        <p:spPr bwMode="auto">
          <a:xfrm>
            <a:off x="1453009" y="5611366"/>
            <a:ext cx="2301792" cy="934064"/>
          </a:xfrm>
          <a:prstGeom prst="rect">
            <a:avLst/>
          </a:prstGeom>
          <a:noFill/>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par>
                                <p:cTn id="23" presetID="16" presetClass="exit" presetSubtype="37" fill="hold" nodeType="withEffect">
                                  <p:stCondLst>
                                    <p:cond delay="0"/>
                                  </p:stCondLst>
                                  <p:childTnLst>
                                    <p:animEffect transition="out" filter="barn(outVertical)">
                                      <p:cBhvr>
                                        <p:cTn id="24" dur="3000"/>
                                        <p:tgtEl>
                                          <p:spTgt spid="15"/>
                                        </p:tgtEl>
                                      </p:cBhvr>
                                    </p:animEffect>
                                    <p:set>
                                      <p:cBhvr>
                                        <p:cTn id="25"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775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775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562100"/>
          </a:xfrm>
          <a:prstGeom prst="rect">
            <a:avLst/>
          </a:prstGeom>
          <a:noFill/>
        </p:spPr>
      </p:pic>
      <p:sp>
        <p:nvSpPr>
          <p:cNvPr id="4104" name="Text Box 8"/>
          <p:cNvSpPr txBox="1">
            <a:spLocks noChangeArrowheads="1"/>
          </p:cNvSpPr>
          <p:nvPr/>
        </p:nvSpPr>
        <p:spPr bwMode="auto">
          <a:xfrm>
            <a:off x="0" y="1905001"/>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4724402"/>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4191000"/>
            <a:ext cx="2706688"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627563" y="4876800"/>
            <a:ext cx="13970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611188"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61118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611188"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61118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HAPADA DIAMANTI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CHAPADA DIAMANTINA</Template>
  <TotalTime>0</TotalTime>
  <Words>590</Words>
  <Application>Microsoft Office PowerPoint</Application>
  <PresentationFormat>Personalizado</PresentationFormat>
  <Paragraphs>40</Paragraphs>
  <Slides>59</Slides>
  <Notes>0</Notes>
  <HiddenSlides>0</HiddenSlides>
  <MMClips>0</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CHAPADA DIAMANTINA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2016-12-16T09:56:57Z</dcterms:created>
  <dcterms:modified xsi:type="dcterms:W3CDTF">2016-12-16T09:57:55Z</dcterms:modified>
</cp:coreProperties>
</file>