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377" r:id="rId3"/>
    <p:sldId id="487" r:id="rId4"/>
    <p:sldId id="481" r:id="rId5"/>
    <p:sldId id="482" r:id="rId6"/>
    <p:sldId id="479" r:id="rId7"/>
    <p:sldId id="492" r:id="rId8"/>
    <p:sldId id="517" r:id="rId9"/>
    <p:sldId id="554" r:id="rId10"/>
    <p:sldId id="509" r:id="rId11"/>
    <p:sldId id="475" r:id="rId12"/>
    <p:sldId id="485" r:id="rId13"/>
    <p:sldId id="483" r:id="rId14"/>
    <p:sldId id="484" r:id="rId15"/>
    <p:sldId id="486" r:id="rId16"/>
    <p:sldId id="488" r:id="rId17"/>
    <p:sldId id="490" r:id="rId18"/>
    <p:sldId id="491" r:id="rId19"/>
    <p:sldId id="496" r:id="rId20"/>
    <p:sldId id="508" r:id="rId21"/>
    <p:sldId id="493" r:id="rId22"/>
    <p:sldId id="507" r:id="rId23"/>
    <p:sldId id="489" r:id="rId24"/>
    <p:sldId id="506" r:id="rId25"/>
    <p:sldId id="511" r:id="rId26"/>
    <p:sldId id="510" r:id="rId27"/>
    <p:sldId id="495" r:id="rId28"/>
    <p:sldId id="498" r:id="rId29"/>
    <p:sldId id="499" r:id="rId30"/>
    <p:sldId id="500" r:id="rId31"/>
    <p:sldId id="501" r:id="rId32"/>
    <p:sldId id="476" r:id="rId33"/>
    <p:sldId id="503" r:id="rId34"/>
    <p:sldId id="514" r:id="rId35"/>
    <p:sldId id="515" r:id="rId36"/>
    <p:sldId id="512" r:id="rId37"/>
    <p:sldId id="516" r:id="rId38"/>
    <p:sldId id="513" r:id="rId39"/>
    <p:sldId id="518" r:id="rId40"/>
    <p:sldId id="519" r:id="rId41"/>
    <p:sldId id="520" r:id="rId42"/>
    <p:sldId id="505" r:id="rId43"/>
    <p:sldId id="556" r:id="rId44"/>
    <p:sldId id="477" r:id="rId45"/>
    <p:sldId id="558" r:id="rId46"/>
    <p:sldId id="560" r:id="rId47"/>
    <p:sldId id="561" r:id="rId48"/>
    <p:sldId id="559" r:id="rId49"/>
    <p:sldId id="562" r:id="rId50"/>
    <p:sldId id="555" r:id="rId51"/>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qXt7KqcvVfTC95l3zmpsw==" hashData="00UR6+pvUOKFoBBk/aRsiJhQEY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66FF"/>
    <a:srgbClr val="FF33CC"/>
    <a:srgbClr val="00FFFF"/>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230" y="-69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25/02/2021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95231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66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25/02/2021</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gif"/><Relationship Id="rId1" Type="http://schemas.openxmlformats.org/officeDocument/2006/relationships/slideLayout" Target="../slideLayouts/slideLayout7.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gif"/><Relationship Id="rId1" Type="http://schemas.openxmlformats.org/officeDocument/2006/relationships/slideLayout" Target="../slideLayouts/slideLayou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audio" Target="../media/audio2.wav"/><Relationship Id="rId5" Type="http://schemas.microsoft.com/office/2007/relationships/hdphoto" Target="../media/hdphoto1.wdp"/><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gif"/><Relationship Id="rId1" Type="http://schemas.openxmlformats.org/officeDocument/2006/relationships/slideLayout" Target="../slideLayouts/slideLayout7.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10.gif"/></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audio" Target="../media/audio3.wav"/><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png"/><Relationship Id="rId4" Type="http://schemas.openxmlformats.org/officeDocument/2006/relationships/image" Target="../media/image35.jpeg"/></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6.wav"/><Relationship Id="rId1" Type="http://schemas.openxmlformats.org/officeDocument/2006/relationships/slideLayout" Target="../slideLayouts/slideLayout7.xml"/><Relationship Id="rId5" Type="http://schemas.openxmlformats.org/officeDocument/2006/relationships/audio" Target="../media/audio6.wav"/><Relationship Id="rId4" Type="http://schemas.openxmlformats.org/officeDocument/2006/relationships/image" Target="../media/image10.gif"/></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1.jpeg"/><Relationship Id="rId4" Type="http://schemas.openxmlformats.org/officeDocument/2006/relationships/image" Target="../media/image2.gif"/></Relationships>
</file>

<file path=ppt/slides/_rels/slide49.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2" y="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82303" y="1392700"/>
            <a:ext cx="9937104" cy="3965883"/>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Cementerio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arcos</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advTm="12000">
        <p:checker/>
        <p:sndAc>
          <p:stSnd>
            <p:snd r:embed="rId2" name="Helmut-Zacharias-Dr-Zhivago.wav"/>
          </p:stSnd>
        </p:sndAc>
      </p:transition>
    </mc:Choice>
    <mc:Fallback xmlns="">
      <p:transition spd="slow" advTm="12000">
        <p:checker/>
        <p:sndAc>
          <p:stSnd>
            <p:snd r:embed="rId9" name="Helmut-Zacharias-Dr-Zhivag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lang, así es el mayor cementerio de barcos cruceros - #1T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5" y="-9625"/>
            <a:ext cx="11278568" cy="6344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367795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tografía del cementerio y desarmadero de barcos de Maurita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11" y="0"/>
            <a:ext cx="11269663" cy="6579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05763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78447" y="850186"/>
            <a:ext cx="7632848" cy="4770537"/>
          </a:xfrm>
          <a:prstGeom prst="rect">
            <a:avLst/>
          </a:prstGeom>
        </p:spPr>
        <p:txBody>
          <a:bodyPr wrap="square">
            <a:spAutoFit/>
          </a:bodyPr>
          <a:lstStyle/>
          <a:p>
            <a:pPr algn="ctr"/>
            <a:r>
              <a:rPr lang="es-ES" sz="4800" b="1" dirty="0">
                <a:solidFill>
                  <a:srgbClr val="0000FF"/>
                </a:solidFill>
              </a:rPr>
              <a:t>El triste final de los barcos</a:t>
            </a:r>
          </a:p>
          <a:p>
            <a:pPr algn="ctr"/>
            <a:r>
              <a:rPr lang="es-ES" sz="3200" b="1" dirty="0">
                <a:solidFill>
                  <a:srgbClr val="0000FF"/>
                </a:solidFill>
              </a:rPr>
              <a:t>Los navíos acompañan a la humanidad desde los inicios de la civilización, y han sido parte de algunos de los eventos más importantes en la Historia de la humanidad. Curiosamente, lo que representaba un problema hace miles de años, hoy en día sigue existiendo: cómo deshacerse de los barcos una vez que cumplieron su vida útil</a:t>
            </a:r>
            <a:r>
              <a:rPr lang="es-ES" sz="3200" b="1" dirty="0" smtClean="0">
                <a:solidFill>
                  <a:srgbClr val="0000FF"/>
                </a:solidFill>
              </a:rPr>
              <a:t>.</a:t>
            </a:r>
            <a:endParaRPr lang="es-ES" sz="3200" b="1" dirty="0">
              <a:solidFill>
                <a:srgbClr val="0000FF"/>
              </a:solidFill>
            </a:endParaRPr>
          </a:p>
        </p:txBody>
      </p:sp>
      <p:pic>
        <p:nvPicPr>
          <p:cNvPr id="4" name="Picture 6" descr="C:\Users\Marianne\Pictures\winter sunsets\Nieuwe map\27211136eTqhunOu.png"/>
          <p:cNvPicPr>
            <a:picLocks noChangeAspect="1" noChangeArrowheads="1"/>
          </p:cNvPicPr>
          <p:nvPr/>
        </p:nvPicPr>
        <p:blipFill>
          <a:blip r:embed="rId2">
            <a:duotone>
              <a:prstClr val="black"/>
              <a:schemeClr val="accent6">
                <a:tint val="45000"/>
                <a:satMod val="400000"/>
              </a:schemeClr>
            </a:duotone>
            <a:extLst>
              <a:ext uri="{BEBA8EAE-BF5A-486C-A8C5-ECC9F3942E4B}">
                <a14:imgProps xmlns:a14="http://schemas.microsoft.com/office/drawing/2010/main">
                  <a14:imgLayer r:embed="rId3">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a:off x="-48889" y="-25983"/>
            <a:ext cx="11367765" cy="6348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368267383"/>
      </p:ext>
    </p:extLst>
  </p:cSld>
  <p:clrMapOvr>
    <a:masterClrMapping/>
  </p:clrMapOvr>
  <mc:AlternateContent xmlns:mc="http://schemas.openxmlformats.org/markup-compatibility/2006" xmlns:p14="http://schemas.microsoft.com/office/powerpoint/2010/main">
    <mc:Choice Requires="p14">
      <p:transition spd="slow" p14:dur="2500" advTm="22000">
        <p:checker/>
      </p:transition>
    </mc:Choice>
    <mc:Fallback xmlns="">
      <p:transition spd="slow" advTm="22000">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otografía del cementerio y desarmadero de barcos de Maurita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83" y="-35520"/>
            <a:ext cx="11297246" cy="6499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67504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www.nationalgeographic.com.es/medio/2014/05/16/mg_0656_1800x13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53912"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534532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ementerio de barcos en Maurita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11" y="-1"/>
            <a:ext cx="11287474" cy="6399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546932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68296" y="287550"/>
            <a:ext cx="8303039" cy="5509200"/>
          </a:xfrm>
          <a:prstGeom prst="rect">
            <a:avLst/>
          </a:prstGeom>
        </p:spPr>
        <p:txBody>
          <a:bodyPr wrap="square">
            <a:spAutoFit/>
          </a:bodyPr>
          <a:lstStyle/>
          <a:p>
            <a:pPr algn="ctr"/>
            <a:endParaRPr lang="es-ES" sz="3200" b="1" dirty="0">
              <a:solidFill>
                <a:srgbClr val="0000FF"/>
              </a:solidFill>
            </a:endParaRPr>
          </a:p>
          <a:p>
            <a:pPr algn="ctr"/>
            <a:r>
              <a:rPr lang="es-ES" sz="3200" b="1" dirty="0">
                <a:solidFill>
                  <a:srgbClr val="0000FF"/>
                </a:solidFill>
              </a:rPr>
              <a:t>Si bien en el pasado se les hacía una despedida ritual la cual consistía en incendiarlos en la costa, en el presente se opta simplemente por abandonarlos en un cementerio designado. Gran parte de los barcos del planeta son depositados en este cementerio, todo lo valioso es extraído de los mismos y solo los cascos quedan expuestos a los elementos para ser gradualmente destruidos y carcomidos por la naturaleza.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pic>
        <p:nvPicPr>
          <p:cNvPr id="6" name="Picture 6" descr="C:\Users\Marianne\Pictures\winter sunsets\Nieuwe map\27211136eTqhunOu.png"/>
          <p:cNvPicPr>
            <a:picLocks noChangeAspect="1" noChangeArrowheads="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a:off x="-73571" y="0"/>
            <a:ext cx="11367765" cy="6348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6339822"/>
      </p:ext>
    </p:extLst>
  </p:cSld>
  <p:clrMapOvr>
    <a:masterClrMapping/>
  </p:clrMapOvr>
  <mc:AlternateContent xmlns:mc="http://schemas.openxmlformats.org/markup-compatibility/2006" xmlns:p14="http://schemas.microsoft.com/office/powerpoint/2010/main">
    <mc:Choice Requires="p14">
      <p:transition spd="slow" p14:dur="2500" advTm="25000">
        <p:checker/>
      </p:transition>
    </mc:Choice>
    <mc:Fallback xmlns="">
      <p:transition spd="slow" advTm="25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l cementerio de Chittagong | Diario de Avis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31750"/>
            <a:ext cx="11269664" cy="7704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613811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70372" y="859454"/>
            <a:ext cx="7857578" cy="4832092"/>
          </a:xfrm>
          <a:prstGeom prst="rect">
            <a:avLst/>
          </a:prstGeom>
        </p:spPr>
        <p:txBody>
          <a:bodyPr wrap="square">
            <a:spAutoFit/>
          </a:bodyPr>
          <a:lstStyle/>
          <a:p>
            <a:pPr algn="ctr"/>
            <a:r>
              <a:rPr lang="es-ES" sz="2800" b="1" dirty="0">
                <a:solidFill>
                  <a:srgbClr val="0000FF"/>
                </a:solidFill>
              </a:rPr>
              <a:t>La </a:t>
            </a:r>
            <a:r>
              <a:rPr lang="es-ES" sz="2800" b="1" dirty="0" err="1">
                <a:solidFill>
                  <a:srgbClr val="0000FF"/>
                </a:solidFill>
              </a:rPr>
              <a:t>bahia</a:t>
            </a:r>
            <a:r>
              <a:rPr lang="es-ES" sz="2800" b="1" dirty="0">
                <a:solidFill>
                  <a:srgbClr val="0000FF"/>
                </a:solidFill>
              </a:rPr>
              <a:t> de </a:t>
            </a:r>
            <a:r>
              <a:rPr lang="es-ES" sz="2800" b="1" dirty="0" err="1">
                <a:solidFill>
                  <a:srgbClr val="0000FF"/>
                </a:solidFill>
              </a:rPr>
              <a:t>Nouadhibou</a:t>
            </a:r>
            <a:r>
              <a:rPr lang="es-ES" sz="2800" b="1" dirty="0">
                <a:solidFill>
                  <a:srgbClr val="0000FF"/>
                </a:solidFill>
              </a:rPr>
              <a:t>, en Mauritania, es un lugar pintoresco no solo por sus bellas costas, sino por las más de 350 embarcaciones de todo el mundo que descansan en ella y ser además el punto de llegada del tren más pesado del mundo. Algunas abandonadas hace varias décadas, y en su mayoría embarcaciones pesqueras, las mismas ocupan gran parte de la costa ilegalmente. Esto es debido a que el cementerio de barcos fue poblándose debido a sobornos pagados por sus antiguos dueños a las autoridades costeras.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pic>
        <p:nvPicPr>
          <p:cNvPr id="7" name="Picture 6" descr="C:\Users\Marianne\Pictures\winter sunsets\Nieuwe map\27211136eTqhunOu.png"/>
          <p:cNvPicPr>
            <a:picLocks noChangeAspect="1" noChangeArrowheads="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a:off x="-73571" y="0"/>
            <a:ext cx="11367765" cy="6348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1641421"/>
      </p:ext>
    </p:extLst>
  </p:cSld>
  <p:clrMapOvr>
    <a:masterClrMapping/>
  </p:clrMapOvr>
  <mc:AlternateContent xmlns:mc="http://schemas.openxmlformats.org/markup-compatibility/2006" xmlns:p14="http://schemas.microsoft.com/office/powerpoint/2010/main">
    <mc:Choice Requires="p14">
      <p:transition spd="slow" p14:dur="2500" advTm="28000">
        <p:checker/>
      </p:transition>
    </mc:Choice>
    <mc:Fallback xmlns="">
      <p:transition spd="slow" advTm="28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auritania, Nouadhibou, barcos hundidos oxidación en la playa Fotografía de  stock - Ala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91" y="-575766"/>
            <a:ext cx="11316854" cy="7961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11984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868296" y="936402"/>
            <a:ext cx="8429766" cy="4401205"/>
          </a:xfrm>
          <a:prstGeom prst="rect">
            <a:avLst/>
          </a:prstGeom>
        </p:spPr>
        <p:txBody>
          <a:bodyPr wrap="square">
            <a:spAutoFit/>
          </a:bodyPr>
          <a:lstStyle/>
          <a:p>
            <a:pPr algn="ctr"/>
            <a:r>
              <a:rPr lang="es-ES" sz="2800" b="1" dirty="0">
                <a:solidFill>
                  <a:srgbClr val="0000FF"/>
                </a:solidFill>
              </a:rPr>
              <a:t>Sin embargo, el mayor problema no son los navíos que se encuentran a flote o desparramados en la costa, sino los gradualmente se han ido hundiendo. Este problema llegó a representar un serio riesgo para el ecosistema de la región, por lo que hoy día varias agencias internacionales se encuentran limpiando y despejando la zona</a:t>
            </a:r>
            <a:r>
              <a:rPr lang="es-ES" sz="2800" b="1" dirty="0" smtClean="0">
                <a:solidFill>
                  <a:srgbClr val="0000FF"/>
                </a:solidFill>
              </a:rPr>
              <a:t>.</a:t>
            </a:r>
            <a:endParaRPr lang="es-ES" sz="2800" b="1" dirty="0">
              <a:solidFill>
                <a:srgbClr val="0000FF"/>
              </a:solidFill>
            </a:endParaRPr>
          </a:p>
          <a:p>
            <a:pPr algn="ctr"/>
            <a:r>
              <a:rPr lang="es-ES" sz="2800" b="1" dirty="0">
                <a:solidFill>
                  <a:srgbClr val="0000FF"/>
                </a:solidFill>
              </a:rPr>
              <a:t>En la imagen satelital a continuación puedes ver como los barcos esperando ser desarmados son anclados y amarrados en grupos de barco según su porte.</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pic>
        <p:nvPicPr>
          <p:cNvPr id="7" name="Picture 6" descr="C:\Users\Marianne\Pictures\winter sunsets\Nieuwe map\27211136eTqhunOu.png"/>
          <p:cNvPicPr>
            <a:picLocks noChangeAspect="1" noChangeArrowheads="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a:off x="-98102" y="0"/>
            <a:ext cx="11367765" cy="6348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6152344"/>
      </p:ext>
    </p:extLst>
  </p:cSld>
  <p:clrMapOvr>
    <a:masterClrMapping/>
  </p:clrMapOvr>
  <mc:AlternateContent xmlns:mc="http://schemas.openxmlformats.org/markup-compatibility/2006" xmlns:p14="http://schemas.microsoft.com/office/powerpoint/2010/main">
    <mc:Choice Requires="p14">
      <p:transition spd="slow" p14:dur="2500" advTm="30000">
        <p:checker/>
        <p:sndAc>
          <p:stSnd>
            <p:snd r:embed="rId2" name="Helmut-Zacharias-Las-hojas-verdes-del-verano.wav"/>
          </p:stSnd>
        </p:sndAc>
      </p:transition>
    </mc:Choice>
    <mc:Fallback xmlns="">
      <p:transition spd="slow" advTm="30000">
        <p:checker/>
        <p:sndAc>
          <p:stSnd>
            <p:snd r:embed="rId6" name="Helmut-Zacharias-Las-hojas-verdes-del-verano.wav"/>
          </p:stSnd>
        </p:sndAc>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otografía del cementerio y desarmadero de barcos de Maurita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6268"/>
            <a:ext cx="11421144" cy="6563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16658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esguace de buques. Cementerio de gigantes. | VA DE BARCOS"/>
          <p:cNvPicPr>
            <a:picLocks noChangeAspect="1" noChangeArrowheads="1"/>
          </p:cNvPicPr>
          <p:nvPr/>
        </p:nvPicPr>
        <p:blipFill rotWithShape="1">
          <a:blip r:embed="rId2">
            <a:extLst>
              <a:ext uri="{28A0092B-C50C-407E-A947-70E740481C1C}">
                <a14:useLocalDpi xmlns:a14="http://schemas.microsoft.com/office/drawing/2010/main" val="0"/>
              </a:ext>
            </a:extLst>
          </a:blip>
          <a:srcRect t="8213"/>
          <a:stretch/>
        </p:blipFill>
        <p:spPr bwMode="auto">
          <a:xfrm>
            <a:off x="882303" y="-20712"/>
            <a:ext cx="9505056" cy="6550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57647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 crisis de la Covid-19 convierte Turquía en un 'cementerio' de cruceros -  Nauch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482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88867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ementerios de barcos | De costa a costa | Nauta 3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7" y="0"/>
            <a:ext cx="11373024"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579646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04837" y="822772"/>
            <a:ext cx="8640960" cy="4708981"/>
          </a:xfrm>
          <a:prstGeom prst="rect">
            <a:avLst/>
          </a:prstGeom>
        </p:spPr>
        <p:txBody>
          <a:bodyPr wrap="square">
            <a:spAutoFit/>
          </a:bodyPr>
          <a:lstStyle/>
          <a:p>
            <a:pPr algn="ctr"/>
            <a:r>
              <a:rPr lang="es-ES" sz="4400" b="1" dirty="0">
                <a:solidFill>
                  <a:srgbClr val="0000FF"/>
                </a:solidFill>
              </a:rPr>
              <a:t>Desguazadores de </a:t>
            </a:r>
            <a:r>
              <a:rPr lang="es-ES" sz="4400" b="1" dirty="0" smtClean="0">
                <a:solidFill>
                  <a:srgbClr val="0000FF"/>
                </a:solidFill>
              </a:rPr>
              <a:t>barcos</a:t>
            </a:r>
          </a:p>
          <a:p>
            <a:pPr algn="ctr"/>
            <a:r>
              <a:rPr lang="es-ES" sz="3200" b="1" dirty="0">
                <a:solidFill>
                  <a:srgbClr val="0000FF"/>
                </a:solidFill>
                <a:cs typeface="Arial" pitchFamily="34" charset="0"/>
              </a:rPr>
              <a:t>U</a:t>
            </a:r>
            <a:r>
              <a:rPr lang="es-ES" sz="3200" b="1" dirty="0" smtClean="0">
                <a:solidFill>
                  <a:srgbClr val="0000FF"/>
                </a:solidFill>
                <a:cs typeface="Arial" pitchFamily="34" charset="0"/>
              </a:rPr>
              <a:t>no </a:t>
            </a:r>
            <a:r>
              <a:rPr lang="es-ES" sz="3200" b="1" dirty="0">
                <a:solidFill>
                  <a:srgbClr val="0000FF"/>
                </a:solidFill>
                <a:cs typeface="Arial" pitchFamily="34" charset="0"/>
              </a:rPr>
              <a:t>de los oficios más peligrosos del </a:t>
            </a:r>
            <a:r>
              <a:rPr lang="es-ES" sz="3200" b="1" dirty="0" smtClean="0">
                <a:solidFill>
                  <a:srgbClr val="0000FF"/>
                </a:solidFill>
                <a:cs typeface="Arial" pitchFamily="34" charset="0"/>
              </a:rPr>
              <a:t>mundo.</a:t>
            </a:r>
            <a:endParaRPr lang="es-ES" sz="3200" b="1" dirty="0">
              <a:solidFill>
                <a:srgbClr val="0000FF"/>
              </a:solidFill>
              <a:cs typeface="Arial" pitchFamily="34" charset="0"/>
            </a:endParaRPr>
          </a:p>
          <a:p>
            <a:pPr algn="ctr"/>
            <a:r>
              <a:rPr lang="es-ES" sz="3200" b="1" dirty="0">
                <a:solidFill>
                  <a:srgbClr val="0000FF"/>
                </a:solidFill>
                <a:cs typeface="Arial" pitchFamily="34" charset="0"/>
              </a:rPr>
              <a:t>En Bangladesh, muchos hombres desesperados por un empleo realizan a diario uno de los trabajos más arriesgados del planeta para ganarse la vida. Entre toneladas de metal, óxido y pintura, son los encargados de desmantelar de arriba a abajo muchos de los barcos que han surcado los mares durante décadas.</a:t>
            </a:r>
          </a:p>
        </p:txBody>
      </p:sp>
      <p:pic>
        <p:nvPicPr>
          <p:cNvPr id="4"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pic>
        <p:nvPicPr>
          <p:cNvPr id="6" name="Picture 6" descr="C:\Users\Marianne\Pictures\winter sunsets\Nieuwe map\27211136eTqhunOu.png"/>
          <p:cNvPicPr>
            <a:picLocks noChangeAspect="1" noChangeArrowheads="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a:off x="-73571" y="0"/>
            <a:ext cx="11367765" cy="6348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4072758"/>
      </p:ext>
    </p:extLst>
  </p:cSld>
  <p:clrMapOvr>
    <a:masterClrMapping/>
  </p:clrMapOvr>
  <mc:AlternateContent xmlns:mc="http://schemas.openxmlformats.org/markup-compatibility/2006" xmlns:p14="http://schemas.microsoft.com/office/powerpoint/2010/main">
    <mc:Choice Requires="p14">
      <p:transition spd="slow" p14:dur="2500" advTm="28000">
        <p:checker/>
      </p:transition>
    </mc:Choice>
    <mc:Fallback xmlns="">
      <p:transition spd="slow" advTm="28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www.nationalgeographic.com.es/medio/2014/05/16/91i5031_1800x13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2383" y="-215726"/>
            <a:ext cx="8442685" cy="6568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882022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El Infierno En La Tierra&quot; (Puerto De Chittagong) - Not... en Tarin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1" y="-12278"/>
            <a:ext cx="11267902" cy="649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914638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nationalgeographic.com.es/medio/2014/05/16/mg_0656_1800x13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7" y="0"/>
            <a:ext cx="11473805"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66879" y="4392786"/>
            <a:ext cx="4984378" cy="1569660"/>
          </a:xfrm>
          <a:prstGeom prst="rect">
            <a:avLst/>
          </a:prstGeom>
          <a:solidFill>
            <a:srgbClr val="9966FF"/>
          </a:solidFill>
        </p:spPr>
        <p:txBody>
          <a:bodyPr wrap="square">
            <a:spAutoFit/>
          </a:bodyPr>
          <a:lstStyle/>
          <a:p>
            <a:pPr algn="ctr"/>
            <a:r>
              <a:rPr lang="es-ES" sz="2400" b="1" dirty="0">
                <a:solidFill>
                  <a:srgbClr val="0000FF"/>
                </a:solidFill>
              </a:rPr>
              <a:t>Trabajo en equipo</a:t>
            </a:r>
          </a:p>
          <a:p>
            <a:pPr algn="ctr"/>
            <a:r>
              <a:rPr lang="es-ES" b="1" dirty="0">
                <a:solidFill>
                  <a:srgbClr val="0000FF"/>
                </a:solidFill>
              </a:rPr>
              <a:t>Durante la bajamar, los desguazadores acarrean un cable de 5.000 kilos hasta un barco varado para trasladar las piezas a tierra con un cabrestante a medida que lo desmantelan.</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3809231809"/>
      </p:ext>
    </p:extLst>
  </p:cSld>
  <p:clrMapOvr>
    <a:masterClrMapping/>
  </p:clrMapOvr>
  <mc:AlternateContent xmlns:mc="http://schemas.openxmlformats.org/markup-compatibility/2006" xmlns:p14="http://schemas.microsoft.com/office/powerpoint/2010/main">
    <mc:Choice Requires="p14">
      <p:transition spd="slow" p14:dur="2500" advTm="13000">
        <p:checker/>
      </p:transition>
    </mc:Choice>
    <mc:Fallback xmlns="">
      <p:transition spd="slow" advTm="13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ál es el precio por abandonar barc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8674"/>
            <a:ext cx="11269664" cy="7085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600684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ruise Ship Shipbreaking Booming in Turkey – gCapt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430000" cy="6317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3029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hittagong, Bangladesh. Desguace de grandes barcos (21) | ArteHabit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6938"/>
            <a:ext cx="11269664" cy="6524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426003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Desguace de buques. Cementerio de gigantes. | VA DE BARCOS"/>
          <p:cNvPicPr>
            <a:picLocks noChangeAspect="1" noChangeArrowheads="1"/>
          </p:cNvPicPr>
          <p:nvPr/>
        </p:nvPicPr>
        <p:blipFill rotWithShape="1">
          <a:blip r:embed="rId2">
            <a:extLst>
              <a:ext uri="{28A0092B-C50C-407E-A947-70E740481C1C}">
                <a14:useLocalDpi xmlns:a14="http://schemas.microsoft.com/office/drawing/2010/main" val="0"/>
              </a:ext>
            </a:extLst>
          </a:blip>
          <a:srcRect t="9506"/>
          <a:stretch/>
        </p:blipFill>
        <p:spPr bwMode="auto">
          <a:xfrm>
            <a:off x="1098327" y="0"/>
            <a:ext cx="909121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09239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Pin en Violenc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5" y="-28303"/>
            <a:ext cx="11263338" cy="6513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3374"/>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Helmut-Zacharias-La-Vie-En-Rose.wav"/>
          </p:stSnd>
        </p:sndAc>
      </p:transition>
    </mc:Choice>
    <mc:Fallback xmlns="">
      <p:transition spd="slow" advTm="8000">
        <p:checker/>
        <p:sndAc>
          <p:stSnd>
            <p:snd r:embed="rId4" name="Helmut-Zacharias-La-Vie-En-Rose.wav"/>
          </p:stSnd>
        </p:sndAc>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nationalgeographic.com.es/medio/2014/05/16/geoeye_9apr2009_1800x10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25" y="-6548"/>
            <a:ext cx="11654595" cy="63438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74389" y="4823261"/>
            <a:ext cx="9710379" cy="1477328"/>
          </a:xfrm>
          <a:prstGeom prst="rect">
            <a:avLst/>
          </a:prstGeom>
          <a:solidFill>
            <a:srgbClr val="9966FF"/>
          </a:solidFill>
        </p:spPr>
        <p:txBody>
          <a:bodyPr wrap="square">
            <a:spAutoFit/>
          </a:bodyPr>
          <a:lstStyle/>
          <a:p>
            <a:pPr algn="ctr"/>
            <a:r>
              <a:rPr lang="es-ES" b="1" dirty="0" smtClean="0">
                <a:solidFill>
                  <a:srgbClr val="0000FF"/>
                </a:solidFill>
              </a:rPr>
              <a:t>Esta </a:t>
            </a:r>
            <a:r>
              <a:rPr lang="es-ES" b="1" dirty="0">
                <a:solidFill>
                  <a:srgbClr val="0000FF"/>
                </a:solidFill>
              </a:rPr>
              <a:t>imagen de satélite muestra un tramo de 1,6 kilómetros de litoral bangladesí justo al norte de Chittagong, donde se embarrancan y desmantelan barcos de todo el mundo. Se han talado 12 kilómetros de manglares para dejar sitio a las instalaciones de desguace, cada una de las cuales suele ocupar apenas el espacio suficiente para que quepa un barco grande. En esta costa hay actualmente unos 80 astilleros de desguace funcionando, y cada año aparecen más.</a:t>
            </a:r>
          </a:p>
        </p:txBody>
      </p:sp>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300214" y="5022049"/>
            <a:ext cx="1701869" cy="1298731"/>
          </a:xfrm>
          <a:prstGeom prst="rect">
            <a:avLst/>
          </a:prstGeom>
          <a:noFill/>
        </p:spPr>
      </p:pic>
    </p:spTree>
    <p:extLst>
      <p:ext uri="{BB962C8B-B14F-4D97-AF65-F5344CB8AC3E}">
        <p14:creationId xmlns:p14="http://schemas.microsoft.com/office/powerpoint/2010/main" val="2432671295"/>
      </p:ext>
    </p:extLst>
  </p:cSld>
  <p:clrMapOvr>
    <a:masterClrMapping/>
  </p:clrMapOvr>
  <mc:AlternateContent xmlns:mc="http://schemas.openxmlformats.org/markup-compatibility/2006" xmlns:p14="http://schemas.microsoft.com/office/powerpoint/2010/main">
    <mc:Choice Requires="p14">
      <p:transition spd="slow" p14:dur="2500" advTm="27000">
        <p:checker/>
        <p:sndAc>
          <p:stSnd>
            <p:snd r:embed="rId2" name="Helmut-Zacharias-Moon-River.wav"/>
          </p:stSnd>
        </p:sndAc>
      </p:transition>
    </mc:Choice>
    <mc:Fallback xmlns="">
      <p:transition spd="slow" advTm="27000">
        <p:checker/>
        <p:sndAc>
          <p:stSnd>
            <p:snd r:embed="rId5" name="Helmut-Zacharias-Moon-River.wav"/>
          </p:stSnd>
        </p:sndAc>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nationalgeographic.com.es/medio/2014/05/16/b1z1153-2_1800x13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29" y="-18802"/>
            <a:ext cx="9001000" cy="67507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999884" y="1224434"/>
            <a:ext cx="2269779" cy="4524315"/>
          </a:xfrm>
          <a:prstGeom prst="rect">
            <a:avLst/>
          </a:prstGeom>
          <a:noFill/>
        </p:spPr>
        <p:txBody>
          <a:bodyPr wrap="square">
            <a:spAutoFit/>
          </a:bodyPr>
          <a:lstStyle/>
          <a:p>
            <a:pPr algn="ctr"/>
            <a:r>
              <a:rPr lang="es-ES" sz="2400" b="1" dirty="0">
                <a:solidFill>
                  <a:srgbClr val="0000FF"/>
                </a:solidFill>
              </a:rPr>
              <a:t>Carga </a:t>
            </a:r>
            <a:r>
              <a:rPr lang="es-ES" sz="2400" b="1" dirty="0" smtClean="0">
                <a:solidFill>
                  <a:srgbClr val="0000FF"/>
                </a:solidFill>
              </a:rPr>
              <a:t>compartida</a:t>
            </a:r>
            <a:endParaRPr lang="es-ES" sz="2400" b="1" dirty="0">
              <a:solidFill>
                <a:srgbClr val="0000FF"/>
              </a:solidFill>
            </a:endParaRPr>
          </a:p>
          <a:p>
            <a:pPr algn="ctr"/>
            <a:r>
              <a:rPr lang="es-ES" sz="1600" b="1" dirty="0">
                <a:solidFill>
                  <a:srgbClr val="0000FF"/>
                </a:solidFill>
              </a:rPr>
              <a:t>El acero del casco de los barcos se extrae en planchas que pueden pesar más de media tonelada cada una. Usando la fuerza bruta y unos rodillos improvisados, los porteadores las llevan a los camiones, que las transportan a las acerías, donde sirven para fabricar varillas destinadas a la construcción.</a:t>
            </a:r>
          </a:p>
        </p:txBody>
      </p:sp>
    </p:spTree>
    <p:extLst>
      <p:ext uri="{BB962C8B-B14F-4D97-AF65-F5344CB8AC3E}">
        <p14:creationId xmlns:p14="http://schemas.microsoft.com/office/powerpoint/2010/main" val="2202820419"/>
      </p:ext>
    </p:extLst>
  </p:cSld>
  <p:clrMapOvr>
    <a:masterClrMapping/>
  </p:clrMapOvr>
  <mc:AlternateContent xmlns:mc="http://schemas.openxmlformats.org/markup-compatibility/2006" xmlns:p14="http://schemas.microsoft.com/office/powerpoint/2010/main">
    <mc:Choice Requires="p14">
      <p:transition spd="slow" p14:dur="2500" advTm="23000">
        <p:checker/>
      </p:transition>
    </mc:Choice>
    <mc:Fallback xmlns="">
      <p:transition spd="slow" advTm="23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www.nationalgeographic.com.es/medio/2014/05/16/m10000_091220_03335_1800x12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1" y="-21407"/>
            <a:ext cx="11277924" cy="640730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002983" y="4608810"/>
            <a:ext cx="3969146" cy="1292662"/>
          </a:xfrm>
          <a:prstGeom prst="rect">
            <a:avLst/>
          </a:prstGeom>
          <a:solidFill>
            <a:srgbClr val="9966FF"/>
          </a:solidFill>
        </p:spPr>
        <p:txBody>
          <a:bodyPr wrap="square">
            <a:spAutoFit/>
          </a:bodyPr>
          <a:lstStyle/>
          <a:p>
            <a:pPr algn="ctr"/>
            <a:r>
              <a:rPr lang="es-ES" sz="2400" b="1" dirty="0">
                <a:solidFill>
                  <a:srgbClr val="0000FF"/>
                </a:solidFill>
              </a:rPr>
              <a:t>Un lago de residuos</a:t>
            </a:r>
          </a:p>
          <a:p>
            <a:pPr algn="ctr"/>
            <a:r>
              <a:rPr lang="es-ES" b="1" dirty="0">
                <a:solidFill>
                  <a:srgbClr val="0000FF"/>
                </a:solidFill>
              </a:rPr>
              <a:t>Los obreros pasan el día hundidos en el fango, contaminado por metales pesados y partículas tóxicas de pintura</a:t>
            </a:r>
            <a:r>
              <a:rPr lang="es-ES" b="1" dirty="0"/>
              <a:t>.</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2368471774"/>
      </p:ext>
    </p:extLst>
  </p:cSld>
  <p:clrMapOvr>
    <a:masterClrMapping/>
  </p:clrMapOvr>
  <mc:AlternateContent xmlns:mc="http://schemas.openxmlformats.org/markup-compatibility/2006" xmlns:p14="http://schemas.microsoft.com/office/powerpoint/2010/main">
    <mc:Choice Requires="p14">
      <p:transition spd="slow" p14:dur="2500" advTm="12000">
        <p:checker/>
      </p:transition>
    </mc:Choice>
    <mc:Fallback xmlns="">
      <p:transition spd="slow" advTm="12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www.nationalgeographic.com.es/medio/2014/05/16/mg_2772_1800x13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75766"/>
            <a:ext cx="11269663" cy="691306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539310" y="3960738"/>
            <a:ext cx="2376264" cy="2123658"/>
          </a:xfrm>
          <a:prstGeom prst="rect">
            <a:avLst/>
          </a:prstGeom>
          <a:solidFill>
            <a:srgbClr val="9966FF"/>
          </a:solidFill>
        </p:spPr>
        <p:txBody>
          <a:bodyPr wrap="square">
            <a:spAutoFit/>
          </a:bodyPr>
          <a:lstStyle/>
          <a:p>
            <a:pPr algn="ctr"/>
            <a:r>
              <a:rPr lang="es-ES" sz="2400" b="1" dirty="0">
                <a:solidFill>
                  <a:srgbClr val="0000FF"/>
                </a:solidFill>
              </a:rPr>
              <a:t>Llama tóxica</a:t>
            </a:r>
          </a:p>
          <a:p>
            <a:pPr algn="ctr"/>
            <a:r>
              <a:rPr lang="es-ES" b="1" dirty="0">
                <a:solidFill>
                  <a:srgbClr val="0000FF"/>
                </a:solidFill>
              </a:rPr>
              <a:t>Unos trabajadores combaten el frío nocturno quemando una junta de tubería que probablemente contiene amianto. </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2246149763"/>
      </p:ext>
    </p:extLst>
  </p:cSld>
  <p:clrMapOvr>
    <a:masterClrMapping/>
  </p:clrMapOvr>
  <mc:AlternateContent xmlns:mc="http://schemas.openxmlformats.org/markup-compatibility/2006" xmlns:p14="http://schemas.microsoft.com/office/powerpoint/2010/main">
    <mc:Choice Requires="p14">
      <p:transition spd="slow" p14:dur="2500" advTm="12000">
        <p:checker/>
      </p:transition>
    </mc:Choice>
    <mc:Fallback xmlns="">
      <p:transition spd="slow" advTm="12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www.nationalgeographic.com.es/medio/2014/05/16/b1z3212_1800x13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252"/>
            <a:ext cx="8487403" cy="636555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659167" y="800033"/>
            <a:ext cx="2383384" cy="4955203"/>
          </a:xfrm>
          <a:prstGeom prst="rect">
            <a:avLst/>
          </a:prstGeom>
        </p:spPr>
        <p:txBody>
          <a:bodyPr wrap="square">
            <a:spAutoFit/>
          </a:bodyPr>
          <a:lstStyle/>
          <a:p>
            <a:pPr algn="ctr"/>
            <a:r>
              <a:rPr lang="es-ES" sz="3200" dirty="0">
                <a:solidFill>
                  <a:srgbClr val="0000FF"/>
                </a:solidFill>
              </a:rPr>
              <a:t>"</a:t>
            </a:r>
            <a:r>
              <a:rPr lang="es-ES" sz="3200" b="1" dirty="0" smtClean="0">
                <a:solidFill>
                  <a:srgbClr val="0000FF"/>
                </a:solidFill>
              </a:rPr>
              <a:t>Échame una </a:t>
            </a:r>
            <a:r>
              <a:rPr lang="es-ES" sz="3200" b="1" dirty="0">
                <a:solidFill>
                  <a:srgbClr val="0000FF"/>
                </a:solidFill>
              </a:rPr>
              <a:t>mano"</a:t>
            </a:r>
          </a:p>
          <a:p>
            <a:pPr algn="ctr"/>
            <a:r>
              <a:rPr lang="es-ES" b="1" dirty="0">
                <a:solidFill>
                  <a:srgbClr val="0000FF"/>
                </a:solidFill>
              </a:rPr>
              <a:t>Provistos de sopletes oxiacetilénicos y ayudados por sus asistentes, los cortadores desmontan primero el equipamiento del barco y después trocean las sucesivas cubiertas. El desguace completo puede llevar de tres a seis meses, dependiendo del tamaño del buque.</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5105870"/>
            <a:ext cx="1701869" cy="1298731"/>
          </a:xfrm>
          <a:prstGeom prst="rect">
            <a:avLst/>
          </a:prstGeom>
          <a:noFill/>
        </p:spPr>
      </p:pic>
    </p:spTree>
    <p:extLst>
      <p:ext uri="{BB962C8B-B14F-4D97-AF65-F5344CB8AC3E}">
        <p14:creationId xmlns:p14="http://schemas.microsoft.com/office/powerpoint/2010/main" val="632958312"/>
      </p:ext>
    </p:extLst>
  </p:cSld>
  <p:clrMapOvr>
    <a:masterClrMapping/>
  </p:clrMapOvr>
  <mc:AlternateContent xmlns:mc="http://schemas.openxmlformats.org/markup-compatibility/2006" xmlns:p14="http://schemas.microsoft.com/office/powerpoint/2010/main">
    <mc:Choice Requires="p14">
      <p:transition spd="slow" p14:dur="2500" advTm="28000">
        <p:checker/>
      </p:transition>
    </mc:Choice>
    <mc:Fallback xmlns="">
      <p:transition spd="slow" advTm="28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Alang, así es el mayor cementerio de barcos cruceros - #1T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269663" cy="6339185"/>
          </a:xfrm>
          <a:prstGeom prst="rect">
            <a:avLst/>
          </a:prstGeom>
          <a:noFill/>
          <a:extLst>
            <a:ext uri="{909E8E84-426E-40DD-AFC4-6F175D3DCCD1}">
              <a14:hiddenFill xmlns:a14="http://schemas.microsoft.com/office/drawing/2010/main">
                <a:solidFill>
                  <a:srgbClr val="FFFFFF"/>
                </a:solidFill>
              </a14:hiddenFill>
            </a:ext>
          </a:extLst>
        </p:spPr>
      </p:pic>
      <p:sp>
        <p:nvSpPr>
          <p:cNvPr id="9" name="Gelijkbenige driehoek 8"/>
          <p:cNvSpPr/>
          <p:nvPr/>
        </p:nvSpPr>
        <p:spPr>
          <a:xfrm>
            <a:off x="-11188" y="3168650"/>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2" y="35166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51668" y="35167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val="128356840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3250"/>
                                  </p:stCondLst>
                                  <p:childTnLst>
                                    <p:set>
                                      <p:cBhvr>
                                        <p:cTn id="34" dur="1" fill="hold">
                                          <p:stCondLst>
                                            <p:cond delay="0"/>
                                          </p:stCondLst>
                                        </p:cTn>
                                        <p:tgtEl>
                                          <p:spTgt spid="39938"/>
                                        </p:tgtEl>
                                        <p:attrNameLst>
                                          <p:attrName>style.visibility</p:attrName>
                                        </p:attrNameLst>
                                      </p:cBhvr>
                                      <p:to>
                                        <p:strVal val="visible"/>
                                      </p:to>
                                    </p:set>
                                    <p:anim calcmode="lin" valueType="num">
                                      <p:cBhvr>
                                        <p:cTn id="35" dur="1750" fill="hold"/>
                                        <p:tgtEl>
                                          <p:spTgt spid="39938"/>
                                        </p:tgtEl>
                                        <p:attrNameLst>
                                          <p:attrName>ppt_w</p:attrName>
                                        </p:attrNameLst>
                                      </p:cBhvr>
                                      <p:tavLst>
                                        <p:tav tm="0">
                                          <p:val>
                                            <p:fltVal val="0"/>
                                          </p:val>
                                        </p:tav>
                                        <p:tav tm="100000">
                                          <p:val>
                                            <p:strVal val="#ppt_w"/>
                                          </p:val>
                                        </p:tav>
                                      </p:tavLst>
                                    </p:anim>
                                    <p:anim calcmode="lin" valueType="num">
                                      <p:cBhvr>
                                        <p:cTn id="36" dur="1750" fill="hold"/>
                                        <p:tgtEl>
                                          <p:spTgt spid="39938"/>
                                        </p:tgtEl>
                                        <p:attrNameLst>
                                          <p:attrName>ppt_h</p:attrName>
                                        </p:attrNameLst>
                                      </p:cBhvr>
                                      <p:tavLst>
                                        <p:tav tm="0">
                                          <p:val>
                                            <p:fltVal val="0"/>
                                          </p:val>
                                        </p:tav>
                                        <p:tav tm="100000">
                                          <p:val>
                                            <p:strVal val="#ppt_h"/>
                                          </p:val>
                                        </p:tav>
                                      </p:tavLst>
                                    </p:anim>
                                    <p:animEffect transition="in" filter="fade">
                                      <p:cBhvr>
                                        <p:cTn id="37" dur="1750"/>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www.nationalgeographic.com.es/medio/2014/05/16/mg_2321_1800x13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1" y="0"/>
            <a:ext cx="11267952" cy="635203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5180" y="1080418"/>
            <a:ext cx="2484438" cy="4832092"/>
          </a:xfrm>
          <a:prstGeom prst="rect">
            <a:avLst/>
          </a:prstGeom>
          <a:solidFill>
            <a:srgbClr val="9966FF"/>
          </a:solidFill>
        </p:spPr>
        <p:txBody>
          <a:bodyPr wrap="square">
            <a:spAutoFit/>
          </a:bodyPr>
          <a:lstStyle/>
          <a:p>
            <a:pPr algn="ctr"/>
            <a:r>
              <a:rPr lang="es-ES" sz="2800" b="1" dirty="0">
                <a:solidFill>
                  <a:srgbClr val="0000FF"/>
                </a:solidFill>
              </a:rPr>
              <a:t>La caída de </a:t>
            </a:r>
            <a:endParaRPr lang="es-ES" sz="2800" b="1" dirty="0" smtClean="0">
              <a:solidFill>
                <a:srgbClr val="0000FF"/>
              </a:solidFill>
            </a:endParaRPr>
          </a:p>
          <a:p>
            <a:pPr algn="ctr"/>
            <a:r>
              <a:rPr lang="es-ES" sz="2800" b="1" dirty="0" smtClean="0">
                <a:solidFill>
                  <a:srgbClr val="0000FF"/>
                </a:solidFill>
              </a:rPr>
              <a:t>un </a:t>
            </a:r>
            <a:r>
              <a:rPr lang="es-ES" sz="2800" b="1" dirty="0">
                <a:solidFill>
                  <a:srgbClr val="0000FF"/>
                </a:solidFill>
              </a:rPr>
              <a:t>gigante</a:t>
            </a:r>
          </a:p>
          <a:p>
            <a:pPr algn="ctr"/>
            <a:r>
              <a:rPr lang="es-ES" b="1" dirty="0">
                <a:solidFill>
                  <a:srgbClr val="0000FF"/>
                </a:solidFill>
              </a:rPr>
              <a:t>Después de que los trabajadores pasaran varios días cortando las cubiertas del Leona I, una voluminosa sección del buque se desprende de repente y levanta una nube de astillas de acero. Construido en Split, Croacia, el carguero navegó durante 30 años, más o menos la media de vida de estos barcos.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9567794" y="4850708"/>
            <a:ext cx="1701869" cy="1298731"/>
          </a:xfrm>
          <a:prstGeom prst="rect">
            <a:avLst/>
          </a:prstGeom>
          <a:noFill/>
        </p:spPr>
      </p:pic>
    </p:spTree>
    <p:extLst>
      <p:ext uri="{BB962C8B-B14F-4D97-AF65-F5344CB8AC3E}">
        <p14:creationId xmlns:p14="http://schemas.microsoft.com/office/powerpoint/2010/main" val="797577734"/>
      </p:ext>
    </p:extLst>
  </p:cSld>
  <p:clrMapOvr>
    <a:masterClrMapping/>
  </p:clrMapOvr>
  <mc:AlternateContent xmlns:mc="http://schemas.openxmlformats.org/markup-compatibility/2006" xmlns:p14="http://schemas.microsoft.com/office/powerpoint/2010/main">
    <mc:Choice Requires="p14">
      <p:transition spd="slow" p14:dur="2500" advTm="24000">
        <p:checker/>
      </p:transition>
    </mc:Choice>
    <mc:Fallback xmlns="">
      <p:transition spd="slow" advTm="24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Sur de Asia destaca como región con más buques desechados en sus playas -  PortalPortuar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41" y="-143718"/>
            <a:ext cx="11252622" cy="6681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30229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impresionante video (desguaces barco) - La Taberna del Puer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1169" y="-54308"/>
            <a:ext cx="5458494" cy="32281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Trabajo infantil y desguace de barcos en Bangladesh – Otralectur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54308"/>
            <a:ext cx="5634832" cy="322818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jecutivo decretó exoneraciones tributarias a firmas interesadas en remover  buques abandonados en Montevideo - Presidencia de la Repúblic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312666"/>
            <a:ext cx="5634831" cy="302463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El cementerio de Chittagong | Diario de Aviso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11169" y="3312666"/>
            <a:ext cx="5458494" cy="3107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094320"/>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Helmut-Zacharias-La-Vie-En-Rose.wav"/>
          </p:stSnd>
        </p:sndAc>
      </p:transition>
    </mc:Choice>
    <mc:Fallback xmlns="">
      <p:transition spd="slow" advTm="8000">
        <p:checker/>
        <p:sndAc>
          <p:stSnd>
            <p:snd r:embed="rId7" name="Helmut-Zacharias-La-Vie-En-Rose.wav"/>
          </p:stSnd>
        </p:sndAc>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El cementerio de Chittagong | Diario de Avis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6764"/>
            <a:ext cx="11269664" cy="6447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00168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El puerto de Chittagong: El infierno en la tierra - YouTube"/>
          <p:cNvPicPr>
            <a:picLocks noChangeAspect="1" noChangeArrowheads="1"/>
          </p:cNvPicPr>
          <p:nvPr/>
        </p:nvPicPr>
        <p:blipFill rotWithShape="1">
          <a:blip r:embed="rId2">
            <a:extLst>
              <a:ext uri="{28A0092B-C50C-407E-A947-70E740481C1C}">
                <a14:useLocalDpi xmlns:a14="http://schemas.microsoft.com/office/drawing/2010/main" val="0"/>
              </a:ext>
            </a:extLst>
          </a:blip>
          <a:srcRect l="5669" r="4330"/>
          <a:stretch/>
        </p:blipFill>
        <p:spPr bwMode="auto">
          <a:xfrm>
            <a:off x="-1" y="-215726"/>
            <a:ext cx="11269663"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65479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El increíble cementerio de barcos de Mauritania - PlaussDigi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295" y="0"/>
            <a:ext cx="9711630" cy="6465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2084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Un cementerio de embarcaciones perturba en el puerto de Montevideo | El  Comerc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47" y="0"/>
            <a:ext cx="11301810"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55272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La ANP cedió predio en Puntas de Sayago para desguace de 25 barcos  abandonados - Información - 17/02/2020 - EL PAÍS Urugu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91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69843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La Costa de los Esqueletos, el mayor cementerio de barcos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7" y="0"/>
            <a:ext cx="11963400"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81960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nationalgeographic.com.es/medio/2014/05/16/mg_7351_1800x12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072"/>
            <a:ext cx="11269663" cy="663810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723608" y="3659644"/>
            <a:ext cx="3321074" cy="2677656"/>
          </a:xfrm>
          <a:prstGeom prst="rect">
            <a:avLst/>
          </a:prstGeom>
          <a:solidFill>
            <a:srgbClr val="9966FF"/>
          </a:solidFill>
        </p:spPr>
        <p:txBody>
          <a:bodyPr wrap="square">
            <a:spAutoFit/>
          </a:bodyPr>
          <a:lstStyle/>
          <a:p>
            <a:pPr algn="ctr"/>
            <a:r>
              <a:rPr lang="es-ES" sz="2400" b="1" dirty="0">
                <a:solidFill>
                  <a:srgbClr val="0000FF"/>
                </a:solidFill>
              </a:rPr>
              <a:t>El último adiós</a:t>
            </a:r>
          </a:p>
          <a:p>
            <a:pPr algn="ctr"/>
            <a:r>
              <a:rPr lang="es-ES" sz="1600" b="1" dirty="0">
                <a:solidFill>
                  <a:srgbClr val="0000FF"/>
                </a:solidFill>
              </a:rPr>
              <a:t>Unas 300 personas de </a:t>
            </a:r>
            <a:r>
              <a:rPr lang="es-ES" sz="1600" b="1" dirty="0" err="1">
                <a:solidFill>
                  <a:srgbClr val="0000FF"/>
                </a:solidFill>
              </a:rPr>
              <a:t>Dhunot</a:t>
            </a:r>
            <a:r>
              <a:rPr lang="es-ES" sz="1600" b="1" dirty="0">
                <a:solidFill>
                  <a:srgbClr val="0000FF"/>
                </a:solidFill>
              </a:rPr>
              <a:t>, una aldea al pie del Himalaya, asisten al funeral de Rana </a:t>
            </a:r>
            <a:r>
              <a:rPr lang="es-ES" sz="1600" b="1" dirty="0" err="1">
                <a:solidFill>
                  <a:srgbClr val="0000FF"/>
                </a:solidFill>
              </a:rPr>
              <a:t>Babu</a:t>
            </a:r>
            <a:r>
              <a:rPr lang="es-ES" sz="1600" b="1" dirty="0">
                <a:solidFill>
                  <a:srgbClr val="0000FF"/>
                </a:solidFill>
              </a:rPr>
              <a:t>, un </a:t>
            </a:r>
            <a:r>
              <a:rPr lang="es-ES" sz="1600" b="1" dirty="0" err="1">
                <a:solidFill>
                  <a:srgbClr val="0000FF"/>
                </a:solidFill>
              </a:rPr>
              <a:t>desguazador</a:t>
            </a:r>
            <a:r>
              <a:rPr lang="es-ES" sz="1600" b="1" dirty="0">
                <a:solidFill>
                  <a:srgbClr val="0000FF"/>
                </a:solidFill>
              </a:rPr>
              <a:t> de barcos de 22 años que murió por la explosión producida cuando un soplete topó con una bolsa de gas. «¿Por qué siguen pasando estas cosas?», se lamentaba uno de los asistentes.</a:t>
            </a:r>
          </a:p>
        </p:txBody>
      </p:sp>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3378781951"/>
      </p:ext>
    </p:extLst>
  </p:cSld>
  <p:clrMapOvr>
    <a:masterClrMapping/>
  </p:clrMapOvr>
  <mc:AlternateContent xmlns:mc="http://schemas.openxmlformats.org/markup-compatibility/2006" xmlns:p14="http://schemas.microsoft.com/office/powerpoint/2010/main">
    <mc:Choice Requires="p14">
      <p:transition spd="slow" p14:dur="2500" advTm="26000">
        <p:checker/>
        <p:sndAc>
          <p:stSnd>
            <p:snd r:embed="rId2" name="Helmut-Zacharias-Candilejas.wav"/>
          </p:stSnd>
        </p:sndAc>
      </p:transition>
    </mc:Choice>
    <mc:Fallback xmlns="">
      <p:transition spd="slow" advTm="26000">
        <p:checker/>
        <p:sndAc>
          <p:stSnd>
            <p:snd r:embed="rId5" name="Helmut-Zacharias-Candilejas.wav"/>
          </p:stSnd>
        </p:sndAc>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desguace de barcos banglade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4549"/>
            <a:ext cx="11269663" cy="635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1193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Resultado de imagen de desguace de barcos banglade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269663" cy="6517395"/>
          </a:xfrm>
          <a:prstGeom prst="rect">
            <a:avLst/>
          </a:prstGeom>
          <a:noFill/>
          <a:extLst>
            <a:ext uri="{909E8E84-426E-40DD-AFC4-6F175D3DCCD1}">
              <a14:hiddenFill xmlns:a14="http://schemas.microsoft.com/office/drawing/2010/main">
                <a:solidFill>
                  <a:srgbClr val="FFFFFF"/>
                </a:solidFill>
              </a14:hiddenFill>
            </a:ext>
          </a:extLst>
        </p:spPr>
      </p:pic>
      <p:sp>
        <p:nvSpPr>
          <p:cNvPr id="10" name="Gelijkbenige driehoek 9"/>
          <p:cNvSpPr/>
          <p:nvPr/>
        </p:nvSpPr>
        <p:spPr>
          <a:xfrm>
            <a:off x="-868" y="3194848"/>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16200000">
            <a:off x="5264163" y="377866"/>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4" name="Gelijkbenige driehoek 13"/>
          <p:cNvSpPr/>
          <p:nvPr/>
        </p:nvSpPr>
        <p:spPr>
          <a:xfrm rot="5400000" flipH="1">
            <a:off x="-351668" y="35167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val="197452907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2"/>
                                        </p:tgtEl>
                                        <p:attrNameLst>
                                          <p:attrName>ppt_x</p:attrName>
                                        </p:attrNameLst>
                                      </p:cBhvr>
                                      <p:tavLst>
                                        <p:tav tm="0">
                                          <p:val>
                                            <p:strVal val="ppt_x"/>
                                          </p:val>
                                        </p:tav>
                                        <p:tav tm="100000">
                                          <p:val>
                                            <p:strVal val="ppt_x"/>
                                          </p:val>
                                        </p:tav>
                                      </p:tavLst>
                                    </p:anim>
                                    <p:anim calcmode="lin" valueType="num">
                                      <p:cBhvr additive="base">
                                        <p:cTn id="7" dur="8000"/>
                                        <p:tgtEl>
                                          <p:spTgt spid="12"/>
                                        </p:tgtEl>
                                        <p:attrNameLst>
                                          <p:attrName>ppt_y</p:attrName>
                                        </p:attrNameLst>
                                      </p:cBhvr>
                                      <p:tavLst>
                                        <p:tav tm="0">
                                          <p:val>
                                            <p:strVal val="ppt_y"/>
                                          </p:val>
                                        </p:tav>
                                        <p:tav tm="100000">
                                          <p:val>
                                            <p:strVal val="1+ppt_h/2"/>
                                          </p:val>
                                        </p:tav>
                                      </p:tavLst>
                                    </p:anim>
                                    <p:set>
                                      <p:cBhvr>
                                        <p:cTn id="8" dur="1" fill="hold">
                                          <p:stCondLst>
                                            <p:cond delay="7999"/>
                                          </p:stCondLst>
                                        </p:cTn>
                                        <p:tgtEl>
                                          <p:spTgt spid="12"/>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2"/>
                                        </p:tgtEl>
                                      </p:cBhvr>
                                    </p:animEffect>
                                    <p:set>
                                      <p:cBhvr>
                                        <p:cTn id="11" dur="1" fill="hold">
                                          <p:stCondLst>
                                            <p:cond delay="7999"/>
                                          </p:stCondLst>
                                        </p:cTn>
                                        <p:tgtEl>
                                          <p:spTgt spid="12"/>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10"/>
                                        </p:tgtEl>
                                        <p:attrNameLst>
                                          <p:attrName>ppt_x</p:attrName>
                                        </p:attrNameLst>
                                      </p:cBhvr>
                                      <p:tavLst>
                                        <p:tav tm="0">
                                          <p:val>
                                            <p:strVal val="ppt_x"/>
                                          </p:val>
                                        </p:tav>
                                        <p:tav tm="100000">
                                          <p:val>
                                            <p:strVal val="ppt_x"/>
                                          </p:val>
                                        </p:tav>
                                      </p:tavLst>
                                    </p:anim>
                                    <p:anim calcmode="lin" valueType="num">
                                      <p:cBhvr additive="base">
                                        <p:cTn id="14" dur="8000"/>
                                        <p:tgtEl>
                                          <p:spTgt spid="10"/>
                                        </p:tgtEl>
                                        <p:attrNameLst>
                                          <p:attrName>ppt_y</p:attrName>
                                        </p:attrNameLst>
                                      </p:cBhvr>
                                      <p:tavLst>
                                        <p:tav tm="0">
                                          <p:val>
                                            <p:strVal val="ppt_y"/>
                                          </p:val>
                                        </p:tav>
                                        <p:tav tm="100000">
                                          <p:val>
                                            <p:strVal val="0-ppt_h/2"/>
                                          </p:val>
                                        </p:tav>
                                      </p:tavLst>
                                    </p:anim>
                                    <p:set>
                                      <p:cBhvr>
                                        <p:cTn id="15" dur="1" fill="hold">
                                          <p:stCondLst>
                                            <p:cond delay="7999"/>
                                          </p:stCondLst>
                                        </p:cTn>
                                        <p:tgtEl>
                                          <p:spTgt spid="10"/>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10"/>
                                        </p:tgtEl>
                                      </p:cBhvr>
                                    </p:animEffect>
                                    <p:set>
                                      <p:cBhvr>
                                        <p:cTn id="18" dur="1" fill="hold">
                                          <p:stCondLst>
                                            <p:cond delay="7999"/>
                                          </p:stCondLst>
                                        </p:cTn>
                                        <p:tgtEl>
                                          <p:spTgt spid="10"/>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3"/>
                                        </p:tgtEl>
                                        <p:attrNameLst>
                                          <p:attrName>ppt_x</p:attrName>
                                        </p:attrNameLst>
                                      </p:cBhvr>
                                      <p:tavLst>
                                        <p:tav tm="0">
                                          <p:val>
                                            <p:strVal val="ppt_x"/>
                                          </p:val>
                                        </p:tav>
                                        <p:tav tm="100000">
                                          <p:val>
                                            <p:strVal val="0-ppt_w/2"/>
                                          </p:val>
                                        </p:tav>
                                      </p:tavLst>
                                    </p:anim>
                                    <p:anim calcmode="lin" valueType="num">
                                      <p:cBhvr additive="base">
                                        <p:cTn id="21" dur="8000"/>
                                        <p:tgtEl>
                                          <p:spTgt spid="13"/>
                                        </p:tgtEl>
                                        <p:attrNameLst>
                                          <p:attrName>ppt_y</p:attrName>
                                        </p:attrNameLst>
                                      </p:cBhvr>
                                      <p:tavLst>
                                        <p:tav tm="0">
                                          <p:val>
                                            <p:strVal val="ppt_y"/>
                                          </p:val>
                                        </p:tav>
                                        <p:tav tm="100000">
                                          <p:val>
                                            <p:strVal val="ppt_y"/>
                                          </p:val>
                                        </p:tav>
                                      </p:tavLst>
                                    </p:anim>
                                    <p:set>
                                      <p:cBhvr>
                                        <p:cTn id="22" dur="1" fill="hold">
                                          <p:stCondLst>
                                            <p:cond delay="7999"/>
                                          </p:stCondLst>
                                        </p:cTn>
                                        <p:tgtEl>
                                          <p:spTgt spid="13"/>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3"/>
                                        </p:tgtEl>
                                      </p:cBhvr>
                                    </p:animEffect>
                                    <p:set>
                                      <p:cBhvr>
                                        <p:cTn id="25" dur="1" fill="hold">
                                          <p:stCondLst>
                                            <p:cond delay="7999"/>
                                          </p:stCondLst>
                                        </p:cTn>
                                        <p:tgtEl>
                                          <p:spTgt spid="13"/>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4"/>
                                        </p:tgtEl>
                                        <p:attrNameLst>
                                          <p:attrName>ppt_x</p:attrName>
                                        </p:attrNameLst>
                                      </p:cBhvr>
                                      <p:tavLst>
                                        <p:tav tm="0">
                                          <p:val>
                                            <p:strVal val="ppt_x"/>
                                          </p:val>
                                        </p:tav>
                                        <p:tav tm="100000">
                                          <p:val>
                                            <p:strVal val="1+ppt_w/2"/>
                                          </p:val>
                                        </p:tav>
                                      </p:tavLst>
                                    </p:anim>
                                    <p:anim calcmode="lin" valueType="num">
                                      <p:cBhvr additive="base">
                                        <p:cTn id="28" dur="8000"/>
                                        <p:tgtEl>
                                          <p:spTgt spid="14"/>
                                        </p:tgtEl>
                                        <p:attrNameLst>
                                          <p:attrName>ppt_y</p:attrName>
                                        </p:attrNameLst>
                                      </p:cBhvr>
                                      <p:tavLst>
                                        <p:tav tm="0">
                                          <p:val>
                                            <p:strVal val="ppt_y"/>
                                          </p:val>
                                        </p:tav>
                                        <p:tav tm="100000">
                                          <p:val>
                                            <p:strVal val="ppt_y"/>
                                          </p:val>
                                        </p:tav>
                                      </p:tavLst>
                                    </p:anim>
                                    <p:set>
                                      <p:cBhvr>
                                        <p:cTn id="29" dur="1" fill="hold">
                                          <p:stCondLst>
                                            <p:cond delay="7999"/>
                                          </p:stCondLst>
                                        </p:cTn>
                                        <p:tgtEl>
                                          <p:spTgt spid="14"/>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4"/>
                                        </p:tgtEl>
                                      </p:cBhvr>
                                    </p:animEffect>
                                    <p:set>
                                      <p:cBhvr>
                                        <p:cTn id="32" dur="1" fill="hold">
                                          <p:stCondLst>
                                            <p:cond delay="7999"/>
                                          </p:stCondLst>
                                        </p:cTn>
                                        <p:tgtEl>
                                          <p:spTgt spid="14"/>
                                        </p:tgtEl>
                                        <p:attrNameLst>
                                          <p:attrName>style.visibility</p:attrName>
                                        </p:attrNameLst>
                                      </p:cBhvr>
                                      <p:to>
                                        <p:strVal val="hidden"/>
                                      </p:to>
                                    </p:set>
                                  </p:childTnLst>
                                </p:cTn>
                              </p:par>
                              <p:par>
                                <p:cTn id="33" presetID="53" presetClass="entr" presetSubtype="16" fill="hold" nodeType="withEffect">
                                  <p:stCondLst>
                                    <p:cond delay="200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animEffect transition="in" filter="fade">
                                      <p:cBhvr>
                                        <p:cTn id="3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desguace de barcos banglade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31750"/>
            <a:ext cx="11269663" cy="6769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878920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de desguace de barcos banglade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22609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desguace de barcos banglade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538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443040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desguace de barcos banglade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5726"/>
            <a:ext cx="11269663" cy="6862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17541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1313291" cy="6337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58387"/>
            <a:ext cx="11313294" cy="6495687"/>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125758" y="3125770"/>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8058122" y="3125770"/>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0629" y="5049981"/>
            <a:ext cx="742625" cy="632541"/>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80810" y="986181"/>
            <a:ext cx="4400638" cy="2907875"/>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56838" y="986181"/>
            <a:ext cx="4311408"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25 de febrero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10:51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62870" y="4815322"/>
            <a:ext cx="2475819" cy="863144"/>
          </a:xfrm>
          <a:prstGeom prst="rect">
            <a:avLst/>
          </a:prstGeom>
          <a:noFill/>
        </p:spPr>
      </p:pic>
    </p:spTree>
    <p:extLst>
      <p:ext uri="{BB962C8B-B14F-4D97-AF65-F5344CB8AC3E}">
        <p14:creationId xmlns:p14="http://schemas.microsoft.com/office/powerpoint/2010/main" val="3468993579"/>
      </p:ext>
    </p:extLst>
  </p:cSld>
  <p:clrMapOvr>
    <a:masterClrMapping/>
  </p:clrMapOvr>
  <mc:AlternateContent xmlns:mc="http://schemas.openxmlformats.org/markup-compatibility/2006" xmlns:p14="http://schemas.microsoft.com/office/powerpoint/2010/main">
    <mc:Choice Requires="p14">
      <p:transition spd="slow" p14:dur="2500" advTm="14000">
        <p:checker/>
      </p:transition>
    </mc:Choice>
    <mc:Fallback xmlns="">
      <p:transition spd="slow" advTm="1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2250"/>
                                  </p:stCondLst>
                                  <p:childTnLst>
                                    <p:animEffect transition="out" filter="wheel(1)">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8"/>
            <a:ext cx="11269663"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760" y="0"/>
            <a:ext cx="601048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12696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08708" y="4365697"/>
            <a:ext cx="328698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9625" y="3872794"/>
            <a:ext cx="2911330"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7434" y="4506524"/>
            <a:ext cx="1502622"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746163"/>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239065"/>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731967"/>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224868"/>
            <a:ext cx="657397" cy="492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MAYOR CEMENTERIO DE BARCOS DEL PLANE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MAYOR CEMENTERIO DE BARCOS DEL PLANETA</Template>
  <TotalTime>5</TotalTime>
  <Words>813</Words>
  <Application>Microsoft Office PowerPoint</Application>
  <PresentationFormat>Personalizado</PresentationFormat>
  <Paragraphs>38</Paragraphs>
  <Slides>49</Slides>
  <Notes>0</Notes>
  <HiddenSlides>0</HiddenSlides>
  <MMClips>0</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EL MAYOR CEMENTERIO DE BARCOS DEL PLANETA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2021-02-25T09:51:01Z</dcterms:created>
  <dcterms:modified xsi:type="dcterms:W3CDTF">2021-02-25T09:56:21Z</dcterms:modified>
</cp:coreProperties>
</file>