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OYgtK10pyYkEj2jx419ACg==" hashData="WfBhd0Fcdt8X7jkrCyIgL5ptZR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6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FB30584F-9920-409D-9E8A-D198AAFF35BB}" type="datetimeFigureOut">
              <a:rPr lang="es-ES"/>
              <a:pPr>
                <a:defRPr/>
              </a:pPr>
              <a:t>28/04/2012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F4B5C23-9D7F-4456-AB82-64FD4B4A48D7}"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97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0253837-99F1-4543-9A7A-7E5EA9E9A24A}" type="slidenum">
              <a:rPr lang="es-ES"/>
              <a:pPr fontAlgn="base">
                <a:spcBef>
                  <a:spcPct val="0"/>
                </a:spcBef>
                <a:spcAft>
                  <a:spcPct val="0"/>
                </a:spcAft>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78D11CC6-50DB-4866-A70F-10C0935E833A}" type="datetimeFigureOut">
              <a:rPr lang="es-ES"/>
              <a:pPr>
                <a:defRPr/>
              </a:pPr>
              <a:t>28/04/2012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F571632-C757-4301-98D9-F262DBFFBAEC}" type="slidenum">
              <a:rPr lang="es-ES"/>
              <a:pPr>
                <a:defRPr/>
              </a:pPr>
              <a:t>‹Nº›</a:t>
            </a:fld>
            <a:endParaRPr lang="es-ES"/>
          </a:p>
        </p:txBody>
      </p:sp>
    </p:spTree>
  </p:cSld>
  <p:clrMapOvr>
    <a:masterClrMapping/>
  </p:clrMapOvr>
  <p:transition spd="med">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5F705B1-0EDA-4037-AA96-1F2BFF873B4D}" type="datetimeFigureOut">
              <a:rPr lang="es-ES"/>
              <a:pPr>
                <a:defRPr/>
              </a:pPr>
              <a:t>28/04/2012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2F7A2D5-10D8-4B76-BA51-3F2D1ED52186}" type="slidenum">
              <a:rPr lang="es-ES"/>
              <a:pPr>
                <a:defRPr/>
              </a:pPr>
              <a:t>‹Nº›</a:t>
            </a:fld>
            <a:endParaRPr lang="es-ES"/>
          </a:p>
        </p:txBody>
      </p:sp>
    </p:spTree>
  </p:cSld>
  <p:clrMapOvr>
    <a:masterClrMapping/>
  </p:clrMapOvr>
  <p:transition spd="med">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F95CEC1-1A5A-4F6E-AE5F-409821A5D0D5}" type="datetimeFigureOut">
              <a:rPr lang="es-ES"/>
              <a:pPr>
                <a:defRPr/>
              </a:pPr>
              <a:t>28/04/2012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79FC274-D854-4A51-BC8F-9A9C0D64E3EC}" type="slidenum">
              <a:rPr lang="es-ES"/>
              <a:pPr>
                <a:defRPr/>
              </a:pPr>
              <a:t>‹Nº›</a:t>
            </a:fld>
            <a:endParaRPr lang="es-ES"/>
          </a:p>
        </p:txBody>
      </p:sp>
    </p:spTree>
  </p:cSld>
  <p:clrMapOvr>
    <a:masterClrMapping/>
  </p:clrMapOvr>
  <p:transition spd="med">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7D0B315-031E-4D49-B3C6-6D54BAF169AE}" type="datetimeFigureOut">
              <a:rPr lang="es-ES"/>
              <a:pPr>
                <a:defRPr/>
              </a:pPr>
              <a:t>28/04/2012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E988051-4DD3-4BEC-8DC3-DEC60C9D2F72}" type="slidenum">
              <a:rPr lang="es-ES"/>
              <a:pPr>
                <a:defRPr/>
              </a:pPr>
              <a:t>‹Nº›</a:t>
            </a:fld>
            <a:endParaRPr lang="es-ES"/>
          </a:p>
        </p:txBody>
      </p:sp>
    </p:spTree>
  </p:cSld>
  <p:clrMapOvr>
    <a:masterClrMapping/>
  </p:clrMapOvr>
  <p:transition spd="med">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67F094E-408B-4FBE-8E7C-0A49D4F2F360}" type="datetimeFigureOut">
              <a:rPr lang="es-ES"/>
              <a:pPr>
                <a:defRPr/>
              </a:pPr>
              <a:t>28/04/2012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19E478F-F526-4146-831F-5F56E0F265E5}" type="slidenum">
              <a:rPr lang="es-ES"/>
              <a:pPr>
                <a:defRPr/>
              </a:pPr>
              <a:t>‹Nº›</a:t>
            </a:fld>
            <a:endParaRPr lang="es-ES"/>
          </a:p>
        </p:txBody>
      </p:sp>
    </p:spTree>
  </p:cSld>
  <p:clrMapOvr>
    <a:masterClrMapping/>
  </p:clrMapOvr>
  <p:transition spd="med">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264709C-120E-402E-A084-41657B15DE5E}" type="datetimeFigureOut">
              <a:rPr lang="es-ES"/>
              <a:pPr>
                <a:defRPr/>
              </a:pPr>
              <a:t>28/04/2012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171E7C2-02F1-4913-BED2-313CC489B38A}" type="slidenum">
              <a:rPr lang="es-ES"/>
              <a:pPr>
                <a:defRPr/>
              </a:pPr>
              <a:t>‹Nº›</a:t>
            </a:fld>
            <a:endParaRPr lang="es-ES"/>
          </a:p>
        </p:txBody>
      </p:sp>
    </p:spTree>
  </p:cSld>
  <p:clrMapOvr>
    <a:masterClrMapping/>
  </p:clrMapOvr>
  <p:transition spd="med">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98C9840D-F287-45FF-880B-F42DD5371969}" type="datetimeFigureOut">
              <a:rPr lang="es-ES"/>
              <a:pPr>
                <a:defRPr/>
              </a:pPr>
              <a:t>28/04/2012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6DFCCF1-0EF7-4273-A2C5-318E5E8C9C9E}" type="slidenum">
              <a:rPr lang="es-ES"/>
              <a:pPr>
                <a:defRPr/>
              </a:pPr>
              <a:t>‹Nº›</a:t>
            </a:fld>
            <a:endParaRPr lang="es-ES"/>
          </a:p>
        </p:txBody>
      </p:sp>
    </p:spTree>
  </p:cSld>
  <p:clrMapOvr>
    <a:masterClrMapping/>
  </p:clrMapOvr>
  <p:transition spd="med">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5787E3A-A3C9-4277-92C8-F33661CAE13E}" type="datetimeFigureOut">
              <a:rPr lang="es-ES"/>
              <a:pPr>
                <a:defRPr/>
              </a:pPr>
              <a:t>28/04/2012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535BCD22-4F49-45E7-A677-F9ACA8F5E24A}" type="slidenum">
              <a:rPr lang="es-ES"/>
              <a:pPr>
                <a:defRPr/>
              </a:pPr>
              <a:t>‹Nº›</a:t>
            </a:fld>
            <a:endParaRPr lang="es-ES"/>
          </a:p>
        </p:txBody>
      </p:sp>
    </p:spTree>
  </p:cSld>
  <p:clrMapOvr>
    <a:masterClrMapping/>
  </p:clrMapOvr>
  <p:transition spd="med">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BEF3F79-F0BA-4EC3-980A-8D1F0298EBDB}" type="datetimeFigureOut">
              <a:rPr lang="es-ES"/>
              <a:pPr>
                <a:defRPr/>
              </a:pPr>
              <a:t>28/04/2012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795A374-F75B-4E23-B426-9895C4899FC2}" type="slidenum">
              <a:rPr lang="es-ES"/>
              <a:pPr>
                <a:defRPr/>
              </a:pPr>
              <a:t>‹Nº›</a:t>
            </a:fld>
            <a:endParaRPr lang="es-ES"/>
          </a:p>
        </p:txBody>
      </p:sp>
    </p:spTree>
  </p:cSld>
  <p:clrMapOvr>
    <a:masterClrMapping/>
  </p:clrMapOvr>
  <p:transition spd="med">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EF4D5A1-B8AF-457B-A9E2-5B1104DF425F}" type="datetimeFigureOut">
              <a:rPr lang="es-ES"/>
              <a:pPr>
                <a:defRPr/>
              </a:pPr>
              <a:t>28/04/2012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F1348EA-8E11-4592-AD3C-50E2BA4FE61B}" type="slidenum">
              <a:rPr lang="es-ES"/>
              <a:pPr>
                <a:defRPr/>
              </a:pPr>
              <a:t>‹Nº›</a:t>
            </a:fld>
            <a:endParaRPr lang="es-ES"/>
          </a:p>
        </p:txBody>
      </p:sp>
    </p:spTree>
  </p:cSld>
  <p:clrMapOvr>
    <a:masterClrMapping/>
  </p:clrMapOvr>
  <p:transition spd="med">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6A30802-763C-4D5D-BEED-5BE124CA0B76}" type="datetimeFigureOut">
              <a:rPr lang="es-ES"/>
              <a:pPr>
                <a:defRPr/>
              </a:pPr>
              <a:t>28/04/2012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62C99B4-D7C6-43A1-97E6-29919C38037B}" type="slidenum">
              <a:rPr lang="es-ES"/>
              <a:pPr>
                <a:defRPr/>
              </a:pPr>
              <a:t>‹Nº›</a:t>
            </a:fld>
            <a:endParaRPr lang="es-ES"/>
          </a:p>
        </p:txBody>
      </p:sp>
    </p:spTree>
  </p:cSld>
  <p:clrMapOvr>
    <a:masterClrMapping/>
  </p:clrMapOvr>
  <p:transition spd="med">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6113789-BD1B-41BB-9385-DF6756B259E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2D2FF7D-C2C9-46D0-A6C2-4C90A87638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50578F-52B4-4393-8A8E-66CD8FFD00C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6C8DDE13-8819-41CA-B633-43EADD73063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034EEBD5-C1C0-4B79-A8E3-A415A0C0B5F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6321B65-756A-428C-B9C9-90483EDA4F7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FA2D5DF4-81C4-499B-A24D-8DB764065E8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7528119-FA2F-4853-9910-A2BD9A93DA99}"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707BD33A-BBB1-41DA-BA57-B430077C1011}"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0F417C60-AE91-4130-A546-C3CB615F77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B242301-59A1-466B-86C6-2A7A492B47B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82E20A81-CE51-4588-9FCF-A3DF57508259}" type="datetimeFigureOut">
              <a:rPr lang="es-ES"/>
              <a:pPr>
                <a:defRPr/>
              </a:pPr>
              <a:t>28/04/2012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2EB287D2-D7F1-4FF1-9B4E-92220C169C73}"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FFB0EBE-5F75-44C5-8EE0-42908DD6FAA2}"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3.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4.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5.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331640" y="2132856"/>
            <a:ext cx="6538073" cy="1107996"/>
          </a:xfrm>
          <a:prstGeom prst="rect">
            <a:avLst/>
          </a:prstGeom>
          <a:noFill/>
        </p:spPr>
        <p:txBody>
          <a:bodyPr wrap="none">
            <a:spAutoFit/>
          </a:bodyPr>
          <a:lstStyle/>
          <a:p>
            <a:pPr algn="ctr" fontAlgn="auto">
              <a:spcBef>
                <a:spcPts val="0"/>
              </a:spcBef>
              <a:spcAft>
                <a:spcPts val="0"/>
              </a:spcAft>
              <a:defRPr/>
            </a:pPr>
            <a:r>
              <a:rPr lang="es-ES" sz="66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mn-lt"/>
                <a:cs typeface="+mn-cs"/>
              </a:rPr>
              <a:t>Catedral de Teruel</a:t>
            </a:r>
          </a:p>
        </p:txBody>
      </p:sp>
      <p:sp>
        <p:nvSpPr>
          <p:cNvPr id="5" name="4 CuadroTexto"/>
          <p:cNvSpPr txBox="1">
            <a:spLocks noChangeArrowheads="1"/>
          </p:cNvSpPr>
          <p:nvPr/>
        </p:nvSpPr>
        <p:spPr bwMode="auto">
          <a:xfrm>
            <a:off x="6804025" y="5876925"/>
            <a:ext cx="2160588" cy="646113"/>
          </a:xfrm>
          <a:prstGeom prst="rect">
            <a:avLst/>
          </a:prstGeom>
          <a:noFill/>
          <a:ln w="9525">
            <a:noFill/>
            <a:miter lim="800000"/>
            <a:headEnd/>
            <a:tailEnd/>
          </a:ln>
        </p:spPr>
        <p:txBody>
          <a:bodyPr>
            <a:spAutoFit/>
          </a:bodyPr>
          <a:lstStyle/>
          <a:p>
            <a:r>
              <a:rPr lang="es-ES_tradnl">
                <a:latin typeface="Calibri" pitchFamily="34" charset="0"/>
              </a:rPr>
              <a:t>Fotos:  	Internet</a:t>
            </a:r>
          </a:p>
          <a:p>
            <a:r>
              <a:rPr lang="es-ES_tradnl">
                <a:latin typeface="Calibri" pitchFamily="34" charset="0"/>
              </a:rPr>
              <a:t>Textos:	Internet</a:t>
            </a:r>
            <a:endParaRPr lang="es-ES">
              <a:latin typeface="Calibri" pitchFamily="34" charset="0"/>
            </a:endParaRPr>
          </a:p>
        </p:txBody>
      </p:sp>
      <p:sp>
        <p:nvSpPr>
          <p:cNvPr id="2052" name="5 CuadroTexto"/>
          <p:cNvSpPr txBox="1">
            <a:spLocks noChangeArrowheads="1"/>
          </p:cNvSpPr>
          <p:nvPr/>
        </p:nvSpPr>
        <p:spPr bwMode="auto">
          <a:xfrm>
            <a:off x="323850" y="6237288"/>
            <a:ext cx="4203700" cy="369887"/>
          </a:xfrm>
          <a:prstGeom prst="rect">
            <a:avLst/>
          </a:prstGeom>
          <a:noFill/>
          <a:ln w="9525">
            <a:noFill/>
            <a:miter lim="800000"/>
            <a:headEnd/>
            <a:tailEnd/>
          </a:ln>
        </p:spPr>
        <p:txBody>
          <a:bodyPr wrap="none">
            <a:spAutoFit/>
          </a:bodyPr>
          <a:lstStyle/>
          <a:p>
            <a:r>
              <a:rPr lang="es-ES" b="1">
                <a:latin typeface="Calibri" pitchFamily="34" charset="0"/>
              </a:rPr>
              <a:t>Musica: </a:t>
            </a:r>
            <a:r>
              <a:rPr lang="en-US" b="1">
                <a:latin typeface="Calibri" pitchFamily="34" charset="0"/>
              </a:rPr>
              <a:t>HADYN - Credo from Nelson Mass</a:t>
            </a:r>
            <a:endParaRPr lang="es-ES" b="1">
              <a:latin typeface="Calibri" pitchFamily="34" charset="0"/>
            </a:endParaRPr>
          </a:p>
        </p:txBody>
      </p:sp>
    </p:spTree>
  </p:cSld>
  <p:clrMapOvr>
    <a:masterClrMapping/>
  </p:clrMapOvr>
  <p:transition spd="med" advTm="4976">
    <p:split/>
    <p:sndAc>
      <p:stSnd>
        <p:snd r:embed="rId3" name="1.2 HADYN - credo from nelson mass 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ppt_x</p:attrName>
                                        </p:attrNameLst>
                                      </p:cBhvr>
                                      <p:tavLst>
                                        <p:tav tm="0">
                                          <p:val>
                                            <p:strVal val="#ppt_x"/>
                                          </p:val>
                                        </p:tav>
                                        <p:tav tm="100000">
                                          <p:val>
                                            <p:strVal val="#ppt_x"/>
                                          </p:val>
                                        </p:tav>
                                      </p:tavLst>
                                    </p:anim>
                                    <p:anim calcmode="lin" valueType="num">
                                      <p:cBhvr>
                                        <p:cTn id="1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250825" y="655638"/>
            <a:ext cx="8642350" cy="5510212"/>
          </a:xfrm>
          <a:prstGeom prst="rect">
            <a:avLst/>
          </a:prstGeom>
          <a:noFill/>
          <a:ln w="9525">
            <a:noFill/>
            <a:miter lim="800000"/>
            <a:headEnd/>
            <a:tailEnd/>
          </a:ln>
        </p:spPr>
        <p:txBody>
          <a:bodyPr anchor="ctr">
            <a:spAutoFit/>
          </a:bodyPr>
          <a:lstStyle/>
          <a:p>
            <a:pPr algn="just"/>
            <a:r>
              <a:rPr lang="es-ES" sz="1600" b="1" u="sng">
                <a:solidFill>
                  <a:srgbClr val="0006F0"/>
                </a:solidFill>
                <a:latin typeface="Lucida Sans" pitchFamily="34" charset="0"/>
                <a:ea typeface="Times New Roman" pitchFamily="18" charset="0"/>
                <a:cs typeface="Segoe UI" pitchFamily="34" charset="0"/>
              </a:rPr>
              <a:t>Construcci</a:t>
            </a:r>
            <a:r>
              <a:rPr lang="es-ES" sz="1600" b="1" u="sng">
                <a:solidFill>
                  <a:srgbClr val="0006F0"/>
                </a:solidFill>
                <a:latin typeface="Calibri" pitchFamily="34" charset="0"/>
                <a:ea typeface="Times New Roman" pitchFamily="18" charset="0"/>
                <a:cs typeface="Segoe UI" pitchFamily="34" charset="0"/>
              </a:rPr>
              <a:t>ó</a:t>
            </a:r>
            <a:r>
              <a:rPr lang="es-ES" sz="1600" b="1" u="sng">
                <a:solidFill>
                  <a:srgbClr val="0006F0"/>
                </a:solidFill>
                <a:latin typeface="Lucida Sans" pitchFamily="34" charset="0"/>
                <a:ea typeface="Times New Roman" pitchFamily="18" charset="0"/>
                <a:cs typeface="Segoe UI" pitchFamily="34" charset="0"/>
              </a:rPr>
              <a:t>n </a:t>
            </a:r>
            <a:r>
              <a:rPr lang="es-ES" sz="1600" b="1" u="sng">
                <a:solidFill>
                  <a:srgbClr val="0006F0"/>
                </a:solidFill>
                <a:latin typeface="Calibri" pitchFamily="34" charset="0"/>
                <a:ea typeface="Times New Roman" pitchFamily="18" charset="0"/>
                <a:cs typeface="Segoe UI" pitchFamily="34" charset="0"/>
              </a:rPr>
              <a:t>  </a:t>
            </a:r>
            <a:r>
              <a:rPr lang="es-ES" sz="1600" b="1" u="sng">
                <a:solidFill>
                  <a:srgbClr val="0006F0"/>
                </a:solidFill>
                <a:latin typeface="Lucida Sans" pitchFamily="34" charset="0"/>
                <a:ea typeface="Times New Roman" pitchFamily="18" charset="0"/>
                <a:cs typeface="Segoe UI" pitchFamily="34" charset="0"/>
              </a:rPr>
              <a:t> </a:t>
            </a:r>
            <a:r>
              <a:rPr lang="es-ES" sz="1600" b="1" u="sng">
                <a:solidFill>
                  <a:srgbClr val="0006F0"/>
                </a:solidFill>
                <a:latin typeface="Calibri" pitchFamily="34" charset="0"/>
                <a:ea typeface="Times New Roman" pitchFamily="18" charset="0"/>
                <a:cs typeface="Segoe UI" pitchFamily="34" charset="0"/>
              </a:rPr>
              <a:t> </a:t>
            </a:r>
            <a:r>
              <a:rPr lang="es-ES" sz="1600" b="1" u="sng">
                <a:solidFill>
                  <a:srgbClr val="0006F0"/>
                </a:solidFill>
                <a:latin typeface="Lucida Sans" pitchFamily="34" charset="0"/>
                <a:ea typeface="Times New Roman" pitchFamily="18" charset="0"/>
                <a:cs typeface="Segoe UI" pitchFamily="34" charset="0"/>
              </a:rPr>
              <a:t>1171-1587</a:t>
            </a:r>
            <a:endParaRPr lang="es-ES" sz="1600">
              <a:solidFill>
                <a:srgbClr val="0006F0"/>
              </a:solidFill>
              <a:ea typeface="Times New Roman" pitchFamily="18" charset="0"/>
              <a:cs typeface="Segoe UI" pitchFamily="34" charset="0"/>
            </a:endParaRPr>
          </a:p>
          <a:p>
            <a:pPr algn="just" eaLnBrk="0" hangingPunct="0"/>
            <a:r>
              <a:rPr lang="es-ES" sz="1600" b="1" u="sng">
                <a:solidFill>
                  <a:srgbClr val="0006F0"/>
                </a:solidFill>
                <a:latin typeface="Lucida Sans" pitchFamily="34" charset="0"/>
                <a:ea typeface="Times New Roman" pitchFamily="18" charset="0"/>
                <a:cs typeface="Segoe UI" pitchFamily="34" charset="0"/>
              </a:rPr>
              <a:t>Estilo arquitect</a:t>
            </a:r>
            <a:r>
              <a:rPr lang="es-ES" sz="1600" b="1" u="sng">
                <a:solidFill>
                  <a:srgbClr val="0006F0"/>
                </a:solidFill>
                <a:latin typeface="Calibri" pitchFamily="34" charset="0"/>
                <a:ea typeface="Times New Roman" pitchFamily="18" charset="0"/>
                <a:cs typeface="Segoe UI" pitchFamily="34" charset="0"/>
              </a:rPr>
              <a:t>ó</a:t>
            </a:r>
            <a:r>
              <a:rPr lang="es-ES" sz="1600" b="1" u="sng">
                <a:solidFill>
                  <a:srgbClr val="0006F0"/>
                </a:solidFill>
                <a:latin typeface="Lucida Sans" pitchFamily="34" charset="0"/>
                <a:ea typeface="Times New Roman" pitchFamily="18" charset="0"/>
                <a:cs typeface="Segoe UI" pitchFamily="34" charset="0"/>
              </a:rPr>
              <a:t>nico </a:t>
            </a:r>
            <a:r>
              <a:rPr lang="es-ES" sz="1600" b="1" u="sng">
                <a:solidFill>
                  <a:srgbClr val="0006F0"/>
                </a:solidFill>
                <a:latin typeface="Calibri" pitchFamily="34" charset="0"/>
                <a:ea typeface="Times New Roman" pitchFamily="18" charset="0"/>
                <a:cs typeface="Segoe UI" pitchFamily="34" charset="0"/>
              </a:rPr>
              <a:t>  </a:t>
            </a:r>
            <a:r>
              <a:rPr lang="es-ES" sz="1600" b="1" u="sng">
                <a:solidFill>
                  <a:srgbClr val="0006F0"/>
                </a:solidFill>
                <a:latin typeface="Lucida Sans" pitchFamily="34" charset="0"/>
                <a:ea typeface="Times New Roman" pitchFamily="18" charset="0"/>
                <a:cs typeface="Segoe UI" pitchFamily="34" charset="0"/>
              </a:rPr>
              <a:t> </a:t>
            </a:r>
            <a:r>
              <a:rPr lang="es-ES" sz="1600" b="1" u="sng">
                <a:solidFill>
                  <a:srgbClr val="0006F0"/>
                </a:solidFill>
                <a:latin typeface="Calibri" pitchFamily="34" charset="0"/>
                <a:ea typeface="Times New Roman" pitchFamily="18" charset="0"/>
                <a:cs typeface="Segoe UI" pitchFamily="34" charset="0"/>
              </a:rPr>
              <a:t> </a:t>
            </a:r>
            <a:r>
              <a:rPr lang="es-ES" sz="1600" b="1" u="sng">
                <a:solidFill>
                  <a:srgbClr val="0006F0"/>
                </a:solidFill>
                <a:latin typeface="Lucida Sans" pitchFamily="34" charset="0"/>
                <a:ea typeface="Times New Roman" pitchFamily="18" charset="0"/>
                <a:cs typeface="Segoe UI" pitchFamily="34" charset="0"/>
              </a:rPr>
              <a:t>Mud</a:t>
            </a:r>
            <a:r>
              <a:rPr lang="es-ES" sz="1600" b="1" u="sng">
                <a:solidFill>
                  <a:srgbClr val="0006F0"/>
                </a:solidFill>
                <a:latin typeface="Calibri" pitchFamily="34" charset="0"/>
                <a:ea typeface="Times New Roman" pitchFamily="18" charset="0"/>
                <a:cs typeface="Segoe UI" pitchFamily="34" charset="0"/>
              </a:rPr>
              <a:t>é</a:t>
            </a:r>
            <a:r>
              <a:rPr lang="es-ES" sz="1600" b="1" u="sng">
                <a:solidFill>
                  <a:srgbClr val="0006F0"/>
                </a:solidFill>
                <a:latin typeface="Lucida Sans" pitchFamily="34" charset="0"/>
                <a:ea typeface="Times New Roman" pitchFamily="18" charset="0"/>
                <a:cs typeface="Segoe UI" pitchFamily="34" charset="0"/>
              </a:rPr>
              <a:t>jar </a:t>
            </a:r>
            <a:endParaRPr lang="es-ES" sz="1600">
              <a:solidFill>
                <a:srgbClr val="0006F0"/>
              </a:solidFill>
              <a:ea typeface="Times New Roman" pitchFamily="18" charset="0"/>
              <a:cs typeface="Segoe UI" pitchFamily="34" charset="0"/>
            </a:endParaRPr>
          </a:p>
          <a:p>
            <a:pPr algn="just" eaLnBrk="0" hangingPunct="0"/>
            <a:r>
              <a:rPr lang="es-ES" sz="1200">
                <a:solidFill>
                  <a:srgbClr val="FFFF00"/>
                </a:solidFill>
                <a:latin typeface="Lucida Sans" pitchFamily="34" charset="0"/>
                <a:ea typeface="Times New Roman" pitchFamily="18" charset="0"/>
                <a:cs typeface="Segoe UI" pitchFamily="34" charset="0"/>
              </a:rPr>
              <a:t>La Catedral de Santa Mar</a:t>
            </a:r>
            <a:r>
              <a:rPr lang="es-ES" sz="1200">
                <a:solidFill>
                  <a:srgbClr val="FFFF00"/>
                </a:solidFill>
                <a:latin typeface="Calibri" pitchFamily="34" charset="0"/>
                <a:ea typeface="Times New Roman" pitchFamily="18" charset="0"/>
                <a:cs typeface="Segoe UI" pitchFamily="34" charset="0"/>
              </a:rPr>
              <a:t>í</a:t>
            </a:r>
            <a:r>
              <a:rPr lang="es-ES" sz="1200">
                <a:solidFill>
                  <a:srgbClr val="FFFF00"/>
                </a:solidFill>
                <a:latin typeface="Lucida Sans" pitchFamily="34" charset="0"/>
                <a:ea typeface="Times New Roman" pitchFamily="18" charset="0"/>
                <a:cs typeface="Segoe UI" pitchFamily="34" charset="0"/>
              </a:rPr>
              <a:t>a de Mediavilla de Teruel, es una de las construcciones m</a:t>
            </a:r>
            <a:r>
              <a:rPr lang="es-ES" sz="1200">
                <a:solidFill>
                  <a:srgbClr val="FFFF00"/>
                </a:solidFill>
                <a:latin typeface="Calibri" pitchFamily="34" charset="0"/>
                <a:ea typeface="Times New Roman" pitchFamily="18" charset="0"/>
                <a:cs typeface="Segoe UI" pitchFamily="34" charset="0"/>
              </a:rPr>
              <a:t>á</a:t>
            </a:r>
            <a:r>
              <a:rPr lang="es-ES" sz="1200">
                <a:solidFill>
                  <a:srgbClr val="FFFF00"/>
                </a:solidFill>
                <a:latin typeface="Lucida Sans" pitchFamily="34" charset="0"/>
                <a:ea typeface="Times New Roman" pitchFamily="18" charset="0"/>
                <a:cs typeface="Segoe UI" pitchFamily="34" charset="0"/>
              </a:rPr>
              <a:t>s caracter</a:t>
            </a:r>
            <a:r>
              <a:rPr lang="es-ES" sz="1200">
                <a:solidFill>
                  <a:srgbClr val="FFFF00"/>
                </a:solidFill>
                <a:latin typeface="Calibri" pitchFamily="34" charset="0"/>
                <a:ea typeface="Times New Roman" pitchFamily="18" charset="0"/>
                <a:cs typeface="Segoe UI" pitchFamily="34" charset="0"/>
              </a:rPr>
              <a:t>í</a:t>
            </a:r>
            <a:r>
              <a:rPr lang="es-ES" sz="1200">
                <a:solidFill>
                  <a:srgbClr val="FFFF00"/>
                </a:solidFill>
                <a:latin typeface="Lucida Sans" pitchFamily="34" charset="0"/>
                <a:ea typeface="Times New Roman" pitchFamily="18" charset="0"/>
                <a:cs typeface="Segoe UI" pitchFamily="34" charset="0"/>
              </a:rPr>
              <a:t>sticas del mud</a:t>
            </a:r>
            <a:r>
              <a:rPr lang="es-ES" sz="1200">
                <a:solidFill>
                  <a:srgbClr val="FFFF00"/>
                </a:solidFill>
                <a:latin typeface="Calibri" pitchFamily="34" charset="0"/>
                <a:ea typeface="Times New Roman" pitchFamily="18" charset="0"/>
                <a:cs typeface="Segoe UI" pitchFamily="34" charset="0"/>
              </a:rPr>
              <a:t>é</a:t>
            </a:r>
            <a:r>
              <a:rPr lang="es-ES" sz="1200">
                <a:solidFill>
                  <a:srgbClr val="FFFF00"/>
                </a:solidFill>
                <a:latin typeface="Lucida Sans" pitchFamily="34" charset="0"/>
                <a:ea typeface="Times New Roman" pitchFamily="18" charset="0"/>
                <a:cs typeface="Segoe UI" pitchFamily="34" charset="0"/>
              </a:rPr>
              <a:t>jar en Espa</a:t>
            </a:r>
            <a:r>
              <a:rPr lang="es-ES" sz="1200">
                <a:solidFill>
                  <a:srgbClr val="FFFF00"/>
                </a:solidFill>
                <a:latin typeface="Calibri" pitchFamily="34" charset="0"/>
                <a:ea typeface="Times New Roman" pitchFamily="18" charset="0"/>
                <a:cs typeface="Segoe UI" pitchFamily="34" charset="0"/>
              </a:rPr>
              <a:t>ñ</a:t>
            </a:r>
            <a:r>
              <a:rPr lang="es-ES" sz="1200">
                <a:solidFill>
                  <a:srgbClr val="FFFF00"/>
                </a:solidFill>
                <a:latin typeface="Lucida Sans" pitchFamily="34" charset="0"/>
                <a:ea typeface="Times New Roman" pitchFamily="18" charset="0"/>
                <a:cs typeface="Segoe UI" pitchFamily="34" charset="0"/>
              </a:rPr>
              <a:t>a, y una de las escasas catedrales, junto con la de Tarazona, construida en este estilo.</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La torre, techudumbre y el cimborrio son Patrimonio de la Humanidad desde 1986.</a:t>
            </a:r>
            <a:endParaRPr lang="es-ES" sz="1200">
              <a:solidFill>
                <a:srgbClr val="FFFF00"/>
              </a:solidFill>
            </a:endParaRPr>
          </a:p>
          <a:p>
            <a:pPr algn="just" eaLnBrk="0" hangingPunct="0"/>
            <a:r>
              <a:rPr lang="es-ES" sz="1600" b="1">
                <a:solidFill>
                  <a:srgbClr val="0000FF"/>
                </a:solidFill>
                <a:latin typeface="Lucida Sans" pitchFamily="34" charset="0"/>
                <a:cs typeface="Times New Roman" pitchFamily="18" charset="0"/>
              </a:rPr>
              <a:t>Historia </a:t>
            </a:r>
            <a:endParaRPr lang="es-ES" sz="1600"/>
          </a:p>
          <a:p>
            <a:pPr algn="just" eaLnBrk="0" hangingPunct="0"/>
            <a:r>
              <a:rPr lang="es-ES" sz="1200">
                <a:solidFill>
                  <a:srgbClr val="FFFF00"/>
                </a:solidFill>
                <a:latin typeface="Lucida Sans" pitchFamily="34" charset="0"/>
                <a:cs typeface="Times New Roman" pitchFamily="18" charset="0"/>
              </a:rPr>
              <a:t>La Catedral de Teruel tiene su origen en la iglesia de Santa Mar</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de Mediavilla, que comenz</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a edificarse en estilo rom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nico en 1171 y se concluy</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con la erecci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la torre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en 1257. En la segunda mitad del siglo XIII, el alarife morisco Juzaff, reestructura la antigua obra rom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nica y dota al edificio de tres naves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jares de mamposter</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y ladrillo, que mejoran y elevan la estructura rom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nica del siglo XII.</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En el mismo estilo g</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tico-mud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ya en el siglo XIV se sustituyeron los </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bsides rom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nicos por otros, como se puede apreciar en la cabecera de la capilla mayor. Se redujo con ello a la mitad el n</a:t>
            </a:r>
            <a:r>
              <a:rPr lang="es-ES" sz="1200">
                <a:solidFill>
                  <a:srgbClr val="FFFF00"/>
                </a:solidFill>
                <a:latin typeface="Calibri" pitchFamily="34" charset="0"/>
                <a:cs typeface="Times New Roman" pitchFamily="18" charset="0"/>
              </a:rPr>
              <a:t>ú</a:t>
            </a:r>
            <a:r>
              <a:rPr lang="es-ES" sz="1200">
                <a:solidFill>
                  <a:srgbClr val="FFFF00"/>
                </a:solidFill>
                <a:latin typeface="Lucida Sans" pitchFamily="34" charset="0"/>
                <a:cs typeface="Times New Roman" pitchFamily="18" charset="0"/>
              </a:rPr>
              <a:t>mero de soportes, lo que dio una mayor luminosidad y espaciosidad a las naves de arcos apuntados. Tambi</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n los muros fueron recrecidos. En 1423, ya con el aspecto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con que, en lo fundamental, conocemos el templo actualmente, el pont</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fice aragon</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s Benedicto XIII, el llamado </a:t>
            </a:r>
            <a:r>
              <a:rPr lang="es-ES" sz="1200">
                <a:solidFill>
                  <a:srgbClr val="FFFF00"/>
                </a:solidFill>
                <a:latin typeface="Calibri" pitchFamily="34" charset="0"/>
                <a:cs typeface="Times New Roman" pitchFamily="18" charset="0"/>
              </a:rPr>
              <a:t>«</a:t>
            </a:r>
            <a:r>
              <a:rPr lang="es-ES" sz="1200">
                <a:solidFill>
                  <a:srgbClr val="FFFF00"/>
                </a:solidFill>
                <a:latin typeface="Lucida Sans" pitchFamily="34" charset="0"/>
                <a:cs typeface="Times New Roman" pitchFamily="18" charset="0"/>
              </a:rPr>
              <a:t>Papa Luna</a:t>
            </a:r>
            <a:r>
              <a:rPr lang="es-ES" sz="1200">
                <a:solidFill>
                  <a:srgbClr val="FFFF00"/>
                </a:solidFill>
                <a:latin typeface="Calibri" pitchFamily="34" charset="0"/>
                <a:cs typeface="Times New Roman" pitchFamily="18" charset="0"/>
              </a:rPr>
              <a:t>»</a:t>
            </a:r>
            <a:r>
              <a:rPr lang="es-ES" sz="1200">
                <a:solidFill>
                  <a:srgbClr val="FFFF00"/>
                </a:solidFill>
                <a:latin typeface="Lucida Sans" pitchFamily="34" charset="0"/>
                <a:cs typeface="Times New Roman" pitchFamily="18" charset="0"/>
              </a:rPr>
              <a:t> la elev</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al rango de Colegiata.</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Ya en estilo plateresco-mud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fue construido en 1538 el cimborrio de la nave central, obra de Mart</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n de Montalb</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 Fue edificado de planta octogonal sobre trompas y presenta en su exterior ventanas ajimezadas con decoraciones platerescas. 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s tarde, en 1587, con la creaci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la di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cesis de Teruel, fue promovida a Catedral y consagrada como tal. Por </a:t>
            </a:r>
            <a:r>
              <a:rPr lang="es-ES" sz="1200">
                <a:solidFill>
                  <a:srgbClr val="FFFF00"/>
                </a:solidFill>
                <a:latin typeface="Calibri" pitchFamily="34" charset="0"/>
                <a:cs typeface="Times New Roman" pitchFamily="18" charset="0"/>
              </a:rPr>
              <a:t>ú</a:t>
            </a:r>
            <a:r>
              <a:rPr lang="es-ES" sz="1200">
                <a:solidFill>
                  <a:srgbClr val="FFFF00"/>
                </a:solidFill>
                <a:latin typeface="Lucida Sans" pitchFamily="34" charset="0"/>
                <a:cs typeface="Times New Roman" pitchFamily="18" charset="0"/>
              </a:rPr>
              <a:t>ltimo en 1909 se aborda la edificaci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la fachada en estilo neomud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obra de Pablo Mongui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a:t>
            </a:r>
            <a:endParaRPr lang="es-ES" sz="1200">
              <a:solidFill>
                <a:srgbClr val="FFFF00"/>
              </a:solidFill>
            </a:endParaRPr>
          </a:p>
          <a:p>
            <a:pPr algn="just" eaLnBrk="0" hangingPunct="0"/>
            <a:r>
              <a:rPr lang="es-ES" sz="1600" b="1">
                <a:solidFill>
                  <a:srgbClr val="0000FF"/>
                </a:solidFill>
                <a:latin typeface="Lucida Sans" pitchFamily="34" charset="0"/>
                <a:cs typeface="Times New Roman" pitchFamily="18" charset="0"/>
              </a:rPr>
              <a:t>La f</a:t>
            </a:r>
            <a:r>
              <a:rPr lang="es-ES" sz="1600" b="1">
                <a:solidFill>
                  <a:srgbClr val="0000FF"/>
                </a:solidFill>
                <a:latin typeface="Calibri" pitchFamily="34" charset="0"/>
                <a:cs typeface="Times New Roman" pitchFamily="18" charset="0"/>
              </a:rPr>
              <a:t>á</a:t>
            </a:r>
            <a:r>
              <a:rPr lang="es-ES" sz="1600" b="1">
                <a:solidFill>
                  <a:srgbClr val="0000FF"/>
                </a:solidFill>
                <a:latin typeface="Lucida Sans" pitchFamily="34" charset="0"/>
                <a:cs typeface="Times New Roman" pitchFamily="18" charset="0"/>
              </a:rPr>
              <a:t>brica primitiva de la catedral </a:t>
            </a:r>
            <a:endParaRPr lang="es-ES" sz="1600"/>
          </a:p>
          <a:p>
            <a:pPr algn="just" eaLnBrk="0" hangingPunct="0"/>
            <a:r>
              <a:rPr lang="es-ES" sz="1200">
                <a:solidFill>
                  <a:srgbClr val="FFFF00"/>
                </a:solidFill>
                <a:latin typeface="Lucida Sans" pitchFamily="34" charset="0"/>
                <a:cs typeface="Times New Roman" pitchFamily="18" charset="0"/>
              </a:rPr>
              <a:t>Ya desde la fundaci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la ciudad por el monarca Alfonso II de Arag</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en 1171, la Iglesia de Santa Mar</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de Mediavilla ten</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una posici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privilegiada, adscrita a la di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cesis de Zaragoza y situada en el centro de la ciudad. La primitiva iglesia data del </a:t>
            </a:r>
            <a:r>
              <a:rPr lang="es-ES" sz="1200">
                <a:solidFill>
                  <a:srgbClr val="FFFF00"/>
                </a:solidFill>
                <a:latin typeface="Calibri" pitchFamily="34" charset="0"/>
                <a:cs typeface="Times New Roman" pitchFamily="18" charset="0"/>
              </a:rPr>
              <a:t>ú</a:t>
            </a:r>
            <a:r>
              <a:rPr lang="es-ES" sz="1200">
                <a:solidFill>
                  <a:srgbClr val="FFFF00"/>
                </a:solidFill>
                <a:latin typeface="Lucida Sans" pitchFamily="34" charset="0"/>
                <a:cs typeface="Times New Roman" pitchFamily="18" charset="0"/>
              </a:rPr>
              <a:t>ltimo cuarto del siglo XII y fue construida de nueva obra rom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nica en el centro de la antigua medina de la ciudad </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rabe.</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Hacia el a</a:t>
            </a:r>
            <a:r>
              <a:rPr lang="es-ES" sz="1200">
                <a:solidFill>
                  <a:srgbClr val="FFFF00"/>
                </a:solidFill>
                <a:latin typeface="Calibri" pitchFamily="34" charset="0"/>
                <a:cs typeface="Times New Roman" pitchFamily="18" charset="0"/>
              </a:rPr>
              <a:t>ñ</a:t>
            </a:r>
            <a:r>
              <a:rPr lang="es-ES" sz="1200">
                <a:solidFill>
                  <a:srgbClr val="FFFF00"/>
                </a:solidFill>
                <a:latin typeface="Lucida Sans" pitchFamily="34" charset="0"/>
                <a:cs typeface="Times New Roman" pitchFamily="18" charset="0"/>
              </a:rPr>
              <a:t>o 1200 se iniciar</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la primera etapa constructiva de la f</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brica de la iglesia de tres naves con las dimensiones en planta del templo actual. Esta etapa concluy</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con la edificaci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en 1257 de la torre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Los primitivos muros rom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nicos eran tres metros 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s bajos en altura que los que hoy podemos observar.</a:t>
            </a:r>
            <a:endParaRPr lang="es-ES" sz="1200">
              <a:solidFill>
                <a:srgbClr val="FFFF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250825" y="1320800"/>
            <a:ext cx="8642350" cy="3908425"/>
          </a:xfrm>
          <a:prstGeom prst="rect">
            <a:avLst/>
          </a:prstGeom>
          <a:noFill/>
          <a:ln w="9525">
            <a:noFill/>
            <a:miter lim="800000"/>
            <a:headEnd/>
            <a:tailEnd/>
          </a:ln>
        </p:spPr>
        <p:txBody>
          <a:bodyPr anchor="ctr">
            <a:spAutoFit/>
          </a:bodyPr>
          <a:lstStyle/>
          <a:p>
            <a:pPr algn="just"/>
            <a:r>
              <a:rPr lang="es-ES" sz="1600" b="1">
                <a:solidFill>
                  <a:srgbClr val="0000FF"/>
                </a:solidFill>
                <a:latin typeface="Lucida Sans" pitchFamily="34" charset="0"/>
                <a:ea typeface="Times New Roman" pitchFamily="18" charset="0"/>
                <a:cs typeface="Segoe UI" pitchFamily="34" charset="0"/>
              </a:rPr>
              <a:t>La torre </a:t>
            </a:r>
            <a:endParaRPr lang="es-ES" sz="1600">
              <a:ea typeface="Times New Roman" pitchFamily="18" charset="0"/>
              <a:cs typeface="Segoe UI" pitchFamily="34" charset="0"/>
            </a:endParaRPr>
          </a:p>
          <a:p>
            <a:pPr algn="just" eaLnBrk="0" hangingPunct="0"/>
            <a:r>
              <a:rPr lang="es-ES" sz="1200">
                <a:solidFill>
                  <a:srgbClr val="FFFF00"/>
                </a:solidFill>
                <a:latin typeface="Lucida Sans" pitchFamily="34" charset="0"/>
                <a:ea typeface="Times New Roman" pitchFamily="18" charset="0"/>
                <a:cs typeface="Segoe UI" pitchFamily="34" charset="0"/>
              </a:rPr>
              <a:t>La torre mud</a:t>
            </a:r>
            <a:r>
              <a:rPr lang="es-ES" sz="1200">
                <a:solidFill>
                  <a:srgbClr val="FFFF00"/>
                </a:solidFill>
                <a:latin typeface="Calibri" pitchFamily="34" charset="0"/>
                <a:ea typeface="Times New Roman" pitchFamily="18" charset="0"/>
                <a:cs typeface="Segoe UI" pitchFamily="34" charset="0"/>
              </a:rPr>
              <a:t>é</a:t>
            </a:r>
            <a:r>
              <a:rPr lang="es-ES" sz="1200">
                <a:solidFill>
                  <a:srgbClr val="FFFF00"/>
                </a:solidFill>
                <a:latin typeface="Lucida Sans" pitchFamily="34" charset="0"/>
                <a:ea typeface="Times New Roman" pitchFamily="18" charset="0"/>
                <a:cs typeface="Segoe UI" pitchFamily="34" charset="0"/>
              </a:rPr>
              <a:t>jar, comienza a erigirse en 1257 y en su cuerpo inferior se abri</a:t>
            </a:r>
            <a:r>
              <a:rPr lang="es-ES" sz="1200">
                <a:solidFill>
                  <a:srgbClr val="FFFF00"/>
                </a:solidFill>
                <a:latin typeface="Calibri" pitchFamily="34" charset="0"/>
                <a:ea typeface="Times New Roman" pitchFamily="18" charset="0"/>
                <a:cs typeface="Segoe UI" pitchFamily="34" charset="0"/>
              </a:rPr>
              <a:t>ó</a:t>
            </a:r>
            <a:r>
              <a:rPr lang="es-ES" sz="1200">
                <a:solidFill>
                  <a:srgbClr val="FFFF00"/>
                </a:solidFill>
                <a:latin typeface="Lucida Sans" pitchFamily="34" charset="0"/>
                <a:ea typeface="Times New Roman" pitchFamily="18" charset="0"/>
                <a:cs typeface="Segoe UI" pitchFamily="34" charset="0"/>
              </a:rPr>
              <a:t> un paso en forma de b</a:t>
            </a:r>
            <a:r>
              <a:rPr lang="es-ES" sz="1200">
                <a:solidFill>
                  <a:srgbClr val="FFFF00"/>
                </a:solidFill>
                <a:latin typeface="Calibri" pitchFamily="34" charset="0"/>
                <a:ea typeface="Times New Roman" pitchFamily="18" charset="0"/>
                <a:cs typeface="Segoe UI" pitchFamily="34" charset="0"/>
              </a:rPr>
              <a:t>ó</a:t>
            </a:r>
            <a:r>
              <a:rPr lang="es-ES" sz="1200">
                <a:solidFill>
                  <a:srgbClr val="FFFF00"/>
                </a:solidFill>
                <a:latin typeface="Lucida Sans" pitchFamily="34" charset="0"/>
                <a:ea typeface="Times New Roman" pitchFamily="18" charset="0"/>
                <a:cs typeface="Segoe UI" pitchFamily="34" charset="0"/>
              </a:rPr>
              <a:t>veda de ca</a:t>
            </a:r>
            <a:r>
              <a:rPr lang="es-ES" sz="1200">
                <a:solidFill>
                  <a:srgbClr val="FFFF00"/>
                </a:solidFill>
                <a:latin typeface="Calibri" pitchFamily="34" charset="0"/>
                <a:ea typeface="Times New Roman" pitchFamily="18" charset="0"/>
                <a:cs typeface="Segoe UI" pitchFamily="34" charset="0"/>
              </a:rPr>
              <a:t>ñó</a:t>
            </a:r>
            <a:r>
              <a:rPr lang="es-ES" sz="1200">
                <a:solidFill>
                  <a:srgbClr val="FFFF00"/>
                </a:solidFill>
                <a:latin typeface="Lucida Sans" pitchFamily="34" charset="0"/>
                <a:ea typeface="Times New Roman" pitchFamily="18" charset="0"/>
                <a:cs typeface="Segoe UI" pitchFamily="34" charset="0"/>
              </a:rPr>
              <a:t>n apuntado para uso de los transe</a:t>
            </a:r>
            <a:r>
              <a:rPr lang="es-ES" sz="1200">
                <a:solidFill>
                  <a:srgbClr val="FFFF00"/>
                </a:solidFill>
                <a:latin typeface="Calibri" pitchFamily="34" charset="0"/>
                <a:ea typeface="Times New Roman" pitchFamily="18" charset="0"/>
                <a:cs typeface="Segoe UI" pitchFamily="34" charset="0"/>
              </a:rPr>
              <a:t>ú</a:t>
            </a:r>
            <a:r>
              <a:rPr lang="es-ES" sz="1200">
                <a:solidFill>
                  <a:srgbClr val="FFFF00"/>
                </a:solidFill>
                <a:latin typeface="Lucida Sans" pitchFamily="34" charset="0"/>
                <a:ea typeface="Times New Roman" pitchFamily="18" charset="0"/>
                <a:cs typeface="Segoe UI" pitchFamily="34" charset="0"/>
              </a:rPr>
              <a:t>ntes. Es una de las torres mud</a:t>
            </a:r>
            <a:r>
              <a:rPr lang="es-ES" sz="1200">
                <a:solidFill>
                  <a:srgbClr val="FFFF00"/>
                </a:solidFill>
                <a:latin typeface="Calibri" pitchFamily="34" charset="0"/>
                <a:ea typeface="Times New Roman" pitchFamily="18" charset="0"/>
                <a:cs typeface="Segoe UI" pitchFamily="34" charset="0"/>
              </a:rPr>
              <a:t>é</a:t>
            </a:r>
            <a:r>
              <a:rPr lang="es-ES" sz="1200">
                <a:solidFill>
                  <a:srgbClr val="FFFF00"/>
                </a:solidFill>
                <a:latin typeface="Lucida Sans" pitchFamily="34" charset="0"/>
                <a:ea typeface="Times New Roman" pitchFamily="18" charset="0"/>
                <a:cs typeface="Segoe UI" pitchFamily="34" charset="0"/>
              </a:rPr>
              <a:t>jares m</a:t>
            </a:r>
            <a:r>
              <a:rPr lang="es-ES" sz="1200">
                <a:solidFill>
                  <a:srgbClr val="FFFF00"/>
                </a:solidFill>
                <a:latin typeface="Calibri" pitchFamily="34" charset="0"/>
                <a:ea typeface="Times New Roman" pitchFamily="18" charset="0"/>
                <a:cs typeface="Segoe UI" pitchFamily="34" charset="0"/>
              </a:rPr>
              <a:t>á</a:t>
            </a:r>
            <a:r>
              <a:rPr lang="es-ES" sz="1200">
                <a:solidFill>
                  <a:srgbClr val="FFFF00"/>
                </a:solidFill>
                <a:latin typeface="Lucida Sans" pitchFamily="34" charset="0"/>
                <a:ea typeface="Times New Roman" pitchFamily="18" charset="0"/>
                <a:cs typeface="Segoe UI" pitchFamily="34" charset="0"/>
              </a:rPr>
              <a:t>s antiguas de Espa</a:t>
            </a:r>
            <a:r>
              <a:rPr lang="es-ES" sz="1200">
                <a:solidFill>
                  <a:srgbClr val="FFFF00"/>
                </a:solidFill>
                <a:latin typeface="Calibri" pitchFamily="34" charset="0"/>
                <a:ea typeface="Times New Roman" pitchFamily="18" charset="0"/>
                <a:cs typeface="Segoe UI" pitchFamily="34" charset="0"/>
              </a:rPr>
              <a:t>ñ</a:t>
            </a:r>
            <a:r>
              <a:rPr lang="es-ES" sz="1200">
                <a:solidFill>
                  <a:srgbClr val="FFFF00"/>
                </a:solidFill>
                <a:latin typeface="Lucida Sans" pitchFamily="34" charset="0"/>
                <a:ea typeface="Times New Roman" pitchFamily="18" charset="0"/>
                <a:cs typeface="Segoe UI" pitchFamily="34" charset="0"/>
              </a:rPr>
              <a:t>a. Es de planta cuadrada y posee tres cuerpos profusamente decorados con azulejos y cer</a:t>
            </a:r>
            <a:r>
              <a:rPr lang="es-ES" sz="1200">
                <a:solidFill>
                  <a:srgbClr val="FFFF00"/>
                </a:solidFill>
                <a:latin typeface="Calibri" pitchFamily="34" charset="0"/>
                <a:ea typeface="Times New Roman" pitchFamily="18" charset="0"/>
                <a:cs typeface="Segoe UI" pitchFamily="34" charset="0"/>
              </a:rPr>
              <a:t>á</a:t>
            </a:r>
            <a:r>
              <a:rPr lang="es-ES" sz="1200">
                <a:solidFill>
                  <a:srgbClr val="FFFF00"/>
                </a:solidFill>
                <a:latin typeface="Lucida Sans" pitchFamily="34" charset="0"/>
                <a:ea typeface="Times New Roman" pitchFamily="18" charset="0"/>
                <a:cs typeface="Segoe UI" pitchFamily="34" charset="0"/>
              </a:rPr>
              <a:t>mica vidriada. Remata en una linterna octogonal del siglo XVII.</a:t>
            </a:r>
            <a:endParaRPr lang="es-ES" sz="1200">
              <a:solidFill>
                <a:srgbClr val="FFFF00"/>
              </a:solidFill>
            </a:endParaRPr>
          </a:p>
          <a:p>
            <a:pPr algn="just" eaLnBrk="0" hangingPunct="0"/>
            <a:r>
              <a:rPr lang="es-ES" sz="1600" b="1">
                <a:solidFill>
                  <a:srgbClr val="0000FF"/>
                </a:solidFill>
                <a:latin typeface="Lucida Sans" pitchFamily="34" charset="0"/>
                <a:cs typeface="Times New Roman" pitchFamily="18" charset="0"/>
              </a:rPr>
              <a:t>La reforma mud</a:t>
            </a:r>
            <a:r>
              <a:rPr lang="es-ES" sz="1600" b="1">
                <a:solidFill>
                  <a:srgbClr val="0000FF"/>
                </a:solidFill>
                <a:latin typeface="Calibri" pitchFamily="34" charset="0"/>
                <a:cs typeface="Times New Roman" pitchFamily="18" charset="0"/>
              </a:rPr>
              <a:t>é</a:t>
            </a:r>
            <a:r>
              <a:rPr lang="es-ES" sz="1600" b="1">
                <a:solidFill>
                  <a:srgbClr val="0000FF"/>
                </a:solidFill>
                <a:latin typeface="Lucida Sans" pitchFamily="34" charset="0"/>
                <a:cs typeface="Times New Roman" pitchFamily="18" charset="0"/>
              </a:rPr>
              <a:t>jar </a:t>
            </a:r>
            <a:endParaRPr lang="es-ES" sz="1600"/>
          </a:p>
          <a:p>
            <a:pPr algn="just" eaLnBrk="0" hangingPunct="0"/>
            <a:r>
              <a:rPr lang="es-ES" sz="1200">
                <a:solidFill>
                  <a:srgbClr val="FFFF00"/>
                </a:solidFill>
                <a:latin typeface="Lucida Sans" pitchFamily="34" charset="0"/>
                <a:cs typeface="Times New Roman" pitchFamily="18" charset="0"/>
              </a:rPr>
              <a:t>Tras el satisfactorio resultado art</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stico del campanario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se abordar</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 en la segunda mitad del siglo XIII, bajo la direcci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del morisco Juzaff, el recrecimiento de las naves en altura (en la l</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nea del g</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tico de elevar los templos), la construcci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nuevos </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bsides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jares y la cubrici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las naves con techumbres de este mismo estilo.</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La primera f</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brica hab</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desarrollado un proceso constructivo en el que las obras avanzaron desde los </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bsides, en la cabecera del templo, hasta la torre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en los pies del mismo; ahora, siguiendo el sentido inverso, las obras retornar</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 desde las naves hacia la cabecera.</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En efecto, una vez sobreelevada la altura de las tres naves y potenciada su iluminaci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y dispuesta la nueva techumbre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sobre la nave central, sin duda la primitiva cabecera qued</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enana y desproporcionada en relaci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con las nuevas naves.</a:t>
            </a:r>
            <a:endParaRPr lang="es-ES" sz="1200">
              <a:solidFill>
                <a:srgbClr val="FFFF00"/>
              </a:solidFill>
            </a:endParaRPr>
          </a:p>
          <a:p>
            <a:pPr algn="just" eaLnBrk="0" hangingPunct="0"/>
            <a:r>
              <a:rPr lang="es-ES" sz="1200">
                <a:solidFill>
                  <a:srgbClr val="FFFF00"/>
                </a:solidFill>
                <a:latin typeface="Lucida Sans" pitchFamily="34" charset="0"/>
                <a:cs typeface="Times New Roman" pitchFamily="18" charset="0"/>
              </a:rPr>
              <a:t>Por todo ello hubo que abordar la construcci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un crucero y de tres nuevos </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bsides, cuyas obras concluyeron con el desmontaje de las cimbras y con el enlucido y pintado de los mismos en 1335, seg</a:t>
            </a:r>
            <a:r>
              <a:rPr lang="es-ES" sz="1200">
                <a:solidFill>
                  <a:srgbClr val="FFFF00"/>
                </a:solidFill>
                <a:latin typeface="Calibri" pitchFamily="34" charset="0"/>
                <a:cs typeface="Times New Roman" pitchFamily="18" charset="0"/>
              </a:rPr>
              <a:t>ú</a:t>
            </a:r>
            <a:r>
              <a:rPr lang="es-ES" sz="1200">
                <a:solidFill>
                  <a:srgbClr val="FFFF00"/>
                </a:solidFill>
                <a:latin typeface="Lucida Sans" pitchFamily="34" charset="0"/>
                <a:cs typeface="Times New Roman" pitchFamily="18" charset="0"/>
              </a:rPr>
              <a:t>n una relaci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de cuentas conservada en el archivo de la catedral. El director de estas </a:t>
            </a:r>
            <a:r>
              <a:rPr lang="es-ES" sz="1200">
                <a:solidFill>
                  <a:srgbClr val="FFFF00"/>
                </a:solidFill>
                <a:latin typeface="Calibri" pitchFamily="34" charset="0"/>
                <a:cs typeface="Times New Roman" pitchFamily="18" charset="0"/>
              </a:rPr>
              <a:t>ú</a:t>
            </a:r>
            <a:r>
              <a:rPr lang="es-ES" sz="1200">
                <a:solidFill>
                  <a:srgbClr val="FFFF00"/>
                </a:solidFill>
                <a:latin typeface="Lucida Sans" pitchFamily="34" charset="0"/>
                <a:cs typeface="Times New Roman" pitchFamily="18" charset="0"/>
              </a:rPr>
              <a:t>ltimas obras de enlucido fue el maestro moro, procedente de Coglor, Yu</a:t>
            </a:r>
            <a:r>
              <a:rPr lang="es-ES" sz="1200">
                <a:solidFill>
                  <a:srgbClr val="FFFF00"/>
                </a:solidFill>
                <a:latin typeface="Calibri" pitchFamily="34" charset="0"/>
                <a:cs typeface="Times New Roman" pitchFamily="18" charset="0"/>
              </a:rPr>
              <a:t>ç</a:t>
            </a:r>
            <a:r>
              <a:rPr lang="es-ES" sz="1200">
                <a:solidFill>
                  <a:srgbClr val="FFFF00"/>
                </a:solidFill>
                <a:latin typeface="Lucida Sans" pitchFamily="34" charset="0"/>
                <a:cs typeface="Times New Roman" pitchFamily="18" charset="0"/>
              </a:rPr>
              <a:t>af de Huzmel.</a:t>
            </a:r>
            <a:endParaRPr lang="es-ES" sz="1200">
              <a:solidFill>
                <a:srgbClr val="FFFF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5361"/>
                                        </p:tgtEl>
                                        <p:attrNameLst>
                                          <p:attrName>style.visibility</p:attrName>
                                        </p:attrNameLst>
                                      </p:cBhvr>
                                      <p:to>
                                        <p:strVal val="visible"/>
                                      </p:to>
                                    </p:set>
                                    <p:animEffect transition="in" filter="circle(in)">
                                      <p:cBhvr>
                                        <p:cTn id="7" dur="2000"/>
                                        <p:tgtEl>
                                          <p:spTgt spid="15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0" y="476250"/>
            <a:ext cx="9144000" cy="5232400"/>
          </a:xfrm>
          <a:prstGeom prst="rect">
            <a:avLst/>
          </a:prstGeom>
          <a:noFill/>
          <a:ln w="9525">
            <a:noFill/>
            <a:miter lim="800000"/>
            <a:headEnd/>
            <a:tailEnd/>
          </a:ln>
        </p:spPr>
        <p:txBody>
          <a:bodyPr anchor="ctr">
            <a:spAutoFit/>
          </a:bodyPr>
          <a:lstStyle/>
          <a:p>
            <a:r>
              <a:rPr lang="es-ES" sz="1600" b="1">
                <a:solidFill>
                  <a:srgbClr val="0000FF"/>
                </a:solidFill>
                <a:latin typeface="Lucida Sans" pitchFamily="34" charset="0"/>
                <a:cs typeface="Times New Roman" pitchFamily="18" charset="0"/>
              </a:rPr>
              <a:t>La techumbre de la nave central </a:t>
            </a:r>
            <a:endParaRPr lang="es-ES" sz="1600"/>
          </a:p>
          <a:p>
            <a:pPr algn="just" eaLnBrk="0" hangingPunct="0"/>
            <a:r>
              <a:rPr lang="es-ES" sz="1200">
                <a:solidFill>
                  <a:srgbClr val="FFFF00"/>
                </a:solidFill>
                <a:latin typeface="Lucida Sans" pitchFamily="34" charset="0"/>
                <a:cs typeface="Times New Roman" pitchFamily="18" charset="0"/>
              </a:rPr>
              <a:t>Una de las maravillas que acoge es la techumbre de la catedral, con armadura de par y nudillo, y funci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estructural (lo que no es habitual). Casi todos los techos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jares son artesonados, esto es, elementos meramente decorativos. En este caso se trata de un cubrimiento en techumbre, cuyo armaz</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sostiene la parte superior de la nave y consolida la estructura. Se la ha llamado la </a:t>
            </a:r>
            <a:r>
              <a:rPr lang="es-ES" sz="1200">
                <a:solidFill>
                  <a:srgbClr val="FFFF00"/>
                </a:solidFill>
                <a:latin typeface="Calibri" pitchFamily="34" charset="0"/>
                <a:cs typeface="Times New Roman" pitchFamily="18" charset="0"/>
              </a:rPr>
              <a:t>«</a:t>
            </a:r>
            <a:r>
              <a:rPr lang="es-ES" sz="1200">
                <a:solidFill>
                  <a:srgbClr val="FFFF00"/>
                </a:solidFill>
                <a:latin typeface="Lucida Sans" pitchFamily="34" charset="0"/>
                <a:cs typeface="Times New Roman" pitchFamily="18" charset="0"/>
              </a:rPr>
              <a:t>capilla sixtina</a:t>
            </a:r>
            <a:r>
              <a:rPr lang="es-ES" sz="1200">
                <a:solidFill>
                  <a:srgbClr val="FFFF00"/>
                </a:solidFill>
                <a:latin typeface="Calibri" pitchFamily="34" charset="0"/>
                <a:cs typeface="Times New Roman" pitchFamily="18" charset="0"/>
              </a:rPr>
              <a:t>»</a:t>
            </a:r>
            <a:r>
              <a:rPr lang="es-ES" sz="1200">
                <a:solidFill>
                  <a:srgbClr val="FFFF00"/>
                </a:solidFill>
                <a:latin typeface="Lucida Sans" pitchFamily="34" charset="0"/>
                <a:cs typeface="Times New Roman" pitchFamily="18" charset="0"/>
              </a:rPr>
              <a:t> del arte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por su gran valor arquitect</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nico y pict</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rico.</a:t>
            </a:r>
            <a:endParaRPr lang="es-ES" sz="900">
              <a:solidFill>
                <a:srgbClr val="FFFF00"/>
              </a:solidFill>
            </a:endParaRPr>
          </a:p>
          <a:p>
            <a:pPr algn="just" eaLnBrk="0" hangingPunct="0"/>
            <a:r>
              <a:rPr lang="es-ES" sz="1200">
                <a:solidFill>
                  <a:srgbClr val="FFFF00"/>
                </a:solidFill>
                <a:latin typeface="Lucida Sans" pitchFamily="34" charset="0"/>
                <a:cs typeface="Times New Roman" pitchFamily="18" charset="0"/>
              </a:rPr>
              <a:t>Mide 32 metros de longitud y data del siglo XIV. En sus casetones hallamos motivos hist</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ricos, religiosos, costumbristas. Oficiales, artesanos, personajes hist</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ricos, seres fant</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sticos. Toda una galer</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de tipos humanos, una extensa variedad en la imaginer</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pict</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rica, que se conserv</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en perfecto estado debido a que fue cubierta por un falso techo neocl</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sico en el siglo XVIII, que dej</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la pintura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a salvo de las inclemencias del tiempo.</a:t>
            </a:r>
            <a:endParaRPr lang="es-ES" sz="900">
              <a:solidFill>
                <a:srgbClr val="FFFF00"/>
              </a:solidFill>
            </a:endParaRPr>
          </a:p>
          <a:p>
            <a:pPr algn="just" eaLnBrk="0" hangingPunct="0"/>
            <a:r>
              <a:rPr lang="es-ES" sz="1200">
                <a:solidFill>
                  <a:srgbClr val="FFFF00"/>
                </a:solidFill>
                <a:latin typeface="Lucida Sans" pitchFamily="34" charset="0"/>
                <a:cs typeface="Times New Roman" pitchFamily="18" charset="0"/>
              </a:rPr>
              <a:t>Alg</a:t>
            </a:r>
            <a:r>
              <a:rPr lang="es-ES" sz="1200">
                <a:solidFill>
                  <a:srgbClr val="FFFF00"/>
                </a:solidFill>
                <a:latin typeface="Calibri" pitchFamily="34" charset="0"/>
                <a:cs typeface="Times New Roman" pitchFamily="18" charset="0"/>
              </a:rPr>
              <a:t>ú</a:t>
            </a:r>
            <a:r>
              <a:rPr lang="es-ES" sz="1200">
                <a:solidFill>
                  <a:srgbClr val="FFFF00"/>
                </a:solidFill>
                <a:latin typeface="Lucida Sans" pitchFamily="34" charset="0"/>
                <a:cs typeface="Times New Roman" pitchFamily="18" charset="0"/>
              </a:rPr>
              <a:t>n desperfecto sufri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en los bombardeos de la Guerra Civil, pero fue restaurada (aunque con im</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genes no muy afortunadas, que delatan su procedencia moderna) y lo que contemplamos, con esa peque</a:t>
            </a:r>
            <a:r>
              <a:rPr lang="es-ES" sz="1200">
                <a:solidFill>
                  <a:srgbClr val="FFFF00"/>
                </a:solidFill>
                <a:latin typeface="Calibri" pitchFamily="34" charset="0"/>
                <a:cs typeface="Times New Roman" pitchFamily="18" charset="0"/>
              </a:rPr>
              <a:t>ñ</a:t>
            </a:r>
            <a:r>
              <a:rPr lang="es-ES" sz="1200">
                <a:solidFill>
                  <a:srgbClr val="FFFF00"/>
                </a:solidFill>
                <a:latin typeface="Lucida Sans" pitchFamily="34" charset="0"/>
                <a:cs typeface="Times New Roman" pitchFamily="18" charset="0"/>
              </a:rPr>
              <a:t>a excepci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es una extraordinaria obra pict</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rica del siglo XIV.</a:t>
            </a:r>
            <a:endParaRPr lang="es-ES" sz="900">
              <a:solidFill>
                <a:srgbClr val="FFFF00"/>
              </a:solidFill>
            </a:endParaRPr>
          </a:p>
          <a:p>
            <a:pPr algn="just" eaLnBrk="0" hangingPunct="0"/>
            <a:r>
              <a:rPr lang="es-ES" sz="1200">
                <a:solidFill>
                  <a:srgbClr val="FFFF00"/>
                </a:solidFill>
                <a:latin typeface="Lucida Sans" pitchFamily="34" charset="0"/>
                <a:cs typeface="Times New Roman" pitchFamily="18" charset="0"/>
              </a:rPr>
              <a:t>* Caza del jabal</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 techumbre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de la Catedral de Teruel</a:t>
            </a:r>
            <a:endParaRPr lang="es-ES" sz="900">
              <a:solidFill>
                <a:srgbClr val="FFFF00"/>
              </a:solidFill>
            </a:endParaRPr>
          </a:p>
          <a:p>
            <a:pPr algn="just" eaLnBrk="0" hangingPunct="0"/>
            <a:r>
              <a:rPr lang="es-ES" sz="1200">
                <a:solidFill>
                  <a:srgbClr val="FFFF00"/>
                </a:solidFill>
                <a:latin typeface="Lucida Sans" pitchFamily="34" charset="0"/>
                <a:cs typeface="Times New Roman" pitchFamily="18" charset="0"/>
              </a:rPr>
              <a:t>* Descripci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pormenorizada de las pinturas de la techumbre</a:t>
            </a:r>
            <a:endParaRPr lang="es-ES" sz="900">
              <a:solidFill>
                <a:srgbClr val="FFFF00"/>
              </a:solidFill>
            </a:endParaRPr>
          </a:p>
          <a:p>
            <a:pPr eaLnBrk="0" hangingPunct="0"/>
            <a:r>
              <a:rPr lang="es-ES" sz="1600" b="1">
                <a:solidFill>
                  <a:srgbClr val="0000FF"/>
                </a:solidFill>
                <a:latin typeface="Lucida Sans" pitchFamily="34" charset="0"/>
                <a:cs typeface="Times New Roman" pitchFamily="18" charset="0"/>
              </a:rPr>
              <a:t>El cimborrio. Mud</a:t>
            </a:r>
            <a:r>
              <a:rPr lang="es-ES" sz="1600" b="1">
                <a:solidFill>
                  <a:srgbClr val="0000FF"/>
                </a:solidFill>
                <a:latin typeface="Calibri" pitchFamily="34" charset="0"/>
                <a:cs typeface="Times New Roman" pitchFamily="18" charset="0"/>
              </a:rPr>
              <a:t>é</a:t>
            </a:r>
            <a:r>
              <a:rPr lang="es-ES" sz="1600" b="1">
                <a:solidFill>
                  <a:srgbClr val="0000FF"/>
                </a:solidFill>
                <a:latin typeface="Lucida Sans" pitchFamily="34" charset="0"/>
                <a:cs typeface="Times New Roman" pitchFamily="18" charset="0"/>
              </a:rPr>
              <a:t>jar y Renacimiento</a:t>
            </a:r>
            <a:endParaRPr lang="es-ES" sz="1600"/>
          </a:p>
          <a:p>
            <a:pPr algn="just" eaLnBrk="0" hangingPunct="0"/>
            <a:r>
              <a:rPr lang="es-ES" sz="1200">
                <a:solidFill>
                  <a:srgbClr val="FFFF00"/>
                </a:solidFill>
                <a:latin typeface="Lucida Sans" pitchFamily="34" charset="0"/>
                <a:cs typeface="Times New Roman" pitchFamily="18" charset="0"/>
              </a:rPr>
              <a:t>El cimborrio fue trazado en 1537 por el maestro Juan Lucas </a:t>
            </a:r>
            <a:r>
              <a:rPr lang="es-ES" sz="1200">
                <a:solidFill>
                  <a:srgbClr val="FFFF00"/>
                </a:solidFill>
                <a:latin typeface="Calibri" pitchFamily="34" charset="0"/>
                <a:cs typeface="Times New Roman" pitchFamily="18" charset="0"/>
              </a:rPr>
              <a:t>«</a:t>
            </a:r>
            <a:r>
              <a:rPr lang="es-ES" sz="1200">
                <a:solidFill>
                  <a:srgbClr val="FFFF00"/>
                </a:solidFill>
                <a:latin typeface="Lucida Sans" pitchFamily="34" charset="0"/>
                <a:cs typeface="Times New Roman" pitchFamily="18" charset="0"/>
              </a:rPr>
              <a:t>Botero</a:t>
            </a:r>
            <a:r>
              <a:rPr lang="es-ES" sz="1200">
                <a:solidFill>
                  <a:srgbClr val="FFFF00"/>
                </a:solidFill>
                <a:latin typeface="Calibri" pitchFamily="34" charset="0"/>
                <a:cs typeface="Times New Roman" pitchFamily="18" charset="0"/>
              </a:rPr>
              <a:t>»</a:t>
            </a:r>
            <a:r>
              <a:rPr lang="es-ES" sz="1200">
                <a:solidFill>
                  <a:srgbClr val="FFFF00"/>
                </a:solidFill>
                <a:latin typeface="Lucida Sans" pitchFamily="34" charset="0"/>
                <a:cs typeface="Times New Roman" pitchFamily="18" charset="0"/>
              </a:rPr>
              <a:t>, que hab</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sido el art</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fice del cimborrio sobre trompas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de la Seo de Zaragoza y del de la Catedral de Tarazona.</a:t>
            </a:r>
            <a:endParaRPr lang="es-ES" sz="900">
              <a:solidFill>
                <a:srgbClr val="FFFF00"/>
              </a:solidFill>
            </a:endParaRPr>
          </a:p>
          <a:p>
            <a:pPr algn="just" eaLnBrk="0" hangingPunct="0"/>
            <a:r>
              <a:rPr lang="es-ES" sz="1200">
                <a:solidFill>
                  <a:srgbClr val="FFFF00"/>
                </a:solidFill>
                <a:latin typeface="Lucida Sans" pitchFamily="34" charset="0"/>
                <a:cs typeface="Times New Roman" pitchFamily="18" charset="0"/>
              </a:rPr>
              <a:t>Fue llevado a cabo en 1538 por el maestro de obras Mart</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n de Montalb</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n. Este cimborrio consegu</a:t>
            </a:r>
            <a:r>
              <a:rPr lang="es-ES" sz="1200">
                <a:solidFill>
                  <a:srgbClr val="FFFF00"/>
                </a:solidFill>
                <a:latin typeface="Calibri" pitchFamily="34" charset="0"/>
                <a:cs typeface="Times New Roman" pitchFamily="18" charset="0"/>
              </a:rPr>
              <a:t>í</a:t>
            </a:r>
            <a:r>
              <a:rPr lang="es-ES" sz="1200">
                <a:solidFill>
                  <a:srgbClr val="FFFF00"/>
                </a:solidFill>
                <a:latin typeface="Lucida Sans" pitchFamily="34" charset="0"/>
                <a:cs typeface="Times New Roman" pitchFamily="18" charset="0"/>
              </a:rPr>
              <a:t>a iluminar el nuevo retablo mayor (1536), obra maestra del renacimiento del escultor Gabriel Yoly.</a:t>
            </a:r>
            <a:endParaRPr lang="es-ES" sz="900">
              <a:solidFill>
                <a:srgbClr val="FFFF00"/>
              </a:solidFill>
            </a:endParaRPr>
          </a:p>
          <a:p>
            <a:pPr eaLnBrk="0" hangingPunct="0"/>
            <a:r>
              <a:rPr lang="es-ES" sz="1600" b="1">
                <a:solidFill>
                  <a:srgbClr val="0000FF"/>
                </a:solidFill>
                <a:latin typeface="Lucida Sans" pitchFamily="34" charset="0"/>
                <a:cs typeface="Times New Roman" pitchFamily="18" charset="0"/>
              </a:rPr>
              <a:t>Construcciones recientes </a:t>
            </a:r>
            <a:endParaRPr lang="es-ES" sz="1600"/>
          </a:p>
          <a:p>
            <a:pPr algn="just" eaLnBrk="0" hangingPunct="0"/>
            <a:r>
              <a:rPr lang="es-ES" sz="1200">
                <a:solidFill>
                  <a:srgbClr val="FFFF00"/>
                </a:solidFill>
                <a:latin typeface="Lucida Sans" pitchFamily="34" charset="0"/>
                <a:cs typeface="Times New Roman" pitchFamily="18" charset="0"/>
              </a:rPr>
              <a:t>Alrededor del a</a:t>
            </a:r>
            <a:r>
              <a:rPr lang="es-ES" sz="1200">
                <a:solidFill>
                  <a:srgbClr val="FFFF00"/>
                </a:solidFill>
                <a:latin typeface="Calibri" pitchFamily="34" charset="0"/>
                <a:cs typeface="Times New Roman" pitchFamily="18" charset="0"/>
              </a:rPr>
              <a:t>ñ</a:t>
            </a:r>
            <a:r>
              <a:rPr lang="es-ES" sz="1200">
                <a:solidFill>
                  <a:srgbClr val="FFFF00"/>
                </a:solidFill>
                <a:latin typeface="Lucida Sans" pitchFamily="34" charset="0"/>
                <a:cs typeface="Times New Roman" pitchFamily="18" charset="0"/>
              </a:rPr>
              <a:t>o 1700, la cabecera g</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tica se modifica para realizar una girola. Asimismo (y como dijimos) se modific</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la ornamentaci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n para adecuarla a los gustos neocl</a:t>
            </a:r>
            <a:r>
              <a:rPr lang="es-ES" sz="1200">
                <a:solidFill>
                  <a:srgbClr val="FFFF00"/>
                </a:solidFill>
                <a:latin typeface="Calibri" pitchFamily="34" charset="0"/>
                <a:cs typeface="Times New Roman" pitchFamily="18" charset="0"/>
              </a:rPr>
              <a:t>á</a:t>
            </a:r>
            <a:r>
              <a:rPr lang="es-ES" sz="1200">
                <a:solidFill>
                  <a:srgbClr val="FFFF00"/>
                </a:solidFill>
                <a:latin typeface="Lucida Sans" pitchFamily="34" charset="0"/>
                <a:cs typeface="Times New Roman" pitchFamily="18" charset="0"/>
              </a:rPr>
              <a:t>sicos, ocultando tras el falso techo del XVIII la techumbre original mud</a:t>
            </a:r>
            <a:r>
              <a:rPr lang="es-ES" sz="1200">
                <a:solidFill>
                  <a:srgbClr val="FFFF00"/>
                </a:solidFill>
                <a:latin typeface="Calibri" pitchFamily="34" charset="0"/>
                <a:cs typeface="Times New Roman" pitchFamily="18" charset="0"/>
              </a:rPr>
              <a:t>é</a:t>
            </a:r>
            <a:r>
              <a:rPr lang="es-ES" sz="1200">
                <a:solidFill>
                  <a:srgbClr val="FFFF00"/>
                </a:solidFill>
                <a:latin typeface="Lucida Sans" pitchFamily="34" charset="0"/>
                <a:cs typeface="Times New Roman" pitchFamily="18" charset="0"/>
              </a:rPr>
              <a:t>jar, lo que permiti</a:t>
            </a:r>
            <a:r>
              <a:rPr lang="es-ES" sz="1200">
                <a:solidFill>
                  <a:srgbClr val="FFFF00"/>
                </a:solidFill>
                <a:latin typeface="Calibri" pitchFamily="34" charset="0"/>
                <a:cs typeface="Times New Roman" pitchFamily="18" charset="0"/>
              </a:rPr>
              <a:t>ó</a:t>
            </a:r>
            <a:r>
              <a:rPr lang="es-ES" sz="1200">
                <a:solidFill>
                  <a:srgbClr val="FFFF00"/>
                </a:solidFill>
                <a:latin typeface="Lucida Sans" pitchFamily="34" charset="0"/>
                <a:cs typeface="Times New Roman" pitchFamily="18" charset="0"/>
              </a:rPr>
              <a:t> que se conservara la pintura.</a:t>
            </a:r>
          </a:p>
          <a:p>
            <a:pPr algn="just" eaLnBrk="0" hangingPunct="0"/>
            <a:r>
              <a:rPr lang="es-ES" sz="1200">
                <a:solidFill>
                  <a:srgbClr val="FFFF00"/>
                </a:solidFill>
                <a:latin typeface="Lucida Sans" pitchFamily="34" charset="0"/>
                <a:cs typeface="Times New Roman" pitchFamily="18" charset="0"/>
              </a:rPr>
              <a:t>En 1909 se construye la enorme portada meridional historicista, que combina una estructura neorrománica de arquivoltas de medio punto con una decoración típicamente neomudéjar. Fue planeada por el arquitecto modernista Pablo Monguió Segura. El pórtico se cierra con una reja de Matías Abad, que se inspira en la del coro del interior de la catedral, obra de </a:t>
            </a:r>
            <a:endParaRPr lang="es-ES">
              <a:solidFill>
                <a:srgbClr val="FFFF00"/>
              </a:solidFill>
            </a:endParaRPr>
          </a:p>
        </p:txBody>
      </p:sp>
      <p:sp>
        <p:nvSpPr>
          <p:cNvPr id="4" name="3 CuadroTexto"/>
          <p:cNvSpPr txBox="1">
            <a:spLocks noChangeArrowheads="1"/>
          </p:cNvSpPr>
          <p:nvPr/>
        </p:nvSpPr>
        <p:spPr bwMode="auto">
          <a:xfrm>
            <a:off x="6300788" y="6237288"/>
            <a:ext cx="2506662" cy="369887"/>
          </a:xfrm>
          <a:prstGeom prst="rect">
            <a:avLst/>
          </a:prstGeom>
          <a:noFill/>
          <a:ln w="9525">
            <a:noFill/>
            <a:miter lim="800000"/>
            <a:headEnd/>
            <a:tailEnd/>
          </a:ln>
        </p:spPr>
        <p:txBody>
          <a:bodyPr wrap="none">
            <a:spAutoFit/>
          </a:bodyPr>
          <a:lstStyle/>
          <a:p>
            <a:r>
              <a:rPr lang="es-ES_tradnl" b="1">
                <a:latin typeface="Calibri" pitchFamily="34" charset="0"/>
              </a:rPr>
              <a:t>Automatico tras el Texto</a:t>
            </a:r>
            <a:endParaRPr lang="es-ES" b="1">
              <a:latin typeface="Calibri"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circle(in)">
                                      <p:cBhvr>
                                        <p:cTn id="7" dur="2000"/>
                                        <p:tgtEl>
                                          <p:spTgt spid="16386"/>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lide(fromBottom)">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Catedral de Teruel 1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321">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Catedral de Teruel 2 [DVD (PAL)].jpg"/>
          <p:cNvPicPr>
            <a:picLocks noChangeAspect="1"/>
          </p:cNvPicPr>
          <p:nvPr/>
        </p:nvPicPr>
        <p:blipFill>
          <a:blip r:embed="rId2" cstate="print"/>
          <a:srcRect/>
          <a:stretch>
            <a:fillRect/>
          </a:stretch>
        </p:blipFill>
        <p:spPr bwMode="auto">
          <a:xfrm>
            <a:off x="2290763" y="0"/>
            <a:ext cx="4562475" cy="6858000"/>
          </a:xfrm>
          <a:prstGeom prst="rect">
            <a:avLst/>
          </a:prstGeom>
          <a:noFill/>
          <a:ln w="9525">
            <a:noFill/>
            <a:miter lim="800000"/>
            <a:headEnd/>
            <a:tailEnd/>
          </a:ln>
        </p:spPr>
      </p:pic>
    </p:spTree>
  </p:cSld>
  <p:clrMapOvr>
    <a:masterClrMapping/>
  </p:clrMapOvr>
  <p:transition spd="med" advTm="4618">
    <p:plu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1 Imagen" descr="Catedral de Teruel 3 Techumbre [DVD (PAL)].jpg"/>
          <p:cNvPicPr>
            <a:picLocks noChangeAspect="1"/>
          </p:cNvPicPr>
          <p:nvPr/>
        </p:nvPicPr>
        <p:blipFill>
          <a:blip r:embed="rId2" cstate="print"/>
          <a:srcRect/>
          <a:stretch>
            <a:fillRect/>
          </a:stretch>
        </p:blipFill>
        <p:spPr bwMode="auto">
          <a:xfrm>
            <a:off x="1871663" y="0"/>
            <a:ext cx="5400675" cy="6858000"/>
          </a:xfrm>
          <a:prstGeom prst="rect">
            <a:avLst/>
          </a:prstGeom>
          <a:noFill/>
          <a:ln w="9525">
            <a:noFill/>
            <a:miter lim="800000"/>
            <a:headEnd/>
            <a:tailEnd/>
          </a:ln>
        </p:spPr>
      </p:pic>
    </p:spTree>
  </p:cSld>
  <p:clrMapOvr>
    <a:masterClrMapping/>
  </p:clrMapOvr>
  <p:transition spd="med" advTm="4368">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Catedral de Teruel 4 Techumbre [DVD (PAL)].jpg"/>
          <p:cNvPicPr>
            <a:picLocks noChangeAspect="1"/>
          </p:cNvPicPr>
          <p:nvPr/>
        </p:nvPicPr>
        <p:blipFill>
          <a:blip r:embed="rId2" cstate="print"/>
          <a:srcRect/>
          <a:stretch>
            <a:fillRect/>
          </a:stretch>
        </p:blipFill>
        <p:spPr bwMode="auto">
          <a:xfrm>
            <a:off x="0" y="431800"/>
            <a:ext cx="9144000" cy="5994400"/>
          </a:xfrm>
          <a:prstGeom prst="rect">
            <a:avLst/>
          </a:prstGeom>
          <a:noFill/>
          <a:ln w="9525">
            <a:noFill/>
            <a:miter lim="800000"/>
            <a:headEnd/>
            <a:tailEnd/>
          </a:ln>
        </p:spPr>
      </p:pic>
    </p:spTree>
  </p:cSld>
  <p:clrMapOvr>
    <a:masterClrMapping/>
  </p:clrMapOvr>
  <p:transition spd="med" advTm="429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Catedral de Teruel 5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368">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Catedral de Teruel 6 [DVD (PAL)].jpg"/>
          <p:cNvPicPr>
            <a:picLocks noChangeAspect="1"/>
          </p:cNvPicPr>
          <p:nvPr/>
        </p:nvPicPr>
        <p:blipFill>
          <a:blip r:embed="rId2" cstate="print"/>
          <a:srcRect/>
          <a:stretch>
            <a:fillRect/>
          </a:stretch>
        </p:blipFill>
        <p:spPr bwMode="auto">
          <a:xfrm>
            <a:off x="2160588" y="0"/>
            <a:ext cx="4643437" cy="6937375"/>
          </a:xfrm>
          <a:prstGeom prst="rect">
            <a:avLst/>
          </a:prstGeom>
          <a:noFill/>
          <a:ln w="9525">
            <a:noFill/>
            <a:miter lim="800000"/>
            <a:headEnd/>
            <a:tailEnd/>
          </a:ln>
        </p:spPr>
      </p:pic>
    </p:spTree>
  </p:cSld>
  <p:clrMapOvr>
    <a:masterClrMapping/>
  </p:clrMapOvr>
  <p:transition spd="med" advTm="4212">
    <p:strips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Catedral de Teruel 7 Cimborrio [DVD (PAL)].jpg"/>
          <p:cNvPicPr>
            <a:picLocks noChangeAspect="1"/>
          </p:cNvPicPr>
          <p:nvPr/>
        </p:nvPicPr>
        <p:blipFill>
          <a:blip r:embed="rId2" cstate="print"/>
          <a:srcRect/>
          <a:stretch>
            <a:fillRect/>
          </a:stretch>
        </p:blipFill>
        <p:spPr bwMode="auto">
          <a:xfrm>
            <a:off x="2295525" y="0"/>
            <a:ext cx="4552950" cy="6858000"/>
          </a:xfrm>
          <a:prstGeom prst="rect">
            <a:avLst/>
          </a:prstGeom>
          <a:noFill/>
          <a:ln w="9525">
            <a:noFill/>
            <a:miter lim="800000"/>
            <a:headEnd/>
            <a:tailEnd/>
          </a:ln>
        </p:spPr>
      </p:pic>
    </p:spTree>
  </p:cSld>
  <p:clrMapOvr>
    <a:masterClrMapping/>
  </p:clrMapOvr>
  <p:transition spd="med" advTm="4430">
    <p:strip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Catedral de Teruel 8 Capilla de la Coronacion de la Virgen [DVD (PAL)].jpg"/>
          <p:cNvPicPr>
            <a:picLocks noChangeAspect="1"/>
          </p:cNvPicPr>
          <p:nvPr/>
        </p:nvPicPr>
        <p:blipFill>
          <a:blip r:embed="rId2" cstate="print"/>
          <a:srcRect/>
          <a:stretch>
            <a:fillRect/>
          </a:stretch>
        </p:blipFill>
        <p:spPr bwMode="auto">
          <a:xfrm>
            <a:off x="2295525" y="0"/>
            <a:ext cx="4552950" cy="6858000"/>
          </a:xfrm>
          <a:prstGeom prst="rect">
            <a:avLst/>
          </a:prstGeom>
          <a:noFill/>
          <a:ln w="9525">
            <a:noFill/>
            <a:miter lim="800000"/>
            <a:headEnd/>
            <a:tailEnd/>
          </a:ln>
        </p:spPr>
      </p:pic>
    </p:spTree>
  </p:cSld>
  <p:clrMapOvr>
    <a:masterClrMapping/>
  </p:clrMapOvr>
  <p:transition spd="med" advTm="4087">
    <p:strips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Catedral de Teruel 9 [DVD (PAL)].jpg"/>
          <p:cNvPicPr>
            <a:picLocks noChangeAspect="1"/>
          </p:cNvPicPr>
          <p:nvPr/>
        </p:nvPicPr>
        <p:blipFill>
          <a:blip r:embed="rId2" cstate="print"/>
          <a:srcRect/>
          <a:stretch>
            <a:fillRect/>
          </a:stretch>
        </p:blipFill>
        <p:spPr bwMode="auto">
          <a:xfrm>
            <a:off x="1871663" y="0"/>
            <a:ext cx="5148262" cy="6864350"/>
          </a:xfrm>
          <a:prstGeom prst="rect">
            <a:avLst/>
          </a:prstGeom>
          <a:noFill/>
          <a:ln w="9525">
            <a:noFill/>
            <a:miter lim="800000"/>
            <a:headEnd/>
            <a:tailEnd/>
          </a:ln>
        </p:spPr>
      </p:pic>
    </p:spTree>
  </p:cSld>
  <p:clrMapOvr>
    <a:masterClrMapping/>
  </p:clrMapOvr>
  <p:transition spd="med" advTm="4274">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Catedral de Teruel 10 Torre Mudejar [DVD (PAL)].jpg"/>
          <p:cNvPicPr>
            <a:picLocks noChangeAspect="1"/>
          </p:cNvPicPr>
          <p:nvPr/>
        </p:nvPicPr>
        <p:blipFill>
          <a:blip r:embed="rId2" cstate="print"/>
          <a:srcRect/>
          <a:stretch>
            <a:fillRect/>
          </a:stretch>
        </p:blipFill>
        <p:spPr bwMode="auto">
          <a:xfrm>
            <a:off x="2295525" y="0"/>
            <a:ext cx="4552950" cy="6858000"/>
          </a:xfrm>
          <a:prstGeom prst="rect">
            <a:avLst/>
          </a:prstGeom>
          <a:noFill/>
          <a:ln w="9525">
            <a:noFill/>
            <a:miter lim="800000"/>
            <a:headEnd/>
            <a:tailEnd/>
          </a:ln>
        </p:spPr>
      </p:pic>
    </p:spTree>
  </p:cSld>
  <p:clrMapOvr>
    <a:masterClrMapping/>
  </p:clrMapOvr>
  <p:transition spd="med" advTm="4353">
    <p:split orient="vert"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Catedral de Teruel 11 Portada [DVD (PAL)].jpg"/>
          <p:cNvPicPr>
            <a:picLocks noChangeAspect="1"/>
          </p:cNvPicPr>
          <p:nvPr/>
        </p:nvPicPr>
        <p:blipFill>
          <a:blip r:embed="rId2" cstate="print"/>
          <a:srcRect/>
          <a:stretch>
            <a:fillRect/>
          </a:stretch>
        </p:blipFill>
        <p:spPr bwMode="auto">
          <a:xfrm>
            <a:off x="2000250" y="0"/>
            <a:ext cx="5143500" cy="6858000"/>
          </a:xfrm>
          <a:prstGeom prst="rect">
            <a:avLst/>
          </a:prstGeom>
          <a:noFill/>
          <a:ln w="9525">
            <a:noFill/>
            <a:miter lim="800000"/>
            <a:headEnd/>
            <a:tailEnd/>
          </a:ln>
        </p:spPr>
      </p:pic>
      <p:pic>
        <p:nvPicPr>
          <p:cNvPr id="16387" name="2 Imagen" descr="Catedral de Teruel 12 Techumbre [DVD (PAL)].jpg"/>
          <p:cNvPicPr>
            <a:picLocks noChangeAspect="1"/>
          </p:cNvPicPr>
          <p:nvPr/>
        </p:nvPicPr>
        <p:blipFill>
          <a:blip r:embed="rId3"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med" advTm="4197">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1 Imagen" descr="Catedral de Teruel 13 [DVD (PAL)].jpg"/>
          <p:cNvPicPr>
            <a:picLocks noChangeAspect="1"/>
          </p:cNvPicPr>
          <p:nvPr/>
        </p:nvPicPr>
        <p:blipFill>
          <a:blip r:embed="rId2"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med" advTm="4431">
    <p:split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1 Imagen" descr="Catedral de Teruel 14 [DVD (PAL)].jpg"/>
          <p:cNvPicPr>
            <a:picLocks noChangeAspect="1"/>
          </p:cNvPicPr>
          <p:nvPr/>
        </p:nvPicPr>
        <p:blipFill>
          <a:blip r:embed="rId2" cstate="print"/>
          <a:srcRect/>
          <a:stretch>
            <a:fillRect/>
          </a:stretch>
        </p:blipFill>
        <p:spPr bwMode="auto">
          <a:xfrm>
            <a:off x="2085975" y="0"/>
            <a:ext cx="4972050" cy="6858000"/>
          </a:xfrm>
          <a:prstGeom prst="rect">
            <a:avLst/>
          </a:prstGeom>
          <a:noFill/>
          <a:ln w="9525">
            <a:noFill/>
            <a:miter lim="800000"/>
            <a:headEnd/>
            <a:tailEnd/>
          </a:ln>
        </p:spPr>
      </p:pic>
    </p:spTree>
  </p:cSld>
  <p:clrMapOvr>
    <a:masterClrMapping/>
  </p:clrMapOvr>
  <p:transition spd="med" advTm="4384">
    <p:wheel spokes="8"/>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Catedral de Teruel 15 [DVD (PAL)].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Tm="4072">
    <p:whee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Catedral de Teruel 16 Detalle de la Entrada [DVD (PAL)].jpg"/>
          <p:cNvPicPr>
            <a:picLocks noChangeAspect="1"/>
          </p:cNvPicPr>
          <p:nvPr/>
        </p:nvPicPr>
        <p:blipFill>
          <a:blip r:embed="rId2" cstate="print"/>
          <a:srcRect/>
          <a:stretch>
            <a:fillRect/>
          </a:stretch>
        </p:blipFill>
        <p:spPr bwMode="auto">
          <a:xfrm>
            <a:off x="0" y="863600"/>
            <a:ext cx="9167813" cy="5157788"/>
          </a:xfrm>
          <a:prstGeom prst="rect">
            <a:avLst/>
          </a:prstGeom>
          <a:noFill/>
          <a:ln w="9525">
            <a:noFill/>
            <a:miter lim="800000"/>
            <a:headEnd/>
            <a:tailEnd/>
          </a:ln>
        </p:spPr>
      </p:pic>
    </p:spTree>
  </p:cSld>
  <p:clrMapOvr>
    <a:masterClrMapping/>
  </p:clrMapOvr>
  <p:transition spd="med" advTm="4321">
    <p:cover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Catedral de Teruel 17 [DVD (PAL)].jpg"/>
          <p:cNvPicPr>
            <a:picLocks noChangeAspect="1"/>
          </p:cNvPicPr>
          <p:nvPr/>
        </p:nvPicPr>
        <p:blipFill>
          <a:blip r:embed="rId2" cstate="print"/>
          <a:srcRect/>
          <a:stretch>
            <a:fillRect/>
          </a:stretch>
        </p:blipFill>
        <p:spPr bwMode="auto">
          <a:xfrm>
            <a:off x="33338" y="0"/>
            <a:ext cx="9077325" cy="6858000"/>
          </a:xfrm>
          <a:prstGeom prst="rect">
            <a:avLst/>
          </a:prstGeom>
          <a:noFill/>
          <a:ln w="9525">
            <a:noFill/>
            <a:miter lim="800000"/>
            <a:headEnd/>
            <a:tailEnd/>
          </a:ln>
        </p:spPr>
      </p:pic>
    </p:spTree>
  </p:cSld>
  <p:clrMapOvr>
    <a:masterClrMapping/>
  </p:clrMapOvr>
  <p:transition spd="med" advTm="4415">
    <p:cover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Catedral de Teruel 18 [DVD (PAL)].jpg"/>
          <p:cNvPicPr>
            <a:picLocks noChangeAspect="1"/>
          </p:cNvPicPr>
          <p:nvPr/>
        </p:nvPicPr>
        <p:blipFill>
          <a:blip r:embed="rId2" cstate="print"/>
          <a:srcRect/>
          <a:stretch>
            <a:fillRect/>
          </a:stretch>
        </p:blipFill>
        <p:spPr bwMode="auto">
          <a:xfrm>
            <a:off x="2160588" y="0"/>
            <a:ext cx="4643437" cy="6865938"/>
          </a:xfrm>
          <a:prstGeom prst="rect">
            <a:avLst/>
          </a:prstGeom>
          <a:noFill/>
          <a:ln w="9525">
            <a:noFill/>
            <a:miter lim="800000"/>
            <a:headEnd/>
            <a:tailEnd/>
          </a:ln>
        </p:spPr>
      </p:pic>
    </p:spTree>
  </p:cSld>
  <p:clrMapOvr>
    <a:masterClrMapping/>
  </p:clrMapOvr>
  <p:transition spd="med" advTm="4243">
    <p:cover dir="l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Catedral de Teruel 19 [DVD (PAL)].jpg"/>
          <p:cNvPicPr>
            <a:picLocks noChangeAspect="1"/>
          </p:cNvPicPr>
          <p:nvPr/>
        </p:nvPicPr>
        <p:blipFill>
          <a:blip r:embed="rId2" cstate="print"/>
          <a:srcRect/>
          <a:stretch>
            <a:fillRect/>
          </a:stretch>
        </p:blipFill>
        <p:spPr bwMode="auto">
          <a:xfrm>
            <a:off x="0" y="188913"/>
            <a:ext cx="9144000" cy="6480175"/>
          </a:xfrm>
          <a:prstGeom prst="rect">
            <a:avLst/>
          </a:prstGeom>
          <a:noFill/>
          <a:ln w="9525">
            <a:noFill/>
            <a:miter lim="800000"/>
            <a:headEnd/>
            <a:tailEnd/>
          </a:ln>
        </p:spPr>
      </p:pic>
    </p:spTree>
  </p:cSld>
  <p:clrMapOvr>
    <a:masterClrMapping/>
  </p:clrMapOvr>
  <p:transition spd="med" advTm="4383">
    <p:cover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1 Imagen" descr="Catedral de Teruel 20 [DVD (PAL)].jpg"/>
          <p:cNvPicPr>
            <a:picLocks noChangeAspect="1"/>
          </p:cNvPicPr>
          <p:nvPr/>
        </p:nvPicPr>
        <p:blipFill>
          <a:blip r:embed="rId2"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med" advTm="4369">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Catedral de Teruel 21 [DVD (PAL)].jpg"/>
          <p:cNvPicPr>
            <a:picLocks noChangeAspect="1"/>
          </p:cNvPicPr>
          <p:nvPr/>
        </p:nvPicPr>
        <p:blipFill>
          <a:blip r:embed="rId2" cstate="print"/>
          <a:srcRect/>
          <a:stretch>
            <a:fillRect/>
          </a:stretch>
        </p:blipFill>
        <p:spPr bwMode="auto">
          <a:xfrm>
            <a:off x="2000250" y="0"/>
            <a:ext cx="5143500" cy="6858000"/>
          </a:xfrm>
          <a:prstGeom prst="rect">
            <a:avLst/>
          </a:prstGeom>
          <a:noFill/>
          <a:ln w="9525">
            <a:noFill/>
            <a:miter lim="800000"/>
            <a:headEnd/>
            <a:tailEnd/>
          </a:ln>
        </p:spPr>
      </p:pic>
    </p:spTree>
  </p:cSld>
  <p:clrMapOvr>
    <a:masterClrMapping/>
  </p:clrMapOvr>
  <p:transition spd="med" advTm="4804">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Catedral de Teruel 22 [DVD (PAL)].jpg"/>
          <p:cNvPicPr>
            <a:picLocks noChangeAspect="1"/>
          </p:cNvPicPr>
          <p:nvPr/>
        </p:nvPicPr>
        <p:blipFill>
          <a:blip r:embed="rId2" cstate="print"/>
          <a:srcRect/>
          <a:stretch>
            <a:fillRect/>
          </a:stretch>
        </p:blipFill>
        <p:spPr bwMode="auto">
          <a:xfrm>
            <a:off x="2714625" y="0"/>
            <a:ext cx="3714750" cy="6858000"/>
          </a:xfrm>
          <a:prstGeom prst="rect">
            <a:avLst/>
          </a:prstGeom>
          <a:noFill/>
          <a:ln w="9525">
            <a:noFill/>
            <a:miter lim="800000"/>
            <a:headEnd/>
            <a:tailEnd/>
          </a:ln>
        </p:spPr>
      </p:pic>
    </p:spTree>
  </p:cSld>
  <p:clrMapOvr>
    <a:masterClrMapping/>
  </p:clrMapOvr>
  <p:transition spd="med" advTm="4212">
    <p:checke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smtClean="0">
              <a:solidFill>
                <a:srgbClr val="000000"/>
              </a:solidFill>
              <a:cs typeface="+mn-cs"/>
            </a:endParaRP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cstate="print"/>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smtClean="0">
              <a:solidFill>
                <a:srgbClr val="000000"/>
              </a:solidFill>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TotalTime>
  <Words>823</Words>
  <Application>Microsoft Office PowerPoint</Application>
  <PresentationFormat>Presentación en pantalla (4:3)</PresentationFormat>
  <Paragraphs>64</Paragraphs>
  <Slides>26</Slides>
  <Notes>1</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Company>Ministerio de Defensa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mporma4</dc:creator>
  <cp:lastModifiedBy>Manolo</cp:lastModifiedBy>
  <cp:revision>13</cp:revision>
  <dcterms:created xsi:type="dcterms:W3CDTF">2012-02-10T09:55:56Z</dcterms:created>
  <dcterms:modified xsi:type="dcterms:W3CDTF">2012-04-28T15:59:32Z</dcterms:modified>
</cp:coreProperties>
</file>