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OvKed3rgU9xT61eTQPboA==" hashData="Ytoz437sk0zKG4IN1tB2jjuIM5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28/04/2012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113789-BD1B-41BB-9385-DF6756B259E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D2FF7D-C2C9-46D0-A6C2-4C90A87638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50578F-52B4-4393-8A8E-66CD8FFD00C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6C8DDE13-8819-41CA-B633-43EADD73063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034EEBD5-C1C0-4B79-A8E3-A415A0C0B5F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6321B65-756A-428C-B9C9-90483EDA4F7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FA2D5DF4-81C4-499B-A24D-8DB764065E8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7528119-FA2F-4853-9910-A2BD9A93DA9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07BD33A-BBB1-41DA-BA57-B430077C10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F417C60-AE91-4130-A546-C3CB615F77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B242301-59A1-466B-86C6-2A7A492B47B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FFB0EBE-5F75-44C5-8EE0-42908DD6FAA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5.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6.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7.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50709" y="2132856"/>
            <a:ext cx="7499938" cy="1107996"/>
          </a:xfrm>
          <a:prstGeom prst="rect">
            <a:avLst/>
          </a:prstGeom>
          <a:noFill/>
        </p:spPr>
        <p:txBody>
          <a:bodyPr wrap="none" lIns="91440" tIns="45720" rIns="91440" bIns="45720">
            <a:spAutoFit/>
          </a:bodyPr>
          <a:lstStyle/>
          <a:p>
            <a:pPr algn="ctr"/>
            <a:r>
              <a:rPr lang="es-ES" sz="6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a:t>
            </a:r>
            <a:r>
              <a:rPr lang="es-ES" sz="66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Tarazona</a:t>
            </a:r>
            <a:endParaRPr lang="es-ES" sz="6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23528" y="6237312"/>
            <a:ext cx="5468933" cy="369332"/>
          </a:xfrm>
          <a:prstGeom prst="rect">
            <a:avLst/>
          </a:prstGeom>
          <a:noFill/>
        </p:spPr>
        <p:txBody>
          <a:bodyPr wrap="none" rtlCol="0">
            <a:spAutoFit/>
          </a:bodyPr>
          <a:lstStyle/>
          <a:p>
            <a:r>
              <a:rPr lang="es-ES" b="1" dirty="0" err="1" smtClean="0"/>
              <a:t>Musica</a:t>
            </a:r>
            <a:r>
              <a:rPr lang="es-ES" b="1" dirty="0" smtClean="0"/>
              <a:t>: </a:t>
            </a:r>
            <a:r>
              <a:rPr lang="pt-BR" b="1" dirty="0" smtClean="0"/>
              <a:t>MAGALHAES - credo </a:t>
            </a:r>
            <a:r>
              <a:rPr lang="pt-BR" b="1" dirty="0" err="1" smtClean="0"/>
              <a:t>from</a:t>
            </a:r>
            <a:r>
              <a:rPr lang="pt-BR" b="1" dirty="0" smtClean="0"/>
              <a:t> missa o soberana luz</a:t>
            </a:r>
            <a:endParaRPr lang="es-ES" b="1" dirty="0"/>
          </a:p>
        </p:txBody>
      </p:sp>
    </p:spTree>
  </p:cSld>
  <p:clrMapOvr>
    <a:masterClrMapping/>
  </p:clrMapOvr>
  <p:transition spd="med" advTm="5272">
    <p:split/>
    <p:sndAc>
      <p:stSnd>
        <p:snd r:embed="rId3" name="1.6 MAGALHAES - credo from missa o soberana lu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251520" y="456969"/>
            <a:ext cx="8712968"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Construcci</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ó</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n </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  </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 </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 </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1162-1232</a:t>
            </a:r>
            <a:endParaRPr kumimoji="0" lang="es-ES" sz="1400" b="0" i="0" u="none" strike="noStrike" cap="none" normalizeH="0" baseline="0" dirty="0" smtClean="0">
              <a:ln>
                <a:noFill/>
              </a:ln>
              <a:solidFill>
                <a:srgbClr val="00B0F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Estilo arquitect</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ó</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nico </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  </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 </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 </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G</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ó</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tico, Mud</a:t>
            </a:r>
            <a:r>
              <a:rPr kumimoji="0" lang="es-ES" sz="1400" b="1" i="0" u="sng" strike="noStrike" cap="none" normalizeH="0" baseline="0" dirty="0" smtClean="0">
                <a:ln>
                  <a:noFill/>
                </a:ln>
                <a:solidFill>
                  <a:srgbClr val="00B0F0"/>
                </a:solidFill>
                <a:effectLst/>
                <a:latin typeface="Calibri"/>
                <a:ea typeface="Times New Roman" pitchFamily="18" charset="0"/>
                <a:cs typeface="Segoe UI" pitchFamily="34" charset="0"/>
              </a:rPr>
              <a:t>é</a:t>
            </a:r>
            <a:r>
              <a:rPr kumimoji="0" lang="es-ES" sz="1400" b="1" i="0" u="sng" strike="noStrike" cap="none" normalizeH="0" baseline="0" dirty="0" smtClean="0">
                <a:ln>
                  <a:noFill/>
                </a:ln>
                <a:solidFill>
                  <a:srgbClr val="00B0F0"/>
                </a:solidFill>
                <a:effectLst/>
                <a:latin typeface="Lucida Sans" pitchFamily="34" charset="0"/>
                <a:ea typeface="Times New Roman" pitchFamily="18" charset="0"/>
                <a:cs typeface="Segoe UI" pitchFamily="34" charset="0"/>
              </a:rPr>
              <a:t>jar, Renacentista </a:t>
            </a:r>
            <a:endParaRPr kumimoji="0" lang="es-ES" sz="1400" b="0" i="0" u="none" strike="noStrike" cap="none" normalizeH="0" baseline="0" dirty="0" smtClean="0">
              <a:ln>
                <a:noFill/>
              </a:ln>
              <a:solidFill>
                <a:srgbClr val="00B0F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La Catedral de Nuestra Se</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ñ</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ora de la Huerta de </a:t>
            </a:r>
            <a:r>
              <a:rPr kumimoji="0" lang="es-ES" sz="1200" b="0" i="0" u="none" strike="noStrike" cap="none" normalizeH="0" baseline="0" dirty="0" err="1" smtClean="0">
                <a:ln>
                  <a:noFill/>
                </a:ln>
                <a:solidFill>
                  <a:srgbClr val="FFFF00"/>
                </a:solidFill>
                <a:effectLst/>
                <a:latin typeface="Lucida Sans" pitchFamily="34" charset="0"/>
                <a:ea typeface="Times New Roman" pitchFamily="18" charset="0"/>
                <a:cs typeface="Segoe UI" pitchFamily="34" charset="0"/>
              </a:rPr>
              <a:t>Tarazona</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(provincia de Zaragoza), de planta g</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tica, es una de las construcciones m</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á</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s caracter</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í</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sticas del mud</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é</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jar en Espa</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ñ</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a, y una de las escasas catedrales edificadas en este estilo arquitect</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nico, junto con la de Teruel.</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Lucida Sans" pitchFamily="34" charset="0"/>
                <a:ea typeface="Times New Roman" pitchFamily="18" charset="0"/>
                <a:cs typeface="Segoe UI" pitchFamily="34" charset="0"/>
              </a:rPr>
              <a:t>Descripci</a:t>
            </a:r>
            <a:r>
              <a:rPr kumimoji="0" lang="es-ES" sz="1600" b="1" i="0" u="none" strike="noStrike" cap="none" normalizeH="0" baseline="0" dirty="0" smtClean="0">
                <a:ln>
                  <a:noFill/>
                </a:ln>
                <a:solidFill>
                  <a:srgbClr val="0000FF"/>
                </a:solidFill>
                <a:effectLst/>
                <a:latin typeface="Calibri"/>
                <a:ea typeface="Times New Roman" pitchFamily="18" charset="0"/>
                <a:cs typeface="Segoe UI" pitchFamily="34" charset="0"/>
              </a:rPr>
              <a:t>ó</a:t>
            </a:r>
            <a:r>
              <a:rPr kumimoji="0" lang="es-ES" sz="1600" b="1" i="0" u="none" strike="noStrike" cap="none" normalizeH="0" baseline="0" dirty="0" smtClean="0">
                <a:ln>
                  <a:noFill/>
                </a:ln>
                <a:solidFill>
                  <a:srgbClr val="0000FF"/>
                </a:solidFill>
                <a:effectLst/>
                <a:latin typeface="Lucida Sans" pitchFamily="34" charset="0"/>
                <a:ea typeface="Times New Roman" pitchFamily="18" charset="0"/>
                <a:cs typeface="Segoe UI" pitchFamily="34" charset="0"/>
              </a:rPr>
              <a:t>n e historia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El inicio de la erecci</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n de la Catedral de </a:t>
            </a:r>
            <a:r>
              <a:rPr kumimoji="0" lang="es-ES" sz="1200" b="0" i="0" u="none" strike="noStrike" cap="none" normalizeH="0" baseline="0" dirty="0" err="1" smtClean="0">
                <a:ln>
                  <a:noFill/>
                </a:ln>
                <a:solidFill>
                  <a:srgbClr val="FFFF00"/>
                </a:solidFill>
                <a:effectLst/>
                <a:latin typeface="Lucida Sans" pitchFamily="34" charset="0"/>
                <a:ea typeface="Times New Roman" pitchFamily="18" charset="0"/>
                <a:cs typeface="Segoe UI" pitchFamily="34" charset="0"/>
              </a:rPr>
              <a:t>Tarazona</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data de mediados del siglo XII y fue consagrada en 1232 en estilo g</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tico franc</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é</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s. En el siglo XIV fue en gran parte destruida a causa de la llamada Guerra de los dos </a:t>
            </a:r>
            <a:r>
              <a:rPr kumimoji="0" lang="es-ES" sz="1200" b="0" i="0" u="none" strike="noStrike" cap="none" normalizeH="0" baseline="0" dirty="0" err="1" smtClean="0">
                <a:ln>
                  <a:noFill/>
                </a:ln>
                <a:solidFill>
                  <a:srgbClr val="FFFF00"/>
                </a:solidFill>
                <a:effectLst/>
                <a:latin typeface="Lucida Sans" pitchFamily="34" charset="0"/>
                <a:ea typeface="Times New Roman" pitchFamily="18" charset="0"/>
                <a:cs typeface="Segoe UI" pitchFamily="34" charset="0"/>
              </a:rPr>
              <a:t>Pedros</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Comenz</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entonces la reconstrucci</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n de las naves en estilo mud</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é</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jar e incluy</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tambi</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é</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n las capillas laterales, lienzos exteriores, el cimborrio y la torre. De este modo, la planta es la de un templo g</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tico (cabecera y naves) pero cimborrio, torre-campanario son g</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tico-mud</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é</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jares. Por fin, el tramo central del crucero pertenece ya a la arquitectura renacentista.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A fines del siglo XV se inician los trabajos de construcci</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n de la torre, que fue rematada en 1588. La decoraci</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ó</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n de sus pa</a:t>
            </a:r>
            <a:r>
              <a:rPr kumimoji="0" lang="es-ES" sz="1200" b="0" i="0" u="none" strike="noStrike" cap="none" normalizeH="0" baseline="0" dirty="0" smtClean="0">
                <a:ln>
                  <a:noFill/>
                </a:ln>
                <a:solidFill>
                  <a:srgbClr val="FFFF00"/>
                </a:solidFill>
                <a:effectLst/>
                <a:latin typeface="Calibri"/>
                <a:ea typeface="Times New Roman" pitchFamily="18" charset="0"/>
                <a:cs typeface="Segoe UI" pitchFamily="34" charset="0"/>
              </a:rPr>
              <a:t>ñ</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os se resuelve mediante frisos de esquinillas con rombos y de arcos de medio punto.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La Catedral fue emplazada fuera de los muros de la ciudad medieval, lo que es muy infrecuente. Podría ser debido al hecho de haber aprovechado la localización de una antigua iglesia mozárabes, que, como templo cristiano, se situaba fuera de la medina de la ciudad árabe al otro lado del río.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Cuando Alfonso I el Batallador conquista la ciudad de </a:t>
            </a:r>
            <a:r>
              <a:rPr kumimoji="0" lang="es-ES" sz="1200" b="0" i="0" u="none" strike="noStrike" cap="none" normalizeH="0" baseline="0" dirty="0" err="1" smtClean="0">
                <a:ln>
                  <a:noFill/>
                </a:ln>
                <a:solidFill>
                  <a:srgbClr val="FFFF00"/>
                </a:solidFill>
                <a:effectLst/>
                <a:latin typeface="Lucida Sans" pitchFamily="34" charset="0"/>
                <a:ea typeface="Times New Roman" pitchFamily="18" charset="0"/>
                <a:cs typeface="Segoe UI" pitchFamily="34" charset="0"/>
              </a:rPr>
              <a:t>Tarazona</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se la denominó Iglesia de Nuestra Señora de la Hidria (en referencia, seguramente, al jarro de azucenas); sin embargo, la población transmutó el nombre a Nuestra Señora de la Huerta o de la Vega, en referencia a su emplazamiento, cerca del río y vega y huerta adyacentes.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Por el mismo tiempo se estaba construyendo el cercano Monasterio de </a:t>
            </a:r>
            <a:r>
              <a:rPr kumimoji="0" lang="es-ES" sz="1200" b="0" i="0" u="none" strike="noStrike" cap="none" normalizeH="0" baseline="0" dirty="0" err="1" smtClean="0">
                <a:ln>
                  <a:noFill/>
                </a:ln>
                <a:solidFill>
                  <a:srgbClr val="FFFF00"/>
                </a:solidFill>
                <a:effectLst/>
                <a:latin typeface="Lucida Sans" pitchFamily="34" charset="0"/>
                <a:ea typeface="Times New Roman" pitchFamily="18" charset="0"/>
                <a:cs typeface="Segoe UI" pitchFamily="34" charset="0"/>
              </a:rPr>
              <a:t>Veruela</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de estilo gótico cisterciense, lo que de seguro influyo en la pureza gótica de la primera edificación catedralicia. Esta influencia se confirma con la semejanza en muchos detalles entre estos dos señeros edificios.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La catedral fue ampliada en la segunda mitad del siglo XIII, siguiendo con la uniformidad estilística del gótico cisterciense: tres naves con crucero, cabecera semicircular y girola con capillas radiales.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Debido a la acción guerrera de Pedro I el Cruel contra </a:t>
            </a:r>
            <a:r>
              <a:rPr kumimoji="0" lang="es-ES" sz="1200" b="0" i="0" u="none" strike="noStrike" cap="none" normalizeH="0" baseline="0" dirty="0" err="1" smtClean="0">
                <a:ln>
                  <a:noFill/>
                </a:ln>
                <a:solidFill>
                  <a:srgbClr val="FFFF00"/>
                </a:solidFill>
                <a:effectLst/>
                <a:latin typeface="Lucida Sans" pitchFamily="34" charset="0"/>
                <a:ea typeface="Times New Roman" pitchFamily="18" charset="0"/>
                <a:cs typeface="Segoe UI" pitchFamily="34" charset="0"/>
              </a:rPr>
              <a:t>Tarazona</a:t>
            </a:r>
            <a:r>
              <a:rPr kumimoji="0" lang="es-ES" sz="1200" b="0" i="0" u="none" strike="noStrike" cap="none" normalizeH="0" baseline="0" dirty="0" smtClean="0">
                <a:ln>
                  <a:noFill/>
                </a:ln>
                <a:solidFill>
                  <a:srgbClr val="FFFF00"/>
                </a:solidFill>
                <a:effectLst/>
                <a:latin typeface="Lucida Sans" pitchFamily="34" charset="0"/>
                <a:ea typeface="Times New Roman" pitchFamily="18" charset="0"/>
                <a:cs typeface="Segoe UI" pitchFamily="34" charset="0"/>
              </a:rPr>
              <a:t> (una de las líneas defensivas situadas en primera línea en esta guerra) la Catedral fue tomada al asalto debido a su ubicación extramuros, se destruyó el claustro, y el conjunto del edificio sufrió daños graves que obligaron a una profunda reconstrucción. A la obra anterior sucede la mudéjar.</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4 Rectángulo"/>
          <p:cNvSpPr/>
          <p:nvPr/>
        </p:nvSpPr>
        <p:spPr>
          <a:xfrm>
            <a:off x="6528565" y="6228020"/>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9 [DVD (PAL)].jpg"/>
          <p:cNvPicPr>
            <a:picLocks noChangeAspect="1"/>
          </p:cNvPicPr>
          <p:nvPr/>
        </p:nvPicPr>
        <p:blipFill>
          <a:blip r:embed="rId2" cstate="print"/>
          <a:stretch>
            <a:fillRect/>
          </a:stretch>
        </p:blipFill>
        <p:spPr>
          <a:xfrm>
            <a:off x="-1" y="0"/>
            <a:ext cx="9158085" cy="6858000"/>
          </a:xfrm>
          <a:prstGeom prst="rect">
            <a:avLst/>
          </a:prstGeom>
        </p:spPr>
      </p:pic>
    </p:spTree>
  </p:cSld>
  <p:clrMapOvr>
    <a:masterClrMapping/>
  </p:clrMapOvr>
  <p:transition spd="med" advTm="4243">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Tarazon 1 Torre [DVD (PAL)].jpg"/>
          <p:cNvPicPr>
            <a:picLocks noChangeAspect="1"/>
          </p:cNvPicPr>
          <p:nvPr/>
        </p:nvPicPr>
        <p:blipFill>
          <a:blip r:embed="rId2" cstate="print"/>
          <a:stretch>
            <a:fillRect/>
          </a:stretch>
        </p:blipFill>
        <p:spPr>
          <a:xfrm>
            <a:off x="2520280" y="0"/>
            <a:ext cx="4572000" cy="6858000"/>
          </a:xfrm>
          <a:prstGeom prst="rect">
            <a:avLst/>
          </a:prstGeom>
        </p:spPr>
      </p:pic>
    </p:spTree>
  </p:cSld>
  <p:clrMapOvr>
    <a:masterClrMapping/>
  </p:clrMapOvr>
  <p:transition spd="med" advTm="4228">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2 [DVD (PAL)].jpg"/>
          <p:cNvPicPr>
            <a:picLocks noChangeAspect="1"/>
          </p:cNvPicPr>
          <p:nvPr/>
        </p:nvPicPr>
        <p:blipFill>
          <a:blip r:embed="rId2" cstate="print"/>
          <a:stretch>
            <a:fillRect/>
          </a:stretch>
        </p:blipFill>
        <p:spPr>
          <a:xfrm>
            <a:off x="0" y="984250"/>
            <a:ext cx="9144000" cy="4889500"/>
          </a:xfrm>
          <a:prstGeom prst="rect">
            <a:avLst/>
          </a:prstGeom>
        </p:spPr>
      </p:pic>
    </p:spTree>
  </p:cSld>
  <p:clrMapOvr>
    <a:masterClrMapping/>
  </p:clrMapOvr>
  <p:transition spd="med" advTm="4509">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3 Interior [DVD (PAL)].jpg"/>
          <p:cNvPicPr>
            <a:picLocks noChangeAspect="1"/>
          </p:cNvPicPr>
          <p:nvPr/>
        </p:nvPicPr>
        <p:blipFill>
          <a:blip r:embed="rId2" cstate="print"/>
          <a:stretch>
            <a:fillRect/>
          </a:stretch>
        </p:blipFill>
        <p:spPr>
          <a:xfrm>
            <a:off x="0" y="864096"/>
            <a:ext cx="9122156" cy="4941168"/>
          </a:xfrm>
          <a:prstGeom prst="rect">
            <a:avLst/>
          </a:prstGeom>
        </p:spPr>
      </p:pic>
    </p:spTree>
  </p:cSld>
  <p:clrMapOvr>
    <a:masterClrMapping/>
  </p:clrMapOvr>
  <p:transition spd="med" advTm="4150">
    <p:blind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4 Detalle [DVD (PAL)].jpg"/>
          <p:cNvPicPr>
            <a:picLocks noChangeAspect="1"/>
          </p:cNvPicPr>
          <p:nvPr/>
        </p:nvPicPr>
        <p:blipFill>
          <a:blip r:embed="rId2" cstate="print"/>
          <a:stretch>
            <a:fillRect/>
          </a:stretch>
        </p:blipFill>
        <p:spPr>
          <a:xfrm>
            <a:off x="2005012" y="0"/>
            <a:ext cx="5133975" cy="6858000"/>
          </a:xfrm>
          <a:prstGeom prst="rect">
            <a:avLst/>
          </a:prstGeom>
        </p:spPr>
      </p:pic>
    </p:spTree>
  </p:cSld>
  <p:clrMapOvr>
    <a:masterClrMapping/>
  </p:clrMapOvr>
  <p:transition spd="med" advTm="4228">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5 Detalle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727">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6 Cimborrio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68">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7 Interior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15">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8 [DVD (PAL)].jpg"/>
          <p:cNvPicPr>
            <a:picLocks noChangeAspect="1"/>
          </p:cNvPicPr>
          <p:nvPr/>
        </p:nvPicPr>
        <p:blipFill>
          <a:blip r:embed="rId2" cstate="print"/>
          <a:stretch>
            <a:fillRect/>
          </a:stretch>
        </p:blipFill>
        <p:spPr>
          <a:xfrm>
            <a:off x="-1" y="404664"/>
            <a:ext cx="9159025" cy="6093296"/>
          </a:xfrm>
          <a:prstGeom prst="rect">
            <a:avLst/>
          </a:prstGeom>
        </p:spPr>
      </p:pic>
    </p:spTree>
  </p:cSld>
  <p:clrMapOvr>
    <a:masterClrMapping/>
  </p:clrMapOvr>
  <p:transition spd="med" advTm="4275">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0 Interior [DVD (PAL)].jpg"/>
          <p:cNvPicPr>
            <a:picLocks noChangeAspect="1"/>
          </p:cNvPicPr>
          <p:nvPr/>
        </p:nvPicPr>
        <p:blipFill>
          <a:blip r:embed="rId2" cstate="print"/>
          <a:stretch>
            <a:fillRect/>
          </a:stretch>
        </p:blipFill>
        <p:spPr>
          <a:xfrm>
            <a:off x="2114550" y="0"/>
            <a:ext cx="4914900" cy="6858000"/>
          </a:xfrm>
          <a:prstGeom prst="rect">
            <a:avLst/>
          </a:prstGeom>
        </p:spPr>
      </p:pic>
    </p:spTree>
  </p:cSld>
  <p:clrMapOvr>
    <a:masterClrMapping/>
  </p:clrMapOvr>
  <p:transition spd="med" advTm="4368">
    <p:strip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1 Interior [DVD (PAL)].jpg"/>
          <p:cNvPicPr>
            <a:picLocks noChangeAspect="1"/>
          </p:cNvPicPr>
          <p:nvPr/>
        </p:nvPicPr>
        <p:blipFill>
          <a:blip r:embed="rId2" cstate="print"/>
          <a:stretch>
            <a:fillRect/>
          </a:stretch>
        </p:blipFill>
        <p:spPr>
          <a:xfrm>
            <a:off x="-1" y="360040"/>
            <a:ext cx="9171527" cy="6165304"/>
          </a:xfrm>
          <a:prstGeom prst="rect">
            <a:avLst/>
          </a:prstGeom>
        </p:spPr>
      </p:pic>
    </p:spTree>
  </p:cSld>
  <p:clrMapOvr>
    <a:masterClrMapping/>
  </p:clrMapOvr>
  <p:transition spd="med" advTm="4306">
    <p:strip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2 Interior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056">
    <p:strips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Tarazon 13 Portada [DVD (PAL)].jpg"/>
          <p:cNvPicPr>
            <a:picLocks noChangeAspect="1"/>
          </p:cNvPicPr>
          <p:nvPr/>
        </p:nvPicPr>
        <p:blipFill>
          <a:blip r:embed="rId2" cstate="print"/>
          <a:stretch>
            <a:fillRect/>
          </a:stretch>
        </p:blipFill>
        <p:spPr>
          <a:xfrm>
            <a:off x="2185987" y="0"/>
            <a:ext cx="4772025" cy="6858000"/>
          </a:xfrm>
          <a:prstGeom prst="rect">
            <a:avLst/>
          </a:prstGeom>
        </p:spPr>
      </p:pic>
    </p:spTree>
  </p:cSld>
  <p:clrMapOvr>
    <a:masterClrMapping/>
  </p:clrMapOvr>
  <p:transition spd="med" advTm="4477">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4 Pulpito [DVD (PAL)].jpg"/>
          <p:cNvPicPr>
            <a:picLocks noChangeAspect="1"/>
          </p:cNvPicPr>
          <p:nvPr/>
        </p:nvPicPr>
        <p:blipFill>
          <a:blip r:embed="rId2" cstate="print"/>
          <a:stretch>
            <a:fillRect/>
          </a:stretch>
        </p:blipFill>
        <p:spPr>
          <a:xfrm>
            <a:off x="0" y="836712"/>
            <a:ext cx="9168341" cy="5157192"/>
          </a:xfrm>
          <a:prstGeom prst="rect">
            <a:avLst/>
          </a:prstGeom>
        </p:spPr>
      </p:pic>
    </p:spTree>
  </p:cSld>
  <p:clrMapOvr>
    <a:masterClrMapping/>
  </p:clrMapOvr>
  <p:transition spd="med" advTm="4119">
    <p:split orient="vert"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5 Interior [DVD (PAL)].jpg"/>
          <p:cNvPicPr>
            <a:picLocks noChangeAspect="1"/>
          </p:cNvPicPr>
          <p:nvPr/>
        </p:nvPicPr>
        <p:blipFill>
          <a:blip r:embed="rId2" cstate="print"/>
          <a:stretch>
            <a:fillRect/>
          </a:stretch>
        </p:blipFill>
        <p:spPr>
          <a:xfrm>
            <a:off x="0" y="381000"/>
            <a:ext cx="9144000" cy="6096000"/>
          </a:xfrm>
          <a:prstGeom prst="rect">
            <a:avLst/>
          </a:prstGeom>
        </p:spPr>
      </p:pic>
    </p:spTree>
  </p:cSld>
  <p:clrMapOvr>
    <a:masterClrMapping/>
  </p:clrMapOvr>
  <p:transition spd="med" advTm="4384">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6 Interior [DVD (PAL)].jpg"/>
          <p:cNvPicPr>
            <a:picLocks noChangeAspect="1"/>
          </p:cNvPicPr>
          <p:nvPr/>
        </p:nvPicPr>
        <p:blipFill>
          <a:blip r:embed="rId2" cstate="print"/>
          <a:stretch>
            <a:fillRect/>
          </a:stretch>
        </p:blipFill>
        <p:spPr>
          <a:xfrm>
            <a:off x="2252662" y="0"/>
            <a:ext cx="4638675" cy="6858000"/>
          </a:xfrm>
          <a:prstGeom prst="rect">
            <a:avLst/>
          </a:prstGeom>
        </p:spPr>
      </p:pic>
    </p:spTree>
  </p:cSld>
  <p:clrMapOvr>
    <a:masterClrMapping/>
  </p:clrMapOvr>
  <p:transition spd="med" advTm="4228">
    <p:spli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7 Interior [DVD (PAL)].jpg"/>
          <p:cNvPicPr>
            <a:picLocks noChangeAspect="1"/>
          </p:cNvPicPr>
          <p:nvPr/>
        </p:nvPicPr>
        <p:blipFill>
          <a:blip r:embed="rId2" cstate="print"/>
          <a:stretch>
            <a:fillRect/>
          </a:stretch>
        </p:blipFill>
        <p:spPr>
          <a:xfrm>
            <a:off x="-1" y="360040"/>
            <a:ext cx="9171527" cy="6165304"/>
          </a:xfrm>
          <a:prstGeom prst="rect">
            <a:avLst/>
          </a:prstGeom>
        </p:spPr>
      </p:pic>
    </p:spTree>
  </p:cSld>
  <p:clrMapOvr>
    <a:masterClrMapping/>
  </p:clrMapOvr>
  <p:transition spd="med" advTm="4368">
    <p:pull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18 Calvario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05">
    <p:pull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20 Triforio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31">
    <p:pull dir="l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21 Portada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2">
    <p:pull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22 Interior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21">
    <p:pull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23 [DVD (PAL)].jpg"/>
          <p:cNvPicPr>
            <a:picLocks noChangeAspect="1"/>
          </p:cNvPicPr>
          <p:nvPr/>
        </p:nvPicPr>
        <p:blipFill>
          <a:blip r:embed="rId2" cstate="print"/>
          <a:stretch>
            <a:fillRect/>
          </a:stretch>
        </p:blipFill>
        <p:spPr>
          <a:xfrm>
            <a:off x="2290762" y="0"/>
            <a:ext cx="4562475" cy="6858000"/>
          </a:xfrm>
          <a:prstGeom prst="rect">
            <a:avLst/>
          </a:prstGeom>
        </p:spPr>
      </p:pic>
    </p:spTree>
  </p:cSld>
  <p:clrMapOvr>
    <a:masterClrMapping/>
  </p:clrMapOvr>
  <p:transition spd="med" advTm="4353">
    <p:pull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Tarazon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86">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arazon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727">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TotalTime>
  <Words>81</Words>
  <Application>Microsoft Office PowerPoint</Application>
  <PresentationFormat>Presentación en pantalla (4:3)</PresentationFormat>
  <Paragraphs>46</Paragraphs>
  <Slides>27</Slides>
  <Notes>1</Notes>
  <HiddenSlides>0</HiddenSlides>
  <MMClips>0</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13</cp:revision>
  <dcterms:created xsi:type="dcterms:W3CDTF">2012-02-10T09:55:56Z</dcterms:created>
  <dcterms:modified xsi:type="dcterms:W3CDTF">2012-04-28T16:07:14Z</dcterms:modified>
</cp:coreProperties>
</file>