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256" r:id="rId3"/>
    <p:sldId id="257" r:id="rId4"/>
    <p:sldId id="258" r:id="rId5"/>
    <p:sldId id="259" r:id="rId6"/>
    <p:sldId id="260" r:id="rId7"/>
    <p:sldId id="261" r:id="rId8"/>
    <p:sldId id="262" r:id="rId9"/>
    <p:sldId id="263" r:id="rId10"/>
    <p:sldId id="264" r:id="rId11"/>
    <p:sldId id="265"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 id="283" r:id="rId28"/>
    <p:sldId id="284" r:id="rId29"/>
    <p:sldId id="285" r:id="rId30"/>
    <p:sldId id="286"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F7dd7jjFfzEP2haQGPWhQ==" hashData="X+yzqYOZfAxRR0ix91tHDPDOSZg="/>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29/04/2012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8D702BA-0D07-40AD-8E05-1D8758986D1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41F723A-929C-4DD0-8E15-AA1D78FAB8B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73D3447-D650-4980-9765-67B87DBB252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72E15322-9E5B-47C6-98DF-3E983A2E044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AB690552-EF52-46A9-8521-A62F3A4DAD0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93E90980-2E47-4DF8-8638-DDCDB80B659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39CA63DD-9DD4-438C-9F3E-D313F657280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35448DCE-75EE-4529-AC09-60D3D37E613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A4F06F9-7B63-46FB-B24B-D20C4B646C8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6790B8C-983E-47B6-B686-3EAC8F7F2FE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8C9B5EC-1EA9-451B-9A2B-9AA15CCA460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34BD42E-12F1-48EA-ADEB-1540E5F3254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373621" y="2132856"/>
            <a:ext cx="6454139" cy="1015663"/>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Segovia</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5496" y="6372036"/>
            <a:ext cx="3471078" cy="369332"/>
          </a:xfrm>
          <a:prstGeom prst="rect">
            <a:avLst/>
          </a:prstGeom>
          <a:noFill/>
        </p:spPr>
        <p:txBody>
          <a:bodyPr wrap="none" rtlCol="0">
            <a:spAutoFit/>
          </a:bodyPr>
          <a:lstStyle/>
          <a:p>
            <a:r>
              <a:rPr lang="es-ES" b="1" dirty="0" err="1" smtClean="0"/>
              <a:t>Musica</a:t>
            </a:r>
            <a:r>
              <a:rPr lang="es-ES" b="1" dirty="0" smtClean="0"/>
              <a:t>: </a:t>
            </a:r>
            <a:r>
              <a:rPr lang="nn-NO" b="1" dirty="0" smtClean="0"/>
              <a:t>HANDEL - Dixit Dominus 7</a:t>
            </a:r>
            <a:endParaRPr lang="es-ES" b="1" dirty="0"/>
          </a:p>
        </p:txBody>
      </p:sp>
    </p:spTree>
  </p:cSld>
  <p:clrMapOvr>
    <a:masterClrMapping/>
  </p:clrMapOvr>
  <p:transition spd="med" advTm="5094">
    <p:split/>
    <p:sndAc>
      <p:stSnd>
        <p:snd r:embed="rId3" name="2.8 HANDEL - Dixit Dominus 7.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ChangeArrowheads="1"/>
          </p:cNvSpPr>
          <p:nvPr/>
        </p:nvSpPr>
        <p:spPr bwMode="auto">
          <a:xfrm>
            <a:off x="251520" y="743260"/>
            <a:ext cx="8640960" cy="44627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Construcción     1525-1577</a:t>
            </a:r>
            <a:b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b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Estilo arquitectónico     Gótico tardío </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Santa Iglesia Catedral de Nuestra Señora de la Asunción y de San Frutos de Segovia, conocida como la Dama de las Catedrales por sus dimensiones y su elegancia, es una catedral construida entre los siglos XVI y XVIII, de estilo gótico con algunos rasgos renacentistas. La Catedral de Segovia es una de las catedrales góticas más tardías de España y de Europa, erigida en pleno siglo XVI (1525-1577), cuando en la mayor parte de Europa se difundía la arquitectura renacentista.</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Características </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Destruida la antigua Catedral de Santa María en 1520 durante la guerra de las Comunidades, por su cercanía al Alcázar, el claustro – obra de Juan Guas – y otros elementos fueron trasladados a este lugar. Comenzó su construcción en 1525 según las trazas de Juan Gil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Hontañón</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Posee una estructura en tres altas naves y girola, destacando sus hermosas ventanas de complicada y fina tracería calada así como la extraordinaria calidad de los numerosos vitrales. El interior muestra una notable unidad de estilo (gótico tardío), excepto en la cúpula de 1630 y presenta un aspecto imponente y sobrio. Sus bóvedas góticas se elevan a 33 metros de altitud y mide de ancho 50 metros y 105 de longitud. El crucero está cubierto con una cúpula finalizada por Pedro de Brizuela en el siglo XVII. La poderosa torre alcanza casi los 90 metros. El actual chapitel de piedra que corona la torre, data de 1614, erigido luego de un gran incendio originado por una tormenta eléctrica. El chapitel original enteramente gótico construido de madera de caoba americana, de estructura piramidal alcanzaba la mayor altura de España.</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Entre las capillas destacan la del Santísimo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Sancramento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con un magnífico retablo de José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Churriguera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así como las de San Andrés, con impresionante tríptico flamenco de 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Benson</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la del Descendimiento con extraordinario Cristo Yacente, de Gregorio Fernández. El Altar Mayor, obra de Francisco Sabatini, está dedicado a la Virgen de la Paz. Le adornan esculturas de los santos segovianos San Frutos, San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Geroteo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San Valentín y Santa Engracia. El Coro Conserva los sitiales góticos de la antigua catedral y está flanqueado por dos grandes órganos barrocos, del siglo XVIII. El Museo Catedralicio tiene notables obras artísticas de Pedro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Berruguete</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Sánchez Coello y Van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Orley</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entre otros.</a:t>
            </a:r>
            <a:endParaRPr kumimoji="0" lang="es-ES" sz="1800" b="0" i="0" u="none" strike="noStrike" cap="none" normalizeH="0" baseline="0" dirty="0" smtClean="0">
              <a:ln>
                <a:noFill/>
              </a:ln>
              <a:solidFill>
                <a:srgbClr val="FFFF00"/>
              </a:solidFill>
              <a:effectLst/>
              <a:latin typeface="Arial" pitchFamily="34" charset="0"/>
            </a:endParaRPr>
          </a:p>
        </p:txBody>
      </p:sp>
    </p:spTree>
  </p:cSld>
  <p:clrMapOvr>
    <a:masterClrMapping/>
  </p:clrMapOvr>
  <p:transition spd="med" advTm="5203">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6372200" y="6237312"/>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
        <p:nvSpPr>
          <p:cNvPr id="27650" name="Rectangle 2"/>
          <p:cNvSpPr>
            <a:spLocks noChangeArrowheads="1"/>
          </p:cNvSpPr>
          <p:nvPr/>
        </p:nvSpPr>
        <p:spPr bwMode="auto">
          <a:xfrm>
            <a:off x="0" y="1004823"/>
            <a:ext cx="9144000" cy="337015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Capillas menores </a:t>
            </a:r>
            <a:r>
              <a:rPr kumimoji="0" lang="es-ES"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r>
            <a:br>
              <a:rPr kumimoji="0" lang="es-ES"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br>
            <a:endParaRPr kumimoji="0" lang="es-ES"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En la Nave Norte</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t>
            </a: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Capilla de la Piedad</a:t>
            </a:r>
            <a:b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b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Capilla de San Andrés Apóstol</a:t>
            </a:r>
            <a:b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b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Capilla de San Cosme y San Damián</a:t>
            </a:r>
            <a:b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b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Capilla de San Gregorio</a:t>
            </a:r>
            <a:b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b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Capilla de la Concepción</a:t>
            </a:r>
            <a:endParaRPr kumimoji="0" lang="es-ES" sz="1200" b="1" i="0" u="none" strike="noStrike" cap="none" normalizeH="0" baseline="0" dirty="0" smtClean="0">
              <a:ln>
                <a:noFill/>
              </a:ln>
              <a:solidFill>
                <a:srgbClr val="FFFF00"/>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0000FF"/>
                </a:solidFill>
                <a:effectLst/>
                <a:latin typeface="Arial" pitchFamily="34" charset="0"/>
                <a:ea typeface="Times New Roman" pitchFamily="18" charset="0"/>
              </a:rPr>
              <a:t/>
            </a:r>
            <a:br>
              <a:rPr kumimoji="0" lang="es-ES" sz="1200" b="1" i="0" u="none" strike="noStrike" cap="none" normalizeH="0" baseline="0" dirty="0" smtClean="0">
                <a:ln>
                  <a:noFill/>
                </a:ln>
                <a:solidFill>
                  <a:srgbClr val="0000FF"/>
                </a:solidFill>
                <a:effectLst/>
                <a:latin typeface="Arial" pitchFamily="34" charset="0"/>
                <a:ea typeface="Times New Roman" pitchFamily="18" charset="0"/>
              </a:rPr>
            </a:br>
            <a:endParaRPr kumimoji="0" lang="es-ES" sz="9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En la Nave Sur </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Capilla de San Blas</a:t>
            </a:r>
            <a:b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b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Capilla del Cristo Yacente</a:t>
            </a:r>
            <a:b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b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Capilla de Santa Bárbara</a:t>
            </a:r>
            <a:b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b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Capilla del Cristo del Consuelo</a:t>
            </a:r>
            <a:b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br>
            <a:r>
              <a:rPr kumimoji="0" lang="es-ES" sz="12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Capilla de Santiago</a:t>
            </a:r>
            <a:endParaRPr kumimoji="0" lang="es-ES" sz="1800" b="0" i="0" u="none" strike="noStrike" cap="none" normalizeH="0" baseline="0" dirty="0" smtClean="0">
              <a:ln>
                <a:noFill/>
              </a:ln>
              <a:solidFill>
                <a:srgbClr val="FFFF00"/>
              </a:solidFill>
              <a:effectLst/>
              <a:latin typeface="Arial" pitchFamily="34" charset="0"/>
            </a:endParaRPr>
          </a:p>
        </p:txBody>
      </p:sp>
    </p:spTree>
  </p:cSld>
  <p:clrMapOvr>
    <a:masterClrMapping/>
  </p:clrMapOvr>
  <p:transition spd="med" advTm="5265">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91">
    <p:split orient="vert"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2 [DVD (PAL)].jpg"/>
          <p:cNvPicPr>
            <a:picLocks noChangeAspect="1"/>
          </p:cNvPicPr>
          <p:nvPr/>
        </p:nvPicPr>
        <p:blipFill>
          <a:blip r:embed="rId2" cstate="print"/>
          <a:stretch>
            <a:fillRect/>
          </a:stretch>
        </p:blipFill>
        <p:spPr>
          <a:xfrm>
            <a:off x="0" y="0"/>
            <a:ext cx="9031932" cy="6858000"/>
          </a:xfrm>
          <a:prstGeom prst="rect">
            <a:avLst/>
          </a:prstGeom>
        </p:spPr>
      </p:pic>
    </p:spTree>
  </p:cSld>
  <p:clrMapOvr>
    <a:masterClrMapping/>
  </p:clrMapOvr>
  <p:transition spd="med" advTm="4235">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7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87">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8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22">
    <p:pull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9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3984">
    <p:strips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10 [DVD (PAL)].jpg"/>
          <p:cNvPicPr>
            <a:picLocks noChangeAspect="1"/>
          </p:cNvPicPr>
          <p:nvPr/>
        </p:nvPicPr>
        <p:blipFill>
          <a:blip r:embed="rId2" cstate="print"/>
          <a:stretch>
            <a:fillRect/>
          </a:stretch>
        </p:blipFill>
        <p:spPr>
          <a:xfrm>
            <a:off x="2123728" y="0"/>
            <a:ext cx="4608512" cy="6912768"/>
          </a:xfrm>
          <a:prstGeom prst="rect">
            <a:avLst/>
          </a:prstGeom>
        </p:spPr>
      </p:pic>
    </p:spTree>
  </p:cSld>
  <p:clrMapOvr>
    <a:masterClrMapping/>
  </p:clrMapOvr>
  <p:transition spd="med" advTm="5813">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11 [DVD (PAL)].jpg"/>
          <p:cNvPicPr>
            <a:picLocks noChangeAspect="1"/>
          </p:cNvPicPr>
          <p:nvPr/>
        </p:nvPicPr>
        <p:blipFill>
          <a:blip r:embed="rId2" cstate="print"/>
          <a:stretch>
            <a:fillRect/>
          </a:stretch>
        </p:blipFill>
        <p:spPr>
          <a:xfrm>
            <a:off x="1979712" y="0"/>
            <a:ext cx="4608512" cy="6912768"/>
          </a:xfrm>
          <a:prstGeom prst="rect">
            <a:avLst/>
          </a:prstGeom>
        </p:spPr>
      </p:pic>
    </p:spTree>
  </p:cSld>
  <p:clrMapOvr>
    <a:masterClrMapping/>
  </p:clrMapOvr>
  <p:transition spd="med" advTm="4187">
    <p:check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12 [DVD (PAL)].jpg"/>
          <p:cNvPicPr>
            <a:picLocks noChangeAspect="1"/>
          </p:cNvPicPr>
          <p:nvPr/>
        </p:nvPicPr>
        <p:blipFill>
          <a:blip r:embed="rId2" cstate="print"/>
          <a:stretch>
            <a:fillRect/>
          </a:stretch>
        </p:blipFill>
        <p:spPr>
          <a:xfrm>
            <a:off x="2051720" y="0"/>
            <a:ext cx="4608512" cy="6912768"/>
          </a:xfrm>
          <a:prstGeom prst="rect">
            <a:avLst/>
          </a:prstGeom>
        </p:spPr>
      </p:pic>
    </p:spTree>
  </p:cSld>
  <p:clrMapOvr>
    <a:masterClrMapping/>
  </p:clrMapOvr>
  <p:transition spd="med" advTm="4297">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2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81">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22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156">
    <p:cover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3 [DVD (PAL)].jpg"/>
          <p:cNvPicPr>
            <a:picLocks noChangeAspect="1"/>
          </p:cNvPicPr>
          <p:nvPr/>
        </p:nvPicPr>
        <p:blipFill>
          <a:blip r:embed="rId2" cstate="print"/>
          <a:stretch>
            <a:fillRect/>
          </a:stretch>
        </p:blipFill>
        <p:spPr>
          <a:xfrm>
            <a:off x="0" y="0"/>
            <a:ext cx="9247956" cy="6858000"/>
          </a:xfrm>
          <a:prstGeom prst="rect">
            <a:avLst/>
          </a:prstGeom>
        </p:spPr>
      </p:pic>
    </p:spTree>
  </p:cSld>
  <p:clrMapOvr>
    <a:masterClrMapping/>
  </p:clrMapOvr>
  <p:transition spd="med" advTm="4156">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4 [DVD (PAL)].jpg"/>
          <p:cNvPicPr>
            <a:picLocks noChangeAspect="1"/>
          </p:cNvPicPr>
          <p:nvPr/>
        </p:nvPicPr>
        <p:blipFill>
          <a:blip r:embed="rId2" cstate="print"/>
          <a:stretch>
            <a:fillRect/>
          </a:stretch>
        </p:blipFill>
        <p:spPr>
          <a:xfrm>
            <a:off x="0" y="0"/>
            <a:ext cx="9247956" cy="6858000"/>
          </a:xfrm>
          <a:prstGeom prst="rect">
            <a:avLst/>
          </a:prstGeom>
        </p:spPr>
      </p:pic>
    </p:spTree>
  </p:cSld>
  <p:clrMapOvr>
    <a:masterClrMapping/>
  </p:clrMapOvr>
  <p:transition spd="med" advTm="4391">
    <p:cover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5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81">
    <p:split orient="vert" dir="in"/>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03">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13 [DVD (PAL)].jpg"/>
          <p:cNvPicPr>
            <a:picLocks noChangeAspect="1"/>
          </p:cNvPicPr>
          <p:nvPr/>
        </p:nvPicPr>
        <p:blipFill>
          <a:blip r:embed="rId2" cstate="print"/>
          <a:stretch>
            <a:fillRect/>
          </a:stretch>
        </p:blipFill>
        <p:spPr>
          <a:xfrm>
            <a:off x="-1" y="0"/>
            <a:ext cx="9102019" cy="6858000"/>
          </a:xfrm>
          <a:prstGeom prst="rect">
            <a:avLst/>
          </a:prstGeom>
        </p:spPr>
      </p:pic>
    </p:spTree>
  </p:cSld>
  <p:clrMapOvr>
    <a:masterClrMapping/>
  </p:clrMapOvr>
  <p:transition spd="med" advTm="4563">
    <p:plu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14 [DVD (PAL)].jpg"/>
          <p:cNvPicPr>
            <a:picLocks noChangeAspect="1"/>
          </p:cNvPicPr>
          <p:nvPr/>
        </p:nvPicPr>
        <p:blipFill>
          <a:blip r:embed="rId2" cstate="print"/>
          <a:stretch>
            <a:fillRect/>
          </a:stretch>
        </p:blipFill>
        <p:spPr>
          <a:xfrm>
            <a:off x="-1" y="0"/>
            <a:ext cx="9209583" cy="6858000"/>
          </a:xfrm>
          <a:prstGeom prst="rect">
            <a:avLst/>
          </a:prstGeom>
        </p:spPr>
      </p:pic>
    </p:spTree>
  </p:cSld>
  <p:clrMapOvr>
    <a:masterClrMapping/>
  </p:clrMapOvr>
  <p:transition spd="med" advTm="4422">
    <p:cover dir="l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15 [DVD (PAL)].jpg"/>
          <p:cNvPicPr>
            <a:picLocks noChangeAspect="1"/>
          </p:cNvPicPr>
          <p:nvPr/>
        </p:nvPicPr>
        <p:blipFill>
          <a:blip r:embed="rId2" cstate="print"/>
          <a:stretch>
            <a:fillRect/>
          </a:stretch>
        </p:blipFill>
        <p:spPr>
          <a:xfrm>
            <a:off x="0" y="0"/>
            <a:ext cx="9247956" cy="6858000"/>
          </a:xfrm>
          <a:prstGeom prst="rect">
            <a:avLst/>
          </a:prstGeom>
        </p:spPr>
      </p:pic>
    </p:spTree>
  </p:cSld>
  <p:clrMapOvr>
    <a:masterClrMapping/>
  </p:clrMapOvr>
  <p:transition spd="med" advTm="4265">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1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03">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17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66">
    <p:check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18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72">
    <p:plu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19 [DVD (PAL)].jpg"/>
          <p:cNvPicPr>
            <a:picLocks noChangeAspect="1"/>
          </p:cNvPicPr>
          <p:nvPr/>
        </p:nvPicPr>
        <p:blipFill>
          <a:blip r:embed="rId2" cstate="print"/>
          <a:stretch>
            <a:fillRect/>
          </a:stretch>
        </p:blipFill>
        <p:spPr>
          <a:xfrm>
            <a:off x="1979712" y="0"/>
            <a:ext cx="4608512" cy="6912768"/>
          </a:xfrm>
          <a:prstGeom prst="rect">
            <a:avLst/>
          </a:prstGeom>
        </p:spPr>
      </p:pic>
    </p:spTree>
  </p:cSld>
  <p:clrMapOvr>
    <a:masterClrMapping/>
  </p:clrMapOvr>
  <p:transition spd="med" advTm="4266">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20 [DVD (PAL)].jpg"/>
          <p:cNvPicPr>
            <a:picLocks noChangeAspect="1"/>
          </p:cNvPicPr>
          <p:nvPr/>
        </p:nvPicPr>
        <p:blipFill>
          <a:blip r:embed="rId2" cstate="print"/>
          <a:stretch>
            <a:fillRect/>
          </a:stretch>
        </p:blipFill>
        <p:spPr>
          <a:xfrm>
            <a:off x="-1" y="0"/>
            <a:ext cx="9172337" cy="6858000"/>
          </a:xfrm>
          <a:prstGeom prst="rect">
            <a:avLst/>
          </a:prstGeom>
        </p:spPr>
      </p:pic>
    </p:spTree>
  </p:cSld>
  <p:clrMapOvr>
    <a:masterClrMapping/>
  </p:clrMapOvr>
  <p:transition spd="med" advTm="4281">
    <p:push/>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23 [DVD (PAL)].jpg"/>
          <p:cNvPicPr>
            <a:picLocks noChangeAspect="1"/>
          </p:cNvPicPr>
          <p:nvPr/>
        </p:nvPicPr>
        <p:blipFill>
          <a:blip r:embed="rId2" cstate="print"/>
          <a:stretch>
            <a:fillRect/>
          </a:stretch>
        </p:blipFill>
        <p:spPr>
          <a:xfrm>
            <a:off x="0" y="0"/>
            <a:ext cx="9247956" cy="6858000"/>
          </a:xfrm>
          <a:prstGeom prst="rect">
            <a:avLst/>
          </a:prstGeom>
        </p:spPr>
      </p:pic>
    </p:spTree>
  </p:cSld>
  <p:clrMapOvr>
    <a:masterClrMapping/>
  </p:clrMapOvr>
  <p:transition spd="med" advTm="4297">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24 [DVD (PAL)].jpg"/>
          <p:cNvPicPr>
            <a:picLocks noChangeAspect="1"/>
          </p:cNvPicPr>
          <p:nvPr/>
        </p:nvPicPr>
        <p:blipFill>
          <a:blip r:embed="rId2" cstate="print"/>
          <a:stretch>
            <a:fillRect/>
          </a:stretch>
        </p:blipFill>
        <p:spPr>
          <a:xfrm>
            <a:off x="-1" y="0"/>
            <a:ext cx="9190515" cy="6858000"/>
          </a:xfrm>
          <a:prstGeom prst="rect">
            <a:avLst/>
          </a:prstGeom>
        </p:spPr>
      </p:pic>
    </p:spTree>
  </p:cSld>
  <p:clrMapOvr>
    <a:masterClrMapping/>
  </p:clrMapOvr>
  <p:transition spd="med" advTm="4203">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de Segovia 2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547">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423</TotalTime>
  <Words>80</Words>
  <Application>Microsoft Office PowerPoint</Application>
  <PresentationFormat>Presentación en pantalla (4:3)</PresentationFormat>
  <Paragraphs>46</Paragraphs>
  <Slides>29</Slides>
  <Notes>1</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42</cp:revision>
  <dcterms:created xsi:type="dcterms:W3CDTF">2012-02-10T09:55:56Z</dcterms:created>
  <dcterms:modified xsi:type="dcterms:W3CDTF">2012-04-29T09:30:26Z</dcterms:modified>
</cp:coreProperties>
</file>