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OhDaRFjaLx13TUNPwJLyQ==" hashData="bMg+ZZEw8teYTL2KxkGMrYXxQh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28/04/2012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113789-BD1B-41BB-9385-DF6756B259E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D2FF7D-C2C9-46D0-A6C2-4C90A87638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50578F-52B4-4393-8A8E-66CD8FFD00C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6C8DDE13-8819-41CA-B633-43EADD73063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034EEBD5-C1C0-4B79-A8E3-A415A0C0B5F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6321B65-756A-428C-B9C9-90483EDA4F7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FA2D5DF4-81C4-499B-A24D-8DB764065E8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7528119-FA2F-4853-9910-A2BD9A93DA9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07BD33A-BBB1-41DA-BA57-B430077C10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F417C60-AE91-4130-A546-C3CB615F77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B242301-59A1-466B-86C6-2A7A492B47B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FFB0EBE-5F75-44C5-8EE0-42908DD6FAA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1131" y="2132856"/>
            <a:ext cx="9263626"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Roda de </a:t>
            </a:r>
            <a:r>
              <a:rPr lang="es-ES" sz="60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Isabena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23528" y="6237312"/>
            <a:ext cx="3321037" cy="369332"/>
          </a:xfrm>
          <a:prstGeom prst="rect">
            <a:avLst/>
          </a:prstGeom>
          <a:noFill/>
        </p:spPr>
        <p:txBody>
          <a:bodyPr wrap="none" rtlCol="0">
            <a:spAutoFit/>
          </a:bodyPr>
          <a:lstStyle/>
          <a:p>
            <a:r>
              <a:rPr lang="es-ES" b="1" dirty="0" err="1" smtClean="0"/>
              <a:t>Musica</a:t>
            </a:r>
            <a:r>
              <a:rPr lang="es-ES" b="1" dirty="0" smtClean="0"/>
              <a:t>: </a:t>
            </a:r>
            <a:r>
              <a:rPr lang="pt-BR" b="1" dirty="0" smtClean="0"/>
              <a:t>PACHELBEL - </a:t>
            </a:r>
            <a:r>
              <a:rPr lang="pt-BR" b="1" dirty="0" err="1" smtClean="0"/>
              <a:t>Praeludium</a:t>
            </a:r>
            <a:endParaRPr lang="es-ES" b="1" dirty="0"/>
          </a:p>
        </p:txBody>
      </p:sp>
    </p:spTree>
  </p:cSld>
  <p:clrMapOvr>
    <a:masterClrMapping/>
  </p:clrMapOvr>
  <p:transition spd="med" advTm="5585">
    <p:split/>
    <p:sndAc>
      <p:stSnd>
        <p:snd r:embed="rId3" name="1.9 PACHELBEL - praeludiu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ChangeArrowheads="1"/>
          </p:cNvSpPr>
          <p:nvPr/>
        </p:nvSpPr>
        <p:spPr bwMode="auto">
          <a:xfrm>
            <a:off x="251520" y="328052"/>
            <a:ext cx="864096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CC"/>
                </a:solidFill>
                <a:effectLst/>
                <a:latin typeface="Calibri" pitchFamily="34" charset="0"/>
                <a:ea typeface="Times New Roman" pitchFamily="18" charset="0"/>
                <a:cs typeface="Times New Roman" pitchFamily="18" charset="0"/>
              </a:rPr>
              <a:t>Construcción     siglo XI-siglo XII</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CC"/>
                </a:solidFill>
                <a:effectLst/>
                <a:latin typeface="Calibri" pitchFamily="34" charset="0"/>
                <a:ea typeface="Times New Roman" pitchFamily="18" charset="0"/>
                <a:cs typeface="Times New Roman" pitchFamily="18" charset="0"/>
              </a:rPr>
              <a:t>Estilo arquitectónico     Románico </a:t>
            </a:r>
            <a:endParaRPr kumimoji="0" lang="es-E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Nombre: Catedral de San Vicente [Mártir] y San Valero.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Emplazamiento: Roda (Huesca). Comunidad Autónoma de Aragón</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Estilo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arquitectonico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románico.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Antigua capital del condado de Ribagorza.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 orillas del rio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Isábena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en el Valle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Isábena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Gentilicio: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Rotenses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Declarada Monumento Histórico Nacional en 1927.</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antiguo refectorio del claustro de la Catedral hoy en día ofrece servicio un restaurante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Gusta decir que es el pueblo más pequeño de España que cuenta con Iglesia Catedral</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San Vicente mártir de Roda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Isábena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(provincia de Huesca), es una catedral románica española. Es la localidad más pequeña de España con sede catedralicia. Ha sido declarada Monumento Nacional.</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data de los siglos XI y XII, aunque ha experimentado reformas importantes en el siglo XVIII, en que se construye el pórtico sur y la torre que destaca en esta fachada.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Aunque todo el mundo la denomina Catedral en realidad la condición de sede catedralicia la perdió en favor de la de Lérida en 1149 (siglo XII) aunque conservó titularidad catedralicia. Actualmente dependiente de Barbastro, de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Diocesis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Barbastro-Monzón. Hoy es Iglesia parroquial de San Vicente y San Valero.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Historia</a:t>
            </a:r>
            <a:endParaRPr kumimoji="0" lang="es-E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nombre de Roda parece provenir del nombre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Arobda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 significación de centinela avanzado. Por tanto podemos entender que la actual población era un puesto de vigilancia avanzado de la zona situado en lo alto de una colina.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historia de la Catedral de Roda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Isábena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viene de lejos. El obispo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Sisebuto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consagró la iglesia el año 819 (siglo IX), pero fue desde que el conde Ramón II conde de Ribagorza (h.950-970) consiguiese la independencia de la Ribagorza; cuando todo el empeño de la casa condal se encaminase a conseguir una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diocesis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propia. Esto se logró el 1 de diciembre del 956, gracias a que el arzobispo de Narbona,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Aimericio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designara sede con obispo propio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segregandola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diocesis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Urgel</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Su primer obispo fue el hijo del Conde Ramón II y su esposa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Garsenda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Fesensac</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Odisendo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quien la consagró a San Vicente el 17 de noviembre de 957.</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Esta Iglesia Catedral que sería destruida por el hijo del Almanzor, era de similar tamaño que la actual, de tres naves, cabecera tripartita y cinco tramos. Con los materiales de ella se construiría el nuevo edificio catedralicio.</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ChangeArrowheads="1"/>
          </p:cNvSpPr>
          <p:nvPr/>
        </p:nvSpPr>
        <p:spPr bwMode="auto">
          <a:xfrm>
            <a:off x="251520" y="2128788"/>
            <a:ext cx="864096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Tras la destrucción de la primitiva catedral, por parte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Abd</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-al-</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Malik</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(hijo de Almanzor) en agosto de 1006, los ribagorzanos en el 1017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decidierón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construir una nueva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encomendarón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las obras a un equipo de maestros lombardos. Cuando apenas la obra lombarda comenzaba a hacerse visible, sus constructores se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vierón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reemplazados por un equipo de maestros navarros que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continuarón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los trabajos según normas distintas. Sancho III Garcés el Mayor (1000-1035) rey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Navarra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habia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conquistado el condado y ello provocó que dejase de existir Ribagorza como territorio independiente. En el año 1030 el obispo Arnulfo volvió a consagrar el templo esta vez bajo la advocación de San Vicente y San Valero.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Este obispo sería el que mandaría traer los restos de San Valero a la nueva Catedral, de ahí que se erigiera con esa doble advocación. El nombre del maestro que realizó la nueva Catedral se desconoce pero varios autores citan un nombre: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Bradilano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Bradila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también conocido como el maestro de Roda.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Tras la conquista de Barbastro se traslada la sede del obispado. A partir de entonces se llamó obispado de Roda-Barbastro. Más tarde Ramón Berenguer IV, conde de Barcelona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principe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Aragón llevó la sede episcopal a Lérida tras ser conquistada esta a los musulmanes en el 1149, perdiendo Roda la condición de sede episcopal.</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6" name="5 Rectángulo"/>
          <p:cNvSpPr/>
          <p:nvPr/>
        </p:nvSpPr>
        <p:spPr>
          <a:xfrm>
            <a:off x="6444208" y="623731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atedral de Roda de Isabena 1 [DVD (PAL)].jpg"/>
          <p:cNvPicPr>
            <a:picLocks noChangeAspect="1"/>
          </p:cNvPicPr>
          <p:nvPr/>
        </p:nvPicPr>
        <p:blipFill>
          <a:blip r:embed="rId2" cstate="print"/>
          <a:stretch>
            <a:fillRect/>
          </a:stretch>
        </p:blipFill>
        <p:spPr>
          <a:xfrm>
            <a:off x="0" y="360040"/>
            <a:ext cx="9209582" cy="6165304"/>
          </a:xfrm>
          <a:prstGeom prst="rect">
            <a:avLst/>
          </a:prstGeom>
        </p:spPr>
      </p:pic>
    </p:spTree>
  </p:cSld>
  <p:clrMapOvr>
    <a:masterClrMapping/>
  </p:clrMapOvr>
  <p:transition spd="med" advTm="429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1">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2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2">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2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71">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8 [DVD (PAL)].jpg"/>
          <p:cNvPicPr>
            <a:picLocks noChangeAspect="1"/>
          </p:cNvPicPr>
          <p:nvPr/>
        </p:nvPicPr>
        <p:blipFill>
          <a:blip r:embed="rId2" cstate="print"/>
          <a:stretch>
            <a:fillRect/>
          </a:stretch>
        </p:blipFill>
        <p:spPr>
          <a:xfrm>
            <a:off x="0" y="216024"/>
            <a:ext cx="9207526" cy="6381328"/>
          </a:xfrm>
          <a:prstGeom prst="rect">
            <a:avLst/>
          </a:prstGeom>
        </p:spPr>
      </p:pic>
    </p:spTree>
  </p:cSld>
  <p:clrMapOvr>
    <a:masterClrMapping/>
  </p:clrMapOvr>
  <p:transition spd="med" advTm="4368">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7 [DVD (PAL)].jpg"/>
          <p:cNvPicPr>
            <a:picLocks noChangeAspect="1"/>
          </p:cNvPicPr>
          <p:nvPr/>
        </p:nvPicPr>
        <p:blipFill>
          <a:blip r:embed="rId2" cstate="print"/>
          <a:stretch>
            <a:fillRect/>
          </a:stretch>
        </p:blipFill>
        <p:spPr>
          <a:xfrm>
            <a:off x="0" y="288032"/>
            <a:ext cx="9183772" cy="6237312"/>
          </a:xfrm>
          <a:prstGeom prst="rect">
            <a:avLst/>
          </a:prstGeom>
        </p:spPr>
      </p:pic>
    </p:spTree>
  </p:cSld>
  <p:clrMapOvr>
    <a:masterClrMapping/>
  </p:clrMapOvr>
  <p:transition spd="med" advTm="4461">
    <p:blind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6 [DVD (PAL)].jpg"/>
          <p:cNvPicPr>
            <a:picLocks noChangeAspect="1"/>
          </p:cNvPicPr>
          <p:nvPr/>
        </p:nvPicPr>
        <p:blipFill>
          <a:blip r:embed="rId2" cstate="print"/>
          <a:stretch>
            <a:fillRect/>
          </a:stretch>
        </p:blipFill>
        <p:spPr>
          <a:xfrm>
            <a:off x="2247900" y="0"/>
            <a:ext cx="4648200" cy="6858000"/>
          </a:xfrm>
          <a:prstGeom prst="rect">
            <a:avLst/>
          </a:prstGeom>
        </p:spPr>
      </p:pic>
    </p:spTree>
  </p:cSld>
  <p:clrMapOvr>
    <a:masterClrMapping/>
  </p:clrMapOvr>
  <p:transition spd="med" advTm="4477">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3 Puerta [DVD (PAL)].jpg"/>
          <p:cNvPicPr>
            <a:picLocks noChangeAspect="1"/>
          </p:cNvPicPr>
          <p:nvPr/>
        </p:nvPicPr>
        <p:blipFill>
          <a:blip r:embed="rId2" cstate="print"/>
          <a:stretch>
            <a:fillRect/>
          </a:stretch>
        </p:blipFill>
        <p:spPr>
          <a:xfrm>
            <a:off x="0" y="360040"/>
            <a:ext cx="9209582" cy="6165304"/>
          </a:xfrm>
          <a:prstGeom prst="rect">
            <a:avLst/>
          </a:prstGeom>
        </p:spPr>
      </p:pic>
    </p:spTree>
  </p:cSld>
  <p:clrMapOvr>
    <a:masterClrMapping/>
  </p:clrMapOvr>
  <p:transition spd="med" advTm="4524">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0 Puerta [DVD (PAL)].jpg"/>
          <p:cNvPicPr>
            <a:picLocks noChangeAspect="1"/>
          </p:cNvPicPr>
          <p:nvPr/>
        </p:nvPicPr>
        <p:blipFill>
          <a:blip r:embed="rId2" cstate="print"/>
          <a:stretch>
            <a:fillRect/>
          </a:stretch>
        </p:blipFill>
        <p:spPr>
          <a:xfrm>
            <a:off x="2483768" y="0"/>
            <a:ext cx="4608512" cy="6884084"/>
          </a:xfrm>
          <a:prstGeom prst="rect">
            <a:avLst/>
          </a:prstGeom>
        </p:spPr>
      </p:pic>
    </p:spTree>
  </p:cSld>
  <p:clrMapOvr>
    <a:masterClrMapping/>
  </p:clrMapOvr>
  <p:transition spd="med" advTm="4384">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2 Altar [DVD (PAL)].jpg"/>
          <p:cNvPicPr>
            <a:picLocks noChangeAspect="1"/>
          </p:cNvPicPr>
          <p:nvPr/>
        </p:nvPicPr>
        <p:blipFill>
          <a:blip r:embed="rId2" cstate="print"/>
          <a:stretch>
            <a:fillRect/>
          </a:stretch>
        </p:blipFill>
        <p:spPr>
          <a:xfrm>
            <a:off x="0" y="432048"/>
            <a:ext cx="9165598" cy="6021288"/>
          </a:xfrm>
          <a:prstGeom prst="rect">
            <a:avLst/>
          </a:prstGeom>
        </p:spPr>
      </p:pic>
    </p:spTree>
  </p:cSld>
  <p:clrMapOvr>
    <a:masterClrMapping/>
  </p:clrMapOvr>
  <p:transition spd="med" advTm="4196">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4 Interior [DVD (PAL)].jpg"/>
          <p:cNvPicPr>
            <a:picLocks noChangeAspect="1"/>
          </p:cNvPicPr>
          <p:nvPr/>
        </p:nvPicPr>
        <p:blipFill>
          <a:blip r:embed="rId2" cstate="print"/>
          <a:stretch>
            <a:fillRect/>
          </a:stretch>
        </p:blipFill>
        <p:spPr>
          <a:xfrm>
            <a:off x="-1" y="331935"/>
            <a:ext cx="9144001" cy="6121401"/>
          </a:xfrm>
          <a:prstGeom prst="rect">
            <a:avLst/>
          </a:prstGeom>
        </p:spPr>
      </p:pic>
    </p:spTree>
  </p:cSld>
  <p:clrMapOvr>
    <a:masterClrMapping/>
  </p:clrMapOvr>
  <p:transition spd="med" advTm="415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5 Coro [DVD (PAL)].jpg"/>
          <p:cNvPicPr>
            <a:picLocks noChangeAspect="1"/>
          </p:cNvPicPr>
          <p:nvPr/>
        </p:nvPicPr>
        <p:blipFill>
          <a:blip r:embed="rId2" cstate="print"/>
          <a:stretch>
            <a:fillRect/>
          </a:stretch>
        </p:blipFill>
        <p:spPr>
          <a:xfrm>
            <a:off x="2276475" y="0"/>
            <a:ext cx="4591050" cy="6858000"/>
          </a:xfrm>
          <a:prstGeom prst="rect">
            <a:avLst/>
          </a:prstGeom>
        </p:spPr>
      </p:pic>
    </p:spTree>
  </p:cSld>
  <p:clrMapOvr>
    <a:masterClrMapping/>
  </p:clrMapOvr>
  <p:transition spd="med" advTm="4555">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7 [DVD (PAL)].jpg"/>
          <p:cNvPicPr>
            <a:picLocks noChangeAspect="1"/>
          </p:cNvPicPr>
          <p:nvPr/>
        </p:nvPicPr>
        <p:blipFill>
          <a:blip r:embed="rId2" cstate="print"/>
          <a:stretch>
            <a:fillRect/>
          </a:stretch>
        </p:blipFill>
        <p:spPr>
          <a:xfrm>
            <a:off x="-108520" y="332656"/>
            <a:ext cx="9317146" cy="6237312"/>
          </a:xfrm>
          <a:prstGeom prst="rect">
            <a:avLst/>
          </a:prstGeom>
        </p:spPr>
      </p:pic>
    </p:spTree>
  </p:cSld>
  <p:clrMapOvr>
    <a:masterClrMapping/>
  </p:clrMapOvr>
  <p:transition spd="med" advTm="4056">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9 Organo [DVD (PAL)].jpg"/>
          <p:cNvPicPr>
            <a:picLocks noChangeAspect="1"/>
          </p:cNvPicPr>
          <p:nvPr/>
        </p:nvPicPr>
        <p:blipFill>
          <a:blip r:embed="rId2" cstate="print"/>
          <a:stretch>
            <a:fillRect/>
          </a:stretch>
        </p:blipFill>
        <p:spPr>
          <a:xfrm>
            <a:off x="-36512" y="332656"/>
            <a:ext cx="9209582" cy="6165304"/>
          </a:xfrm>
          <a:prstGeom prst="rect">
            <a:avLst/>
          </a:prstGeom>
        </p:spPr>
      </p:pic>
    </p:spTree>
  </p:cSld>
  <p:clrMapOvr>
    <a:masterClrMapping/>
  </p:clrMapOvr>
  <p:transition spd="med" advTm="4352">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5 [DVD (PAL)].jpg"/>
          <p:cNvPicPr>
            <a:picLocks noChangeAspect="1"/>
          </p:cNvPicPr>
          <p:nvPr/>
        </p:nvPicPr>
        <p:blipFill>
          <a:blip r:embed="rId2" cstate="print"/>
          <a:stretch>
            <a:fillRect/>
          </a:stretch>
        </p:blipFill>
        <p:spPr>
          <a:xfrm>
            <a:off x="-36512" y="360040"/>
            <a:ext cx="9209582" cy="6165304"/>
          </a:xfrm>
          <a:prstGeom prst="rect">
            <a:avLst/>
          </a:prstGeom>
        </p:spPr>
      </p:pic>
    </p:spTree>
  </p:cSld>
  <p:clrMapOvr>
    <a:masterClrMapping/>
  </p:clrMapOvr>
  <p:transition spd="med" advTm="454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3 Claustro [DVD (PAL)].jpg"/>
          <p:cNvPicPr>
            <a:picLocks noChangeAspect="1"/>
          </p:cNvPicPr>
          <p:nvPr/>
        </p:nvPicPr>
        <p:blipFill>
          <a:blip r:embed="rId2" cstate="print"/>
          <a:stretch>
            <a:fillRect/>
          </a:stretch>
        </p:blipFill>
        <p:spPr>
          <a:xfrm>
            <a:off x="0" y="0"/>
            <a:ext cx="9177992" cy="6858000"/>
          </a:xfrm>
          <a:prstGeom prst="rect">
            <a:avLst/>
          </a:prstGeom>
        </p:spPr>
      </p:pic>
    </p:spTree>
  </p:cSld>
  <p:clrMapOvr>
    <a:masterClrMapping/>
  </p:clrMapOvr>
  <p:transition spd="med" advTm="4072">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6 Claustro [DVD (PAL)].jpg"/>
          <p:cNvPicPr>
            <a:picLocks noChangeAspect="1"/>
          </p:cNvPicPr>
          <p:nvPr/>
        </p:nvPicPr>
        <p:blipFill>
          <a:blip r:embed="rId2" cstate="print"/>
          <a:stretch>
            <a:fillRect/>
          </a:stretch>
        </p:blipFill>
        <p:spPr>
          <a:xfrm>
            <a:off x="2290762" y="0"/>
            <a:ext cx="4562475" cy="6858000"/>
          </a:xfrm>
          <a:prstGeom prst="rect">
            <a:avLst/>
          </a:prstGeom>
        </p:spPr>
      </p:pic>
    </p:spTree>
  </p:cSld>
  <p:clrMapOvr>
    <a:masterClrMapping/>
  </p:clrMapOvr>
  <p:transition spd="med" advTm="4602">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8 Claustro [DVD (PAL)].jpg"/>
          <p:cNvPicPr>
            <a:picLocks noChangeAspect="1"/>
          </p:cNvPicPr>
          <p:nvPr/>
        </p:nvPicPr>
        <p:blipFill>
          <a:blip r:embed="rId2" cstate="print"/>
          <a:stretch>
            <a:fillRect/>
          </a:stretch>
        </p:blipFill>
        <p:spPr>
          <a:xfrm>
            <a:off x="-36512" y="360040"/>
            <a:ext cx="9247957" cy="6165304"/>
          </a:xfrm>
          <a:prstGeom prst="rect">
            <a:avLst/>
          </a:prstGeom>
        </p:spPr>
      </p:pic>
    </p:spTree>
  </p:cSld>
  <p:clrMapOvr>
    <a:masterClrMapping/>
  </p:clrMapOvr>
  <p:transition spd="med" advTm="4462">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2 Claustro [DVD (PAL)].jpg"/>
          <p:cNvPicPr>
            <a:picLocks noChangeAspect="1"/>
          </p:cNvPicPr>
          <p:nvPr/>
        </p:nvPicPr>
        <p:blipFill>
          <a:blip r:embed="rId2" cstate="print"/>
          <a:stretch>
            <a:fillRect/>
          </a:stretch>
        </p:blipFill>
        <p:spPr>
          <a:xfrm>
            <a:off x="-64069" y="216024"/>
            <a:ext cx="9244581" cy="6381328"/>
          </a:xfrm>
          <a:prstGeom prst="rect">
            <a:avLst/>
          </a:prstGeom>
        </p:spPr>
      </p:pic>
    </p:spTree>
  </p:cSld>
  <p:clrMapOvr>
    <a:masterClrMapping/>
  </p:clrMapOvr>
  <p:transition spd="med" advTm="4306">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4 [DVD (PAL)].jpg"/>
          <p:cNvPicPr>
            <a:picLocks noChangeAspect="1"/>
          </p:cNvPicPr>
          <p:nvPr/>
        </p:nvPicPr>
        <p:blipFill>
          <a:blip r:embed="rId2" cstate="print"/>
          <a:stretch>
            <a:fillRect/>
          </a:stretch>
        </p:blipFill>
        <p:spPr>
          <a:xfrm>
            <a:off x="-180528" y="288032"/>
            <a:ext cx="9543510" cy="6309320"/>
          </a:xfrm>
          <a:prstGeom prst="rect">
            <a:avLst/>
          </a:prstGeom>
        </p:spPr>
      </p:pic>
    </p:spTree>
  </p:cSld>
  <p:clrMapOvr>
    <a:masterClrMapping/>
  </p:clrMapOvr>
  <p:transition spd="med" advTm="443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66">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atedral de Roda de Isabena 2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2">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Roda de Isaben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52">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Roda de Isabena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68">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Roda de Isabena 11 Entrada [DVD (PAL)].jpg"/>
          <p:cNvPicPr>
            <a:picLocks noChangeAspect="1"/>
          </p:cNvPicPr>
          <p:nvPr/>
        </p:nvPicPr>
        <p:blipFill>
          <a:blip r:embed="rId2" cstate="print"/>
          <a:stretch>
            <a:fillRect/>
          </a:stretch>
        </p:blipFill>
        <p:spPr>
          <a:xfrm>
            <a:off x="2699792" y="-99392"/>
            <a:ext cx="4032448" cy="7350285"/>
          </a:xfrm>
          <a:prstGeom prst="rect">
            <a:avLst/>
          </a:prstGeom>
        </p:spPr>
      </p:pic>
    </p:spTree>
  </p:cSld>
  <p:clrMapOvr>
    <a:masterClrMapping/>
  </p:clrMapOvr>
  <p:transition spd="med" advTm="4914">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TotalTime>
  <Words>318</Words>
  <Application>Microsoft Office PowerPoint</Application>
  <PresentationFormat>Presentación en pantalla (4:3)</PresentationFormat>
  <Paragraphs>55</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22</cp:revision>
  <dcterms:created xsi:type="dcterms:W3CDTF">2012-02-10T09:55:56Z</dcterms:created>
  <dcterms:modified xsi:type="dcterms:W3CDTF">2012-04-28T16:17:28Z</dcterms:modified>
</cp:coreProperties>
</file>