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3"/>
  </p:notesMasterIdLst>
  <p:sldIdLst>
    <p:sldId id="256" r:id="rId3"/>
    <p:sldId id="257" r:id="rId4"/>
    <p:sldId id="258" r:id="rId5"/>
    <p:sldId id="286" r:id="rId6"/>
    <p:sldId id="259" r:id="rId7"/>
    <p:sldId id="260" r:id="rId8"/>
    <p:sldId id="261" r:id="rId9"/>
    <p:sldId id="262" r:id="rId10"/>
    <p:sldId id="263" r:id="rId11"/>
    <p:sldId id="264" r:id="rId12"/>
    <p:sldId id="265"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2" r:id="rId28"/>
    <p:sldId id="283" r:id="rId29"/>
    <p:sldId id="284" r:id="rId30"/>
    <p:sldId id="285" r:id="rId31"/>
    <p:sldId id="287" r:id="rId3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AUTAqlRC13kfp6Ku9T7EQw==" hashData="tQbD/GbUT+Z6vFRKoeWWULD3HCY="/>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0006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8D8922-750F-4A95-9068-B5E0DC009D08}" type="datetimeFigureOut">
              <a:rPr lang="es-ES" smtClean="0"/>
              <a:pPr/>
              <a:t>05/05/2012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70FB357-4F05-4963-96F0-6BBBD3588834}"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70FB357-4F05-4963-96F0-6BBBD3588834}"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05/05/2012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05/05/2012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D761665-1ED5-4F69-9077-0C90D767DB44}" type="datetimeFigureOut">
              <a:rPr lang="es-ES" smtClean="0"/>
              <a:pPr/>
              <a:t>05/05/2012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D761665-1ED5-4F69-9077-0C90D767DB44}" type="datetimeFigureOut">
              <a:rPr lang="es-ES" smtClean="0"/>
              <a:pPr/>
              <a:t>05/05/2012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D761665-1ED5-4F69-9077-0C90D767DB44}" type="datetimeFigureOut">
              <a:rPr lang="es-ES" smtClean="0"/>
              <a:pPr/>
              <a:t>05/05/2012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D761665-1ED5-4F69-9077-0C90D767DB44}" type="datetimeFigureOut">
              <a:rPr lang="es-ES" smtClean="0"/>
              <a:pPr/>
              <a:t>05/05/2012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D761665-1ED5-4F69-9077-0C90D767DB44}" type="datetimeFigureOut">
              <a:rPr lang="es-ES" smtClean="0"/>
              <a:pPr/>
              <a:t>05/05/2012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05/05/2012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05/05/2012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05/05/2012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05/05/2012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24CA354E-B8FA-44AA-9305-F6CC84AF4512}"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67C70A99-360B-40F4-826F-1298F1ED7459}"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AC423CC8-1887-4338-9065-AA8544DE0518}"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368412CD-5891-405C-A03B-C2F3DC68F3BE}"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8" name="7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9" name="8 Marcador de número de diapositiva"/>
          <p:cNvSpPr>
            <a:spLocks noGrp="1"/>
          </p:cNvSpPr>
          <p:nvPr>
            <p:ph type="sldNum" sz="quarter" idx="12"/>
          </p:nvPr>
        </p:nvSpPr>
        <p:spPr/>
        <p:txBody>
          <a:bodyPr/>
          <a:lstStyle>
            <a:lvl1pPr>
              <a:defRPr/>
            </a:lvl1pPr>
          </a:lstStyle>
          <a:p>
            <a:fld id="{E0F7900A-F74A-4C12-82EE-B3BE228E3F7D}"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4" name="3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5" name="4 Marcador de número de diapositiva"/>
          <p:cNvSpPr>
            <a:spLocks noGrp="1"/>
          </p:cNvSpPr>
          <p:nvPr>
            <p:ph type="sldNum" sz="quarter" idx="12"/>
          </p:nvPr>
        </p:nvSpPr>
        <p:spPr/>
        <p:txBody>
          <a:bodyPr/>
          <a:lstStyle>
            <a:lvl1pPr>
              <a:defRPr/>
            </a:lvl1pPr>
          </a:lstStyle>
          <a:p>
            <a:fld id="{D3DAB8E3-CE45-472F-AAB5-461B0057D076}"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3" name="2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4" name="3 Marcador de número de diapositiva"/>
          <p:cNvSpPr>
            <a:spLocks noGrp="1"/>
          </p:cNvSpPr>
          <p:nvPr>
            <p:ph type="sldNum" sz="quarter" idx="12"/>
          </p:nvPr>
        </p:nvSpPr>
        <p:spPr/>
        <p:txBody>
          <a:bodyPr/>
          <a:lstStyle>
            <a:lvl1pPr>
              <a:defRPr/>
            </a:lvl1pPr>
          </a:lstStyle>
          <a:p>
            <a:fld id="{CB3BCD1A-A776-45F2-B652-7EE264C66C83}"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DC4DEB50-BC1F-4D7D-8D7D-7AFCF773A935}"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CE08A7CD-682B-494D-B44E-1B587ED5B281}"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E2913DF0-6EBA-4DE4-8EF8-1DDF7EF99211}"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D41B427E-9E2A-47C6-9B4A-FDB17B5BCE36}"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761665-1ED5-4F69-9077-0C90D767DB44}" type="datetimeFigureOut">
              <a:rPr lang="es-ES" smtClean="0"/>
              <a:pPr/>
              <a:t>05/05/2012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5070F2-A32E-4916-8E03-EE92127A46BF}"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spli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F2C2C930-6A04-4F0A-9644-963337EDF518}"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26.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27.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28.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545988" y="2132856"/>
            <a:ext cx="6109428" cy="1938992"/>
          </a:xfrm>
          <a:prstGeom prst="rect">
            <a:avLst/>
          </a:prstGeom>
          <a:noFill/>
        </p:spPr>
        <p:txBody>
          <a:bodyPr wrap="none" lIns="91440" tIns="45720" rIns="91440" bIns="45720">
            <a:spAutoFit/>
          </a:bodyPr>
          <a:lstStyle/>
          <a:p>
            <a:pPr algn="ctr"/>
            <a:r>
              <a:rPr lang="es-ES" sz="60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Catedral de </a:t>
            </a:r>
          </a:p>
          <a:p>
            <a:pPr algn="ctr"/>
            <a:r>
              <a:rPr lang="es-ES" sz="60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Palma de Mallorca</a:t>
            </a:r>
            <a:endParaRPr lang="es-ES" sz="6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5" name="4 CuadroTexto"/>
          <p:cNvSpPr txBox="1"/>
          <p:nvPr/>
        </p:nvSpPr>
        <p:spPr>
          <a:xfrm>
            <a:off x="6804248" y="5877272"/>
            <a:ext cx="2160240" cy="646331"/>
          </a:xfrm>
          <a:prstGeom prst="rect">
            <a:avLst/>
          </a:prstGeom>
          <a:noFill/>
        </p:spPr>
        <p:txBody>
          <a:bodyPr wrap="square" rtlCol="0">
            <a:spAutoFit/>
          </a:bodyPr>
          <a:lstStyle/>
          <a:p>
            <a:r>
              <a:rPr lang="es-ES_tradnl" dirty="0" smtClean="0"/>
              <a:t>Fotos:  	Internet</a:t>
            </a:r>
          </a:p>
          <a:p>
            <a:r>
              <a:rPr lang="es-ES_tradnl" dirty="0" smtClean="0"/>
              <a:t>Textos:	Internet</a:t>
            </a:r>
            <a:endParaRPr lang="es-ES" dirty="0"/>
          </a:p>
        </p:txBody>
      </p:sp>
      <p:sp>
        <p:nvSpPr>
          <p:cNvPr id="6" name="5 CuadroTexto"/>
          <p:cNvSpPr txBox="1"/>
          <p:nvPr/>
        </p:nvSpPr>
        <p:spPr>
          <a:xfrm>
            <a:off x="35496" y="6372036"/>
            <a:ext cx="3432286" cy="369332"/>
          </a:xfrm>
          <a:prstGeom prst="rect">
            <a:avLst/>
          </a:prstGeom>
          <a:noFill/>
        </p:spPr>
        <p:txBody>
          <a:bodyPr wrap="none" rtlCol="0">
            <a:spAutoFit/>
          </a:bodyPr>
          <a:lstStyle/>
          <a:p>
            <a:r>
              <a:rPr lang="es-ES" b="1" dirty="0" err="1" smtClean="0"/>
              <a:t>Musica</a:t>
            </a:r>
            <a:r>
              <a:rPr lang="es-ES" b="1" dirty="0" smtClean="0"/>
              <a:t>: </a:t>
            </a:r>
            <a:r>
              <a:rPr lang="fr-FR" b="1" dirty="0" smtClean="0"/>
              <a:t> TOMKINS - </a:t>
            </a:r>
            <a:r>
              <a:rPr lang="fr-FR" b="1" dirty="0" err="1" smtClean="0"/>
              <a:t>Almighty</a:t>
            </a:r>
            <a:r>
              <a:rPr lang="fr-FR" b="1" dirty="0" smtClean="0"/>
              <a:t> </a:t>
            </a:r>
            <a:r>
              <a:rPr lang="fr-FR" b="1" dirty="0" err="1" smtClean="0"/>
              <a:t>God</a:t>
            </a:r>
            <a:endParaRPr lang="es-ES" b="1" dirty="0"/>
          </a:p>
        </p:txBody>
      </p:sp>
    </p:spTree>
  </p:cSld>
  <p:clrMapOvr>
    <a:masterClrMapping/>
  </p:clrMapOvr>
  <p:transition spd="med" advTm="5117">
    <p:split/>
    <p:sndAc>
      <p:stSnd>
        <p:snd r:embed="rId3" name="2.92 TOMKINS - Almighty Go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ppt_x</p:attrName>
                                        </p:attrNameLst>
                                      </p:cBhvr>
                                      <p:tavLst>
                                        <p:tav tm="0">
                                          <p:val>
                                            <p:strVal val="#ppt_x"/>
                                          </p:val>
                                        </p:tav>
                                        <p:tav tm="100000">
                                          <p:val>
                                            <p:strVal val="#ppt_x"/>
                                          </p:val>
                                        </p:tav>
                                      </p:tavLst>
                                    </p:anim>
                                    <p:anim calcmode="lin" valueType="num">
                                      <p:cBhvr>
                                        <p:cTn id="14"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0" y="0"/>
            <a:ext cx="9144000" cy="65973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400" b="1" i="0" u="sng" strike="noStrike" cap="none" normalizeH="0" baseline="0" dirty="0" smtClean="0">
                <a:ln>
                  <a:noFill/>
                </a:ln>
                <a:solidFill>
                  <a:srgbClr val="030399"/>
                </a:solidFill>
                <a:effectLst/>
                <a:latin typeface="Calibri" pitchFamily="34" charset="0"/>
                <a:ea typeface="Times New Roman" pitchFamily="18" charset="0"/>
                <a:cs typeface="Times New Roman" pitchFamily="18" charset="0"/>
              </a:rPr>
              <a:t>Construcción     1229-1346</a:t>
            </a:r>
            <a:endParaRPr kumimoji="0" lang="es-E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400" b="1" i="0" u="sng" strike="noStrike" cap="none" normalizeH="0" baseline="0" dirty="0" smtClean="0">
                <a:ln>
                  <a:noFill/>
                </a:ln>
                <a:solidFill>
                  <a:srgbClr val="030399"/>
                </a:solidFill>
                <a:effectLst/>
                <a:latin typeface="Calibri" pitchFamily="34" charset="0"/>
                <a:ea typeface="Times New Roman" pitchFamily="18" charset="0"/>
                <a:cs typeface="Times New Roman" pitchFamily="18" charset="0"/>
              </a:rPr>
              <a:t>Estilo arquitectónico     Gótico </a:t>
            </a:r>
            <a:endParaRPr kumimoji="0" lang="es-E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La Catedral de Palma es el principal edificio religioso de la isla de Mallorca. Popularmente se la conoce como La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Seu</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Es un templo de estilo gótico levantino.[1] Está situada a orillas de la costa y se asoma al mar sobre las murallas árabes que protegían a la ciudad, siendo la única catedral gótica que cumple con esta peculiaridad. Consiste también en la sede de la diócesis de Mallorca, su titular es la asunción de María. En 1931 fue declarada Monumento Histórico-artístico.</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Su construcción se inició en 1229, después de la conquista de la isla por la Corona de Aragón. El rey Jaime I, llamado el Conquistador, decidió derribar la antigua gran mezquita de Medina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Mayurca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para construir un gran templo dedicado a Santa María, debido a que al estallar un temporal durante la travesía por mar hacia la isla para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consquistarla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prometió construirle una catedral en veneración, si ésta les salvaba de la muerte.</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En 1346, fue consagrada por el rey Jaime II, aunque los trabajos y acabados continuaron bastantes años después, ya que no se terminó hasta 1601, y, en rigor, se siguió (y se sigue) reformando y restaurando cada poco tiempo.</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Se trata de la catedral con el mayor rosetón del mundo gótico (del gótico original, existen catedrales con rosetones de mayores dimensiones pero pertenecen al neogótico) y una de las de mayor altura de la nave entre las de estilo gótico europeas.</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Historia </a:t>
            </a:r>
            <a:endParaRPr kumimoji="0" lang="es-E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Comenzó a construirse por el testero, alrededor del año 1300, sobre el lugar que ocupaba la mezquita arábiga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Madîna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Mayûrqa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la cual se fue derruyendo a medida que avanzaban las obras del nuevo edificio, hasta que ésta terminó de ser derribada en el año 1386. El primer arquitecto del proyecto fue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Ponç</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des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Coll</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el cual comenzó construyendo la capilla de la Trinidad. A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Ponç</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le siguió en el cargo Jaime Fabre, arquitecto también de la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Iglésia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de Santo Domingo de Palma y de la Catedral de Barcelona. Posteriormente, entre los años 1314 y 1327, se construyó la actual Capilla Real, tras haber ensanchado hacia el mar la Plaza del Mirador. A mediados del siglo XIV se continuó la obra ya con la construcción de las tres naves. Se cree que parte del material usado, provino de la cala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Portals</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Vells</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de donde extrajeron bloques perforando en un acantilado unas enormes cuevas, estos mismos se transportaban por barco hasta Palma.</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Teorías de construcción</a:t>
            </a:r>
            <a:endParaRPr kumimoji="0" lang="es-E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Se barajan tres teorías sobre la edificación de sus tres naves y ábsides.</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La primera, que ha quedado obsoleta y que ya nadie defiende, es que, tal y como la conocemos actualmente, responde al plan original del proyecto de la obra.</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La segunda teoría, basada en indicios a partir de la misma construcción, afirma, que originalmente debía tener una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sóla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nave con la misma anchura que la Capilla Real, y que por lo tanto, la nave debía de continuar hasta el campanario con la misma altura y estructura que la capilla. A mediados del siglo XIV, Guillem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Forteza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decidió cambiar el plan de la obra y hacer tres naves, todo lo contrario a lo que sucedió en otras catedrales, como las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Perpignán</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o Gerona.</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La tercera y última teoría, basada también en indicios constructivos, parte de un cambio en el plan de la obra, pasando a tres naves, como en la catedral de Barcelona, todas ellas de menor altura que las actuales y con poca diferencia entre la nave central y las laterales, como en la ya mencionada de Barcelona y en la de Santa María del Mar. A mitad del siglo XIV se decidió elevar todas las naves.[2] Se trató de un cambio relacionado con la reincorporación del Reino de Mallorca a la Corona de Aragón en 1343 por parte de Alfonso III de Aragón.</a:t>
            </a:r>
            <a:endParaRPr kumimoji="0" lang="es-ES" sz="1800" b="0" i="0" u="none" strike="noStrike" cap="none" normalizeH="0" baseline="0" dirty="0" smtClean="0">
              <a:ln>
                <a:noFill/>
              </a:ln>
              <a:solidFill>
                <a:srgbClr val="FFFF00"/>
              </a:solidFill>
              <a:effectLst/>
              <a:latin typeface="Arial" pitchFamily="34" charset="0"/>
              <a:cs typeface="Arial" pitchFamily="34" charset="0"/>
            </a:endParaRPr>
          </a:p>
        </p:txBody>
      </p:sp>
    </p:spTree>
  </p:cSld>
  <p:clrMapOvr>
    <a:masterClrMapping/>
  </p:clrMapOvr>
  <p:transition spd="med">
    <p:pull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ChangeArrowheads="1"/>
          </p:cNvSpPr>
          <p:nvPr/>
        </p:nvSpPr>
        <p:spPr bwMode="auto">
          <a:xfrm>
            <a:off x="0" y="236299"/>
            <a:ext cx="9144000" cy="61247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Catedral de Palma de Mallorca</a:t>
            </a:r>
            <a:endParaRPr kumimoji="0" lang="es-ES"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1"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a:r>
            <a:br>
              <a:rPr kumimoji="0" lang="es-ES" sz="1200" b="1"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b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Reconstrucción hipotética de la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Seu</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de Palma según el plan inicial de una nave a principios del siglo XIV (Antoni I. Alomar).</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Gabriel Alomar opina que los tres ábsides de la catedral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Sant</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Joan el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Nou</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Perpignán</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siguen el modelo de la de Mallorca. Pero la primera piedra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Sant</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Joan se puso en 1324, cuando en la isla no se había cambiado aún el plan, puesto que dicho cambio se produjo alrededor de 1330, y ni tan sólo se había terminado la Capilla Real, que se finalizó en 1327.</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Según Marcel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Durliat</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en 1368 los arquitectos eran Jaume Matas y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Llorenç</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Sosquela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Sin embargo, Alexandre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Cirici</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i Pellicer y Agustí Duran i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Sampere</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defienden que el arquitecto al frente del proyecto durante el cambio de plan era Berenguer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Montagut</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Las obras fueron dirigidas entre 1386 y 1397 por Guillem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Oliveres</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mientras que Pere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Morei</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Jean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Valenciennes</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Henry el Alemán y Guillem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Sagrera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fueron los encargados de esculpir el Portal del Mirador. En 1430 se terminó la bóveda norte, lo que índica que en un siglo de trabajos se había completado la mitad de la catedral. En 1498 se construyó el Portal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l’Almoina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El portal Mayor fue construido por Miquel Verger entre 1594 y 1601, año en que el templo se consagró.</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Algunas bóvedas se derrumbaron durante los siglos XVII y XVIII por la poca anchura de las columnas en comparación con la inmensa luz de los arcos. Sin embargo, la catedral se mantuvo en pie.</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Ya en el siglo XX, entre 1904 y 1914, Antonio Gaudí realizó una reforma que duró diez años. El obispo de la diócesis en aquel tiempo era Pere Joan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Campins</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Esta reforma fue criticada sobre todo por la demolición de diversos elementos adosados que poseía, como el Corredor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dels</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ciris</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(Pasillo de los cirios en catalán), de estilo mudéjar.</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Durante la época republicana, por primera vez, ofició un sacerdote chueta el sermón, hecho que tuvo gran importancia simbólica.</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Destacan los púlpitos, obra de Juan de Sales, realizados entre 1529 y 1531, situados originalmente en la nave central, junto con el coro, cuyo portal era del mismo autor.</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Características</a:t>
            </a:r>
            <a:endParaRPr kumimoji="0" lang="es-ES"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Alzado de la sección de la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Seu</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de Palma de Mallorca, destacando su enorme rosetón y la utilización de grandes arbotantes, debido a la diferencia de altura entre la nave central y las laterales</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Es una construcción de estilo gótico levantino, con claras influencias norte europeas, mide 121 metros de largo y 55 de ancho. No se conoce el nombre de sus arquitectos, aunque hay constancia de numerosos artistas que trabajaron en ella (escultores y pintores). El gótico levantino se caracteriza por no seguir los modelos clásicos franceses, sino por usar una planta de salón al estilo alemán, estrictamente basilical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hallenkirche</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con tres naves sin girola ni crucero. Tiene tres capillas paralelas en la cabecera y numerosas capillas laterales entre los contrafuertes.</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Su alzado no sigue tampoco los modelos franceses (“sección ad-</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triangulum</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pero es el típico de las plantas de salón levantinas (llamado “sección ad-</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quadratum</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debido a que existe una importante diferencia de altura entre la nave central y las naves laterales. Esto, por una parte, permite alcanzar una inédita altura interior de 44 m de luz y abrir un amplísimo claristorio (en el que destaca el rosetón), aunque las ventanas son estrechas para contrarrestar el fuerte sol mediterráneo. También obliga a usar muchos contrafuertes, con doble arcada de arbotantes a la usanza del norte europeo, cosa nada habitual en las iglesias levantinas.</a:t>
            </a:r>
            <a:endParaRPr kumimoji="0" lang="es-ES" sz="1800" b="0" i="0" u="none" strike="noStrike" cap="none" normalizeH="0" baseline="0" dirty="0" smtClean="0">
              <a:ln>
                <a:noFill/>
              </a:ln>
              <a:solidFill>
                <a:srgbClr val="FFFF00"/>
              </a:solidFill>
              <a:effectLst/>
              <a:latin typeface="Arial" pitchFamily="34" charset="0"/>
              <a:cs typeface="Arial" pitchFamily="34" charset="0"/>
            </a:endParaRPr>
          </a:p>
        </p:txBody>
      </p:sp>
    </p:spTree>
  </p:cSld>
  <p:clrMapOvr>
    <a:masterClrMapping/>
  </p:clrMapOvr>
  <p:transition spd="med">
    <p:pull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6384549" y="6228020"/>
            <a:ext cx="2507931" cy="369332"/>
          </a:xfrm>
          <a:prstGeom prst="rect">
            <a:avLst/>
          </a:prstGeom>
        </p:spPr>
        <p:txBody>
          <a:bodyPr wrap="none">
            <a:spAutoFit/>
          </a:bodyPr>
          <a:lstStyle/>
          <a:p>
            <a:r>
              <a:rPr lang="es-ES_tradnl" b="1" dirty="0" err="1" smtClean="0"/>
              <a:t>Automatico</a:t>
            </a:r>
            <a:r>
              <a:rPr lang="es-ES_tradnl" b="1" dirty="0" smtClean="0"/>
              <a:t> tras el Texto</a:t>
            </a:r>
            <a:endParaRPr lang="es-ES" b="1" dirty="0"/>
          </a:p>
        </p:txBody>
      </p:sp>
      <p:sp>
        <p:nvSpPr>
          <p:cNvPr id="27649" name="Rectangle 1"/>
          <p:cNvSpPr>
            <a:spLocks noChangeArrowheads="1"/>
          </p:cNvSpPr>
          <p:nvPr/>
        </p:nvSpPr>
        <p:spPr bwMode="auto">
          <a:xfrm>
            <a:off x="0" y="394833"/>
            <a:ext cx="9144000" cy="54476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Su rosetón mayor, el conocido como el ojo del gótico (con un diámetro de alrededor de 13,8 m y unos 100 m²), es uno de los más grandes del mundo gótico. Otra característica del rosetón es su localización (situado sobre el altar central en la cabecera, y no a los pies como es habitual) y también la existencia de una gran estrella de seis puntas (estrella de David) inscrita en él.</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Otros elementos arquitectónicos a destacar son los dos portales laterales, los pilares y los cambios producidos a principios del siglo XX.</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En cuanto a los portales, la puerta principal no se encuentra a sus pies, sino en su fachada sur: el Portal del Mirador, llamado así porque se encuentra en la fachada que mira al mar. El tema representado tampoco es un tema clásico, sino que se trata de “la última cena”. La tradición cuenta que el tema fue seleccionado intencionadamente por el gran número de judíos conversos que habitaban Palma. La idea era hacerles bien visible un tema (la transformación del pan y el vino) completamente cristiano, sin relación con la tradición del Antiguo Testamento. En el portal opuesto se encuentra uno de los mejores ejemplos de escultura gótica en Mallorca: un ángel con las alas desplegadas, obra de Guillermo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Sagrera</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arquitecto no sólo de la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Seu</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sino también de otro de los mejores ejemplos de arquitectura gótica (en este caso civil) de las Baleares: la Lonja de Palma. Enmarcando el ángel se perfila una hermosa tracería adornada con cardinas (flores de cardo) de desproporcionado tamaño.</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La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Seu</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interior de la Catedral.</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Los pilares que soportan la cubierta pueden ser considerados como una auténtica maravilla arquitectónica desde el punto de vista de la ingeniería. De sección octogonal, muy esbeltos y sin columnillas adosadas, alcanzan la máxima altura permitida por el material utilizado, ofreciendo un amplio espacio abierto para los fieles y, junto con el rosetón de la cabecera, la presencia de uno de los mejor conseguidos “espacio-camino” góticos del mundo.</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A principios del siglo XX, el arquitecto Antoni Gaudí dirigió una serie de trabajos destinados a recuperar parte del espacio original. Los principales cambios producidos fueron: la eliminación del coro situado en el centro de la nave, que fue dividido en dos y trasladado a los laterales, colocándolo sobre sendos grupos de columnas; la elaboración de un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baldaquino</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para el altar mayor (proyecto inacabado, ya que el existente es una maqueta del definitivo que debería haberse realizado en metal); la creación de un nuevo púlpito (situado a la izquierda del altar mayor) y la introducción de diferentes elementos ornamentales de diseño modernista (el cierre del altar mayor y las llamadas “tobilleras” o candelabros colocados en los pilares que sostienen la nave central). Las obras las dirigió Joan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Rubió</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ayudante de Gaudí, interviniendo también Josep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Maria</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Jujol</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el escultor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Vicenç</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Vilarrubias</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y los pintores Joaquín Torres García,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Iu</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Pascual y Jaume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Llongueras</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Personas reales enterradas en la Catedral</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En la Capilla de la Trinidad, en el presbiterio, se encuentran los sepulcros de los reyes soberanos de Mallorca, Jaime II y Jaime III. Los sepulcros, instalados hacia 1950, son obra de Federico Marés.</a:t>
            </a:r>
            <a:endParaRPr kumimoji="0" lang="es-ES" sz="1800" b="0" i="0" u="none" strike="noStrike" cap="none" normalizeH="0" baseline="0" dirty="0" smtClean="0">
              <a:ln>
                <a:noFill/>
              </a:ln>
              <a:solidFill>
                <a:srgbClr val="FFFF00"/>
              </a:solidFill>
              <a:effectLst/>
              <a:latin typeface="Arial" pitchFamily="34" charset="0"/>
              <a:cs typeface="Arial" pitchFamily="34" charset="0"/>
            </a:endParaRPr>
          </a:p>
        </p:txBody>
      </p:sp>
    </p:spTree>
  </p:cSld>
  <p:clrMapOvr>
    <a:masterClrMapping/>
  </p:clrMapOvr>
  <p:transition spd="med">
    <p:wipe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Palma de Mallorca 1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087">
    <p:circl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Palma de Mallorca 2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68">
    <p:split orient="vert" dir="in"/>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Palma de Mallorca 3 [DVD (PAL)].jpg"/>
          <p:cNvPicPr>
            <a:picLocks noChangeAspect="1"/>
          </p:cNvPicPr>
          <p:nvPr/>
        </p:nvPicPr>
        <p:blipFill>
          <a:blip r:embed="rId2" cstate="print"/>
          <a:stretch>
            <a:fillRect/>
          </a:stretch>
        </p:blipFill>
        <p:spPr>
          <a:xfrm>
            <a:off x="0" y="0"/>
            <a:ext cx="9143999" cy="6858000"/>
          </a:xfrm>
          <a:prstGeom prst="rect">
            <a:avLst/>
          </a:prstGeom>
        </p:spPr>
      </p:pic>
    </p:spTree>
  </p:cSld>
  <p:clrMapOvr>
    <a:masterClrMapping/>
  </p:clrMapOvr>
  <p:transition spd="med" advTm="4258">
    <p:strips dir="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Palma de Mallorca 7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74">
    <p:diamon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Palma de Mallorca 8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52">
    <p:wheel spokes="8"/>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Palma de Mallorca 9 [DVD (PAL)].jpg"/>
          <p:cNvPicPr>
            <a:picLocks noChangeAspect="1"/>
          </p:cNvPicPr>
          <p:nvPr/>
        </p:nvPicPr>
        <p:blipFill>
          <a:blip r:embed="rId2" cstate="print"/>
          <a:stretch>
            <a:fillRect/>
          </a:stretch>
        </p:blipFill>
        <p:spPr>
          <a:xfrm>
            <a:off x="0" y="0"/>
            <a:ext cx="9143999" cy="6858000"/>
          </a:xfrm>
          <a:prstGeom prst="rect">
            <a:avLst/>
          </a:prstGeom>
        </p:spPr>
      </p:pic>
    </p:spTree>
  </p:cSld>
  <p:clrMapOvr>
    <a:masterClrMapping/>
  </p:clrMapOvr>
  <p:transition spd="med" advTm="4181">
    <p:pull dir="l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Palma de Mallorca 10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368">
    <p:comb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Palma de Mallorca 15 [DVD (PAL)].jpg"/>
          <p:cNvPicPr>
            <a:picLocks noChangeAspect="1"/>
          </p:cNvPicPr>
          <p:nvPr/>
        </p:nvPicPr>
        <p:blipFill>
          <a:blip r:embed="rId2" cstate="print"/>
          <a:stretch>
            <a:fillRect/>
          </a:stretch>
        </p:blipFill>
        <p:spPr>
          <a:xfrm>
            <a:off x="2267744" y="0"/>
            <a:ext cx="4608512" cy="6941692"/>
          </a:xfrm>
          <a:prstGeom prst="rect">
            <a:avLst/>
          </a:prstGeom>
        </p:spPr>
      </p:pic>
    </p:spTree>
  </p:cSld>
  <p:clrMapOvr>
    <a:masterClrMapping/>
  </p:clrMapOvr>
  <p:transition spd="med" advTm="4337">
    <p:split dir="in"/>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Palma de Mallorca 23 [DVD (PAL)].jpg"/>
          <p:cNvPicPr>
            <a:picLocks noChangeAspect="1"/>
          </p:cNvPicPr>
          <p:nvPr/>
        </p:nvPicPr>
        <p:blipFill>
          <a:blip r:embed="rId2" cstate="print"/>
          <a:stretch>
            <a:fillRect/>
          </a:stretch>
        </p:blipFill>
        <p:spPr>
          <a:xfrm>
            <a:off x="1907704" y="0"/>
            <a:ext cx="5184576" cy="6912768"/>
          </a:xfrm>
          <a:prstGeom prst="rect">
            <a:avLst/>
          </a:prstGeom>
        </p:spPr>
      </p:pic>
    </p:spTree>
  </p:cSld>
  <p:clrMapOvr>
    <a:masterClrMapping/>
  </p:clrMapOvr>
  <p:transition spd="med" advTm="4227">
    <p:diamon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Palma de Mallorca 4 [DVD (PAL)].jpg"/>
          <p:cNvPicPr>
            <a:picLocks noChangeAspect="1"/>
          </p:cNvPicPr>
          <p:nvPr/>
        </p:nvPicPr>
        <p:blipFill>
          <a:blip r:embed="rId2" cstate="print"/>
          <a:stretch>
            <a:fillRect/>
          </a:stretch>
        </p:blipFill>
        <p:spPr>
          <a:xfrm>
            <a:off x="0" y="0"/>
            <a:ext cx="9270838" cy="6858000"/>
          </a:xfrm>
          <a:prstGeom prst="rect">
            <a:avLst/>
          </a:prstGeom>
        </p:spPr>
      </p:pic>
    </p:spTree>
  </p:cSld>
  <p:clrMapOvr>
    <a:masterClrMapping/>
  </p:clrMapOvr>
  <p:transition spd="med" advTm="4305">
    <p:cover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Palma de Mallorca 5 [DVD (PAL)].jpg"/>
          <p:cNvPicPr>
            <a:picLocks noChangeAspect="1"/>
          </p:cNvPicPr>
          <p:nvPr/>
        </p:nvPicPr>
        <p:blipFill>
          <a:blip r:embed="rId2" cstate="print"/>
          <a:stretch>
            <a:fillRect/>
          </a:stretch>
        </p:blipFill>
        <p:spPr>
          <a:xfrm>
            <a:off x="2195736" y="-1"/>
            <a:ext cx="4608512" cy="7000271"/>
          </a:xfrm>
          <a:prstGeom prst="rect">
            <a:avLst/>
          </a:prstGeom>
        </p:spPr>
      </p:pic>
    </p:spTree>
  </p:cSld>
  <p:clrMapOvr>
    <a:masterClrMapping/>
  </p:clrMapOvr>
  <p:transition spd="med" advTm="4290">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Palma de Mallorca 6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13">
    <p:push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Palma de Mallorca 11 [DVD (PAL)].jpg"/>
          <p:cNvPicPr>
            <a:picLocks noChangeAspect="1"/>
          </p:cNvPicPr>
          <p:nvPr/>
        </p:nvPicPr>
        <p:blipFill>
          <a:blip r:embed="rId2" cstate="print"/>
          <a:stretch>
            <a:fillRect/>
          </a:stretch>
        </p:blipFill>
        <p:spPr>
          <a:xfrm>
            <a:off x="2281237" y="0"/>
            <a:ext cx="4581525" cy="6858000"/>
          </a:xfrm>
          <a:prstGeom prst="rect">
            <a:avLst/>
          </a:prstGeom>
        </p:spPr>
      </p:pic>
    </p:spTree>
  </p:cSld>
  <p:clrMapOvr>
    <a:masterClrMapping/>
  </p:clrMapOvr>
  <p:transition spd="med" advTm="4305">
    <p:wheel/>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Palma de Mallorca 12 [DVD (PAL)].jpg"/>
          <p:cNvPicPr>
            <a:picLocks noChangeAspect="1"/>
          </p:cNvPicPr>
          <p:nvPr/>
        </p:nvPicPr>
        <p:blipFill>
          <a:blip r:embed="rId2" cstate="print"/>
          <a:stretch>
            <a:fillRect/>
          </a:stretch>
        </p:blipFill>
        <p:spPr>
          <a:xfrm>
            <a:off x="0" y="0"/>
            <a:ext cx="9355968" cy="6858000"/>
          </a:xfrm>
          <a:prstGeom prst="rect">
            <a:avLst/>
          </a:prstGeom>
        </p:spPr>
      </p:pic>
    </p:spTree>
  </p:cSld>
  <p:clrMapOvr>
    <a:masterClrMapping/>
  </p:clrMapOvr>
  <p:transition spd="med" advTm="4259">
    <p:diamon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Palma de Mallorca 13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571">
    <p:cove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Palma de Mallorca 14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5008">
    <p:cover dir="l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Palma de Mallorca 16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74">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Palma de Mallorca 17 [DVD (PAL)].jpg"/>
          <p:cNvPicPr>
            <a:picLocks noChangeAspect="1"/>
          </p:cNvPicPr>
          <p:nvPr/>
        </p:nvPicPr>
        <p:blipFill>
          <a:blip r:embed="rId2" cstate="print"/>
          <a:stretch>
            <a:fillRect/>
          </a:stretch>
        </p:blipFill>
        <p:spPr>
          <a:xfrm>
            <a:off x="2638425" y="0"/>
            <a:ext cx="3867150" cy="6858000"/>
          </a:xfrm>
          <a:prstGeom prst="rect">
            <a:avLst/>
          </a:prstGeom>
        </p:spPr>
      </p:pic>
    </p:spTree>
  </p:cSld>
  <p:clrMapOvr>
    <a:masterClrMapping/>
  </p:clrMapOvr>
  <p:transition spd="med" advTm="4447">
    <p:split orient="vert" dir="in"/>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Palma de Mallorca 18 [DVD (PAL)].jpg"/>
          <p:cNvPicPr>
            <a:picLocks noChangeAspect="1"/>
          </p:cNvPicPr>
          <p:nvPr/>
        </p:nvPicPr>
        <p:blipFill>
          <a:blip r:embed="rId2" cstate="print"/>
          <a:stretch>
            <a:fillRect/>
          </a:stretch>
        </p:blipFill>
        <p:spPr>
          <a:xfrm>
            <a:off x="2638425" y="0"/>
            <a:ext cx="3867150" cy="6858000"/>
          </a:xfrm>
          <a:prstGeom prst="rect">
            <a:avLst/>
          </a:prstGeom>
        </p:spPr>
      </p:pic>
    </p:spTree>
  </p:cSld>
  <p:clrMapOvr>
    <a:masterClrMapping/>
  </p:clrMapOvr>
  <p:transition spd="med" advTm="4212">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Palma de Mallorca 19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21">
    <p:cover dir="l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Palma de Mallorca 20 [DVD (PAL)].jpg"/>
          <p:cNvPicPr>
            <a:picLocks noChangeAspect="1"/>
          </p:cNvPicPr>
          <p:nvPr/>
        </p:nvPicPr>
        <p:blipFill>
          <a:blip r:embed="rId2" cstate="print"/>
          <a:stretch>
            <a:fillRect/>
          </a:stretch>
        </p:blipFill>
        <p:spPr>
          <a:xfrm>
            <a:off x="2638425" y="0"/>
            <a:ext cx="3867150" cy="6858000"/>
          </a:xfrm>
          <a:prstGeom prst="rect">
            <a:avLst/>
          </a:prstGeom>
        </p:spPr>
      </p:pic>
    </p:spTree>
  </p:cSld>
  <p:clrMapOvr>
    <a:masterClrMapping/>
  </p:clrMapOvr>
  <p:transition spd="med" advTm="4212">
    <p:spli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Palma de Mallorca 21 [DVD (PAL)].jpg"/>
          <p:cNvPicPr>
            <a:picLocks noChangeAspect="1"/>
          </p:cNvPicPr>
          <p:nvPr/>
        </p:nvPicPr>
        <p:blipFill>
          <a:blip r:embed="rId2" cstate="print"/>
          <a:stretch>
            <a:fillRect/>
          </a:stretch>
        </p:blipFill>
        <p:spPr>
          <a:xfrm>
            <a:off x="2638425" y="0"/>
            <a:ext cx="3867150" cy="6858000"/>
          </a:xfrm>
          <a:prstGeom prst="rect">
            <a:avLst/>
          </a:prstGeom>
        </p:spPr>
      </p:pic>
    </p:spTree>
  </p:cSld>
  <p:clrMapOvr>
    <a:masterClrMapping/>
  </p:clrMapOvr>
  <p:transition spd="med" advTm="4400">
    <p:plus/>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Palma de Mallorca 22 [DVD (PAL)].jpg"/>
          <p:cNvPicPr>
            <a:picLocks noChangeAspect="1"/>
          </p:cNvPicPr>
          <p:nvPr/>
        </p:nvPicPr>
        <p:blipFill>
          <a:blip r:embed="rId2" cstate="print"/>
          <a:stretch>
            <a:fillRect/>
          </a:stretch>
        </p:blipFill>
        <p:spPr>
          <a:xfrm>
            <a:off x="2638425" y="0"/>
            <a:ext cx="3867150" cy="6858000"/>
          </a:xfrm>
          <a:prstGeom prst="rect">
            <a:avLst/>
          </a:prstGeom>
        </p:spPr>
      </p:pic>
    </p:spTree>
  </p:cSld>
  <p:clrMapOvr>
    <a:masterClrMapping/>
  </p:clrMapOvr>
  <p:transition spd="med" advTm="4508">
    <p:strips dir="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Palma de Mallorca 24 [DVD (PAL)].jpg"/>
          <p:cNvPicPr>
            <a:picLocks noChangeAspect="1"/>
          </p:cNvPicPr>
          <p:nvPr/>
        </p:nvPicPr>
        <p:blipFill>
          <a:blip r:embed="rId2" cstate="print"/>
          <a:stretch>
            <a:fillRect/>
          </a:stretch>
        </p:blipFill>
        <p:spPr>
          <a:xfrm>
            <a:off x="0" y="0"/>
            <a:ext cx="9286650" cy="6858000"/>
          </a:xfrm>
          <a:prstGeom prst="rect">
            <a:avLst/>
          </a:prstGeom>
        </p:spPr>
      </p:pic>
    </p:spTree>
  </p:cSld>
  <p:clrMapOvr>
    <a:masterClrMapping/>
  </p:clrMapOvr>
  <p:transition spd="med" advTm="4524">
    <p:circl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Palma de Mallorca 25 [DVD (PAL)].jpg"/>
          <p:cNvPicPr>
            <a:picLocks noChangeAspect="1"/>
          </p:cNvPicPr>
          <p:nvPr/>
        </p:nvPicPr>
        <p:blipFill>
          <a:blip r:embed="rId2" cstate="print"/>
          <a:stretch>
            <a:fillRect/>
          </a:stretch>
        </p:blipFill>
        <p:spPr>
          <a:xfrm>
            <a:off x="0" y="0"/>
            <a:ext cx="9286650" cy="6858000"/>
          </a:xfrm>
          <a:prstGeom prst="rect">
            <a:avLst/>
          </a:prstGeom>
        </p:spPr>
      </p:pic>
    </p:spTree>
  </p:cSld>
  <p:clrMapOvr>
    <a:masterClrMapping/>
  </p:clrMapOvr>
  <p:transition spd="med" advTm="4244">
    <p:diamon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cstate="print"/>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Tree>
  </p:cSld>
  <p:clrMapOvr>
    <a:masterClrMapping/>
  </p:clrMapOvr>
  <p:transition advTm="4000"/>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524</TotalTime>
  <Words>681</Words>
  <Application>Microsoft Office PowerPoint</Application>
  <PresentationFormat>Presentación en pantalla (4:3)</PresentationFormat>
  <Paragraphs>68</Paragraphs>
  <Slides>30</Slides>
  <Notes>1</Notes>
  <HiddenSlides>0</HiddenSlides>
  <MMClips>0</MMClips>
  <ScaleCrop>false</ScaleCrop>
  <HeadingPairs>
    <vt:vector size="4" baseType="variant">
      <vt:variant>
        <vt:lpstr>Tema</vt:lpstr>
      </vt:variant>
      <vt:variant>
        <vt:i4>2</vt:i4>
      </vt:variant>
      <vt:variant>
        <vt:lpstr>Títulos de diapositiva</vt:lpstr>
      </vt:variant>
      <vt:variant>
        <vt:i4>30</vt:i4>
      </vt:variant>
    </vt:vector>
  </HeadingPairs>
  <TitlesOfParts>
    <vt:vector size="3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vector>
  </TitlesOfParts>
  <Company>Ministerio de Defensa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mporma4</dc:creator>
  <cp:lastModifiedBy>Manolo</cp:lastModifiedBy>
  <cp:revision>54</cp:revision>
  <dcterms:created xsi:type="dcterms:W3CDTF">2012-02-10T09:55:56Z</dcterms:created>
  <dcterms:modified xsi:type="dcterms:W3CDTF">2012-05-05T08:08:28Z</dcterms:modified>
</cp:coreProperties>
</file>