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8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6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2kyLqa7gLK28tm19cgp8A==" hashData="oz5AKjJS226r1LH7o66Z0r4JE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6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D8922-750F-4A95-9068-B5E0DC009D08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FB357-4F05-4963-96F0-6BBBD3588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FB357-4F05-4963-96F0-6BBBD358883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E8089-BD62-4847-9B74-1C5F370947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70B2F-7265-45B8-B0B6-4A0724B02F3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2B4A3-3117-4E8B-9577-020E976E37A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24FBE-8803-4328-A729-124C42D3A0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CD0479-D7B7-40BA-A919-971EA03DE3C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2A5D0-36EA-4EE0-AFDB-92FCBDC66D7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33C79-1064-4AAE-8738-5313B9C87D6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DB0D81-9523-4421-ABBA-3BE666CA96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23DAD-A97E-47D9-B2AB-72C5493B0B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F4FDB-5C9C-436A-9965-2DD783EC3A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71212-C4C0-40DD-8FE9-0A18B80C86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1665-1ED5-4F69-9077-0C90D767DB44}" type="datetimeFigureOut">
              <a:rPr lang="es-ES" smtClean="0"/>
              <a:pPr/>
              <a:t>02/05/2012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717368-854E-414E-834B-C142D527417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815770" y="2132856"/>
            <a:ext cx="55698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Catedral de </a:t>
            </a:r>
            <a:r>
              <a:rPr lang="es-ES" sz="6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Avila</a:t>
            </a:r>
            <a:endParaRPr lang="es-ES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04248" y="57332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Fotos:  	Internet</a:t>
            </a:r>
          </a:p>
          <a:p>
            <a:r>
              <a:rPr lang="es-ES_tradnl" dirty="0" smtClean="0"/>
              <a:t>Textos:	Internet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496" y="6372036"/>
            <a:ext cx="3284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/>
              <a:t>Musica</a:t>
            </a:r>
            <a:r>
              <a:rPr lang="es-ES" b="1" dirty="0" smtClean="0"/>
              <a:t>: </a:t>
            </a:r>
            <a:r>
              <a:rPr lang="nn-NO" b="1" dirty="0" smtClean="0"/>
              <a:t>FAURÉ - Requiem - Kyrie</a:t>
            </a:r>
            <a:endParaRPr lang="es-ES" b="1" dirty="0"/>
          </a:p>
        </p:txBody>
      </p:sp>
    </p:spTree>
  </p:cSld>
  <p:clrMapOvr>
    <a:masterClrMapping/>
  </p:clrMapOvr>
  <p:transition spd="med" advTm="5351">
    <p:split/>
    <p:sndAc>
      <p:stSnd>
        <p:snd r:embed="rId3" name="3.2 FAURÉ - Requiem - Kyr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Construcci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ó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n 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  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 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siglo XI-siglo XV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Estilo arquitect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ó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nico 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  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 </a:t>
            </a:r>
            <a:r>
              <a:rPr kumimoji="0" lang="es-ES" sz="1400" b="1" i="0" u="sng" strike="noStrike" cap="none" normalizeH="0" baseline="0" dirty="0" err="1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Protog</a:t>
            </a:r>
            <a:r>
              <a:rPr kumimoji="0" lang="es-ES" sz="1400" b="1" i="0" u="sng" strike="noStrike" cap="none" normalizeH="0" baseline="0" dirty="0" err="1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ó</a:t>
            </a:r>
            <a:r>
              <a:rPr kumimoji="0" lang="es-ES" sz="1400" b="1" i="0" u="sng" strike="noStrike" cap="none" normalizeH="0" baseline="0" dirty="0" err="1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tico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, Rom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á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nico de transici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ó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n, G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Calibri"/>
                <a:ea typeface="Times New Roman" pitchFamily="18" charset="0"/>
                <a:cs typeface="Segoe UI" pitchFamily="34" charset="0"/>
              </a:rPr>
              <a:t>ó</a:t>
            </a: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7009C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tico 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Catedral del Salvador de Ávila fue proyectada como templo y fortaleza, siendo su ábside uno de los cubos de la muralla.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Está rodeada de varias casas o palacios señoriales siendo los más importantes: el de los Velada, el del Rey Niño y el de Valderrábanos, los cuales tenían asignada la defensa de La Puerta de los Leales o del Peso de la Harina.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Historia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 se sabe con precisión cuando se empezó a construir la catedral, habiendo dos teorías, una que defiende que Alvar García comenzó a construirla en el año 1091 encima de los restos de la iglesia de San Salvador, en ruinas por los sucesivos ataques musulmanes, y que Alfonso VI de Castilla recaudó el dinero necesario para edificarla. Otros historiadores otorgan al maestro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Fruchel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 autoría de la catedral y la fechan en el siglo XII, coincidiendo en la línea temporal de la repoblación castellana llevada a cabo por Raimundo de Borgoña. Se cree que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Fruchel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construyó la parte más antigua de la catedral y el ábside.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El edificio 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 la primera Catedral gótica de España, siendo la zona construida por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Fruchel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de estilo románico de transición al gótico. Posteriormente a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Fruchel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distintos maestros continuaron y modificaron el plan de obras ya en estilo gótico.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Del siglo XIII son el primer cuerpo de las torres y las naves y del XIV el segundo cuerpo de las torres (una de ellas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incabada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 el claustro, las bóvedas y los arbotantes. Ya en el siglo XV se terminan todas las obras de la catedral y en 1475 Juan Guas construye el reloj mecánico.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percepción espacial del templo se modifica sustancialmente con la construcción del coro; el trascoro, realizado por Lucas Giraldo y Juan Rodríguez, es una obra caliza de grandes dimensiones. A lo largo de los siglos se han ido construyendo diversas capillas como la de San Segundo y Los Velada en el siglo XVI. Otra obra importante de Juan Rodríguez en colaboración con Lucas Giraldo es el Altar de Santa Catalina.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Altar mayor lo comienza, en 1502, Pedro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Berruguete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autor de las ocho tablas de la predela: evangelistas, doctores de la iglesia, la Flagelación y la Oración en el Huerto, probablemente terminada por Santa Cruz, artista que continuaría la obra con las tablas de la Crucifixión, Resurrección y Epifanía. Finalmente termina el retablo Juan de Borgoña.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Bajo la protección de la Declaración genérica del Decreto de 22 de abril de 1949, y la Ley 16/1985 sobre el Patrimonio Histórico Español.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Sans" pitchFamily="34" charset="0"/>
                <a:ea typeface="Times New Roman" pitchFamily="18" charset="0"/>
                <a:cs typeface="Segoe UI" pitchFamily="34" charset="0"/>
              </a:rPr>
              <a:t>Características 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Catedral de Ávila está considerada como la primera catedral gótica de España. Tiene influencias francesas y cierta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semajanza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con Saint-Denis primera iglesia gótica.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84549" y="6228020"/>
            <a:ext cx="2507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/>
              <a:t>Automatico</a:t>
            </a:r>
            <a:r>
              <a:rPr lang="es-ES_tradnl" b="1" dirty="0" smtClean="0"/>
              <a:t> tras el Texto</a:t>
            </a:r>
            <a:endParaRPr lang="es-ES" b="1" dirty="0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5950" y="0"/>
            <a:ext cx="5372100" cy="6858000"/>
          </a:xfrm>
          <a:prstGeom prst="rect">
            <a:avLst/>
          </a:prstGeom>
        </p:spPr>
      </p:pic>
    </p:spTree>
  </p:cSld>
  <p:clrMapOvr>
    <a:masterClrMapping/>
  </p:clrMapOvr>
  <p:transition spd="med" advTm="4212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4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28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0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9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4112" y="0"/>
            <a:ext cx="4295775" cy="6858000"/>
          </a:xfrm>
          <a:prstGeom prst="rect">
            <a:avLst/>
          </a:prstGeom>
        </p:spPr>
      </p:pic>
    </p:spTree>
  </p:cSld>
  <p:clrMapOvr>
    <a:masterClrMapping/>
  </p:clrMapOvr>
  <p:transition spd="med" advTm="4368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5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5012" y="0"/>
            <a:ext cx="5133975" cy="6858000"/>
          </a:xfrm>
          <a:prstGeom prst="rect">
            <a:avLst/>
          </a:prstGeom>
        </p:spPr>
      </p:pic>
    </p:spTree>
  </p:cSld>
  <p:clrMapOvr>
    <a:masterClrMapping/>
  </p:clrMapOvr>
  <p:transition spd="med" advTm="4259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8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5012" y="0"/>
            <a:ext cx="5133975" cy="6858000"/>
          </a:xfrm>
          <a:prstGeom prst="rect">
            <a:avLst/>
          </a:prstGeom>
        </p:spPr>
      </p:pic>
    </p:spTree>
  </p:cSld>
  <p:clrMapOvr>
    <a:masterClrMapping/>
  </p:clrMapOvr>
  <p:transition spd="med" advTm="4399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9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</p:spPr>
      </p:pic>
    </p:spTree>
  </p:cSld>
  <p:clrMapOvr>
    <a:masterClrMapping/>
  </p:clrMapOvr>
  <p:transition spd="med" advTm="4181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0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5012" y="0"/>
            <a:ext cx="5133975" cy="6858000"/>
          </a:xfrm>
          <a:prstGeom prst="rect">
            <a:avLst/>
          </a:prstGeom>
        </p:spPr>
      </p:pic>
    </p:spTree>
  </p:cSld>
  <p:clrMapOvr>
    <a:masterClrMapping/>
  </p:clrMapOvr>
  <p:transition spd="med" advTm="4431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475" y="0"/>
            <a:ext cx="4591050" cy="6858000"/>
          </a:xfrm>
          <a:prstGeom prst="rect">
            <a:avLst/>
          </a:prstGeom>
        </p:spPr>
      </p:pic>
    </p:spTree>
  </p:cSld>
  <p:clrMapOvr>
    <a:masterClrMapping/>
  </p:clrMapOvr>
  <p:transition spd="med" advTm="4228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4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43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Tm="4306"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3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86650" cy="6858000"/>
          </a:xfrm>
          <a:prstGeom prst="rect">
            <a:avLst/>
          </a:prstGeom>
        </p:spPr>
      </p:pic>
    </p:spTree>
  </p:cSld>
  <p:clrMapOvr>
    <a:masterClrMapping/>
  </p:clrMapOvr>
  <p:transition spd="med" advTm="4134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5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5525" y="0"/>
            <a:ext cx="4552950" cy="6858000"/>
          </a:xfrm>
          <a:prstGeom prst="rect">
            <a:avLst/>
          </a:prstGeom>
        </p:spPr>
      </p:pic>
    </p:spTree>
  </p:cSld>
  <p:clrMapOvr>
    <a:masterClrMapping/>
  </p:clrMapOvr>
  <p:transition spd="med" advTm="4306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6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5525" y="0"/>
            <a:ext cx="4552950" cy="6858000"/>
          </a:xfrm>
          <a:prstGeom prst="rect">
            <a:avLst/>
          </a:prstGeom>
        </p:spPr>
      </p:pic>
    </p:spTree>
  </p:cSld>
  <p:clrMapOvr>
    <a:masterClrMapping/>
  </p:clrMapOvr>
  <p:transition spd="med" advTm="4462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7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43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8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-1"/>
            <a:ext cx="5184576" cy="6861939"/>
          </a:xfrm>
          <a:prstGeom prst="rect">
            <a:avLst/>
          </a:prstGeom>
        </p:spPr>
      </p:pic>
    </p:spTree>
  </p:cSld>
  <p:clrMapOvr>
    <a:masterClrMapping/>
  </p:clrMapOvr>
  <p:transition spd="med" advTm="4275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9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86650" cy="6858000"/>
          </a:xfrm>
          <a:prstGeom prst="rect">
            <a:avLst/>
          </a:prstGeom>
        </p:spPr>
      </p:pic>
    </p:spTree>
  </p:cSld>
  <p:clrMapOvr>
    <a:masterClrMapping/>
  </p:clrMapOvr>
  <p:transition spd="med" advTm="4165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322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3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446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4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4608512" cy="6912768"/>
          </a:xfrm>
          <a:prstGeom prst="rect">
            <a:avLst/>
          </a:prstGeom>
        </p:spPr>
      </p:pic>
    </p:spTree>
  </p:cSld>
  <p:clrMapOvr>
    <a:masterClrMapping/>
  </p:clrMapOvr>
  <p:transition spd="med" advTm="4727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6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43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17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71" y="0"/>
            <a:ext cx="9110258" cy="6858000"/>
          </a:xfrm>
          <a:prstGeom prst="rect">
            <a:avLst/>
          </a:prstGeom>
        </p:spPr>
      </p:pic>
    </p:spTree>
  </p:cSld>
  <p:clrMapOvr>
    <a:masterClrMapping/>
  </p:clrMapOvr>
  <p:transition spd="med" advTm="4243"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12250" cy="6858000"/>
          </a:xfrm>
          <a:prstGeom prst="rect">
            <a:avLst/>
          </a:prstGeom>
        </p:spPr>
      </p:pic>
    </p:spTree>
  </p:cSld>
  <p:clrMapOvr>
    <a:masterClrMapping/>
  </p:clrMapOvr>
  <p:transition spd="med" advTm="4119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3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Tm="4414"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Avila 25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9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78</Words>
  <Application>Microsoft Office PowerPoint</Application>
  <PresentationFormat>Presentación en pantalla (4:3)</PresentationFormat>
  <Paragraphs>48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Ministerio de Defensa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mporma4</dc:creator>
  <cp:lastModifiedBy>Manolo</cp:lastModifiedBy>
  <cp:revision>56</cp:revision>
  <dcterms:created xsi:type="dcterms:W3CDTF">2012-02-10T09:55:56Z</dcterms:created>
  <dcterms:modified xsi:type="dcterms:W3CDTF">2012-05-02T08:20:59Z</dcterms:modified>
</cp:coreProperties>
</file>