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1"/>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2" r:id="rId28"/>
    <p:sldId id="283" r:id="rId29"/>
    <p:sldId id="284" r:id="rId3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Pk3oIdOvKgdgkXVwZ/rZQQ==" hashData="/y34ajKiiO5QiYsrxA5ieluSbnA="/>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0006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8D8922-750F-4A95-9068-B5E0DC009D08}" type="datetimeFigureOut">
              <a:rPr lang="es-ES" smtClean="0"/>
              <a:pPr/>
              <a:t>29/04/2012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70FB357-4F05-4963-96F0-6BBBD3588834}"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70FB357-4F05-4963-96F0-6BBBD3588834}"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08D702BA-0D07-40AD-8E05-1D8758986D16}"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841F723A-929C-4DD0-8E15-AA1D78FAB8B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773D3447-D650-4980-9765-67B87DBB252E}"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72E15322-9E5B-47C6-98DF-3E983A2E0443}"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8" name="7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9" name="8 Marcador de número de diapositiva"/>
          <p:cNvSpPr>
            <a:spLocks noGrp="1"/>
          </p:cNvSpPr>
          <p:nvPr>
            <p:ph type="sldNum" sz="quarter" idx="12"/>
          </p:nvPr>
        </p:nvSpPr>
        <p:spPr/>
        <p:txBody>
          <a:bodyPr/>
          <a:lstStyle>
            <a:lvl1pPr>
              <a:defRPr/>
            </a:lvl1pPr>
          </a:lstStyle>
          <a:p>
            <a:fld id="{AB690552-EF52-46A9-8521-A62F3A4DAD0A}"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4" name="3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5" name="4 Marcador de número de diapositiva"/>
          <p:cNvSpPr>
            <a:spLocks noGrp="1"/>
          </p:cNvSpPr>
          <p:nvPr>
            <p:ph type="sldNum" sz="quarter" idx="12"/>
          </p:nvPr>
        </p:nvSpPr>
        <p:spPr/>
        <p:txBody>
          <a:bodyPr/>
          <a:lstStyle>
            <a:lvl1pPr>
              <a:defRPr/>
            </a:lvl1pPr>
          </a:lstStyle>
          <a:p>
            <a:fld id="{93E90980-2E47-4DF8-8638-DDCDB80B659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3" name="2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4" name="3 Marcador de número de diapositiva"/>
          <p:cNvSpPr>
            <a:spLocks noGrp="1"/>
          </p:cNvSpPr>
          <p:nvPr>
            <p:ph type="sldNum" sz="quarter" idx="12"/>
          </p:nvPr>
        </p:nvSpPr>
        <p:spPr/>
        <p:txBody>
          <a:bodyPr/>
          <a:lstStyle>
            <a:lvl1pPr>
              <a:defRPr/>
            </a:lvl1pPr>
          </a:lstStyle>
          <a:p>
            <a:fld id="{39CA63DD-9DD4-438C-9F3E-D313F657280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35448DCE-75EE-4529-AC09-60D3D37E6130}"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8A4F06F9-7B63-46FB-B24B-D20C4B646C86}"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D6790B8C-983E-47B6-B686-3EAC8F7F2FE6}"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8C9B5EC-1EA9-451B-9A2B-9AA15CCA460B}"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761665-1ED5-4F69-9077-0C90D767DB44}" type="datetimeFigureOut">
              <a:rPr lang="es-ES" smtClean="0"/>
              <a:pPr/>
              <a:t>29/04/2012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5070F2-A32E-4916-8E03-EE92127A46B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spli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334BD42E-12F1-48EA-ADEB-1540E5F3254C}"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26.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27.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28.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958024" y="2132856"/>
            <a:ext cx="7285329" cy="1015663"/>
          </a:xfrm>
          <a:prstGeom prst="rect">
            <a:avLst/>
          </a:prstGeom>
          <a:noFill/>
        </p:spPr>
        <p:txBody>
          <a:bodyPr wrap="none" lIns="91440" tIns="45720" rIns="91440" bIns="45720">
            <a:spAutoFit/>
          </a:bodyPr>
          <a:lstStyle/>
          <a:p>
            <a:pPr algn="ctr"/>
            <a:r>
              <a:rPr lang="es-ES" sz="6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Catedral de </a:t>
            </a:r>
            <a:r>
              <a:rPr lang="es-ES" sz="6000" b="1" cap="none" spc="0"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Albarracin</a:t>
            </a:r>
            <a:endParaRPr lang="es-ES" sz="6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5" name="4 CuadroTexto"/>
          <p:cNvSpPr txBox="1"/>
          <p:nvPr/>
        </p:nvSpPr>
        <p:spPr>
          <a:xfrm>
            <a:off x="6804248" y="5877272"/>
            <a:ext cx="2160240" cy="646331"/>
          </a:xfrm>
          <a:prstGeom prst="rect">
            <a:avLst/>
          </a:prstGeom>
          <a:noFill/>
        </p:spPr>
        <p:txBody>
          <a:bodyPr wrap="square" rtlCol="0">
            <a:spAutoFit/>
          </a:bodyPr>
          <a:lstStyle/>
          <a:p>
            <a:r>
              <a:rPr lang="es-ES_tradnl" dirty="0" smtClean="0"/>
              <a:t>Fotos:  	Internet</a:t>
            </a:r>
          </a:p>
          <a:p>
            <a:r>
              <a:rPr lang="es-ES_tradnl" dirty="0" smtClean="0"/>
              <a:t>Textos:	Internet</a:t>
            </a:r>
            <a:endParaRPr lang="es-ES" dirty="0"/>
          </a:p>
        </p:txBody>
      </p:sp>
      <p:sp>
        <p:nvSpPr>
          <p:cNvPr id="6" name="5 CuadroTexto"/>
          <p:cNvSpPr txBox="1"/>
          <p:nvPr/>
        </p:nvSpPr>
        <p:spPr>
          <a:xfrm>
            <a:off x="-36512" y="6372036"/>
            <a:ext cx="6903108" cy="369332"/>
          </a:xfrm>
          <a:prstGeom prst="rect">
            <a:avLst/>
          </a:prstGeom>
          <a:noFill/>
        </p:spPr>
        <p:txBody>
          <a:bodyPr wrap="none" rtlCol="0">
            <a:spAutoFit/>
          </a:bodyPr>
          <a:lstStyle/>
          <a:p>
            <a:r>
              <a:rPr lang="es-ES" b="1" dirty="0" err="1" smtClean="0"/>
              <a:t>Musica</a:t>
            </a:r>
            <a:r>
              <a:rPr lang="es-ES" b="1" dirty="0" smtClean="0"/>
              <a:t>: </a:t>
            </a:r>
            <a:r>
              <a:rPr lang="it-IT" b="1" dirty="0" smtClean="0"/>
              <a:t> J.S.BACH - Siciliano form oboe d´amore concerto in Do Menor</a:t>
            </a:r>
            <a:endParaRPr lang="es-ES" b="1" dirty="0"/>
          </a:p>
        </p:txBody>
      </p:sp>
    </p:spTree>
  </p:cSld>
  <p:clrMapOvr>
    <a:masterClrMapping/>
  </p:clrMapOvr>
  <p:transition spd="med" advTm="4750">
    <p:split/>
    <p:sndAc>
      <p:stSnd>
        <p:snd r:embed="rId3" name="3.4 J.S.BACH - Siciliano form oboe d´amore concerto in 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ppt_x</p:attrName>
                                        </p:attrNameLst>
                                      </p:cBhvr>
                                      <p:tavLst>
                                        <p:tav tm="0">
                                          <p:val>
                                            <p:strVal val="#ppt_x"/>
                                          </p:val>
                                        </p:tav>
                                        <p:tav tm="100000">
                                          <p:val>
                                            <p:strVal val="#ppt_x"/>
                                          </p:val>
                                        </p:tav>
                                      </p:tavLst>
                                    </p:anim>
                                    <p:anim calcmode="lin" valueType="num">
                                      <p:cBhvr>
                                        <p:cTn id="14"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6372200" y="6444044"/>
            <a:ext cx="2507931" cy="369332"/>
          </a:xfrm>
          <a:prstGeom prst="rect">
            <a:avLst/>
          </a:prstGeom>
        </p:spPr>
        <p:txBody>
          <a:bodyPr wrap="none">
            <a:spAutoFit/>
          </a:bodyPr>
          <a:lstStyle/>
          <a:p>
            <a:r>
              <a:rPr lang="es-ES_tradnl" b="1" dirty="0" err="1" smtClean="0"/>
              <a:t>Automatico</a:t>
            </a:r>
            <a:r>
              <a:rPr lang="es-ES_tradnl" b="1" dirty="0" smtClean="0"/>
              <a:t> tras el Texto</a:t>
            </a:r>
            <a:endParaRPr lang="es-ES" b="1" dirty="0"/>
          </a:p>
        </p:txBody>
      </p:sp>
      <p:sp>
        <p:nvSpPr>
          <p:cNvPr id="2" name="Rectangle 1"/>
          <p:cNvSpPr>
            <a:spLocks noChangeArrowheads="1"/>
          </p:cNvSpPr>
          <p:nvPr/>
        </p:nvSpPr>
        <p:spPr bwMode="auto">
          <a:xfrm>
            <a:off x="0" y="1700808"/>
            <a:ext cx="9144000" cy="32316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Construcción     1572 – 1600</a:t>
            </a:r>
          </a:p>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Estilo arquitectónico     Gótico tardío, renacentista </a:t>
            </a:r>
            <a:endParaRPr kumimoji="0" lang="es-ES" sz="9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concatedral</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de Albarracín es un templo cristiano situado en la localidad de Albarracín, provincia de Teruel (España). Es sede catedralicia de la diócesis de Teruel y Albarracín junto con la catedral de Teruel.</a:t>
            </a:r>
            <a:endParaRPr kumimoji="0" lang="es-ES" sz="12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Historia </a:t>
            </a:r>
            <a:endParaRPr kumimoji="0" lang="es-ES" sz="9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 catedral se asienta sobre los restos de un antiguo templo románico construido a finales del siglo XII[1] El actual edificio empezó a construirse en 1572 y corrió a cargo de Martín de Castañeda y del francés Quinto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Pierres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Bedel. El primer obispo fue Andrés Santos de Sampedro.[2] A principios del siglo XVIII se reformó el interior del templo con elementos barrocos, como las pilastras que se conservan actualmente.</a:t>
            </a:r>
            <a:endParaRPr kumimoji="0" lang="es-ES" sz="12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Características</a:t>
            </a:r>
            <a:endParaRPr kumimoji="0" lang="es-ES" sz="9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Detalle del campanario</a:t>
            </a:r>
            <a:endParaRPr kumimoji="0" lang="es-ES" sz="12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 estructura del templo está presidida por una única nave central con bóveda de crucería gótica, flanqueada por capillas laterales ubicadas entre los contrafuertes.</a:t>
            </a:r>
            <a:endParaRPr kumimoji="0" lang="es-ES" sz="12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De la capilla mayor destaca el retablo de 1566, obra de Cosme Damián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Bas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que representa la Transfiguración. De las capillas laterales, la más relevante es la del Pilar con su dorado retablo barroco. También destaca el retablo de la capilla de San Pedro, del que se especula podría ser obra de Gabriel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Yoly</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a:t>
            </a:r>
            <a:endParaRPr kumimoji="0" lang="es-ES" sz="12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Del exterior destaca la torre, de estilo renacentista, presenta cuatro cuerpos siendo el último de planta octogonal.</a:t>
            </a:r>
            <a:endParaRPr kumimoji="0" lang="es-ES" sz="1200" b="0" i="0" u="none" strike="noStrike" cap="none" normalizeH="0" baseline="0" dirty="0" smtClean="0">
              <a:ln>
                <a:noFill/>
              </a:ln>
              <a:solidFill>
                <a:srgbClr val="FFFF00"/>
              </a:solidFill>
              <a:effectLst/>
              <a:latin typeface="Arial" pitchFamily="34" charset="0"/>
            </a:endParaRPr>
          </a:p>
        </p:txBody>
      </p:sp>
    </p:spTree>
  </p:cSld>
  <p:clrMapOvr>
    <a:masterClrMapping/>
  </p:clrMapOvr>
  <p:transition spd="med" advTm="5109">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Albarracin 1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19">
    <p:comb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Albarracin 2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359">
    <p:split dir="in"/>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Albarracin 3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156">
    <p:spli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Albarracin 4 [DVD (PAL)].jpg"/>
          <p:cNvPicPr>
            <a:picLocks noChangeAspect="1"/>
          </p:cNvPicPr>
          <p:nvPr/>
        </p:nvPicPr>
        <p:blipFill>
          <a:blip r:embed="rId2" cstate="print"/>
          <a:stretch>
            <a:fillRect/>
          </a:stretch>
        </p:blipFill>
        <p:spPr>
          <a:xfrm>
            <a:off x="2051720" y="0"/>
            <a:ext cx="5143501" cy="6858000"/>
          </a:xfrm>
          <a:prstGeom prst="rect">
            <a:avLst/>
          </a:prstGeom>
        </p:spPr>
      </p:pic>
    </p:spTree>
  </p:cSld>
  <p:clrMapOvr>
    <a:masterClrMapping/>
  </p:clrMapOvr>
  <p:transition spd="med" advTm="4203">
    <p:spli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Albarracin 5 [DVD (PAL)].jpg"/>
          <p:cNvPicPr>
            <a:picLocks noChangeAspect="1"/>
          </p:cNvPicPr>
          <p:nvPr/>
        </p:nvPicPr>
        <p:blipFill>
          <a:blip r:embed="rId2" cstate="print"/>
          <a:stretch>
            <a:fillRect/>
          </a:stretch>
        </p:blipFill>
        <p:spPr>
          <a:xfrm>
            <a:off x="2290762" y="0"/>
            <a:ext cx="4562475" cy="6858000"/>
          </a:xfrm>
          <a:prstGeom prst="rect">
            <a:avLst/>
          </a:prstGeom>
        </p:spPr>
      </p:pic>
    </p:spTree>
  </p:cSld>
  <p:clrMapOvr>
    <a:masterClrMapping/>
  </p:clrMapOvr>
  <p:transition spd="med" advTm="4281">
    <p:pull di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Albarracin 6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50">
    <p:circl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Albarracin 7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97">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Albarracin 8 [DVD (PAL)].jpg"/>
          <p:cNvPicPr>
            <a:picLocks noChangeAspect="1"/>
          </p:cNvPicPr>
          <p:nvPr/>
        </p:nvPicPr>
        <p:blipFill>
          <a:blip r:embed="rId2" cstate="print"/>
          <a:stretch>
            <a:fillRect/>
          </a:stretch>
        </p:blipFill>
        <p:spPr>
          <a:xfrm>
            <a:off x="2276475" y="0"/>
            <a:ext cx="4591050" cy="6858000"/>
          </a:xfrm>
          <a:prstGeom prst="rect">
            <a:avLst/>
          </a:prstGeom>
        </p:spPr>
      </p:pic>
    </p:spTree>
  </p:cSld>
  <p:clrMapOvr>
    <a:masterClrMapping/>
  </p:clrMapOvr>
  <p:transition spd="med" advTm="4281">
    <p:checke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Albarracin 9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81">
    <p:strips dir="l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Albarracin 10 [DVD (PAL)].jpg"/>
          <p:cNvPicPr>
            <a:picLocks noChangeAspect="1"/>
          </p:cNvPicPr>
          <p:nvPr/>
        </p:nvPicPr>
        <p:blipFill>
          <a:blip r:embed="rId2" cstate="print"/>
          <a:stretch>
            <a:fillRect/>
          </a:stretch>
        </p:blipFill>
        <p:spPr>
          <a:xfrm>
            <a:off x="1979712" y="0"/>
            <a:ext cx="5143500" cy="6858000"/>
          </a:xfrm>
          <a:prstGeom prst="rect">
            <a:avLst/>
          </a:prstGeom>
        </p:spPr>
      </p:pic>
    </p:spTree>
  </p:cSld>
  <p:clrMapOvr>
    <a:masterClrMapping/>
  </p:clrMapOvr>
  <p:transition spd="med" advTm="4047">
    <p:blinds/>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Albarracin 11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250">
    <p:strips dir="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Albarracin 12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328">
    <p:cover dir="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Albarracin 13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282">
    <p:comb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Albarracin 14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500">
    <p:blinds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Albarracin 15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406">
    <p:strips/>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Albarracin 16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250">
    <p:split orient="vert" dir="in"/>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Albarracin 17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328">
    <p:cover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Albarracin 18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140">
    <p:checke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Albarracin 19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375">
    <p:cover dir="l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Albarracin 20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157">
    <p:strips dir="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Albarracin 21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421">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Albarracin 22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250">
    <p:spli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Albarracin 23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094">
    <p:blinds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Albarracin 24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360">
    <p:wheel spokes="8"/>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Albarracin 25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750">
    <p:circl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cstate="print"/>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338</TotalTime>
  <Words>83</Words>
  <Application>Microsoft Office PowerPoint</Application>
  <PresentationFormat>Presentación en pantalla (4:3)</PresentationFormat>
  <Paragraphs>44</Paragraphs>
  <Slides>28</Slides>
  <Notes>1</Notes>
  <HiddenSlides>0</HiddenSlides>
  <MMClips>0</MMClips>
  <ScaleCrop>false</ScaleCrop>
  <HeadingPairs>
    <vt:vector size="4" baseType="variant">
      <vt:variant>
        <vt:lpstr>Tema</vt:lpstr>
      </vt:variant>
      <vt:variant>
        <vt:i4>2</vt:i4>
      </vt:variant>
      <vt:variant>
        <vt:lpstr>Títulos de diapositiva</vt:lpstr>
      </vt:variant>
      <vt:variant>
        <vt:i4>28</vt:i4>
      </vt:variant>
    </vt:vector>
  </HeadingPairs>
  <TitlesOfParts>
    <vt:vector size="3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vector>
  </TitlesOfParts>
  <Company>Ministerio de Defensa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mporma4</dc:creator>
  <cp:lastModifiedBy>Manolo</cp:lastModifiedBy>
  <cp:revision>33</cp:revision>
  <dcterms:created xsi:type="dcterms:W3CDTF">2012-02-10T09:55:56Z</dcterms:created>
  <dcterms:modified xsi:type="dcterms:W3CDTF">2012-04-29T08:30:21Z</dcterms:modified>
</cp:coreProperties>
</file>